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256" r:id="rId2"/>
    <p:sldId id="283" r:id="rId3"/>
    <p:sldId id="263" r:id="rId4"/>
    <p:sldId id="276" r:id="rId5"/>
    <p:sldId id="259" r:id="rId6"/>
    <p:sldId id="258" r:id="rId7"/>
    <p:sldId id="267" r:id="rId8"/>
    <p:sldId id="271" r:id="rId9"/>
    <p:sldId id="257" r:id="rId10"/>
    <p:sldId id="282" r:id="rId11"/>
    <p:sldId id="268" r:id="rId12"/>
    <p:sldId id="264" r:id="rId13"/>
    <p:sldId id="266" r:id="rId14"/>
    <p:sldId id="281" r:id="rId15"/>
    <p:sldId id="265" r:id="rId16"/>
    <p:sldId id="260" r:id="rId17"/>
    <p:sldId id="269" r:id="rId18"/>
    <p:sldId id="275" r:id="rId19"/>
    <p:sldId id="274"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C2E"/>
    <a:srgbClr val="227A8F"/>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942" autoAdjust="0"/>
  </p:normalViewPr>
  <p:slideViewPr>
    <p:cSldViewPr>
      <p:cViewPr>
        <p:scale>
          <a:sx n="115" d="100"/>
          <a:sy n="115" d="100"/>
        </p:scale>
        <p:origin x="-888" y="5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3978131" y="0"/>
            <a:ext cx="3043343" cy="465455"/>
          </a:xfrm>
          <a:prstGeom prst="rect">
            <a:avLst/>
          </a:prstGeom>
        </p:spPr>
        <p:txBody>
          <a:bodyPr vert="horz" lIns="93324" tIns="46662" rIns="93324" bIns="46662" rtlCol="0"/>
          <a:lstStyle>
            <a:lvl1pPr algn="r">
              <a:defRPr sz="1200"/>
            </a:lvl1pPr>
          </a:lstStyle>
          <a:p>
            <a:fld id="{CD8EC598-52D2-44C2-AC9B-D37FE7E6C840}" type="datetimeFigureOut">
              <a:rPr lang="en-CA" smtClean="0"/>
              <a:pPr/>
              <a:t>2014-05-23</a:t>
            </a:fld>
            <a:endParaRPr lang="en-CA"/>
          </a:p>
        </p:txBody>
      </p:sp>
      <p:sp>
        <p:nvSpPr>
          <p:cNvPr id="4" name="Footer Placeholder 3"/>
          <p:cNvSpPr>
            <a:spLocks noGrp="1"/>
          </p:cNvSpPr>
          <p:nvPr>
            <p:ph type="ftr" sz="quarter" idx="2"/>
          </p:nvPr>
        </p:nvSpPr>
        <p:spPr>
          <a:xfrm>
            <a:off x="0" y="8842030"/>
            <a:ext cx="3043343" cy="465455"/>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24" tIns="46662" rIns="93324" bIns="46662" rtlCol="0" anchor="b"/>
          <a:lstStyle>
            <a:lvl1pPr algn="r">
              <a:defRPr sz="1200"/>
            </a:lvl1pPr>
          </a:lstStyle>
          <a:p>
            <a:fld id="{ABBCA740-FAE0-49F9-9C0F-85EDDCD62CBA}" type="slidenum">
              <a:rPr lang="en-CA" smtClean="0"/>
              <a:pPr/>
              <a:t>‹#›</a:t>
            </a:fld>
            <a:endParaRPr lang="en-CA"/>
          </a:p>
        </p:txBody>
      </p:sp>
    </p:spTree>
    <p:extLst>
      <p:ext uri="{BB962C8B-B14F-4D97-AF65-F5344CB8AC3E}">
        <p14:creationId xmlns:p14="http://schemas.microsoft.com/office/powerpoint/2010/main" val="341277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1" y="0"/>
            <a:ext cx="3043343" cy="465455"/>
          </a:xfrm>
          <a:prstGeom prst="rect">
            <a:avLst/>
          </a:prstGeom>
        </p:spPr>
        <p:txBody>
          <a:bodyPr vert="horz" lIns="93324" tIns="46662" rIns="93324" bIns="46662" rtlCol="0"/>
          <a:lstStyle>
            <a:lvl1pPr algn="r">
              <a:defRPr sz="1200"/>
            </a:lvl1pPr>
          </a:lstStyle>
          <a:p>
            <a:fld id="{84D136E0-57C8-4F4C-93AB-79DFF1C91886}" type="datetimeFigureOut">
              <a:rPr lang="en-CA" smtClean="0"/>
              <a:pPr/>
              <a:t>2014-05-23</a:t>
            </a:fld>
            <a:endParaRPr lang="en-CA"/>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30"/>
            <a:ext cx="3043343" cy="4654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24" tIns="46662" rIns="93324" bIns="46662" rtlCol="0" anchor="b"/>
          <a:lstStyle>
            <a:lvl1pPr algn="r">
              <a:defRPr sz="1200"/>
            </a:lvl1pPr>
          </a:lstStyle>
          <a:p>
            <a:fld id="{5B214E07-1903-4108-B275-F6DE58B214A2}" type="slidenum">
              <a:rPr lang="en-CA" smtClean="0"/>
              <a:pPr/>
              <a:t>‹#›</a:t>
            </a:fld>
            <a:endParaRPr lang="en-CA"/>
          </a:p>
        </p:txBody>
      </p:sp>
    </p:spTree>
    <p:extLst>
      <p:ext uri="{BB962C8B-B14F-4D97-AF65-F5344CB8AC3E}">
        <p14:creationId xmlns:p14="http://schemas.microsoft.com/office/powerpoint/2010/main" val="223154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smtClean="0"/>
              <a:t>Presenter intros / Workshop goals</a:t>
            </a:r>
          </a:p>
          <a:p>
            <a:endParaRPr lang="en-US" dirty="0" smtClean="0"/>
          </a:p>
          <a:p>
            <a:r>
              <a:rPr lang="en-US" dirty="0" smtClean="0"/>
              <a:t>Did you know that you are in a giving profession? Our primary job</a:t>
            </a:r>
            <a:r>
              <a:rPr lang="en-US" baseline="0" dirty="0" smtClean="0"/>
              <a:t> </a:t>
            </a:r>
            <a:r>
              <a:rPr lang="en-US" dirty="0" smtClean="0"/>
              <a:t>at</a:t>
            </a:r>
            <a:r>
              <a:rPr lang="en-US" baseline="0" dirty="0" smtClean="0"/>
              <a:t> Surrey Libraries is to serve our customers. (written on </a:t>
            </a:r>
            <a:r>
              <a:rPr lang="en-US" baseline="0" dirty="0" err="1" smtClean="0"/>
              <a:t>fullscap</a:t>
            </a:r>
            <a:r>
              <a:rPr lang="en-US" baseline="0" dirty="0" smtClean="0"/>
              <a:t>) – couple statements that we think are profound and that we wanted to share with you…something to help us focus our time together…</a:t>
            </a:r>
            <a:endParaRPr lang="en-CA" dirty="0" smtClean="0"/>
          </a:p>
          <a:p>
            <a:endParaRPr lang="en-US" dirty="0" smtClean="0"/>
          </a:p>
          <a:p>
            <a:r>
              <a:rPr lang="en-US" dirty="0" smtClean="0"/>
              <a:t>Hi everyone,</a:t>
            </a:r>
            <a:r>
              <a:rPr lang="en-US" baseline="0" dirty="0" smtClean="0"/>
              <a:t> welcome again to our presentation today, Customer Relations from the inside out. My name is Tanya Thiessen, and this is Lois Peterson, and we will be bringing you this workshop based on a collective experience of working in customer service. We’ve called this workshop “customer relations from the inside out” because we’re going to be looking </a:t>
            </a:r>
            <a:r>
              <a:rPr lang="en-US" b="1" u="sng" baseline="0" dirty="0" smtClean="0"/>
              <a:t>inward</a:t>
            </a:r>
            <a:r>
              <a:rPr lang="en-US" baseline="0" dirty="0" smtClean="0"/>
              <a:t> at our own </a:t>
            </a:r>
            <a:r>
              <a:rPr lang="en-US" b="1" u="sng" baseline="0" dirty="0" smtClean="0"/>
              <a:t>beliefs</a:t>
            </a:r>
            <a:r>
              <a:rPr lang="en-US" baseline="0" dirty="0" smtClean="0"/>
              <a:t> and </a:t>
            </a:r>
            <a:r>
              <a:rPr lang="en-US" b="1" u="sng" baseline="0" dirty="0" smtClean="0"/>
              <a:t>values</a:t>
            </a:r>
            <a:r>
              <a:rPr lang="en-US" baseline="0" dirty="0" smtClean="0"/>
              <a:t> around customer service and how </a:t>
            </a:r>
            <a:r>
              <a:rPr lang="en-US" b="1" baseline="0" dirty="0" smtClean="0"/>
              <a:t>that influences our interactions with customers</a:t>
            </a:r>
            <a:r>
              <a:rPr lang="en-US" baseline="0" dirty="0" smtClean="0"/>
              <a:t>, as well as the library’s expectations are regarding customer service. We will be asking you to do some self-reflection, to participate in small groups, and also help us with brainstorming ideas as part of our larger group – I can assure you though, there will be no role playing. If you have any questions, please feel free to ask. </a:t>
            </a:r>
          </a:p>
          <a:p>
            <a:endParaRPr lang="en-US" baseline="0" dirty="0" smtClean="0"/>
          </a:p>
          <a:p>
            <a:r>
              <a:rPr lang="en-US" baseline="0" dirty="0" smtClean="0"/>
              <a:t>Our major </a:t>
            </a:r>
            <a:r>
              <a:rPr lang="en-US" b="1" baseline="0" dirty="0" smtClean="0"/>
              <a:t>goal</a:t>
            </a:r>
            <a:r>
              <a:rPr lang="en-US" baseline="0" dirty="0" smtClean="0"/>
              <a:t> of this workshop is for you to </a:t>
            </a:r>
            <a:r>
              <a:rPr lang="en-US" b="1" baseline="0" dirty="0" smtClean="0"/>
              <a:t>come away with a good understanding what exceptional customer service looks like</a:t>
            </a:r>
            <a:r>
              <a:rPr lang="en-US" baseline="0" dirty="0" smtClean="0"/>
              <a:t>, and some </a:t>
            </a:r>
            <a:r>
              <a:rPr lang="en-US" b="1" baseline="0" dirty="0" smtClean="0"/>
              <a:t>specific strategies </a:t>
            </a:r>
            <a:r>
              <a:rPr lang="en-US" baseline="0" dirty="0" smtClean="0"/>
              <a:t>of how to achieve it in your own work. On a bigger scale, we will be collecting your contributions at the end and use them in developing a Customer Service procedure manual of sorts for staff.</a:t>
            </a:r>
          </a:p>
          <a:p>
            <a:endParaRPr lang="en-US" baseline="0" dirty="0" smtClean="0"/>
          </a:p>
          <a:p>
            <a:r>
              <a:rPr lang="en-US" baseline="0" dirty="0" smtClean="0"/>
              <a:t>Mention bathrooms. Break at about 10:15. Make sure everyone signs sheet. Should we do a quick round robin – say your name &amp; which branch you are at, so we can put names to faces.</a:t>
            </a:r>
          </a:p>
          <a:p>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3" indent="-174983">
              <a:buFont typeface="Arial" pitchFamily="34" charset="0"/>
              <a:buChar char="•"/>
            </a:pPr>
            <a:r>
              <a:rPr lang="en-US" b="1" dirty="0" smtClean="0"/>
              <a:t>Choose your attitude </a:t>
            </a:r>
            <a:r>
              <a:rPr lang="en-US" dirty="0" smtClean="0"/>
              <a:t>– this is key! Be the one to take</a:t>
            </a:r>
            <a:r>
              <a:rPr lang="en-US" baseline="0" dirty="0" smtClean="0"/>
              <a:t> the initiative and look about to see what you can do to contribute to the branch, the customers, and your colleagues.</a:t>
            </a:r>
          </a:p>
          <a:p>
            <a:pPr marL="174983" indent="-174983">
              <a:buFont typeface="Arial" pitchFamily="34" charset="0"/>
              <a:buChar char="•"/>
            </a:pPr>
            <a:r>
              <a:rPr lang="en-US" baseline="0" dirty="0" smtClean="0"/>
              <a:t>Make their day – surprise your colleagues and your customers with phenomenal customer service. Anticipate what would be helpful to others. Strive to be world famous.</a:t>
            </a:r>
          </a:p>
          <a:p>
            <a:pPr marL="174983" indent="-174983">
              <a:buFont typeface="Arial" pitchFamily="34" charset="0"/>
              <a:buChar char="•"/>
            </a:pPr>
            <a:r>
              <a:rPr lang="en-US" baseline="0" dirty="0" smtClean="0"/>
              <a:t>Be present – fully engage with your work. Be aware of what needs to be done and be the person who does it.</a:t>
            </a:r>
          </a:p>
          <a:p>
            <a:pPr marL="174983" indent="-174983">
              <a:buFont typeface="Arial" pitchFamily="34" charset="0"/>
              <a:buChar char="•"/>
            </a:pPr>
            <a:r>
              <a:rPr lang="en-US" baseline="0" dirty="0" smtClean="0"/>
              <a:t>Have fun. Play. Take pride in your work. Enjoy the friendship of your colleagues and the </a:t>
            </a:r>
            <a:r>
              <a:rPr lang="en-US" baseline="0" dirty="0" err="1" smtClean="0"/>
              <a:t>camaradarie</a:t>
            </a:r>
            <a:r>
              <a:rPr lang="en-US" baseline="0" dirty="0" smtClean="0"/>
              <a:t> with our customers.</a:t>
            </a:r>
          </a:p>
          <a:p>
            <a:pPr marL="174983" indent="-174983">
              <a:buFont typeface="Arial" pitchFamily="34" charset="0"/>
              <a:buChar char="•"/>
            </a:pPr>
            <a:endParaRPr lang="en-US" baseline="0" dirty="0" smtClean="0"/>
          </a:p>
          <a:p>
            <a:pPr marL="174983" indent="-174983">
              <a:buFont typeface="Arial" pitchFamily="34" charset="0"/>
              <a:buChar char="•"/>
            </a:pPr>
            <a:r>
              <a:rPr lang="en-US" baseline="0" dirty="0" smtClean="0"/>
              <a:t>Be curious – if something isn’t working, look into it.</a:t>
            </a:r>
          </a:p>
          <a:p>
            <a:pPr marL="174983" indent="-174983">
              <a:buFont typeface="Arial" pitchFamily="34" charset="0"/>
              <a:buChar char="•"/>
            </a:pPr>
            <a:r>
              <a:rPr lang="en-US" baseline="0" dirty="0" smtClean="0"/>
              <a:t>Be flexible</a:t>
            </a:r>
          </a:p>
          <a:p>
            <a:pPr marL="174983" indent="-174983">
              <a:buFont typeface="Arial" pitchFamily="34" charset="0"/>
              <a:buChar char="•"/>
            </a:pPr>
            <a:r>
              <a:rPr lang="en-US" baseline="0" dirty="0" smtClean="0"/>
              <a:t>Communicate!</a:t>
            </a:r>
          </a:p>
          <a:p>
            <a:pPr marL="174983" indent="-174983">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10</a:t>
            </a:fld>
            <a:endParaRPr lang="en-CA"/>
          </a:p>
        </p:txBody>
      </p:sp>
    </p:spTree>
    <p:extLst>
      <p:ext uri="{BB962C8B-B14F-4D97-AF65-F5344CB8AC3E}">
        <p14:creationId xmlns:p14="http://schemas.microsoft.com/office/powerpoint/2010/main" val="3430554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214E07-1903-4108-B275-F6DE58B214A2}" type="slidenum">
              <a:rPr lang="en-CA" smtClean="0"/>
              <a:pPr/>
              <a:t>12</a:t>
            </a:fld>
            <a:endParaRPr lang="en-CA"/>
          </a:p>
        </p:txBody>
      </p:sp>
    </p:spTree>
    <p:extLst>
      <p:ext uri="{BB962C8B-B14F-4D97-AF65-F5344CB8AC3E}">
        <p14:creationId xmlns:p14="http://schemas.microsoft.com/office/powerpoint/2010/main" val="2918391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Some of you have already participated in the Emotional Intelligence workshop. While it can be challenging to have a difficult customer, what is helpful is to remember that the person just has a different opinion. </a:t>
            </a:r>
          </a:p>
          <a:p>
            <a:endParaRPr lang="en-US" baseline="0" dirty="0" smtClean="0"/>
          </a:p>
          <a:p>
            <a:pPr marL="171450" indent="-171450">
              <a:buFont typeface="Arial" pitchFamily="34" charset="0"/>
              <a:buChar char="•"/>
            </a:pPr>
            <a:r>
              <a:rPr lang="en-US" baseline="0" dirty="0" smtClean="0"/>
              <a:t>Know your own buttons/triggers – EMOTIONS ARE CONTAGIOUS. Learn to monitor your physical reactions - do what you can to keep positive &amp; keep your emotions separate to maintain calm.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Take a breath before you respond – 437 technique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and seek help if needed/be aware and support a colleague if required. Ex. “</a:t>
            </a:r>
            <a:r>
              <a:rPr lang="en-US" i="1" baseline="0" dirty="0" smtClean="0"/>
              <a:t>Good question, let me get someone who can help us solve this problem together…”</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Be proactive. Learn strategies by watching how other staff deal with challenging situations – read problem reports, Security Manual. Review/debrief challenging situations that you experience to help you learn your triggers &amp; en</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5B214E07-1903-4108-B275-F6DE58B214A2}"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the other person OWN their </a:t>
            </a:r>
            <a:r>
              <a:rPr lang="en-US" dirty="0" err="1" smtClean="0"/>
              <a:t>behaviour</a:t>
            </a:r>
            <a:r>
              <a:rPr lang="en-US" baseline="0" dirty="0" smtClean="0"/>
              <a:t> by focusing on the library problem.</a:t>
            </a:r>
          </a:p>
          <a:p>
            <a:endParaRPr lang="en-US" baseline="0" dirty="0" smtClean="0"/>
          </a:p>
          <a:p>
            <a:r>
              <a:rPr lang="en-US" baseline="0" dirty="0" smtClean="0"/>
              <a:t>Something to consider as well for all our interactions, whether it be with customers or fellow staff.</a:t>
            </a:r>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LP</a:t>
            </a:r>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r>
              <a:rPr lang="en-US" dirty="0" smtClean="0"/>
              <a:t>Just as we choose our attitude, we can</a:t>
            </a:r>
            <a:r>
              <a:rPr lang="en-US" baseline="0" dirty="0" smtClean="0"/>
              <a:t> </a:t>
            </a:r>
            <a:r>
              <a:rPr lang="en-US" dirty="0" smtClean="0"/>
              <a:t>create our own </a:t>
            </a:r>
            <a:r>
              <a:rPr lang="en-US" b="1" dirty="0" smtClean="0"/>
              <a:t>reputation </a:t>
            </a:r>
            <a:r>
              <a:rPr lang="en-US" dirty="0" smtClean="0"/>
              <a:t>or the </a:t>
            </a:r>
            <a:r>
              <a:rPr lang="en-US" b="1" dirty="0" smtClean="0"/>
              <a:t>legacy</a:t>
            </a:r>
            <a:r>
              <a:rPr lang="en-US" dirty="0" smtClean="0"/>
              <a:t> we want to have for our</a:t>
            </a:r>
            <a:r>
              <a:rPr lang="en-US" baseline="0" dirty="0" smtClean="0"/>
              <a:t> service delivery. </a:t>
            </a:r>
            <a:r>
              <a:rPr lang="en-US" b="1" baseline="0" dirty="0" smtClean="0"/>
              <a:t>Choose what impact you want your </a:t>
            </a:r>
            <a:r>
              <a:rPr lang="en-US" b="1" baseline="0" dirty="0" err="1" smtClean="0"/>
              <a:t>behaviour</a:t>
            </a:r>
            <a:r>
              <a:rPr lang="en-US" b="1" baseline="0" dirty="0" smtClean="0"/>
              <a:t> to have on those around you.</a:t>
            </a:r>
            <a:endParaRPr lang="en-CA" b="1" dirty="0" smtClean="0"/>
          </a:p>
          <a:p>
            <a:endParaRPr lang="en-CA" dirty="0" smtClean="0"/>
          </a:p>
          <a:p>
            <a:r>
              <a:rPr lang="en-CA" dirty="0" smtClean="0"/>
              <a:t>Take a moment to reflect</a:t>
            </a:r>
            <a:r>
              <a:rPr lang="en-CA" baseline="0" dirty="0" smtClean="0"/>
              <a:t> on what we’ve talked about this morning, and come up with 3 goals or ways that you can make your customer service, your relationships with customers, even better. Then we’ll go around and if your comfortable, please share with the group.</a:t>
            </a:r>
          </a:p>
          <a:p>
            <a:endParaRPr lang="en-US" baseline="0" dirty="0" smtClean="0"/>
          </a:p>
          <a:p>
            <a:r>
              <a:rPr lang="en-US" baseline="0" dirty="0" smtClean="0"/>
              <a:t>One way to think about the exercise is to consider, “</a:t>
            </a:r>
            <a:r>
              <a:rPr lang="en-US" b="1" i="1" baseline="0" dirty="0" smtClean="0"/>
              <a:t>What would you like your customers/co-workers to say about your service delivery?”</a:t>
            </a:r>
            <a:r>
              <a:rPr lang="en-US" b="0" i="0" baseline="0" dirty="0" smtClean="0"/>
              <a:t>   Try to focus on core </a:t>
            </a:r>
            <a:r>
              <a:rPr lang="en-US" b="0" i="0" baseline="0" dirty="0" err="1" smtClean="0"/>
              <a:t>behaviours</a:t>
            </a:r>
            <a:r>
              <a:rPr lang="en-US" b="0" i="0" baseline="0" dirty="0" smtClean="0"/>
              <a:t> that you want to demonstrate on a consistent basis.</a:t>
            </a:r>
            <a:endParaRPr lang="en-CA" b="1" i="1" baseline="0" dirty="0" smtClean="0"/>
          </a:p>
          <a:p>
            <a:endParaRPr lang="en-US" baseline="0" dirty="0" smtClean="0"/>
          </a:p>
          <a:p>
            <a:r>
              <a:rPr lang="en-US" baseline="0" dirty="0" smtClean="0"/>
              <a:t>For example, I will try to keep in mind that complaints are only different opinions. I will try to limit shop talk at the desk, and limit bringing down all my ordering.</a:t>
            </a:r>
          </a:p>
          <a:p>
            <a:endParaRPr lang="en-CA" baseline="0" dirty="0" smtClean="0"/>
          </a:p>
          <a:p>
            <a:r>
              <a:rPr lang="en-CA" dirty="0" smtClean="0"/>
              <a:t>Individual exercise – then round-robin</a:t>
            </a:r>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18</a:t>
            </a:fld>
            <a:endParaRPr lang="en-CA"/>
          </a:p>
        </p:txBody>
      </p:sp>
    </p:spTree>
    <p:extLst>
      <p:ext uri="{BB962C8B-B14F-4D97-AF65-F5344CB8AC3E}">
        <p14:creationId xmlns:p14="http://schemas.microsoft.com/office/powerpoint/2010/main" val="2441135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a:t>
            </a:r>
            <a:r>
              <a:rPr lang="en-US" dirty="0" smtClean="0"/>
              <a:t>before</a:t>
            </a:r>
            <a:r>
              <a:rPr lang="en-US" baseline="0" dirty="0" smtClean="0"/>
              <a:t> we launch in to the content too far, we’re going to show you a video to help set the tone for our time together.</a:t>
            </a:r>
          </a:p>
          <a:p>
            <a:endParaRPr lang="en-US" baseline="0" dirty="0" smtClean="0"/>
          </a:p>
          <a:p>
            <a:r>
              <a:rPr lang="en-US" baseline="0" dirty="0" smtClean="0"/>
              <a:t>Inspiring, eh? </a:t>
            </a:r>
          </a:p>
          <a:p>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2</a:t>
            </a:fld>
            <a:endParaRPr lang="en-CA"/>
          </a:p>
        </p:txBody>
      </p:sp>
    </p:spTree>
    <p:extLst>
      <p:ext uri="{BB962C8B-B14F-4D97-AF65-F5344CB8AC3E}">
        <p14:creationId xmlns:p14="http://schemas.microsoft.com/office/powerpoint/2010/main" val="115065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41">
              <a:defRPr/>
            </a:pPr>
            <a:r>
              <a:rPr lang="en-US" dirty="0" smtClean="0"/>
              <a:t>Even</a:t>
            </a:r>
            <a:r>
              <a:rPr lang="en-US" baseline="0" dirty="0" smtClean="0"/>
              <a:t> when you deliver exemplary service, you will always have more complaints than compliments.</a:t>
            </a:r>
          </a:p>
          <a:p>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3</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a:t>
            </a:r>
            <a:r>
              <a:rPr lang="en-US" baseline="0" dirty="0" smtClean="0"/>
              <a:t> group to elicit input and comfort with group participation</a:t>
            </a:r>
            <a:br>
              <a:rPr lang="en-US" baseline="0" dirty="0" smtClean="0"/>
            </a:br>
            <a:r>
              <a:rPr lang="en-US" baseline="0" dirty="0" smtClean="0"/>
              <a:t>15 min.</a:t>
            </a:r>
          </a:p>
          <a:p>
            <a:r>
              <a:rPr lang="en-US" baseline="0" dirty="0" smtClean="0"/>
              <a:t>So we’re going to launch into our first exercise. I want you to think about a positive experience you had as a customer. I want you all to take a couple minutes to think, and then if you feel comfortable, share it with the larger group. We’ll write these experiences down as we’ll want to come back to them later in the session.</a:t>
            </a:r>
          </a:p>
          <a:p>
            <a:endParaRPr lang="en-US" baseline="0" dirty="0" smtClean="0"/>
          </a:p>
          <a:p>
            <a:r>
              <a:rPr lang="en-US" baseline="0" dirty="0" smtClean="0"/>
              <a:t>If silence, use example of Trader Joe’s – people go out of their way to find you something if you can’t find it, they give out samples, coffee, very friendly staff – store is clean, they’ll help you to your car and bag your groceries, they have lollipops for your kids and “find the Yeti”. They have public bathrooms. They have rovers who pick up misplaced items and put them back – staff take pride in their work.</a:t>
            </a:r>
          </a:p>
          <a:p>
            <a:endParaRPr lang="en-US" baseline="0" dirty="0" smtClean="0"/>
          </a:p>
          <a:p>
            <a:r>
              <a:rPr lang="en-US" baseline="0" dirty="0" smtClean="0"/>
              <a:t>So now we’re going to go from looking at your experiences of good customer service, to look at the library’s expectations of customer service.</a:t>
            </a:r>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4</a:t>
            </a:fld>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Library expectations – we</a:t>
            </a:r>
            <a:r>
              <a:rPr lang="en-CA" baseline="0" dirty="0" smtClean="0"/>
              <a:t> don’t have clear written “rules” or expectations of customer service, but we’re going to train you on that hear, and the we’re going to develop a clear statement on customer service and outline the expectations in a document to follow.</a:t>
            </a:r>
          </a:p>
          <a:p>
            <a:endParaRPr lang="en-CA" dirty="0" smtClean="0"/>
          </a:p>
          <a:p>
            <a:r>
              <a:rPr lang="en-CA" dirty="0" smtClean="0"/>
              <a:t>Re. procedures and policy</a:t>
            </a:r>
            <a:r>
              <a:rPr lang="en-CA" baseline="0" dirty="0" smtClean="0"/>
              <a:t> manual</a:t>
            </a:r>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5</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LP</a:t>
            </a:r>
          </a:p>
          <a:p>
            <a:r>
              <a:rPr lang="en-US" dirty="0" smtClean="0"/>
              <a:t>- Include</a:t>
            </a:r>
            <a:r>
              <a:rPr lang="en-US" baseline="0" dirty="0" smtClean="0"/>
              <a:t> body language. Eye contact, getting up out of our chairs to take people to the shelf, take pride in your work</a:t>
            </a:r>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6</a:t>
            </a:fld>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TT</a:t>
            </a:r>
          </a:p>
          <a:p>
            <a:r>
              <a:rPr lang="en-CA" dirty="0" smtClean="0"/>
              <a:t>Whole group</a:t>
            </a:r>
          </a:p>
          <a:p>
            <a:r>
              <a:rPr lang="en-CA" dirty="0" smtClean="0"/>
              <a:t>Relating back to positive experience discussion – this is an awareness</a:t>
            </a:r>
            <a:r>
              <a:rPr lang="en-CA" baseline="0" dirty="0" smtClean="0"/>
              <a:t> exercise. By looking at our own experiences and expectations around customer service, this influences our own customer service interactions. Ask people who gave examples in exercise #1.</a:t>
            </a:r>
          </a:p>
          <a:p>
            <a:endParaRPr lang="en-CA" dirty="0" smtClean="0"/>
          </a:p>
          <a:p>
            <a:r>
              <a:rPr lang="en-US" dirty="0" smtClean="0"/>
              <a:t>Using</a:t>
            </a:r>
            <a:r>
              <a:rPr lang="en-US" baseline="0" dirty="0" smtClean="0"/>
              <a:t> my TJ’s example:</a:t>
            </a:r>
          </a:p>
          <a:p>
            <a:endParaRPr lang="en-US" dirty="0" smtClean="0"/>
          </a:p>
          <a:p>
            <a:r>
              <a:rPr lang="en-US" dirty="0" smtClean="0"/>
              <a:t>1.</a:t>
            </a:r>
            <a:r>
              <a:rPr lang="en-US" baseline="0" dirty="0" smtClean="0"/>
              <a:t> </a:t>
            </a:r>
            <a:r>
              <a:rPr lang="en-US" dirty="0" smtClean="0"/>
              <a:t>Polite, respectful,</a:t>
            </a:r>
            <a:r>
              <a:rPr lang="en-US" baseline="0" dirty="0" smtClean="0"/>
              <a:t> fast, knowledgeable, friendly – because of my experience at TJ’s they set the bar for service (might depend on the situation – service provider tunes in to my “need”)</a:t>
            </a:r>
          </a:p>
          <a:p>
            <a:endParaRPr lang="en-US" baseline="0" dirty="0" smtClean="0"/>
          </a:p>
          <a:p>
            <a:r>
              <a:rPr lang="en-US" baseline="0" dirty="0" smtClean="0"/>
              <a:t>2.Time constraints – too many demands at once, not enough product knowledge, they’re having a bad day/personal issues, they don’t have a good attitude – service provider doesn’t “get” me</a:t>
            </a:r>
          </a:p>
          <a:p>
            <a:endParaRPr lang="en-US" b="1" baseline="0" dirty="0" smtClean="0"/>
          </a:p>
          <a:p>
            <a:r>
              <a:rPr lang="en-US" b="1" baseline="0" dirty="0" smtClean="0"/>
              <a:t>The last customer influences the next customer</a:t>
            </a:r>
            <a:endParaRPr lang="en-CA"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TT</a:t>
            </a:r>
          </a:p>
          <a:p>
            <a:r>
              <a:rPr lang="en-CA" dirty="0" smtClean="0"/>
              <a:t>So we’ve just talked about your expectations</a:t>
            </a:r>
            <a:r>
              <a:rPr lang="en-CA" baseline="0" dirty="0" smtClean="0"/>
              <a:t> and experiences around customer service in other service situations, now we’re going to split up into twos and talk with your partner about your customer service expectations and experiences in the library environment (#1 and #2) for the next 5-10 minutes, and then we’ll chat as a group about #3.</a:t>
            </a:r>
          </a:p>
          <a:p>
            <a:r>
              <a:rPr lang="en-CA" dirty="0" smtClean="0"/>
              <a:t/>
            </a:r>
            <a:br>
              <a:rPr lang="en-CA" dirty="0" smtClean="0"/>
            </a:br>
            <a:r>
              <a:rPr lang="en-CA" dirty="0" smtClean="0"/>
              <a:t>Small</a:t>
            </a:r>
            <a:r>
              <a:rPr lang="en-CA" baseline="0" dirty="0" smtClean="0"/>
              <a:t>/pairs/</a:t>
            </a:r>
            <a:r>
              <a:rPr lang="en-CA" baseline="0" dirty="0" err="1" smtClean="0"/>
              <a:t>indiv</a:t>
            </a:r>
            <a:endParaRPr lang="en-CA" baseline="0" dirty="0" smtClean="0"/>
          </a:p>
          <a:p>
            <a:r>
              <a:rPr lang="en-CA" baseline="0" dirty="0" smtClean="0"/>
              <a:t>Report back to large group</a:t>
            </a:r>
          </a:p>
          <a:p>
            <a:endParaRPr lang="en-US" baseline="0" dirty="0" smtClean="0"/>
          </a:p>
          <a:p>
            <a:r>
              <a:rPr lang="en-US" baseline="0" dirty="0" smtClean="0"/>
              <a:t>#1 – Read the question…So what do people expect in terms of service at the library? (adjust to different needs)</a:t>
            </a:r>
          </a:p>
          <a:p>
            <a:endParaRPr lang="en-US" baseline="0" dirty="0" smtClean="0"/>
          </a:p>
          <a:p>
            <a:r>
              <a:rPr lang="en-US" baseline="0" dirty="0" smtClean="0"/>
              <a:t>#2 – Read question…use your empathy skills and think about what is happening for the customer you are serving.</a:t>
            </a:r>
          </a:p>
          <a:p>
            <a:endParaRPr lang="en-US" baseline="0" dirty="0" smtClean="0"/>
          </a:p>
          <a:p>
            <a:r>
              <a:rPr lang="en-US" baseline="0" dirty="0" smtClean="0"/>
              <a:t>#3 – Read the question…what gets in the way?</a:t>
            </a:r>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8</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214E07-1903-4108-B275-F6DE58B214A2}" type="slidenum">
              <a:rPr lang="en-CA" smtClean="0"/>
              <a:pPr/>
              <a:t>9</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116D9EE-2FB5-4679-B177-A41E099EDCF5}" type="datetime1">
              <a:rPr lang="en-CA" smtClean="0"/>
              <a:pPr/>
              <a:t>2014-05-23</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982B598-1714-40C9-AABA-9BC0E5108E79}"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76C599-6E7F-4E2D-B116-B82044A01B2E}" type="datetime1">
              <a:rPr lang="en-CA" smtClean="0"/>
              <a:pPr/>
              <a:t>2014-05-23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8982B598-1714-40C9-AABA-9BC0E5108E79}"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82FC78-4182-4B06-9458-B6B84E187D27}" type="datetime1">
              <a:rPr lang="en-CA" smtClean="0"/>
              <a:pPr/>
              <a:t>2014-05-23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8982B598-1714-40C9-AABA-9BC0E5108E79}"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193E9E-716A-4DBA-8F2B-471F6C25A0B2}" type="datetime1">
              <a:rPr lang="en-CA" smtClean="0"/>
              <a:pPr/>
              <a:t>2014-05-23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8982B598-1714-40C9-AABA-9BC0E5108E79}" type="slidenum">
              <a:rPr lang="en-CA" smtClean="0"/>
              <a:pPr/>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BAB8A7F-83BA-451B-821D-EAC9CF7ECE67}" type="datetime1">
              <a:rPr lang="en-CA" smtClean="0"/>
              <a:pPr/>
              <a:t>2014-05-23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8982B598-1714-40C9-AABA-9BC0E5108E79}"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4FE3E6A-CD4D-4807-8476-8998E06429E3}" type="datetime1">
              <a:rPr lang="en-CA" smtClean="0"/>
              <a:pPr/>
              <a:t>2014-05-23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8982B598-1714-40C9-AABA-9BC0E5108E79}" type="slidenum">
              <a:rPr lang="en-CA" smtClean="0"/>
              <a:pPr/>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B45C22-3A3C-42D6-9478-A2A2C8CFD8A3}" type="datetime1">
              <a:rPr lang="en-CA" smtClean="0"/>
              <a:pPr/>
              <a:t>2014-05-23</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8982B598-1714-40C9-AABA-9BC0E5108E79}"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49F42E2-2C7B-42E2-A042-785E71EFF2F5}" type="datetime1">
              <a:rPr lang="en-CA" smtClean="0"/>
              <a:pPr/>
              <a:t>2014-05-23</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8982B598-1714-40C9-AABA-9BC0E5108E79}" type="slidenum">
              <a:rPr lang="en-CA" smtClean="0"/>
              <a:pPr/>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C7A89B-939F-4C0C-BD8A-BF6D55634128}" type="datetime1">
              <a:rPr lang="en-CA" smtClean="0"/>
              <a:pPr/>
              <a:t>2014-05-23</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8982B598-1714-40C9-AABA-9BC0E5108E79}"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F0F01F6-A220-4F3A-8F1B-EE1E304BB01D}" type="datetime1">
              <a:rPr lang="en-CA" smtClean="0"/>
              <a:pPr/>
              <a:t>2014-05-23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8982B598-1714-40C9-AABA-9BC0E5108E79}"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47EAC45-6281-4610-8F54-962220916BFB}" type="datetime1">
              <a:rPr lang="en-CA" smtClean="0"/>
              <a:pPr/>
              <a:t>2014-05-23</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982B598-1714-40C9-AABA-9BC0E5108E79}"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D7491A5-A17C-4BA6-998E-928DF4D0E31A}" type="datetime1">
              <a:rPr lang="en-CA" smtClean="0"/>
              <a:pPr/>
              <a:t>2014-05-23</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982B598-1714-40C9-AABA-9BC0E5108E79}"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gNDP9jLuzXU&amp;feature=relate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fLJsdqxnZb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8920"/>
            <a:ext cx="7772400" cy="1470025"/>
          </a:xfrm>
        </p:spPr>
        <p:txBody>
          <a:bodyPr>
            <a:normAutofit fontScale="90000"/>
          </a:bodyPr>
          <a:lstStyle/>
          <a:p>
            <a:r>
              <a:rPr lang="en-CA" sz="6600" dirty="0" smtClean="0">
                <a:solidFill>
                  <a:srgbClr val="227A8F"/>
                </a:solidFill>
              </a:rPr>
              <a:t>Customer R</a:t>
            </a:r>
            <a:r>
              <a:rPr lang="en-CA" sz="6600" dirty="0" smtClean="0">
                <a:solidFill>
                  <a:schemeClr val="accent1">
                    <a:lumMod val="75000"/>
                  </a:schemeClr>
                </a:solidFill>
              </a:rPr>
              <a:t>elations</a:t>
            </a:r>
            <a:endParaRPr lang="en-CA" sz="6600" dirty="0">
              <a:solidFill>
                <a:schemeClr val="accent1">
                  <a:lumMod val="75000"/>
                </a:schemeClr>
              </a:solidFill>
            </a:endParaRPr>
          </a:p>
        </p:txBody>
      </p:sp>
      <p:sp>
        <p:nvSpPr>
          <p:cNvPr id="3" name="Subtitle 2"/>
          <p:cNvSpPr>
            <a:spLocks noGrp="1"/>
          </p:cNvSpPr>
          <p:nvPr>
            <p:ph type="subTitle" idx="1"/>
          </p:nvPr>
        </p:nvSpPr>
        <p:spPr>
          <a:xfrm>
            <a:off x="1979712" y="3933056"/>
            <a:ext cx="6400800" cy="792088"/>
          </a:xfrm>
        </p:spPr>
        <p:txBody>
          <a:bodyPr>
            <a:normAutofit/>
          </a:bodyPr>
          <a:lstStyle/>
          <a:p>
            <a:r>
              <a:rPr lang="en-CA" sz="4400" dirty="0" smtClean="0">
                <a:solidFill>
                  <a:srgbClr val="70AC2E"/>
                </a:solidFill>
              </a:rPr>
              <a:t> </a:t>
            </a:r>
            <a:r>
              <a:rPr lang="en-CA" sz="4400" b="1" dirty="0" smtClean="0">
                <a:solidFill>
                  <a:srgbClr val="70AC2E"/>
                </a:solidFill>
              </a:rPr>
              <a:t>From the inside out</a:t>
            </a:r>
            <a:endParaRPr lang="en-CA" sz="4400" b="1" dirty="0">
              <a:solidFill>
                <a:srgbClr val="70AC2E"/>
              </a:solidFill>
            </a:endParaRPr>
          </a:p>
        </p:txBody>
      </p:sp>
      <p:pic>
        <p:nvPicPr>
          <p:cNvPr id="4" name="Picture 3" descr="spl.jpg"/>
          <p:cNvPicPr>
            <a:picLocks noChangeAspect="1"/>
          </p:cNvPicPr>
          <p:nvPr/>
        </p:nvPicPr>
        <p:blipFill>
          <a:blip r:embed="rId3" cstate="print"/>
          <a:stretch>
            <a:fillRect/>
          </a:stretch>
        </p:blipFill>
        <p:spPr>
          <a:xfrm>
            <a:off x="7020272" y="620688"/>
            <a:ext cx="1567916" cy="1080120"/>
          </a:xfrm>
          <a:prstGeom prst="rect">
            <a:avLst/>
          </a:prstGeom>
        </p:spPr>
      </p:pic>
      <p:sp>
        <p:nvSpPr>
          <p:cNvPr id="5" name="TextBox 4"/>
          <p:cNvSpPr txBox="1"/>
          <p:nvPr/>
        </p:nvSpPr>
        <p:spPr>
          <a:xfrm>
            <a:off x="1259632" y="5949280"/>
            <a:ext cx="6336704" cy="369332"/>
          </a:xfrm>
          <a:prstGeom prst="rect">
            <a:avLst/>
          </a:prstGeom>
          <a:noFill/>
        </p:spPr>
        <p:txBody>
          <a:bodyPr wrap="square" rtlCol="0">
            <a:spAutoFit/>
          </a:bodyPr>
          <a:lstStyle/>
          <a:p>
            <a:r>
              <a:rPr lang="en-CA" dirty="0" smtClean="0">
                <a:solidFill>
                  <a:schemeClr val="bg1"/>
                </a:solidFill>
              </a:rPr>
              <a:t>Presented by Tanya Thiessen and Lois Peterson, 2013</a:t>
            </a:r>
            <a:endParaRPr lang="en-CA"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CA" dirty="0" smtClean="0">
                <a:solidFill>
                  <a:srgbClr val="512373"/>
                </a:solidFill>
                <a:hlinkClick r:id="rId3"/>
              </a:rPr>
              <a:t>http://www.youtube.com/watch?v=gNDP9jLuzXU&amp;feature=related</a:t>
            </a:r>
            <a:endParaRPr lang="en-CA" dirty="0" smtClean="0">
              <a:solidFill>
                <a:srgbClr val="512373"/>
              </a:solidFill>
            </a:endParaRPr>
          </a:p>
          <a:p>
            <a:pPr>
              <a:buNone/>
            </a:pPr>
            <a:endParaRPr lang="en-CA" dirty="0" smtClean="0"/>
          </a:p>
          <a:p>
            <a:pPr>
              <a:buNone/>
            </a:pPr>
            <a:endParaRPr lang="en-CA" dirty="0"/>
          </a:p>
        </p:txBody>
      </p:sp>
      <p:sp>
        <p:nvSpPr>
          <p:cNvPr id="3" name="Title 2"/>
          <p:cNvSpPr>
            <a:spLocks noGrp="1"/>
          </p:cNvSpPr>
          <p:nvPr>
            <p:ph type="title"/>
          </p:nvPr>
        </p:nvSpPr>
        <p:spPr/>
        <p:txBody>
          <a:bodyPr/>
          <a:lstStyle/>
          <a:p>
            <a:r>
              <a:rPr lang="en-CA" dirty="0" smtClean="0"/>
              <a:t>The Fish Philosophy</a:t>
            </a:r>
            <a:endParaRPr lang="en-CA" dirty="0"/>
          </a:p>
        </p:txBody>
      </p:sp>
      <p:pic>
        <p:nvPicPr>
          <p:cNvPr id="4" name="Picture 3" descr="FishBanner.bmp"/>
          <p:cNvPicPr>
            <a:picLocks noChangeAspect="1"/>
          </p:cNvPicPr>
          <p:nvPr/>
        </p:nvPicPr>
        <p:blipFill>
          <a:blip r:embed="rId4" cstate="print"/>
          <a:stretch>
            <a:fillRect/>
          </a:stretch>
        </p:blipFill>
        <p:spPr>
          <a:xfrm>
            <a:off x="3275856" y="2492896"/>
            <a:ext cx="3136992" cy="3222868"/>
          </a:xfrm>
          <a:prstGeom prst="rect">
            <a:avLst/>
          </a:prstGeom>
        </p:spPr>
      </p:pic>
      <p:sp>
        <p:nvSpPr>
          <p:cNvPr id="5" name="Slide Number Placeholder 4"/>
          <p:cNvSpPr>
            <a:spLocks noGrp="1"/>
          </p:cNvSpPr>
          <p:nvPr>
            <p:ph type="sldNum" sz="quarter" idx="12"/>
          </p:nvPr>
        </p:nvSpPr>
        <p:spPr/>
        <p:txBody>
          <a:bodyPr/>
          <a:lstStyle/>
          <a:p>
            <a:fld id="{8982B598-1714-40C9-AABA-9BC0E5108E79}" type="slidenum">
              <a:rPr lang="en-CA" smtClean="0"/>
              <a:pPr/>
              <a:t>10</a:t>
            </a:fld>
            <a:endParaRPr lang="en-CA" dirty="0"/>
          </a:p>
        </p:txBody>
      </p:sp>
    </p:spTree>
    <p:extLst>
      <p:ext uri="{BB962C8B-B14F-4D97-AF65-F5344CB8AC3E}">
        <p14:creationId xmlns:p14="http://schemas.microsoft.com/office/powerpoint/2010/main" val="370072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9872" y="2060848"/>
            <a:ext cx="5266928" cy="3946443"/>
          </a:xfrm>
        </p:spPr>
        <p:txBody>
          <a:bodyPr/>
          <a:lstStyle/>
          <a:p>
            <a:pPr>
              <a:lnSpc>
                <a:spcPct val="200000"/>
              </a:lnSpc>
            </a:pPr>
            <a:r>
              <a:rPr lang="en-CA" dirty="0" smtClean="0"/>
              <a:t>1. Yes</a:t>
            </a:r>
          </a:p>
          <a:p>
            <a:r>
              <a:rPr lang="en-CA" dirty="0" smtClean="0"/>
              <a:t>2. No</a:t>
            </a:r>
          </a:p>
          <a:p>
            <a:r>
              <a:rPr lang="en-CA" dirty="0" smtClean="0"/>
              <a:t>3. Yes, and</a:t>
            </a:r>
          </a:p>
          <a:p>
            <a:r>
              <a:rPr lang="en-CA" dirty="0" smtClean="0"/>
              <a:t>4. No, but</a:t>
            </a:r>
          </a:p>
          <a:p>
            <a:endParaRPr lang="en-CA" dirty="0" smtClean="0"/>
          </a:p>
        </p:txBody>
      </p:sp>
      <p:sp>
        <p:nvSpPr>
          <p:cNvPr id="3" name="Title 2"/>
          <p:cNvSpPr>
            <a:spLocks noGrp="1"/>
          </p:cNvSpPr>
          <p:nvPr>
            <p:ph type="title"/>
          </p:nvPr>
        </p:nvSpPr>
        <p:spPr>
          <a:xfrm>
            <a:off x="467544" y="764704"/>
            <a:ext cx="8229600" cy="1143000"/>
          </a:xfrm>
        </p:spPr>
        <p:txBody>
          <a:bodyPr>
            <a:normAutofit fontScale="90000"/>
          </a:bodyPr>
          <a:lstStyle/>
          <a:p>
            <a:r>
              <a:rPr lang="en-CA" dirty="0" smtClean="0">
                <a:solidFill>
                  <a:srgbClr val="70AC2E"/>
                </a:solidFill>
              </a:rPr>
              <a:t>Four ways </a:t>
            </a:r>
            <a:br>
              <a:rPr lang="en-CA" dirty="0" smtClean="0">
                <a:solidFill>
                  <a:srgbClr val="70AC2E"/>
                </a:solidFill>
              </a:rPr>
            </a:br>
            <a:r>
              <a:rPr lang="en-CA" dirty="0" smtClean="0">
                <a:solidFill>
                  <a:srgbClr val="70AC2E"/>
                </a:solidFill>
              </a:rPr>
              <a:t>to answer a direct question</a:t>
            </a:r>
            <a:r>
              <a:rPr lang="en-CA" dirty="0" smtClean="0"/>
              <a:t/>
            </a:r>
            <a:br>
              <a:rPr lang="en-CA" dirty="0" smtClean="0"/>
            </a:br>
            <a:endParaRPr lang="en-CA" dirty="0"/>
          </a:p>
        </p:txBody>
      </p:sp>
      <p:pic>
        <p:nvPicPr>
          <p:cNvPr id="4" name="Picture 3" descr="Yes No.jpg"/>
          <p:cNvPicPr>
            <a:picLocks noChangeAspect="1"/>
          </p:cNvPicPr>
          <p:nvPr/>
        </p:nvPicPr>
        <p:blipFill>
          <a:blip r:embed="rId3" cstate="print"/>
          <a:stretch>
            <a:fillRect/>
          </a:stretch>
        </p:blipFill>
        <p:spPr>
          <a:xfrm>
            <a:off x="251520" y="2132856"/>
            <a:ext cx="3500107" cy="2625080"/>
          </a:xfrm>
          <a:prstGeom prst="rect">
            <a:avLst/>
          </a:prstGeom>
        </p:spPr>
      </p:pic>
      <p:sp>
        <p:nvSpPr>
          <p:cNvPr id="5" name="Slide Number Placeholder 4"/>
          <p:cNvSpPr>
            <a:spLocks noGrp="1"/>
          </p:cNvSpPr>
          <p:nvPr>
            <p:ph type="sldNum" sz="quarter" idx="12"/>
          </p:nvPr>
        </p:nvSpPr>
        <p:spPr/>
        <p:txBody>
          <a:bodyPr/>
          <a:lstStyle/>
          <a:p>
            <a:fld id="{8982B598-1714-40C9-AABA-9BC0E5108E79}" type="slidenum">
              <a:rPr lang="en-CA" smtClean="0"/>
              <a:pPr/>
              <a:t>11</a:t>
            </a:fld>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70AC2E"/>
                </a:solidFill>
              </a:rPr>
              <a:t>Customer Complaints</a:t>
            </a:r>
            <a:endParaRPr lang="en-CA" b="1" dirty="0">
              <a:solidFill>
                <a:srgbClr val="70AC2E"/>
              </a:solidFill>
            </a:endParaRPr>
          </a:p>
        </p:txBody>
      </p:sp>
      <p:pic>
        <p:nvPicPr>
          <p:cNvPr id="4" name="Picture 3" descr="CR2.jpg"/>
          <p:cNvPicPr>
            <a:picLocks noChangeAspect="1"/>
          </p:cNvPicPr>
          <p:nvPr/>
        </p:nvPicPr>
        <p:blipFill>
          <a:blip r:embed="rId3" cstate="print"/>
          <a:stretch>
            <a:fillRect/>
          </a:stretch>
        </p:blipFill>
        <p:spPr>
          <a:xfrm>
            <a:off x="2123728" y="1916832"/>
            <a:ext cx="5001344" cy="3751008"/>
          </a:xfrm>
          <a:prstGeom prst="rect">
            <a:avLst/>
          </a:prstGeom>
        </p:spPr>
      </p:pic>
      <p:sp>
        <p:nvSpPr>
          <p:cNvPr id="5" name="Slide Number Placeholder 4"/>
          <p:cNvSpPr>
            <a:spLocks noGrp="1"/>
          </p:cNvSpPr>
          <p:nvPr>
            <p:ph type="sldNum" sz="quarter" idx="12"/>
          </p:nvPr>
        </p:nvSpPr>
        <p:spPr/>
        <p:txBody>
          <a:bodyPr/>
          <a:lstStyle/>
          <a:p>
            <a:fld id="{8982B598-1714-40C9-AABA-9BC0E5108E79}" type="slidenum">
              <a:rPr lang="en-CA" smtClean="0"/>
              <a:pPr/>
              <a:t>12</a:t>
            </a:fld>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tomers.jpg"/>
          <p:cNvPicPr>
            <a:picLocks noChangeAspect="1"/>
          </p:cNvPicPr>
          <p:nvPr/>
        </p:nvPicPr>
        <p:blipFill>
          <a:blip r:embed="rId3" cstate="print"/>
          <a:stretch>
            <a:fillRect/>
          </a:stretch>
        </p:blipFill>
        <p:spPr>
          <a:xfrm>
            <a:off x="6732240" y="3356992"/>
            <a:ext cx="2133600" cy="2781300"/>
          </a:xfrm>
          <a:prstGeom prst="rect">
            <a:avLst/>
          </a:prstGeom>
        </p:spPr>
      </p:pic>
      <p:sp>
        <p:nvSpPr>
          <p:cNvPr id="3" name="Content Placeholder 2"/>
          <p:cNvSpPr>
            <a:spLocks noGrp="1"/>
          </p:cNvSpPr>
          <p:nvPr>
            <p:ph idx="1"/>
          </p:nvPr>
        </p:nvSpPr>
        <p:spPr/>
        <p:txBody>
          <a:bodyPr/>
          <a:lstStyle/>
          <a:p>
            <a:endParaRPr lang="en-CA" dirty="0" smtClean="0"/>
          </a:p>
          <a:p>
            <a:endParaRPr lang="en-CA" dirty="0"/>
          </a:p>
          <a:p>
            <a:r>
              <a:rPr lang="en-CA" dirty="0" smtClean="0"/>
              <a:t>Dissent ‘To be of a different opinion’</a:t>
            </a:r>
          </a:p>
          <a:p>
            <a:pPr>
              <a:buNone/>
            </a:pPr>
            <a:endParaRPr lang="en-CA" dirty="0" smtClean="0"/>
          </a:p>
          <a:p>
            <a:pPr>
              <a:buNone/>
            </a:pPr>
            <a:r>
              <a:rPr lang="en-CA" dirty="0" smtClean="0"/>
              <a:t> </a:t>
            </a:r>
            <a:endParaRPr lang="en-CA" dirty="0"/>
          </a:p>
        </p:txBody>
      </p:sp>
      <p:sp>
        <p:nvSpPr>
          <p:cNvPr id="2" name="Title 1"/>
          <p:cNvSpPr>
            <a:spLocks noGrp="1"/>
          </p:cNvSpPr>
          <p:nvPr>
            <p:ph type="title"/>
          </p:nvPr>
        </p:nvSpPr>
        <p:spPr/>
        <p:txBody>
          <a:bodyPr>
            <a:normAutofit fontScale="90000"/>
          </a:bodyPr>
          <a:lstStyle/>
          <a:p>
            <a:r>
              <a:rPr lang="en-CA" dirty="0" smtClean="0">
                <a:solidFill>
                  <a:srgbClr val="70AC2E"/>
                </a:solidFill>
              </a:rPr>
              <a:t>Customer Complaints = Dissent</a:t>
            </a:r>
            <a:endParaRPr lang="en-CA" dirty="0">
              <a:solidFill>
                <a:srgbClr val="70AC2E"/>
              </a:solidFill>
            </a:endParaRPr>
          </a:p>
        </p:txBody>
      </p:sp>
      <p:sp>
        <p:nvSpPr>
          <p:cNvPr id="5" name="Slide Number Placeholder 4"/>
          <p:cNvSpPr>
            <a:spLocks noGrp="1"/>
          </p:cNvSpPr>
          <p:nvPr>
            <p:ph type="sldNum" sz="quarter" idx="12"/>
          </p:nvPr>
        </p:nvSpPr>
        <p:spPr/>
        <p:txBody>
          <a:bodyPr/>
          <a:lstStyle/>
          <a:p>
            <a:fld id="{8982B598-1714-40C9-AABA-9BC0E5108E79}" type="slidenum">
              <a:rPr lang="en-CA" smtClean="0"/>
              <a:pPr/>
              <a:t>13</a:t>
            </a:fld>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132856"/>
            <a:ext cx="7355160" cy="3312368"/>
          </a:xfrm>
        </p:spPr>
        <p:txBody>
          <a:bodyPr/>
          <a:lstStyle/>
          <a:p>
            <a:pPr algn="ctr">
              <a:buNone/>
            </a:pPr>
            <a:r>
              <a:rPr lang="en-CA" dirty="0" smtClean="0"/>
              <a:t>We </a:t>
            </a:r>
            <a:r>
              <a:rPr lang="en-CA" dirty="0" smtClean="0">
                <a:solidFill>
                  <a:srgbClr val="227A8F"/>
                </a:solidFill>
              </a:rPr>
              <a:t>can </a:t>
            </a:r>
            <a:r>
              <a:rPr lang="en-CA" dirty="0" smtClean="0"/>
              <a:t>control our own </a:t>
            </a:r>
            <a:r>
              <a:rPr lang="en-CA" u="sng" dirty="0" smtClean="0">
                <a:solidFill>
                  <a:srgbClr val="227A8F"/>
                </a:solidFill>
              </a:rPr>
              <a:t>behaviour </a:t>
            </a:r>
            <a:r>
              <a:rPr lang="en-CA" dirty="0" smtClean="0"/>
              <a:t/>
            </a:r>
            <a:br>
              <a:rPr lang="en-CA" dirty="0" smtClean="0"/>
            </a:br>
            <a:r>
              <a:rPr lang="en-CA" dirty="0" smtClean="0"/>
              <a:t/>
            </a:r>
            <a:br>
              <a:rPr lang="en-CA" dirty="0" smtClean="0"/>
            </a:br>
            <a:r>
              <a:rPr lang="en-CA" dirty="0" smtClean="0"/>
              <a:t/>
            </a:r>
            <a:br>
              <a:rPr lang="en-CA" dirty="0" smtClean="0"/>
            </a:br>
            <a:endParaRPr lang="en-CA" dirty="0" smtClean="0"/>
          </a:p>
          <a:p>
            <a:pPr algn="ctr">
              <a:buNone/>
            </a:pPr>
            <a:r>
              <a:rPr lang="en-CA" dirty="0" smtClean="0"/>
              <a:t>we </a:t>
            </a:r>
            <a:r>
              <a:rPr lang="en-CA" dirty="0" smtClean="0">
                <a:solidFill>
                  <a:srgbClr val="227A8F"/>
                </a:solidFill>
              </a:rPr>
              <a:t>cannot</a:t>
            </a:r>
            <a:r>
              <a:rPr lang="en-CA" dirty="0" smtClean="0"/>
              <a:t> control </a:t>
            </a:r>
            <a:r>
              <a:rPr lang="en-CA" u="sng" dirty="0" smtClean="0">
                <a:solidFill>
                  <a:srgbClr val="227A8F"/>
                </a:solidFill>
              </a:rPr>
              <a:t>outcomes</a:t>
            </a:r>
            <a:endParaRPr lang="en-CA" u="sng" dirty="0">
              <a:solidFill>
                <a:srgbClr val="227A8F"/>
              </a:solidFill>
            </a:endParaRPr>
          </a:p>
        </p:txBody>
      </p:sp>
      <p:sp>
        <p:nvSpPr>
          <p:cNvPr id="3" name="Title 2"/>
          <p:cNvSpPr>
            <a:spLocks noGrp="1"/>
          </p:cNvSpPr>
          <p:nvPr>
            <p:ph type="title"/>
          </p:nvPr>
        </p:nvSpPr>
        <p:spPr/>
        <p:txBody>
          <a:bodyPr/>
          <a:lstStyle/>
          <a:p>
            <a:r>
              <a:rPr lang="en-CA" dirty="0" smtClean="0">
                <a:solidFill>
                  <a:srgbClr val="227A8F"/>
                </a:solidFill>
              </a:rPr>
              <a:t>Outcomes </a:t>
            </a:r>
            <a:r>
              <a:rPr lang="en-CA" dirty="0" err="1" smtClean="0">
                <a:solidFill>
                  <a:srgbClr val="227A8F"/>
                </a:solidFill>
              </a:rPr>
              <a:t>vs</a:t>
            </a:r>
            <a:r>
              <a:rPr lang="en-CA" dirty="0" smtClean="0">
                <a:solidFill>
                  <a:srgbClr val="227A8F"/>
                </a:solidFill>
              </a:rPr>
              <a:t> behaviour</a:t>
            </a:r>
            <a:endParaRPr lang="en-CA" dirty="0">
              <a:solidFill>
                <a:srgbClr val="227A8F"/>
              </a:solidFill>
            </a:endParaRPr>
          </a:p>
        </p:txBody>
      </p:sp>
      <p:sp>
        <p:nvSpPr>
          <p:cNvPr id="4" name="Slide Number Placeholder 3"/>
          <p:cNvSpPr>
            <a:spLocks noGrp="1"/>
          </p:cNvSpPr>
          <p:nvPr>
            <p:ph type="sldNum" sz="quarter" idx="12"/>
          </p:nvPr>
        </p:nvSpPr>
        <p:spPr/>
        <p:txBody>
          <a:bodyPr/>
          <a:lstStyle/>
          <a:p>
            <a:fld id="{8982B598-1714-40C9-AABA-9BC0E5108E79}" type="slidenum">
              <a:rPr lang="en-CA" smtClean="0"/>
              <a:pPr/>
              <a:t>14</a:t>
            </a:fld>
            <a:endParaRPr lang="en-CA"/>
          </a:p>
        </p:txBody>
      </p:sp>
    </p:spTree>
    <p:extLst>
      <p:ext uri="{BB962C8B-B14F-4D97-AF65-F5344CB8AC3E}">
        <p14:creationId xmlns:p14="http://schemas.microsoft.com/office/powerpoint/2010/main" val="1841922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968552"/>
          </a:xfrm>
        </p:spPr>
        <p:txBody>
          <a:bodyPr>
            <a:normAutofit fontScale="92500" lnSpcReduction="10000"/>
          </a:bodyPr>
          <a:lstStyle/>
          <a:p>
            <a:pPr>
              <a:buNone/>
            </a:pPr>
            <a:r>
              <a:rPr lang="en-CA" b="1" dirty="0" smtClean="0">
                <a:solidFill>
                  <a:srgbClr val="70AC2E"/>
                </a:solidFill>
              </a:rPr>
              <a:t>See it as an opportunity to build relationship</a:t>
            </a:r>
            <a:br>
              <a:rPr lang="en-CA" b="1" dirty="0" smtClean="0">
                <a:solidFill>
                  <a:srgbClr val="70AC2E"/>
                </a:solidFill>
              </a:rPr>
            </a:br>
            <a:r>
              <a:rPr lang="en-CA" b="1" dirty="0" smtClean="0">
                <a:solidFill>
                  <a:srgbClr val="70AC2E"/>
                </a:solidFill>
              </a:rPr>
              <a:t>(</a:t>
            </a:r>
            <a:r>
              <a:rPr lang="en-CA" sz="2000" dirty="0" smtClean="0">
                <a:solidFill>
                  <a:srgbClr val="70AC2E"/>
                </a:solidFill>
              </a:rPr>
              <a:t>and help the customer learn a little more about libraries)</a:t>
            </a:r>
          </a:p>
          <a:p>
            <a:pPr lvl="1"/>
            <a:r>
              <a:rPr lang="en-CA" dirty="0" smtClean="0"/>
              <a:t>Hear them out</a:t>
            </a:r>
          </a:p>
          <a:p>
            <a:pPr lvl="1"/>
            <a:r>
              <a:rPr lang="en-CA" dirty="0" smtClean="0"/>
              <a:t>Watch your body language</a:t>
            </a:r>
          </a:p>
          <a:p>
            <a:pPr lvl="1"/>
            <a:r>
              <a:rPr lang="en-CA" dirty="0" smtClean="0"/>
              <a:t>Clarify and ask questions</a:t>
            </a:r>
          </a:p>
          <a:p>
            <a:pPr lvl="1"/>
            <a:r>
              <a:rPr lang="en-CA" dirty="0" smtClean="0"/>
              <a:t>Empathize</a:t>
            </a:r>
          </a:p>
          <a:p>
            <a:pPr lvl="1"/>
            <a:r>
              <a:rPr lang="en-CA" dirty="0" smtClean="0"/>
              <a:t>Ask what remedy they seek</a:t>
            </a:r>
          </a:p>
          <a:p>
            <a:pPr lvl="1"/>
            <a:r>
              <a:rPr lang="en-CA" dirty="0" smtClean="0"/>
              <a:t>Do what you can</a:t>
            </a:r>
          </a:p>
          <a:p>
            <a:pPr lvl="1"/>
            <a:r>
              <a:rPr lang="en-CA" dirty="0" smtClean="0"/>
              <a:t>Explain the limits</a:t>
            </a:r>
          </a:p>
          <a:p>
            <a:pPr lvl="1"/>
            <a:r>
              <a:rPr lang="en-CA" dirty="0" smtClean="0"/>
              <a:t>Refer if necessary</a:t>
            </a:r>
          </a:p>
          <a:p>
            <a:pPr lvl="1"/>
            <a:r>
              <a:rPr lang="en-CA" dirty="0" smtClean="0"/>
              <a:t>Explain next step – for you and them</a:t>
            </a:r>
          </a:p>
          <a:p>
            <a:pPr lvl="1"/>
            <a:r>
              <a:rPr lang="en-CA" dirty="0" smtClean="0"/>
              <a:t>Thank them for the input</a:t>
            </a:r>
            <a:br>
              <a:rPr lang="en-CA" dirty="0" smtClean="0"/>
            </a:br>
            <a:r>
              <a:rPr lang="en-CA" b="1" dirty="0" smtClean="0">
                <a:solidFill>
                  <a:srgbClr val="70AC2E"/>
                </a:solidFill>
              </a:rPr>
              <a:t>                                  </a:t>
            </a:r>
            <a:br>
              <a:rPr lang="en-CA" b="1" dirty="0" smtClean="0">
                <a:solidFill>
                  <a:srgbClr val="70AC2E"/>
                </a:solidFill>
              </a:rPr>
            </a:br>
            <a:r>
              <a:rPr lang="en-CA" b="1" dirty="0" smtClean="0">
                <a:solidFill>
                  <a:srgbClr val="70AC2E"/>
                </a:solidFill>
              </a:rPr>
              <a:t>                                    Remember Yes, and / No, but</a:t>
            </a:r>
          </a:p>
          <a:p>
            <a:endParaRPr lang="en-CA" dirty="0" smtClean="0"/>
          </a:p>
          <a:p>
            <a:endParaRPr lang="en-CA" dirty="0"/>
          </a:p>
        </p:txBody>
      </p:sp>
      <p:sp>
        <p:nvSpPr>
          <p:cNvPr id="2" name="Title 1"/>
          <p:cNvSpPr>
            <a:spLocks noGrp="1"/>
          </p:cNvSpPr>
          <p:nvPr>
            <p:ph type="title"/>
          </p:nvPr>
        </p:nvSpPr>
        <p:spPr/>
        <p:txBody>
          <a:bodyPr/>
          <a:lstStyle/>
          <a:p>
            <a:r>
              <a:rPr lang="en-CA" b="1" dirty="0" smtClean="0">
                <a:solidFill>
                  <a:schemeClr val="accent1">
                    <a:lumMod val="75000"/>
                  </a:schemeClr>
                </a:solidFill>
              </a:rPr>
              <a:t>Customer Complaints</a:t>
            </a:r>
            <a:endParaRPr lang="en-CA" dirty="0"/>
          </a:p>
        </p:txBody>
      </p:sp>
      <p:sp>
        <p:nvSpPr>
          <p:cNvPr id="4" name="Slide Number Placeholder 3"/>
          <p:cNvSpPr>
            <a:spLocks noGrp="1"/>
          </p:cNvSpPr>
          <p:nvPr>
            <p:ph type="sldNum" sz="quarter" idx="12"/>
          </p:nvPr>
        </p:nvSpPr>
        <p:spPr/>
        <p:txBody>
          <a:bodyPr/>
          <a:lstStyle/>
          <a:p>
            <a:fld id="{8982B598-1714-40C9-AABA-9BC0E5108E79}" type="slidenum">
              <a:rPr lang="en-CA" smtClean="0"/>
              <a:pPr/>
              <a:t>15</a:t>
            </a:fld>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090459"/>
          </a:xfrm>
        </p:spPr>
        <p:txBody>
          <a:bodyPr>
            <a:normAutofit lnSpcReduction="10000"/>
          </a:bodyPr>
          <a:lstStyle/>
          <a:p>
            <a:pPr>
              <a:buNone/>
            </a:pPr>
            <a:r>
              <a:rPr lang="en-CA" dirty="0" smtClean="0"/>
              <a:t>In every transaction, I undertake to:</a:t>
            </a:r>
          </a:p>
          <a:p>
            <a:pPr marL="1401318" lvl="3" indent="-514350">
              <a:buNone/>
            </a:pPr>
            <a:r>
              <a:rPr lang="en-CA" sz="4000" dirty="0" smtClean="0"/>
              <a:t>One</a:t>
            </a:r>
          </a:p>
          <a:p>
            <a:pPr marL="1401318" lvl="3" indent="-514350">
              <a:buNone/>
            </a:pPr>
            <a:r>
              <a:rPr lang="en-CA" sz="4000" dirty="0" smtClean="0"/>
              <a:t>Two</a:t>
            </a:r>
          </a:p>
          <a:p>
            <a:pPr marL="1401318" lvl="3" indent="-514350">
              <a:buNone/>
            </a:pPr>
            <a:r>
              <a:rPr lang="en-CA" sz="4000" dirty="0" smtClean="0"/>
              <a:t>Three</a:t>
            </a:r>
          </a:p>
          <a:p>
            <a:pPr marL="1401318" lvl="3" indent="-514350">
              <a:buNone/>
            </a:pPr>
            <a:endParaRPr lang="en-US" sz="4000" dirty="0" smtClean="0"/>
          </a:p>
          <a:p>
            <a:pPr marL="1401318" lvl="3" indent="-514350">
              <a:buNone/>
            </a:pPr>
            <a:endParaRPr lang="en-US" sz="4000" dirty="0"/>
          </a:p>
          <a:p>
            <a:pPr marL="1401318" lvl="3" indent="-514350" algn="r">
              <a:buNone/>
            </a:pPr>
            <a:r>
              <a:rPr lang="en-US" sz="2800" i="1" dirty="0" smtClean="0"/>
              <a:t>Create Your Own Legacy</a:t>
            </a:r>
            <a:r>
              <a:rPr lang="en-US" sz="2800" dirty="0" smtClean="0"/>
              <a:t>…</a:t>
            </a:r>
            <a:endParaRPr lang="en-CA" sz="2800" dirty="0" smtClean="0"/>
          </a:p>
          <a:p>
            <a:pPr marL="1401318" lvl="3" indent="-514350">
              <a:buNone/>
            </a:pPr>
            <a:endParaRPr lang="en-US" sz="4000" dirty="0"/>
          </a:p>
          <a:p>
            <a:pPr marL="1401318" lvl="3" indent="-514350">
              <a:buNone/>
            </a:pPr>
            <a:endParaRPr lang="en-CA" sz="4000" dirty="0" smtClean="0"/>
          </a:p>
          <a:p>
            <a:pPr marL="624078" indent="-514350">
              <a:buFont typeface="+mj-lt"/>
              <a:buAutoNum type="arabicPeriod"/>
            </a:pPr>
            <a:endParaRPr lang="en-CA" dirty="0" smtClean="0"/>
          </a:p>
          <a:p>
            <a:pPr marL="624078" indent="-514350">
              <a:buFont typeface="+mj-lt"/>
              <a:buAutoNum type="arabicPeriod"/>
            </a:pPr>
            <a:endParaRPr lang="en-CA" dirty="0"/>
          </a:p>
        </p:txBody>
      </p:sp>
      <p:sp>
        <p:nvSpPr>
          <p:cNvPr id="2" name="Title 1"/>
          <p:cNvSpPr>
            <a:spLocks noGrp="1"/>
          </p:cNvSpPr>
          <p:nvPr>
            <p:ph type="title"/>
          </p:nvPr>
        </p:nvSpPr>
        <p:spPr>
          <a:xfrm>
            <a:off x="457200" y="274638"/>
            <a:ext cx="8229600" cy="1570186"/>
          </a:xfrm>
        </p:spPr>
        <p:txBody>
          <a:bodyPr>
            <a:normAutofit fontScale="90000"/>
          </a:bodyPr>
          <a:lstStyle/>
          <a:p>
            <a:r>
              <a:rPr lang="en-CA" dirty="0" smtClean="0">
                <a:solidFill>
                  <a:srgbClr val="70AC2E"/>
                </a:solidFill>
              </a:rPr>
              <a:t>Three personal</a:t>
            </a:r>
            <a:br>
              <a:rPr lang="en-CA" dirty="0" smtClean="0">
                <a:solidFill>
                  <a:srgbClr val="70AC2E"/>
                </a:solidFill>
              </a:rPr>
            </a:br>
            <a:r>
              <a:rPr lang="en-CA" dirty="0" smtClean="0">
                <a:solidFill>
                  <a:srgbClr val="70AC2E"/>
                </a:solidFill>
              </a:rPr>
              <a:t>      customer relations goals   </a:t>
            </a:r>
            <a:r>
              <a:rPr lang="en-CA" sz="1600" i="1" dirty="0" smtClean="0">
                <a:solidFill>
                  <a:srgbClr val="70AC2E"/>
                </a:solidFill>
              </a:rPr>
              <a:t>  </a:t>
            </a:r>
            <a:r>
              <a:rPr lang="en-CA" sz="1600" i="1" dirty="0" smtClean="0">
                <a:solidFill>
                  <a:schemeClr val="tx1"/>
                </a:solidFill>
              </a:rPr>
              <a:t/>
            </a:r>
            <a:br>
              <a:rPr lang="en-CA" sz="1600" i="1" dirty="0" smtClean="0">
                <a:solidFill>
                  <a:schemeClr val="tx1"/>
                </a:solidFill>
              </a:rPr>
            </a:br>
            <a:r>
              <a:rPr lang="en-CA" sz="1600" i="1" dirty="0" smtClean="0">
                <a:solidFill>
                  <a:schemeClr val="tx1"/>
                </a:solidFill>
              </a:rPr>
              <a:t>                                              expressed in  terms of  </a:t>
            </a:r>
            <a:r>
              <a:rPr lang="en-CA" sz="1600" i="1" u="sng" dirty="0" smtClean="0">
                <a:solidFill>
                  <a:srgbClr val="227A8F"/>
                </a:solidFill>
              </a:rPr>
              <a:t>behaviours</a:t>
            </a:r>
            <a:endParaRPr lang="en-CA" sz="1600" i="1" u="sng" dirty="0">
              <a:solidFill>
                <a:srgbClr val="227A8F"/>
              </a:solidFill>
            </a:endParaRPr>
          </a:p>
        </p:txBody>
      </p:sp>
      <p:sp>
        <p:nvSpPr>
          <p:cNvPr id="4" name="Slide Number Placeholder 3"/>
          <p:cNvSpPr>
            <a:spLocks noGrp="1"/>
          </p:cNvSpPr>
          <p:nvPr>
            <p:ph type="sldNum" sz="quarter" idx="12"/>
          </p:nvPr>
        </p:nvSpPr>
        <p:spPr/>
        <p:txBody>
          <a:bodyPr/>
          <a:lstStyle/>
          <a:p>
            <a:fld id="{8982B598-1714-40C9-AABA-9BC0E5108E79}" type="slidenum">
              <a:rPr lang="en-CA" smtClean="0"/>
              <a:pPr/>
              <a:t>16</a:t>
            </a:fld>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772816"/>
            <a:ext cx="7643192" cy="4234475"/>
          </a:xfrm>
        </p:spPr>
        <p:txBody>
          <a:bodyPr/>
          <a:lstStyle/>
          <a:p>
            <a:pPr>
              <a:buNone/>
            </a:pPr>
            <a:r>
              <a:rPr lang="en-CA" dirty="0" smtClean="0"/>
              <a:t>As an organisation, our goal is to provide excellent customer service:</a:t>
            </a:r>
          </a:p>
          <a:p>
            <a:pPr lvl="1">
              <a:buNone/>
            </a:pPr>
            <a:r>
              <a:rPr lang="en-CA" sz="3600" dirty="0" smtClean="0"/>
              <a:t>One</a:t>
            </a:r>
          </a:p>
          <a:p>
            <a:pPr lvl="1">
              <a:buNone/>
            </a:pPr>
            <a:r>
              <a:rPr lang="en-CA" sz="3600" dirty="0" smtClean="0"/>
              <a:t>Two</a:t>
            </a:r>
          </a:p>
          <a:p>
            <a:pPr lvl="1">
              <a:buNone/>
            </a:pPr>
            <a:r>
              <a:rPr lang="en-CA" sz="3600" dirty="0" smtClean="0"/>
              <a:t>Three</a:t>
            </a:r>
          </a:p>
          <a:p>
            <a:pPr lvl="1">
              <a:buNone/>
            </a:pPr>
            <a:r>
              <a:rPr lang="en-CA" sz="3600" dirty="0" smtClean="0"/>
              <a:t>Four</a:t>
            </a:r>
          </a:p>
          <a:p>
            <a:pPr lvl="1">
              <a:buNone/>
            </a:pPr>
            <a:r>
              <a:rPr lang="en-CA" sz="3600" dirty="0" smtClean="0"/>
              <a:t>Five</a:t>
            </a:r>
          </a:p>
        </p:txBody>
      </p:sp>
      <p:sp>
        <p:nvSpPr>
          <p:cNvPr id="3" name="Title 2"/>
          <p:cNvSpPr>
            <a:spLocks noGrp="1"/>
          </p:cNvSpPr>
          <p:nvPr>
            <p:ph type="title"/>
          </p:nvPr>
        </p:nvSpPr>
        <p:spPr>
          <a:xfrm>
            <a:off x="467544" y="548680"/>
            <a:ext cx="8229600" cy="1143000"/>
          </a:xfrm>
        </p:spPr>
        <p:txBody>
          <a:bodyPr>
            <a:normAutofit fontScale="90000"/>
          </a:bodyPr>
          <a:lstStyle/>
          <a:p>
            <a:r>
              <a:rPr lang="en-CA" dirty="0" smtClean="0">
                <a:solidFill>
                  <a:srgbClr val="227A8F"/>
                </a:solidFill>
              </a:rPr>
              <a:t>Five Customer Service Goals</a:t>
            </a:r>
            <a:br>
              <a:rPr lang="en-CA" dirty="0" smtClean="0">
                <a:solidFill>
                  <a:srgbClr val="227A8F"/>
                </a:solidFill>
              </a:rPr>
            </a:br>
            <a:r>
              <a:rPr lang="en-CA" sz="4400" i="1" dirty="0" smtClean="0">
                <a:solidFill>
                  <a:schemeClr val="tx1"/>
                </a:solidFill>
              </a:rPr>
              <a:t>                      </a:t>
            </a:r>
            <a:r>
              <a:rPr lang="en-CA" sz="2000" i="1" dirty="0" smtClean="0">
                <a:solidFill>
                  <a:schemeClr val="tx1"/>
                </a:solidFill>
              </a:rPr>
              <a:t>expressed in  terms of  </a:t>
            </a:r>
            <a:r>
              <a:rPr lang="en-CA" sz="2000" i="1" u="sng" dirty="0" smtClean="0">
                <a:solidFill>
                  <a:srgbClr val="227A8F"/>
                </a:solidFill>
              </a:rPr>
              <a:t>behaviours</a:t>
            </a:r>
            <a:endParaRPr lang="en-CA" sz="2000" dirty="0">
              <a:solidFill>
                <a:srgbClr val="227A8F"/>
              </a:solidFill>
            </a:endParaRPr>
          </a:p>
        </p:txBody>
      </p:sp>
      <p:sp>
        <p:nvSpPr>
          <p:cNvPr id="4" name="Slide Number Placeholder 3"/>
          <p:cNvSpPr>
            <a:spLocks noGrp="1"/>
          </p:cNvSpPr>
          <p:nvPr>
            <p:ph type="sldNum" sz="quarter" idx="12"/>
          </p:nvPr>
        </p:nvSpPr>
        <p:spPr/>
        <p:txBody>
          <a:bodyPr/>
          <a:lstStyle/>
          <a:p>
            <a:fld id="{8982B598-1714-40C9-AABA-9BC0E5108E79}" type="slidenum">
              <a:rPr lang="en-CA" smtClean="0"/>
              <a:pPr/>
              <a:t>17</a:t>
            </a:fld>
            <a:endParaRPr lang="en-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lnSpcReduction="10000"/>
          </a:bodyPr>
          <a:lstStyle/>
          <a:p>
            <a:pPr algn="ctr">
              <a:buNone/>
            </a:pPr>
            <a:endParaRPr lang="en-CA" dirty="0" smtClean="0">
              <a:solidFill>
                <a:schemeClr val="accent1">
                  <a:lumMod val="75000"/>
                </a:schemeClr>
              </a:solidFill>
            </a:endParaRPr>
          </a:p>
          <a:p>
            <a:pPr algn="ctr">
              <a:buNone/>
            </a:pPr>
            <a:endParaRPr lang="en-CA" dirty="0" smtClean="0">
              <a:solidFill>
                <a:schemeClr val="accent1">
                  <a:lumMod val="75000"/>
                </a:schemeClr>
              </a:solidFill>
            </a:endParaRPr>
          </a:p>
          <a:p>
            <a:pPr algn="ctr">
              <a:buNone/>
            </a:pPr>
            <a:endParaRPr lang="en-CA" dirty="0" smtClean="0">
              <a:solidFill>
                <a:schemeClr val="accent1">
                  <a:lumMod val="75000"/>
                </a:schemeClr>
              </a:solidFill>
            </a:endParaRPr>
          </a:p>
          <a:p>
            <a:pPr>
              <a:buNone/>
            </a:pPr>
            <a:r>
              <a:rPr lang="en-CA" b="1" dirty="0" smtClean="0">
                <a:solidFill>
                  <a:schemeClr val="accent1">
                    <a:lumMod val="75000"/>
                  </a:schemeClr>
                </a:solidFill>
              </a:rPr>
              <a:t>When the customer comes first, </a:t>
            </a:r>
            <a:br>
              <a:rPr lang="en-CA" b="1" dirty="0" smtClean="0">
                <a:solidFill>
                  <a:schemeClr val="accent1">
                    <a:lumMod val="75000"/>
                  </a:schemeClr>
                </a:solidFill>
              </a:rPr>
            </a:br>
            <a:r>
              <a:rPr lang="en-CA" b="1" dirty="0" smtClean="0">
                <a:solidFill>
                  <a:schemeClr val="accent1">
                    <a:lumMod val="75000"/>
                  </a:schemeClr>
                </a:solidFill>
              </a:rPr>
              <a:t>the customer will last.</a:t>
            </a:r>
            <a:r>
              <a:rPr lang="en-CA" b="1" dirty="0" smtClean="0"/>
              <a:t/>
            </a:r>
            <a:br>
              <a:rPr lang="en-CA" b="1" dirty="0" smtClean="0"/>
            </a:br>
            <a:endParaRPr lang="en-CA" b="1" dirty="0" smtClean="0"/>
          </a:p>
          <a:p>
            <a:pPr algn="ctr">
              <a:buNone/>
            </a:pPr>
            <a:r>
              <a:rPr lang="en-CA" b="1" dirty="0" smtClean="0">
                <a:solidFill>
                  <a:srgbClr val="70AC2E"/>
                </a:solidFill>
              </a:rPr>
              <a:t>Your customer doesn’t care </a:t>
            </a:r>
            <a:br>
              <a:rPr lang="en-CA" b="1" dirty="0" smtClean="0">
                <a:solidFill>
                  <a:srgbClr val="70AC2E"/>
                </a:solidFill>
              </a:rPr>
            </a:br>
            <a:r>
              <a:rPr lang="en-CA" b="1" dirty="0" smtClean="0">
                <a:solidFill>
                  <a:srgbClr val="70AC2E"/>
                </a:solidFill>
              </a:rPr>
              <a:t>how much you know </a:t>
            </a:r>
            <a:br>
              <a:rPr lang="en-CA" b="1" dirty="0" smtClean="0">
                <a:solidFill>
                  <a:srgbClr val="70AC2E"/>
                </a:solidFill>
              </a:rPr>
            </a:br>
            <a:r>
              <a:rPr lang="en-CA" b="1" dirty="0" smtClean="0">
                <a:solidFill>
                  <a:srgbClr val="70AC2E"/>
                </a:solidFill>
              </a:rPr>
              <a:t>until they know how much you care.</a:t>
            </a:r>
          </a:p>
          <a:p>
            <a:pPr algn="ctr">
              <a:buNone/>
            </a:pPr>
            <a:endParaRPr lang="en-CA" b="1" dirty="0" smtClean="0"/>
          </a:p>
          <a:p>
            <a:pPr algn="ctr">
              <a:buNone/>
            </a:pPr>
            <a:r>
              <a:rPr lang="en-CA" b="1" dirty="0" smtClean="0">
                <a:solidFill>
                  <a:schemeClr val="accent1">
                    <a:lumMod val="75000"/>
                  </a:schemeClr>
                </a:solidFill>
              </a:rPr>
              <a:t>Nothing is so contagious as enthusiasm.</a:t>
            </a:r>
            <a:r>
              <a:rPr lang="en-CA" dirty="0" smtClean="0"/>
              <a:t/>
            </a:r>
            <a:br>
              <a:rPr lang="en-CA" dirty="0" smtClean="0"/>
            </a:br>
            <a:r>
              <a:rPr lang="en-CA" dirty="0" smtClean="0"/>
              <a:t/>
            </a:r>
            <a:br>
              <a:rPr lang="en-CA" dirty="0" smtClean="0"/>
            </a:br>
            <a:endParaRPr lang="en-CA" dirty="0" smtClean="0"/>
          </a:p>
          <a:p>
            <a:pPr algn="ctr">
              <a:buNone/>
            </a:pPr>
            <a:endParaRPr lang="en-CA" dirty="0"/>
          </a:p>
        </p:txBody>
      </p:sp>
      <p:pic>
        <p:nvPicPr>
          <p:cNvPr id="2052" name="Picture 4" descr="http://myragolden.files.wordpress.com/2011/07/istock_000010363917xsmall.jpg"/>
          <p:cNvPicPr>
            <a:picLocks noChangeAspect="1" noChangeArrowheads="1"/>
          </p:cNvPicPr>
          <p:nvPr/>
        </p:nvPicPr>
        <p:blipFill>
          <a:blip r:embed="rId3" cstate="print"/>
          <a:srcRect/>
          <a:stretch>
            <a:fillRect/>
          </a:stretch>
        </p:blipFill>
        <p:spPr bwMode="auto">
          <a:xfrm>
            <a:off x="6110924" y="0"/>
            <a:ext cx="3033076" cy="3024336"/>
          </a:xfrm>
          <a:prstGeom prst="rect">
            <a:avLst/>
          </a:prstGeom>
          <a:noFill/>
        </p:spPr>
      </p:pic>
      <p:pic>
        <p:nvPicPr>
          <p:cNvPr id="8" name="Picture 7" descr="spl.jpg"/>
          <p:cNvPicPr>
            <a:picLocks noChangeAspect="1"/>
          </p:cNvPicPr>
          <p:nvPr/>
        </p:nvPicPr>
        <p:blipFill>
          <a:blip r:embed="rId4" cstate="print"/>
          <a:stretch>
            <a:fillRect/>
          </a:stretch>
        </p:blipFill>
        <p:spPr>
          <a:xfrm>
            <a:off x="3851920" y="5589240"/>
            <a:ext cx="1567916" cy="1080120"/>
          </a:xfrm>
          <a:prstGeom prst="rect">
            <a:avLst/>
          </a:prstGeom>
        </p:spPr>
      </p:pic>
      <p:sp>
        <p:nvSpPr>
          <p:cNvPr id="5" name="Slide Number Placeholder 4"/>
          <p:cNvSpPr>
            <a:spLocks noGrp="1"/>
          </p:cNvSpPr>
          <p:nvPr>
            <p:ph type="sldNum" sz="quarter" idx="12"/>
          </p:nvPr>
        </p:nvSpPr>
        <p:spPr/>
        <p:txBody>
          <a:bodyPr/>
          <a:lstStyle/>
          <a:p>
            <a:fld id="{8982B598-1714-40C9-AABA-9BC0E5108E79}" type="slidenum">
              <a:rPr lang="en-CA" smtClean="0"/>
              <a:pPr/>
              <a:t>18</a:t>
            </a:fld>
            <a:endParaRPr lang="en-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3.bp.blogspot.com/-5KEq7uW3hAE/TxcbdXpy6kI/AAAAAAAAAyU/38cbKKQ08cw/s1600/thank-you.jpg"/>
          <p:cNvPicPr>
            <a:picLocks noChangeAspect="1" noChangeArrowheads="1"/>
          </p:cNvPicPr>
          <p:nvPr/>
        </p:nvPicPr>
        <p:blipFill>
          <a:blip r:embed="rId3" cstate="print"/>
          <a:srcRect/>
          <a:stretch>
            <a:fillRect/>
          </a:stretch>
        </p:blipFill>
        <p:spPr bwMode="auto">
          <a:xfrm>
            <a:off x="251520" y="188640"/>
            <a:ext cx="4762500" cy="4238626"/>
          </a:xfrm>
          <a:prstGeom prst="rect">
            <a:avLst/>
          </a:prstGeom>
          <a:noFill/>
        </p:spPr>
      </p:pic>
      <p:sp>
        <p:nvSpPr>
          <p:cNvPr id="2" name="Content Placeholder 1"/>
          <p:cNvSpPr>
            <a:spLocks noGrp="1"/>
          </p:cNvSpPr>
          <p:nvPr>
            <p:ph idx="1"/>
          </p:nvPr>
        </p:nvSpPr>
        <p:spPr>
          <a:xfrm>
            <a:off x="1115616" y="1412776"/>
            <a:ext cx="7776864" cy="4958011"/>
          </a:xfrm>
        </p:spPr>
        <p:txBody>
          <a:bodyPr>
            <a:normAutofit/>
          </a:bodyPr>
          <a:lstStyle/>
          <a:p>
            <a:pPr>
              <a:buNone/>
            </a:pPr>
            <a:r>
              <a:rPr lang="en-CA" dirty="0" smtClean="0">
                <a:solidFill>
                  <a:srgbClr val="227A8F"/>
                </a:solidFill>
              </a:rPr>
              <a:t>                                    </a:t>
            </a:r>
            <a:r>
              <a:rPr lang="en-CA" b="1" dirty="0" smtClean="0">
                <a:solidFill>
                  <a:srgbClr val="00B0F0"/>
                </a:solidFill>
              </a:rPr>
              <a:t>for joining us for this</a:t>
            </a:r>
            <a:br>
              <a:rPr lang="en-CA" b="1" dirty="0" smtClean="0">
                <a:solidFill>
                  <a:srgbClr val="00B0F0"/>
                </a:solidFill>
              </a:rPr>
            </a:br>
            <a:r>
              <a:rPr lang="en-CA" b="1" dirty="0" smtClean="0">
                <a:solidFill>
                  <a:srgbClr val="00B0F0"/>
                </a:solidFill>
              </a:rPr>
              <a:t>                               workshop.</a:t>
            </a:r>
          </a:p>
          <a:p>
            <a:pPr>
              <a:buNone/>
            </a:pPr>
            <a:endParaRPr lang="en-CA" dirty="0" smtClean="0">
              <a:solidFill>
                <a:srgbClr val="227A8F"/>
              </a:solidFill>
            </a:endParaRPr>
          </a:p>
          <a:p>
            <a:pPr>
              <a:buNone/>
            </a:pPr>
            <a:endParaRPr lang="en-CA" dirty="0" smtClean="0">
              <a:solidFill>
                <a:srgbClr val="227A8F"/>
              </a:solidFill>
            </a:endParaRPr>
          </a:p>
          <a:p>
            <a:pPr>
              <a:buNone/>
            </a:pPr>
            <a:r>
              <a:rPr lang="en-CA" dirty="0" smtClean="0">
                <a:solidFill>
                  <a:srgbClr val="70AC2E"/>
                </a:solidFill>
              </a:rPr>
              <a:t>        </a:t>
            </a:r>
            <a:r>
              <a:rPr lang="en-CA" b="1" dirty="0" smtClean="0">
                <a:solidFill>
                  <a:srgbClr val="70AC2E"/>
                </a:solidFill>
              </a:rPr>
              <a:t>Help us evaluate this workshop:</a:t>
            </a:r>
          </a:p>
          <a:p>
            <a:pPr marL="624078" indent="-514350">
              <a:buAutoNum type="arabicPeriod"/>
            </a:pPr>
            <a:r>
              <a:rPr lang="en-CA" b="1" dirty="0" smtClean="0">
                <a:solidFill>
                  <a:srgbClr val="1D6779"/>
                </a:solidFill>
              </a:rPr>
              <a:t>What was MOST helpful or useful?</a:t>
            </a:r>
          </a:p>
          <a:p>
            <a:pPr marL="624078" indent="-514350">
              <a:buAutoNum type="arabicPeriod"/>
            </a:pPr>
            <a:r>
              <a:rPr lang="en-CA" b="1" dirty="0" smtClean="0">
                <a:solidFill>
                  <a:srgbClr val="1D6779"/>
                </a:solidFill>
              </a:rPr>
              <a:t>What could we do differently next time?</a:t>
            </a:r>
          </a:p>
          <a:p>
            <a:pPr marL="624078" indent="-514350">
              <a:buAutoNum type="arabicPeriod"/>
            </a:pPr>
            <a:r>
              <a:rPr lang="en-CA" b="1" dirty="0" smtClean="0">
                <a:solidFill>
                  <a:srgbClr val="1D6779"/>
                </a:solidFill>
              </a:rPr>
              <a:t>Any other comments or suggestions?</a:t>
            </a:r>
            <a:endParaRPr lang="en-CA" b="1" dirty="0">
              <a:solidFill>
                <a:srgbClr val="1D6779"/>
              </a:solidFill>
            </a:endParaRPr>
          </a:p>
        </p:txBody>
      </p:sp>
      <p:sp>
        <p:nvSpPr>
          <p:cNvPr id="4" name="Slide Number Placeholder 3"/>
          <p:cNvSpPr>
            <a:spLocks noGrp="1"/>
          </p:cNvSpPr>
          <p:nvPr>
            <p:ph type="sldNum" sz="quarter" idx="12"/>
          </p:nvPr>
        </p:nvSpPr>
        <p:spPr/>
        <p:txBody>
          <a:bodyPr/>
          <a:lstStyle/>
          <a:p>
            <a:fld id="{8982B598-1714-40C9-AABA-9BC0E5108E79}" type="slidenum">
              <a:rPr lang="en-CA" smtClean="0"/>
              <a:pPr/>
              <a:t>19</a:t>
            </a:fld>
            <a:endParaRPr lang="en-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r>
              <a:rPr lang="en-US" dirty="0" smtClean="0">
                <a:hlinkClick r:id="rId3"/>
              </a:rPr>
              <a:t>Happy Secret to Better Work </a:t>
            </a:r>
            <a:r>
              <a:rPr lang="en-US" dirty="0" smtClean="0"/>
              <a:t>– Shawn </a:t>
            </a:r>
            <a:r>
              <a:rPr lang="en-US" dirty="0" err="1" smtClean="0"/>
              <a:t>Achor</a:t>
            </a:r>
            <a:endParaRPr lang="en-US" dirty="0" smtClean="0"/>
          </a:p>
          <a:p>
            <a:endParaRPr lang="en-US" i="1" dirty="0"/>
          </a:p>
          <a:p>
            <a:pPr marL="109728" indent="0" algn="ctr">
              <a:buNone/>
            </a:pPr>
            <a:r>
              <a:rPr lang="en-US" sz="2800" i="1" dirty="0"/>
              <a:t>The lens your brain views the world…raise your positivity in the </a:t>
            </a:r>
            <a:r>
              <a:rPr lang="en-US" sz="2800" i="1" dirty="0" smtClean="0"/>
              <a:t>present…</a:t>
            </a:r>
            <a:endParaRPr lang="en-CA" i="1" dirty="0"/>
          </a:p>
        </p:txBody>
      </p:sp>
      <p:sp>
        <p:nvSpPr>
          <p:cNvPr id="3" name="Footer Placeholder 2"/>
          <p:cNvSpPr>
            <a:spLocks noGrp="1"/>
          </p:cNvSpPr>
          <p:nvPr>
            <p:ph type="ftr" sz="quarter" idx="11"/>
          </p:nvPr>
        </p:nvSpPr>
        <p:spPr>
          <a:xfrm>
            <a:off x="4380072" y="6407944"/>
            <a:ext cx="4080360" cy="365125"/>
          </a:xfrm>
        </p:spPr>
        <p:txBody>
          <a:bodyPr/>
          <a:lstStyle/>
          <a:p>
            <a:r>
              <a:rPr lang="en-US" i="1" u="sng" dirty="0"/>
              <a:t>The Happiness Advantage: The Seven Principles of Positive Psychology That Fuel Success and Performance at </a:t>
            </a:r>
            <a:r>
              <a:rPr lang="en-US" i="1" u="sng" dirty="0" smtClean="0"/>
              <a:t>Work </a:t>
            </a:r>
            <a:r>
              <a:rPr lang="en-US" i="1" dirty="0" smtClean="0"/>
              <a:t>(2010) by Shawn </a:t>
            </a:r>
            <a:r>
              <a:rPr lang="en-US" i="1" dirty="0" err="1" smtClean="0"/>
              <a:t>Achor</a:t>
            </a:r>
            <a:endParaRPr lang="en-CA" i="1" dirty="0"/>
          </a:p>
          <a:p>
            <a:endParaRPr lang="en-CA" dirty="0"/>
          </a:p>
        </p:txBody>
      </p:sp>
      <p:sp>
        <p:nvSpPr>
          <p:cNvPr id="4" name="Slide Number Placeholder 3"/>
          <p:cNvSpPr>
            <a:spLocks noGrp="1"/>
          </p:cNvSpPr>
          <p:nvPr>
            <p:ph type="sldNum" sz="quarter" idx="12"/>
          </p:nvPr>
        </p:nvSpPr>
        <p:spPr/>
        <p:txBody>
          <a:bodyPr/>
          <a:lstStyle/>
          <a:p>
            <a:fld id="{8982B598-1714-40C9-AABA-9BC0E5108E79}" type="slidenum">
              <a:rPr lang="en-CA" smtClean="0"/>
              <a:pPr/>
              <a:t>2</a:t>
            </a:fld>
            <a:endParaRPr lang="en-CA"/>
          </a:p>
        </p:txBody>
      </p:sp>
      <p:sp>
        <p:nvSpPr>
          <p:cNvPr id="5" name="Title 4"/>
          <p:cNvSpPr>
            <a:spLocks noGrp="1"/>
          </p:cNvSpPr>
          <p:nvPr>
            <p:ph type="title"/>
          </p:nvPr>
        </p:nvSpPr>
        <p:spPr/>
        <p:txBody>
          <a:bodyPr>
            <a:normAutofit/>
          </a:bodyPr>
          <a:lstStyle/>
          <a:p>
            <a:endParaRPr lang="en-CA" sz="1800" dirty="0"/>
          </a:p>
        </p:txBody>
      </p:sp>
    </p:spTree>
    <p:extLst>
      <p:ext uri="{BB962C8B-B14F-4D97-AF65-F5344CB8AC3E}">
        <p14:creationId xmlns:p14="http://schemas.microsoft.com/office/powerpoint/2010/main" val="4008129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heoriginalhamburger.files.wordpress.com/2012/01/ketchup-smiley-plate1.jpg"/>
          <p:cNvPicPr>
            <a:picLocks noChangeAspect="1" noChangeArrowheads="1"/>
          </p:cNvPicPr>
          <p:nvPr/>
        </p:nvPicPr>
        <p:blipFill>
          <a:blip r:embed="rId3" cstate="print"/>
          <a:srcRect/>
          <a:stretch>
            <a:fillRect/>
          </a:stretch>
        </p:blipFill>
        <p:spPr bwMode="auto">
          <a:xfrm>
            <a:off x="4932041" y="3212976"/>
            <a:ext cx="4211959" cy="3368207"/>
          </a:xfrm>
          <a:prstGeom prst="rect">
            <a:avLst/>
          </a:prstGeom>
          <a:noFill/>
          <a:ln>
            <a:solidFill>
              <a:schemeClr val="bg1"/>
            </a:solidFill>
          </a:ln>
        </p:spPr>
      </p:pic>
      <p:sp>
        <p:nvSpPr>
          <p:cNvPr id="2" name="Title 1"/>
          <p:cNvSpPr>
            <a:spLocks noGrp="1"/>
          </p:cNvSpPr>
          <p:nvPr>
            <p:ph type="title"/>
          </p:nvPr>
        </p:nvSpPr>
        <p:spPr/>
        <p:txBody>
          <a:bodyPr/>
          <a:lstStyle/>
          <a:p>
            <a:r>
              <a:rPr lang="en-CA" dirty="0" smtClean="0">
                <a:solidFill>
                  <a:srgbClr val="227A8F"/>
                </a:solidFill>
              </a:rPr>
              <a:t>Pass the ketchup</a:t>
            </a:r>
            <a:endParaRPr lang="en-CA" dirty="0">
              <a:solidFill>
                <a:srgbClr val="227A8F"/>
              </a:solidFill>
            </a:endParaRPr>
          </a:p>
        </p:txBody>
      </p:sp>
      <p:pic>
        <p:nvPicPr>
          <p:cNvPr id="5" name="Picture 4" descr="CR2.jpg"/>
          <p:cNvPicPr>
            <a:picLocks noChangeAspect="1"/>
          </p:cNvPicPr>
          <p:nvPr/>
        </p:nvPicPr>
        <p:blipFill>
          <a:blip r:embed="rId4" cstate="print"/>
          <a:stretch>
            <a:fillRect/>
          </a:stretch>
        </p:blipFill>
        <p:spPr>
          <a:xfrm>
            <a:off x="395536" y="1628800"/>
            <a:ext cx="4752527" cy="3564395"/>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8982B598-1714-40C9-AABA-9BC0E5108E79}" type="slidenum">
              <a:rPr lang="en-CA" smtClean="0"/>
              <a:pPr/>
              <a:t>3</a:t>
            </a:fld>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332037"/>
            <a:ext cx="8229600" cy="4525963"/>
          </a:xfrm>
        </p:spPr>
        <p:txBody>
          <a:bodyPr/>
          <a:lstStyle/>
          <a:p>
            <a:pPr>
              <a:buNone/>
            </a:pPr>
            <a:r>
              <a:rPr lang="en-US" i="1" dirty="0" smtClean="0"/>
              <a:t>Share a recent experience </a:t>
            </a:r>
          </a:p>
          <a:p>
            <a:pPr>
              <a:buNone/>
            </a:pPr>
            <a:r>
              <a:rPr lang="en-US" i="1" dirty="0" smtClean="0"/>
              <a:t>you have had as a customer.</a:t>
            </a:r>
          </a:p>
          <a:p>
            <a:pPr algn="ctr">
              <a:buNone/>
            </a:pPr>
            <a:endParaRPr lang="en-US" dirty="0" smtClean="0"/>
          </a:p>
          <a:p>
            <a:pPr marL="624078" indent="-514350">
              <a:buFont typeface="+mj-lt"/>
              <a:buAutoNum type="arabicPeriod"/>
            </a:pPr>
            <a:r>
              <a:rPr lang="en-US" dirty="0" smtClean="0"/>
              <a:t>Describe the </a:t>
            </a:r>
            <a:r>
              <a:rPr lang="en-US" b="1" u="sng" dirty="0" smtClean="0">
                <a:solidFill>
                  <a:srgbClr val="227A8F"/>
                </a:solidFill>
              </a:rPr>
              <a:t>general situation</a:t>
            </a:r>
            <a:r>
              <a:rPr lang="en-US" b="1" dirty="0" smtClean="0">
                <a:solidFill>
                  <a:srgbClr val="227A8F"/>
                </a:solidFill>
              </a:rPr>
              <a:t>.</a:t>
            </a:r>
          </a:p>
          <a:p>
            <a:pPr marL="624078" indent="-514350">
              <a:buFont typeface="+mj-lt"/>
              <a:buAutoNum type="arabicPeriod"/>
            </a:pPr>
            <a:r>
              <a:rPr lang="en-US" dirty="0" smtClean="0"/>
              <a:t>List the service person’s </a:t>
            </a:r>
            <a:r>
              <a:rPr lang="en-US" b="1" u="sng" dirty="0" smtClean="0">
                <a:solidFill>
                  <a:srgbClr val="227A8F"/>
                </a:solidFill>
              </a:rPr>
              <a:t>actions</a:t>
            </a:r>
            <a:r>
              <a:rPr lang="en-US" b="1" dirty="0" smtClean="0">
                <a:solidFill>
                  <a:srgbClr val="227A8F"/>
                </a:solidFill>
              </a:rPr>
              <a:t>.</a:t>
            </a:r>
          </a:p>
          <a:p>
            <a:pPr marL="624078" indent="-514350">
              <a:buFont typeface="+mj-lt"/>
              <a:buAutoNum type="arabicPeriod"/>
            </a:pPr>
            <a:r>
              <a:rPr lang="en-US" dirty="0" smtClean="0"/>
              <a:t>Describe </a:t>
            </a:r>
            <a:r>
              <a:rPr lang="en-US" b="1" u="sng" dirty="0" smtClean="0">
                <a:solidFill>
                  <a:srgbClr val="227A8F"/>
                </a:solidFill>
              </a:rPr>
              <a:t>the attitude </a:t>
            </a:r>
            <a:r>
              <a:rPr lang="en-US" dirty="0" smtClean="0">
                <a:solidFill>
                  <a:srgbClr val="227A8F"/>
                </a:solidFill>
              </a:rPr>
              <a:t/>
            </a:r>
            <a:br>
              <a:rPr lang="en-US" dirty="0" smtClean="0">
                <a:solidFill>
                  <a:srgbClr val="227A8F"/>
                </a:solidFill>
              </a:rPr>
            </a:br>
            <a:r>
              <a:rPr lang="en-US" dirty="0" smtClean="0">
                <a:solidFill>
                  <a:srgbClr val="227A8F"/>
                </a:solidFill>
              </a:rPr>
              <a:t>             </a:t>
            </a:r>
            <a:r>
              <a:rPr lang="en-US" dirty="0" smtClean="0"/>
              <a:t>their actions conveyed.</a:t>
            </a:r>
          </a:p>
          <a:p>
            <a:pPr marL="624078" indent="-514350">
              <a:buFont typeface="+mj-lt"/>
              <a:buAutoNum type="arabicPeriod"/>
            </a:pPr>
            <a:endParaRPr lang="en-US" b="1" dirty="0" smtClean="0">
              <a:solidFill>
                <a:srgbClr val="227A8F"/>
              </a:solidFill>
            </a:endParaRPr>
          </a:p>
        </p:txBody>
      </p:sp>
      <p:sp>
        <p:nvSpPr>
          <p:cNvPr id="3" name="Title 2"/>
          <p:cNvSpPr>
            <a:spLocks noGrp="1"/>
          </p:cNvSpPr>
          <p:nvPr>
            <p:ph type="title"/>
          </p:nvPr>
        </p:nvSpPr>
        <p:spPr>
          <a:xfrm>
            <a:off x="467544" y="548680"/>
            <a:ext cx="8229600" cy="1143000"/>
          </a:xfrm>
        </p:spPr>
        <p:txBody>
          <a:bodyPr>
            <a:normAutofit fontScale="90000"/>
          </a:bodyPr>
          <a:lstStyle/>
          <a:p>
            <a:r>
              <a:rPr lang="en-US" dirty="0" smtClean="0">
                <a:solidFill>
                  <a:srgbClr val="70AC2E"/>
                </a:solidFill>
              </a:rPr>
              <a:t>YOU</a:t>
            </a:r>
            <a:br>
              <a:rPr lang="en-US" dirty="0" smtClean="0">
                <a:solidFill>
                  <a:srgbClr val="70AC2E"/>
                </a:solidFill>
              </a:rPr>
            </a:br>
            <a:r>
              <a:rPr lang="en-US" dirty="0" smtClean="0">
                <a:solidFill>
                  <a:srgbClr val="70AC2E"/>
                </a:solidFill>
              </a:rPr>
              <a:t>the customer</a:t>
            </a:r>
            <a:endParaRPr lang="en-CA" dirty="0">
              <a:solidFill>
                <a:srgbClr val="70AC2E"/>
              </a:solidFill>
            </a:endParaRPr>
          </a:p>
        </p:txBody>
      </p:sp>
      <p:pic>
        <p:nvPicPr>
          <p:cNvPr id="5" name="Picture 4" descr="customer.jpg"/>
          <p:cNvPicPr>
            <a:picLocks noChangeAspect="1"/>
          </p:cNvPicPr>
          <p:nvPr/>
        </p:nvPicPr>
        <p:blipFill>
          <a:blip r:embed="rId3" cstate="print"/>
          <a:stretch>
            <a:fillRect/>
          </a:stretch>
        </p:blipFill>
        <p:spPr>
          <a:xfrm rot="905210">
            <a:off x="5162320" y="618253"/>
            <a:ext cx="3598557" cy="2245996"/>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8982B598-1714-40C9-AABA-9BC0E5108E79}" type="slidenum">
              <a:rPr lang="en-CA" smtClean="0"/>
              <a:pPr/>
              <a:t>4</a:t>
            </a:fld>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07288" cy="4525963"/>
          </a:xfrm>
        </p:spPr>
        <p:txBody>
          <a:bodyPr>
            <a:normAutofit/>
          </a:bodyPr>
          <a:lstStyle/>
          <a:p>
            <a:r>
              <a:rPr lang="en-CA" b="1" dirty="0" smtClean="0">
                <a:solidFill>
                  <a:srgbClr val="70AC2E"/>
                </a:solidFill>
              </a:rPr>
              <a:t>COMMUNITY position</a:t>
            </a:r>
          </a:p>
          <a:p>
            <a:r>
              <a:rPr lang="en-CA" b="1" dirty="0" smtClean="0">
                <a:solidFill>
                  <a:srgbClr val="70AC2E"/>
                </a:solidFill>
              </a:rPr>
              <a:t>SYSTEM philosophy and policies</a:t>
            </a:r>
          </a:p>
          <a:p>
            <a:r>
              <a:rPr lang="en-CA" b="1" dirty="0" smtClean="0">
                <a:solidFill>
                  <a:srgbClr val="70AC2E"/>
                </a:solidFill>
              </a:rPr>
              <a:t>BRANCH values and practices</a:t>
            </a:r>
          </a:p>
          <a:p>
            <a:pPr lvl="0"/>
            <a:r>
              <a:rPr lang="en-CA" b="1" dirty="0" smtClean="0">
                <a:solidFill>
                  <a:srgbClr val="70AC2E"/>
                </a:solidFill>
              </a:rPr>
              <a:t>YOUR </a:t>
            </a:r>
            <a:r>
              <a:rPr lang="en-CA" b="1" dirty="0">
                <a:solidFill>
                  <a:srgbClr val="70AC2E"/>
                </a:solidFill>
              </a:rPr>
              <a:t>view of</a:t>
            </a:r>
            <a:r>
              <a:rPr lang="en-CA" b="1" dirty="0"/>
              <a:t/>
            </a:r>
            <a:br>
              <a:rPr lang="en-CA" b="1" dirty="0"/>
            </a:br>
            <a:r>
              <a:rPr lang="en-CA" dirty="0"/>
              <a:t>    </a:t>
            </a:r>
            <a:r>
              <a:rPr lang="en-CA" dirty="0" smtClean="0"/>
              <a:t> The </a:t>
            </a:r>
            <a:r>
              <a:rPr lang="en-CA" dirty="0"/>
              <a:t>role and purpose of libraries</a:t>
            </a:r>
            <a:br>
              <a:rPr lang="en-CA" dirty="0"/>
            </a:br>
            <a:r>
              <a:rPr lang="en-CA" dirty="0"/>
              <a:t>     </a:t>
            </a:r>
            <a:r>
              <a:rPr lang="en-CA" dirty="0" smtClean="0"/>
              <a:t>How </a:t>
            </a:r>
            <a:r>
              <a:rPr lang="en-CA" dirty="0"/>
              <a:t>customers should behave</a:t>
            </a:r>
            <a:br>
              <a:rPr lang="en-CA" dirty="0"/>
            </a:br>
            <a:r>
              <a:rPr lang="en-CA" dirty="0"/>
              <a:t>     Extent and limits of service </a:t>
            </a:r>
            <a:r>
              <a:rPr lang="en-CA" dirty="0" smtClean="0"/>
              <a:t/>
            </a:r>
            <a:br>
              <a:rPr lang="en-CA" dirty="0" smtClean="0"/>
            </a:br>
            <a:r>
              <a:rPr lang="en-CA" dirty="0" smtClean="0"/>
              <a:t>          </a:t>
            </a:r>
            <a:r>
              <a:rPr lang="en-CA" b="1" dirty="0" smtClean="0"/>
              <a:t>YOU </a:t>
            </a:r>
            <a:r>
              <a:rPr lang="en-CA" dirty="0"/>
              <a:t>are willing/able/trained to </a:t>
            </a:r>
            <a:r>
              <a:rPr lang="en-CA" dirty="0" smtClean="0"/>
              <a:t>provide</a:t>
            </a:r>
          </a:p>
          <a:p>
            <a:pPr>
              <a:buNone/>
            </a:pPr>
            <a:r>
              <a:rPr lang="en-CA" dirty="0"/>
              <a:t/>
            </a:r>
            <a:br>
              <a:rPr lang="en-CA" dirty="0"/>
            </a:br>
            <a:endParaRPr lang="en-CA" dirty="0"/>
          </a:p>
        </p:txBody>
      </p:sp>
      <p:sp>
        <p:nvSpPr>
          <p:cNvPr id="2" name="Title 1"/>
          <p:cNvSpPr>
            <a:spLocks noGrp="1"/>
          </p:cNvSpPr>
          <p:nvPr>
            <p:ph type="title"/>
          </p:nvPr>
        </p:nvSpPr>
        <p:spPr>
          <a:xfrm>
            <a:off x="467544" y="404664"/>
            <a:ext cx="8229600" cy="1143000"/>
          </a:xfrm>
        </p:spPr>
        <p:txBody>
          <a:bodyPr>
            <a:normAutofit/>
          </a:bodyPr>
          <a:lstStyle/>
          <a:p>
            <a:r>
              <a:rPr lang="en-CA" b="1" dirty="0" smtClean="0">
                <a:solidFill>
                  <a:schemeClr val="accent1">
                    <a:lumMod val="75000"/>
                  </a:schemeClr>
                </a:solidFill>
              </a:rPr>
              <a:t>Attitudes &amp; Beliefs</a:t>
            </a:r>
            <a:endParaRPr lang="en-CA" sz="20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8982B598-1714-40C9-AABA-9BC0E5108E79}" type="slidenum">
              <a:rPr lang="en-CA" smtClean="0"/>
              <a:pPr/>
              <a:t>5</a:t>
            </a:fld>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b="1" dirty="0" smtClean="0">
                <a:solidFill>
                  <a:srgbClr val="227A8F"/>
                </a:solidFill>
              </a:rPr>
              <a:t>The </a:t>
            </a:r>
            <a:r>
              <a:rPr lang="en-CA" b="1" dirty="0">
                <a:solidFill>
                  <a:srgbClr val="227A8F"/>
                </a:solidFill>
              </a:rPr>
              <a:t>role of environment </a:t>
            </a:r>
            <a:r>
              <a:rPr lang="en-CA" b="1" dirty="0" smtClean="0">
                <a:solidFill>
                  <a:srgbClr val="70AC2E"/>
                </a:solidFill>
              </a:rPr>
              <a:t/>
            </a:r>
            <a:br>
              <a:rPr lang="en-CA" b="1" dirty="0" smtClean="0">
                <a:solidFill>
                  <a:srgbClr val="70AC2E"/>
                </a:solidFill>
              </a:rPr>
            </a:br>
            <a:r>
              <a:rPr lang="en-CA" b="1" dirty="0" smtClean="0">
                <a:solidFill>
                  <a:srgbClr val="70AC2E"/>
                </a:solidFill>
              </a:rPr>
              <a:t>   </a:t>
            </a:r>
            <a:r>
              <a:rPr lang="en-CA" dirty="0" smtClean="0"/>
              <a:t>in </a:t>
            </a:r>
            <a:r>
              <a:rPr lang="en-CA" dirty="0"/>
              <a:t>creating a welcoming, inclusive </a:t>
            </a:r>
            <a:r>
              <a:rPr lang="en-CA" dirty="0" smtClean="0"/>
              <a:t>space</a:t>
            </a:r>
          </a:p>
          <a:p>
            <a:pPr lvl="0"/>
            <a:r>
              <a:rPr lang="en-CA" b="1" dirty="0" smtClean="0">
                <a:solidFill>
                  <a:srgbClr val="227A8F"/>
                </a:solidFill>
              </a:rPr>
              <a:t>Space</a:t>
            </a:r>
            <a:r>
              <a:rPr lang="en-CA" b="1" dirty="0">
                <a:solidFill>
                  <a:srgbClr val="227A8F"/>
                </a:solidFill>
              </a:rPr>
              <a:t>, signage and </a:t>
            </a:r>
            <a:r>
              <a:rPr lang="en-CA" b="1" dirty="0" smtClean="0">
                <a:solidFill>
                  <a:srgbClr val="227A8F"/>
                </a:solidFill>
              </a:rPr>
              <a:t>stance</a:t>
            </a:r>
          </a:p>
          <a:p>
            <a:pPr lvl="0"/>
            <a:r>
              <a:rPr lang="en-CA" b="1" dirty="0" smtClean="0">
                <a:solidFill>
                  <a:srgbClr val="227A8F"/>
                </a:solidFill>
              </a:rPr>
              <a:t>Lore </a:t>
            </a:r>
            <a:r>
              <a:rPr lang="en-CA" b="1" dirty="0">
                <a:solidFill>
                  <a:srgbClr val="227A8F"/>
                </a:solidFill>
              </a:rPr>
              <a:t>and language </a:t>
            </a:r>
            <a:r>
              <a:rPr lang="en-CA" b="1" dirty="0" smtClean="0">
                <a:solidFill>
                  <a:srgbClr val="70AC2E"/>
                </a:solidFill>
              </a:rPr>
              <a:t/>
            </a:r>
            <a:br>
              <a:rPr lang="en-CA" b="1" dirty="0" smtClean="0">
                <a:solidFill>
                  <a:srgbClr val="70AC2E"/>
                </a:solidFill>
              </a:rPr>
            </a:br>
            <a:r>
              <a:rPr lang="en-CA" dirty="0" smtClean="0"/>
              <a:t>  How we talk about/interpret </a:t>
            </a:r>
            <a:br>
              <a:rPr lang="en-CA" dirty="0" smtClean="0"/>
            </a:br>
            <a:r>
              <a:rPr lang="en-CA" dirty="0" smtClean="0"/>
              <a:t>  library rules and practices</a:t>
            </a:r>
            <a:br>
              <a:rPr lang="en-CA" dirty="0" smtClean="0"/>
            </a:br>
            <a:r>
              <a:rPr lang="en-CA" dirty="0" smtClean="0"/>
              <a:t>  (Jargon, e.g. ‘Circulation Desk’, ‘ILL’</a:t>
            </a:r>
          </a:p>
          <a:p>
            <a:pPr lvl="0"/>
            <a:r>
              <a:rPr lang="en-CA" dirty="0" smtClean="0">
                <a:solidFill>
                  <a:srgbClr val="227A8F"/>
                </a:solidFill>
              </a:rPr>
              <a:t>Personal perspectives</a:t>
            </a:r>
            <a:endParaRPr lang="en-CA" dirty="0">
              <a:solidFill>
                <a:srgbClr val="227A8F"/>
              </a:solidFill>
            </a:endParaRPr>
          </a:p>
          <a:p>
            <a:endParaRPr lang="en-CA" dirty="0"/>
          </a:p>
        </p:txBody>
      </p:sp>
      <p:sp>
        <p:nvSpPr>
          <p:cNvPr id="2" name="Title 1"/>
          <p:cNvSpPr>
            <a:spLocks noGrp="1"/>
          </p:cNvSpPr>
          <p:nvPr>
            <p:ph type="title"/>
          </p:nvPr>
        </p:nvSpPr>
        <p:spPr/>
        <p:txBody>
          <a:bodyPr/>
          <a:lstStyle/>
          <a:p>
            <a:r>
              <a:rPr lang="en-CA" b="1" dirty="0" smtClean="0">
                <a:solidFill>
                  <a:srgbClr val="70AC2E"/>
                </a:solidFill>
              </a:rPr>
              <a:t>Behaviours &amp; Best Practices</a:t>
            </a:r>
            <a:endParaRPr lang="en-CA" dirty="0">
              <a:solidFill>
                <a:srgbClr val="70AC2E"/>
              </a:solidFill>
            </a:endParaRPr>
          </a:p>
        </p:txBody>
      </p:sp>
      <p:sp>
        <p:nvSpPr>
          <p:cNvPr id="4" name="Slide Number Placeholder 3"/>
          <p:cNvSpPr>
            <a:spLocks noGrp="1"/>
          </p:cNvSpPr>
          <p:nvPr>
            <p:ph type="sldNum" sz="quarter" idx="12"/>
          </p:nvPr>
        </p:nvSpPr>
        <p:spPr/>
        <p:txBody>
          <a:bodyPr/>
          <a:lstStyle/>
          <a:p>
            <a:fld id="{8982B598-1714-40C9-AABA-9BC0E5108E79}" type="slidenum">
              <a:rPr lang="en-CA" smtClean="0"/>
              <a:pPr/>
              <a:t>6</a:t>
            </a:fld>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Font typeface="+mj-lt"/>
              <a:buAutoNum type="arabicPeriod"/>
            </a:pPr>
            <a:r>
              <a:rPr lang="en-CA" sz="3200" b="1" dirty="0" smtClean="0">
                <a:solidFill>
                  <a:srgbClr val="227A8F"/>
                </a:solidFill>
              </a:rPr>
              <a:t>What expectations </a:t>
            </a:r>
            <a:r>
              <a:rPr lang="en-CA" sz="3200" dirty="0" smtClean="0"/>
              <a:t>do </a:t>
            </a:r>
            <a:r>
              <a:rPr lang="en-CA" sz="3200" b="1" dirty="0" smtClean="0">
                <a:solidFill>
                  <a:schemeClr val="accent1">
                    <a:lumMod val="50000"/>
                  </a:schemeClr>
                </a:solidFill>
              </a:rPr>
              <a:t>you</a:t>
            </a:r>
            <a:r>
              <a:rPr lang="en-CA" sz="3200" dirty="0" smtClean="0"/>
              <a:t> have of service providers in your own transactions?</a:t>
            </a:r>
            <a:br>
              <a:rPr lang="en-CA" sz="3200" dirty="0" smtClean="0"/>
            </a:br>
            <a:r>
              <a:rPr lang="en-CA" sz="3200" dirty="0" smtClean="0"/>
              <a:t/>
            </a:r>
            <a:br>
              <a:rPr lang="en-CA" sz="3200" dirty="0" smtClean="0"/>
            </a:br>
            <a:endParaRPr lang="en-CA" sz="3200" dirty="0" smtClean="0">
              <a:solidFill>
                <a:srgbClr val="227A8F"/>
              </a:solidFill>
            </a:endParaRPr>
          </a:p>
          <a:p>
            <a:pPr marL="624078" indent="-514350">
              <a:buFont typeface="+mj-lt"/>
              <a:buAutoNum type="arabicPeriod"/>
            </a:pPr>
            <a:r>
              <a:rPr lang="en-CA" sz="3200" b="1" dirty="0" smtClean="0">
                <a:solidFill>
                  <a:srgbClr val="227A8F"/>
                </a:solidFill>
              </a:rPr>
              <a:t>What obstacles </a:t>
            </a:r>
            <a:r>
              <a:rPr lang="en-CA" sz="3200" b="1" dirty="0" smtClean="0"/>
              <a:t/>
            </a:r>
            <a:br>
              <a:rPr lang="en-CA" sz="3200" b="1" dirty="0" smtClean="0"/>
            </a:br>
            <a:r>
              <a:rPr lang="en-CA" sz="3200" dirty="0" smtClean="0"/>
              <a:t>might </a:t>
            </a:r>
            <a:r>
              <a:rPr lang="en-CA" sz="3200" b="1" dirty="0" smtClean="0">
                <a:solidFill>
                  <a:schemeClr val="accent1">
                    <a:lumMod val="50000"/>
                  </a:schemeClr>
                </a:solidFill>
              </a:rPr>
              <a:t>service providers </a:t>
            </a:r>
            <a:r>
              <a:rPr lang="en-CA" sz="3200" dirty="0" smtClean="0"/>
              <a:t>have in giving you what you want/need? </a:t>
            </a:r>
            <a:r>
              <a:rPr lang="en-CA" sz="1800" dirty="0" smtClean="0"/>
              <a:t/>
            </a:r>
            <a:br>
              <a:rPr lang="en-CA" sz="1800" dirty="0" smtClean="0"/>
            </a:br>
            <a:endParaRPr lang="en-CA" sz="1800" dirty="0" smtClean="0"/>
          </a:p>
          <a:p>
            <a:pPr marL="624078" indent="-514350">
              <a:buFont typeface="+mj-lt"/>
              <a:buAutoNum type="arabicPeriod"/>
            </a:pPr>
            <a:endParaRPr lang="en-CA" dirty="0" smtClean="0"/>
          </a:p>
        </p:txBody>
      </p:sp>
      <p:sp>
        <p:nvSpPr>
          <p:cNvPr id="3" name="Title 2"/>
          <p:cNvSpPr>
            <a:spLocks noGrp="1"/>
          </p:cNvSpPr>
          <p:nvPr>
            <p:ph type="title"/>
          </p:nvPr>
        </p:nvSpPr>
        <p:spPr/>
        <p:txBody>
          <a:bodyPr/>
          <a:lstStyle/>
          <a:p>
            <a:r>
              <a:rPr lang="en-CA" dirty="0" smtClean="0">
                <a:solidFill>
                  <a:srgbClr val="70AC2E"/>
                </a:solidFill>
              </a:rPr>
              <a:t>Expectations &amp; obstacles</a:t>
            </a:r>
            <a:endParaRPr lang="en-CA" dirty="0">
              <a:solidFill>
                <a:srgbClr val="70AC2E"/>
              </a:solidFill>
            </a:endParaRPr>
          </a:p>
        </p:txBody>
      </p:sp>
      <p:sp>
        <p:nvSpPr>
          <p:cNvPr id="4" name="Slide Number Placeholder 3"/>
          <p:cNvSpPr>
            <a:spLocks noGrp="1"/>
          </p:cNvSpPr>
          <p:nvPr>
            <p:ph type="sldNum" sz="quarter" idx="12"/>
          </p:nvPr>
        </p:nvSpPr>
        <p:spPr/>
        <p:txBody>
          <a:bodyPr/>
          <a:lstStyle/>
          <a:p>
            <a:fld id="{8982B598-1714-40C9-AABA-9BC0E5108E79}" type="slidenum">
              <a:rPr lang="en-CA" smtClean="0"/>
              <a:pPr/>
              <a:t>7</a:t>
            </a:fld>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None/>
            </a:pPr>
            <a:r>
              <a:rPr lang="en-CA" sz="2800" b="1" dirty="0" smtClean="0">
                <a:solidFill>
                  <a:srgbClr val="227A8F"/>
                </a:solidFill>
              </a:rPr>
              <a:t>1. </a:t>
            </a:r>
            <a:r>
              <a:rPr lang="en-CA" sz="2800" b="1" dirty="0" smtClean="0"/>
              <a:t>What expectations </a:t>
            </a:r>
            <a:r>
              <a:rPr lang="en-CA" sz="2800" b="1" dirty="0" smtClean="0">
                <a:solidFill>
                  <a:srgbClr val="227A8F"/>
                </a:solidFill>
              </a:rPr>
              <a:t/>
            </a:r>
            <a:br>
              <a:rPr lang="en-CA" sz="2800" b="1" dirty="0" smtClean="0">
                <a:solidFill>
                  <a:srgbClr val="227A8F"/>
                </a:solidFill>
              </a:rPr>
            </a:br>
            <a:r>
              <a:rPr lang="en-CA" sz="2800" dirty="0" smtClean="0">
                <a:solidFill>
                  <a:srgbClr val="227A8F"/>
                </a:solidFill>
              </a:rPr>
              <a:t>are </a:t>
            </a:r>
            <a:r>
              <a:rPr lang="en-CA" sz="2800" u="sng" dirty="0" smtClean="0">
                <a:solidFill>
                  <a:srgbClr val="227A8F"/>
                </a:solidFill>
              </a:rPr>
              <a:t>library customers </a:t>
            </a:r>
            <a:r>
              <a:rPr lang="en-CA" sz="2800" dirty="0" smtClean="0">
                <a:solidFill>
                  <a:srgbClr val="227A8F"/>
                </a:solidFill>
              </a:rPr>
              <a:t>likely to have of you?</a:t>
            </a:r>
          </a:p>
          <a:p>
            <a:pPr marL="624078" indent="-514350">
              <a:buNone/>
            </a:pPr>
            <a:endParaRPr lang="en-CA" sz="2800" dirty="0" smtClean="0">
              <a:solidFill>
                <a:srgbClr val="227A8F"/>
              </a:solidFill>
            </a:endParaRPr>
          </a:p>
          <a:p>
            <a:pPr marL="624078" indent="-514350">
              <a:buNone/>
            </a:pPr>
            <a:r>
              <a:rPr lang="en-CA" sz="2800" dirty="0" smtClean="0">
                <a:solidFill>
                  <a:srgbClr val="227A8F"/>
                </a:solidFill>
              </a:rPr>
              <a:t>2. </a:t>
            </a:r>
            <a:r>
              <a:rPr lang="en-CA" sz="2800" dirty="0" smtClean="0"/>
              <a:t>What </a:t>
            </a:r>
            <a:r>
              <a:rPr lang="en-CA" sz="2800" b="1" dirty="0" smtClean="0"/>
              <a:t>experiences and obstacles </a:t>
            </a:r>
            <a:r>
              <a:rPr lang="en-CA" sz="2800" b="1" dirty="0" smtClean="0">
                <a:solidFill>
                  <a:srgbClr val="227A8F"/>
                </a:solidFill>
              </a:rPr>
              <a:t/>
            </a:r>
            <a:br>
              <a:rPr lang="en-CA" sz="2800" b="1" dirty="0" smtClean="0">
                <a:solidFill>
                  <a:srgbClr val="227A8F"/>
                </a:solidFill>
              </a:rPr>
            </a:br>
            <a:r>
              <a:rPr lang="en-CA" sz="2800" dirty="0" smtClean="0">
                <a:solidFill>
                  <a:srgbClr val="227A8F"/>
                </a:solidFill>
              </a:rPr>
              <a:t>might </a:t>
            </a:r>
            <a:r>
              <a:rPr lang="en-CA" sz="2800" u="sng" dirty="0" smtClean="0">
                <a:solidFill>
                  <a:srgbClr val="227A8F"/>
                </a:solidFill>
              </a:rPr>
              <a:t>customers bring </a:t>
            </a:r>
            <a:r>
              <a:rPr lang="en-CA" sz="2800" dirty="0" smtClean="0">
                <a:solidFill>
                  <a:srgbClr val="227A8F"/>
                </a:solidFill>
              </a:rPr>
              <a:t>to transactions with you in the library?</a:t>
            </a:r>
          </a:p>
          <a:p>
            <a:pPr marL="624078" indent="-514350">
              <a:buNone/>
            </a:pPr>
            <a:endParaRPr lang="en-CA" sz="2800" dirty="0" smtClean="0">
              <a:solidFill>
                <a:srgbClr val="227A8F"/>
              </a:solidFill>
            </a:endParaRPr>
          </a:p>
          <a:p>
            <a:pPr marL="624078" indent="-514350">
              <a:buNone/>
            </a:pPr>
            <a:r>
              <a:rPr lang="en-CA" sz="2800" b="1" dirty="0" smtClean="0">
                <a:solidFill>
                  <a:srgbClr val="227A8F"/>
                </a:solidFill>
              </a:rPr>
              <a:t>3. </a:t>
            </a:r>
            <a:r>
              <a:rPr lang="en-CA" sz="2800" b="1" dirty="0" smtClean="0"/>
              <a:t>What makes it difficult </a:t>
            </a:r>
            <a:r>
              <a:rPr lang="en-CA" sz="2800" b="1" dirty="0" smtClean="0">
                <a:solidFill>
                  <a:srgbClr val="227A8F"/>
                </a:solidFill>
              </a:rPr>
              <a:t>for </a:t>
            </a:r>
            <a:r>
              <a:rPr lang="en-CA" sz="2800" b="1" u="sng" dirty="0" smtClean="0">
                <a:solidFill>
                  <a:srgbClr val="227A8F"/>
                </a:solidFill>
              </a:rPr>
              <a:t>you</a:t>
            </a:r>
            <a:r>
              <a:rPr lang="en-CA" sz="2800" b="1" dirty="0" smtClean="0">
                <a:solidFill>
                  <a:srgbClr val="227A8F"/>
                </a:solidFill>
              </a:rPr>
              <a:t> to provide excellent customer service</a:t>
            </a:r>
            <a:r>
              <a:rPr lang="en-CA" sz="2800" b="1" dirty="0" smtClean="0"/>
              <a:t>?</a:t>
            </a:r>
            <a:endParaRPr lang="en-CA" sz="2800" dirty="0" smtClean="0">
              <a:solidFill>
                <a:srgbClr val="227A8F"/>
              </a:solidFill>
            </a:endParaRPr>
          </a:p>
          <a:p>
            <a:pPr marL="109728" indent="0">
              <a:buNone/>
            </a:pPr>
            <a:endParaRPr lang="en-CA" sz="2800" dirty="0" smtClean="0"/>
          </a:p>
        </p:txBody>
      </p:sp>
      <p:sp>
        <p:nvSpPr>
          <p:cNvPr id="3" name="Title 2"/>
          <p:cNvSpPr>
            <a:spLocks noGrp="1"/>
          </p:cNvSpPr>
          <p:nvPr>
            <p:ph type="title"/>
          </p:nvPr>
        </p:nvSpPr>
        <p:spPr/>
        <p:txBody>
          <a:bodyPr/>
          <a:lstStyle/>
          <a:p>
            <a:r>
              <a:rPr lang="en-CA" dirty="0" smtClean="0">
                <a:solidFill>
                  <a:srgbClr val="227A8F"/>
                </a:solidFill>
              </a:rPr>
              <a:t>Expectations &amp; obstacles</a:t>
            </a:r>
            <a:endParaRPr lang="en-CA" dirty="0">
              <a:solidFill>
                <a:srgbClr val="227A8F"/>
              </a:solidFill>
            </a:endParaRPr>
          </a:p>
        </p:txBody>
      </p:sp>
      <p:sp>
        <p:nvSpPr>
          <p:cNvPr id="4" name="Slide Number Placeholder 3"/>
          <p:cNvSpPr>
            <a:spLocks noGrp="1"/>
          </p:cNvSpPr>
          <p:nvPr>
            <p:ph type="sldNum" sz="quarter" idx="12"/>
          </p:nvPr>
        </p:nvSpPr>
        <p:spPr/>
        <p:txBody>
          <a:bodyPr/>
          <a:lstStyle/>
          <a:p>
            <a:fld id="{8982B598-1714-40C9-AABA-9BC0E5108E79}" type="slidenum">
              <a:rPr lang="en-CA" smtClean="0"/>
              <a:pPr/>
              <a:t>8</a:t>
            </a:fld>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8424936" cy="4525963"/>
          </a:xfrm>
        </p:spPr>
        <p:txBody>
          <a:bodyPr>
            <a:normAutofit fontScale="70000" lnSpcReduction="20000"/>
          </a:bodyPr>
          <a:lstStyle/>
          <a:p>
            <a:pPr>
              <a:buNone/>
            </a:pPr>
            <a:r>
              <a:rPr lang="en-US" sz="3600" b="1" dirty="0" smtClean="0">
                <a:solidFill>
                  <a:srgbClr val="227A8F"/>
                </a:solidFill>
              </a:rPr>
              <a:t>Do you:</a:t>
            </a:r>
          </a:p>
          <a:p>
            <a:r>
              <a:rPr lang="en-US" sz="3000" b="1" dirty="0">
                <a:solidFill>
                  <a:srgbClr val="227A8F"/>
                </a:solidFill>
              </a:rPr>
              <a:t>	</a:t>
            </a:r>
            <a:r>
              <a:rPr lang="en-US" dirty="0" smtClean="0"/>
              <a:t>Give priority to customer over other staff activities or tasks?</a:t>
            </a:r>
          </a:p>
          <a:p>
            <a:r>
              <a:rPr lang="en-US" dirty="0"/>
              <a:t> </a:t>
            </a:r>
            <a:r>
              <a:rPr lang="en-US" dirty="0" smtClean="0"/>
              <a:t>      Make </a:t>
            </a:r>
            <a:r>
              <a:rPr lang="en-US" smtClean="0"/>
              <a:t>eye contact?</a:t>
            </a:r>
            <a:endParaRPr lang="en-US" dirty="0" smtClean="0"/>
          </a:p>
          <a:p>
            <a:r>
              <a:rPr lang="en-US" dirty="0"/>
              <a:t>	</a:t>
            </a:r>
            <a:r>
              <a:rPr lang="en-US" dirty="0" smtClean="0"/>
              <a:t>Smile</a:t>
            </a:r>
            <a:endParaRPr lang="en-CA" dirty="0"/>
          </a:p>
          <a:p>
            <a:r>
              <a:rPr lang="en-CA" dirty="0" smtClean="0">
                <a:solidFill>
                  <a:srgbClr val="227A8F"/>
                </a:solidFill>
              </a:rPr>
              <a:t>	</a:t>
            </a:r>
            <a:r>
              <a:rPr lang="en-CA" dirty="0" smtClean="0"/>
              <a:t>Listen more than you talk?</a:t>
            </a:r>
          </a:p>
          <a:p>
            <a:r>
              <a:rPr lang="en-CA" dirty="0"/>
              <a:t>	</a:t>
            </a:r>
            <a:r>
              <a:rPr lang="en-CA" dirty="0" smtClean="0"/>
              <a:t>Use I/we more than you?</a:t>
            </a:r>
          </a:p>
          <a:p>
            <a:r>
              <a:rPr lang="en-CA" dirty="0"/>
              <a:t>	</a:t>
            </a:r>
            <a:r>
              <a:rPr lang="en-CA" dirty="0" smtClean="0"/>
              <a:t>Let silence do some of the work?</a:t>
            </a:r>
          </a:p>
          <a:p>
            <a:r>
              <a:rPr lang="en-US" dirty="0"/>
              <a:t>	</a:t>
            </a:r>
            <a:r>
              <a:rPr lang="en-US" dirty="0" smtClean="0"/>
              <a:t>Take customers in turn? Acknowledge waiting customers?</a:t>
            </a:r>
          </a:p>
          <a:p>
            <a:r>
              <a:rPr lang="en-US" dirty="0"/>
              <a:t>	</a:t>
            </a:r>
            <a:r>
              <a:rPr lang="en-US" dirty="0" smtClean="0"/>
              <a:t>Go as far as you can with each customer</a:t>
            </a:r>
          </a:p>
          <a:p>
            <a:r>
              <a:rPr lang="en-US" dirty="0"/>
              <a:t>	</a:t>
            </a:r>
            <a:r>
              <a:rPr lang="en-US" dirty="0" smtClean="0"/>
              <a:t>Maintain confidentiality</a:t>
            </a:r>
          </a:p>
          <a:p>
            <a:r>
              <a:rPr lang="en-US" dirty="0"/>
              <a:t>	</a:t>
            </a:r>
            <a:r>
              <a:rPr lang="en-US" dirty="0" smtClean="0"/>
              <a:t>Keep shop talk away from the Info/</a:t>
            </a:r>
            <a:r>
              <a:rPr lang="en-US" dirty="0" err="1" smtClean="0"/>
              <a:t>Circ</a:t>
            </a:r>
            <a:r>
              <a:rPr lang="en-US" dirty="0" smtClean="0"/>
              <a:t> Desk</a:t>
            </a:r>
            <a:endParaRPr lang="en-CA" dirty="0" smtClean="0"/>
          </a:p>
          <a:p>
            <a:r>
              <a:rPr lang="en-CA" dirty="0"/>
              <a:t>	</a:t>
            </a:r>
            <a:r>
              <a:rPr lang="en-CA" dirty="0" smtClean="0"/>
              <a:t>Do you jump in to help your peers at their request?</a:t>
            </a:r>
            <a:endParaRPr lang="en-CA" dirty="0"/>
          </a:p>
          <a:p>
            <a:r>
              <a:rPr lang="en-CA" dirty="0" smtClean="0"/>
              <a:t>	Do you treat each new transaction as the first one of the day?</a:t>
            </a:r>
          </a:p>
          <a:p>
            <a:r>
              <a:rPr lang="en-US" dirty="0"/>
              <a:t>	</a:t>
            </a:r>
            <a:r>
              <a:rPr lang="en-US" b="1" dirty="0" smtClean="0"/>
              <a:t>Do you contribute to a welcoming environment?</a:t>
            </a:r>
            <a:endParaRPr lang="en-CA" b="1" dirty="0" smtClean="0"/>
          </a:p>
          <a:p>
            <a:pPr lvl="3"/>
            <a:endParaRPr lang="en-CA" dirty="0" smtClean="0"/>
          </a:p>
          <a:p>
            <a:pPr lvl="3"/>
            <a:endParaRPr lang="en-CA" dirty="0" smtClean="0"/>
          </a:p>
          <a:p>
            <a:pPr lvl="2"/>
            <a:endParaRPr lang="en-CA" dirty="0" smtClean="0"/>
          </a:p>
          <a:p>
            <a:pPr lvl="1"/>
            <a:endParaRPr lang="en-CA" dirty="0"/>
          </a:p>
        </p:txBody>
      </p:sp>
      <p:sp>
        <p:nvSpPr>
          <p:cNvPr id="2" name="Title 1"/>
          <p:cNvSpPr>
            <a:spLocks noGrp="1"/>
          </p:cNvSpPr>
          <p:nvPr>
            <p:ph type="title"/>
          </p:nvPr>
        </p:nvSpPr>
        <p:spPr/>
        <p:txBody>
          <a:bodyPr>
            <a:normAutofit fontScale="90000"/>
          </a:bodyPr>
          <a:lstStyle/>
          <a:p>
            <a:r>
              <a:rPr lang="en-US" sz="4400" dirty="0">
                <a:solidFill>
                  <a:srgbClr val="70AC2E"/>
                </a:solidFill>
              </a:rPr>
              <a:t>Strategies that work</a:t>
            </a:r>
            <a:br>
              <a:rPr lang="en-US" sz="4400" dirty="0">
                <a:solidFill>
                  <a:srgbClr val="70AC2E"/>
                </a:solidFill>
              </a:rPr>
            </a:br>
            <a:endParaRPr lang="en-CA" b="1" dirty="0">
              <a:solidFill>
                <a:srgbClr val="70AC2E"/>
              </a:solidFill>
            </a:endParaRPr>
          </a:p>
        </p:txBody>
      </p:sp>
      <p:sp>
        <p:nvSpPr>
          <p:cNvPr id="4" name="Slide Number Placeholder 3"/>
          <p:cNvSpPr>
            <a:spLocks noGrp="1"/>
          </p:cNvSpPr>
          <p:nvPr>
            <p:ph type="sldNum" sz="quarter" idx="12"/>
          </p:nvPr>
        </p:nvSpPr>
        <p:spPr/>
        <p:txBody>
          <a:bodyPr/>
          <a:lstStyle/>
          <a:p>
            <a:fld id="{8982B598-1714-40C9-AABA-9BC0E5108E79}" type="slidenum">
              <a:rPr lang="en-CA" smtClean="0"/>
              <a:pPr/>
              <a:t>9</a:t>
            </a:fld>
            <a:endParaRPr lang="en-C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1429</TotalTime>
  <Words>1427</Words>
  <Application>Microsoft Office PowerPoint</Application>
  <PresentationFormat>On-screen Show (4:3)</PresentationFormat>
  <Paragraphs>226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Customer Relations</vt:lpstr>
      <vt:lpstr>PowerPoint Presentation</vt:lpstr>
      <vt:lpstr>Pass the ketchup</vt:lpstr>
      <vt:lpstr>YOU the customer</vt:lpstr>
      <vt:lpstr>Attitudes &amp; Beliefs</vt:lpstr>
      <vt:lpstr>Behaviours &amp; Best Practices</vt:lpstr>
      <vt:lpstr>Expectations &amp; obstacles</vt:lpstr>
      <vt:lpstr>Expectations &amp; obstacles</vt:lpstr>
      <vt:lpstr>Strategies that work </vt:lpstr>
      <vt:lpstr>The Fish Philosophy</vt:lpstr>
      <vt:lpstr>Four ways  to answer a direct question </vt:lpstr>
      <vt:lpstr>Customer Complaints</vt:lpstr>
      <vt:lpstr>Customer Complaints = Dissent</vt:lpstr>
      <vt:lpstr>Outcomes vs behaviour</vt:lpstr>
      <vt:lpstr>Customer Complaints</vt:lpstr>
      <vt:lpstr>Three personal       customer relations goals                                                    expressed in  terms of  behaviours</vt:lpstr>
      <vt:lpstr>Five Customer Service Goals                       expressed in  terms of  behaviours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Relations</dc:title>
  <dc:creator>user</dc:creator>
  <cp:lastModifiedBy>jjf</cp:lastModifiedBy>
  <cp:revision>103</cp:revision>
  <cp:lastPrinted>2013-05-17T18:13:50Z</cp:lastPrinted>
  <dcterms:created xsi:type="dcterms:W3CDTF">2011-09-27T16:22:48Z</dcterms:created>
  <dcterms:modified xsi:type="dcterms:W3CDTF">2014-05-23T21:59:30Z</dcterms:modified>
</cp:coreProperties>
</file>