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5" r:id="rId3"/>
    <p:sldId id="350" r:id="rId4"/>
    <p:sldId id="351" r:id="rId5"/>
    <p:sldId id="354" r:id="rId6"/>
    <p:sldId id="352" r:id="rId7"/>
    <p:sldId id="284" r:id="rId8"/>
    <p:sldId id="363" r:id="rId9"/>
    <p:sldId id="353" r:id="rId10"/>
    <p:sldId id="357" r:id="rId11"/>
    <p:sldId id="358" r:id="rId12"/>
    <p:sldId id="359" r:id="rId13"/>
    <p:sldId id="360" r:id="rId14"/>
    <p:sldId id="361" r:id="rId15"/>
    <p:sldId id="292" r:id="rId16"/>
    <p:sldId id="366" r:id="rId17"/>
    <p:sldId id="321" r:id="rId18"/>
    <p:sldId id="355" r:id="rId19"/>
    <p:sldId id="322" r:id="rId20"/>
    <p:sldId id="347" r:id="rId21"/>
    <p:sldId id="348" r:id="rId22"/>
    <p:sldId id="263" r:id="rId23"/>
    <p:sldId id="324" r:id="rId24"/>
    <p:sldId id="278" r:id="rId25"/>
    <p:sldId id="364" r:id="rId26"/>
    <p:sldId id="282" r:id="rId27"/>
    <p:sldId id="279" r:id="rId28"/>
    <p:sldId id="325" r:id="rId29"/>
    <p:sldId id="326" r:id="rId30"/>
    <p:sldId id="339" r:id="rId31"/>
    <p:sldId id="346" r:id="rId32"/>
    <p:sldId id="327" r:id="rId33"/>
    <p:sldId id="328" r:id="rId34"/>
    <p:sldId id="329" r:id="rId35"/>
    <p:sldId id="365" r:id="rId36"/>
    <p:sldId id="280" r:id="rId37"/>
    <p:sldId id="301" r:id="rId38"/>
    <p:sldId id="281" r:id="rId39"/>
    <p:sldId id="283" r:id="rId40"/>
    <p:sldId id="302" r:id="rId41"/>
    <p:sldId id="276" r:id="rId42"/>
    <p:sldId id="323" r:id="rId4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0" autoAdjust="0"/>
    <p:restoredTop sz="56010" autoAdjust="0"/>
  </p:normalViewPr>
  <p:slideViewPr>
    <p:cSldViewPr>
      <p:cViewPr varScale="1">
        <p:scale>
          <a:sx n="30" d="100"/>
          <a:sy n="30" d="100"/>
        </p:scale>
        <p:origin x="-22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160" y="-120"/>
      </p:cViewPr>
      <p:guideLst>
        <p:guide orient="horz" pos="2932"/>
        <p:guide pos="221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FACB37-F860-4730-8579-70E7E9E05BDB}" type="datetimeFigureOut">
              <a:rPr lang="en-CA"/>
              <a:pPr>
                <a:defRPr/>
              </a:pPr>
              <a:t>22/03/2016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97C445-952D-4D4E-8B61-85DF96EC757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DA0B5C-4003-4886-A04F-32A30AFA6DB9}" type="datetimeFigureOut">
              <a:rPr lang="en-CA"/>
              <a:pPr>
                <a:defRPr/>
              </a:pPr>
              <a:t>22/03/2016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918707-6036-44A7-A4A2-259732EF2F5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ngkiat.com/blog/designing-book-covers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mashwords.com/" TargetMode="External"/><Relationship Id="rId3" Type="http://schemas.openxmlformats.org/officeDocument/2006/relationships/hyperlink" Target="http://www.kobo.com/writinglife" TargetMode="External"/><Relationship Id="rId7" Type="http://schemas.openxmlformats.org/officeDocument/2006/relationships/hyperlink" Target="http://www.bookbaby.com/ebook-services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kdp.amazon.com/self-publishing/help?topicId=AE24XS35AM53P" TargetMode="External"/><Relationship Id="rId5" Type="http://schemas.openxmlformats.org/officeDocument/2006/relationships/hyperlink" Target="https://kdp.amazon.com/self-publishing/signin?ie=UTF8&amp;language=en_US" TargetMode="External"/><Relationship Id="rId4" Type="http://schemas.openxmlformats.org/officeDocument/2006/relationships/hyperlink" Target="http://www.pocket-lint.com/news/122530-kobo-writing-life-makes-it-easy-for-authors-to-publish-their-ebooks-in-just-five-steps" TargetMode="External"/><Relationship Id="rId9" Type="http://schemas.openxmlformats.org/officeDocument/2006/relationships/hyperlink" Target="http://www.smashwords.com/about/how_to_publish_on_smashwords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A546EE-DEC7-4D7D-9A1A-FFD2BD4F9EC1}" type="slidenum">
              <a:rPr lang="en-CA" smtClean="0"/>
              <a:pPr/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04B1A4-1757-4908-B2D2-0D68B3DCF0BA}" type="slidenum">
              <a:rPr lang="en-CA" smtClean="0"/>
              <a:pPr/>
              <a:t>19</a:t>
            </a:fld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b="1" smtClean="0"/>
              <a:t>Covers </a:t>
            </a:r>
            <a:r>
              <a:rPr lang="en-US" smtClean="0"/>
              <a:t>(10 minutes)</a:t>
            </a:r>
            <a:endParaRPr lang="en-CA" smtClean="0"/>
          </a:p>
          <a:p>
            <a:r>
              <a:rPr lang="en-US" smtClean="0"/>
              <a:t>[something about the importance of a good cover]</a:t>
            </a:r>
            <a:endParaRPr lang="en-CA" smtClean="0"/>
          </a:p>
          <a:p>
            <a:r>
              <a:rPr lang="en-US" smtClean="0"/>
              <a:t>Cover art:</a:t>
            </a:r>
            <a:endParaRPr lang="en-CA" smtClean="0"/>
          </a:p>
          <a:p>
            <a:r>
              <a:rPr lang="en-US" smtClean="0"/>
              <a:t>DIY: </a:t>
            </a:r>
            <a:r>
              <a:rPr lang="en-US" u="sng" smtClean="0">
                <a:hlinkClick r:id="rId3"/>
              </a:rPr>
              <a:t>http://www.hongkiat.com/blog/designing-book-covers/</a:t>
            </a:r>
            <a:r>
              <a:rPr lang="en-US" smtClean="0"/>
              <a:t> </a:t>
            </a:r>
            <a:endParaRPr lang="en-CA" smtClean="0"/>
          </a:p>
          <a:p>
            <a:r>
              <a:rPr lang="en-US" smtClean="0"/>
              <a:t>Think about what you like best!</a:t>
            </a:r>
            <a:endParaRPr lang="en-CA" smtClean="0"/>
          </a:p>
          <a:p>
            <a:r>
              <a:rPr lang="en-US" smtClean="0"/>
              <a:t>But once you have an edited book and cover in hand, you have everything you need to publish! Or are you?</a:t>
            </a:r>
            <a:endParaRPr lang="en-CA" smtClean="0"/>
          </a:p>
          <a:p>
            <a:r>
              <a:rPr lang="en-US" smtClean="0"/>
              <a:t> </a:t>
            </a:r>
            <a:endParaRPr lang="en-CA" smtClean="0"/>
          </a:p>
          <a:p>
            <a:endParaRPr lang="en-CA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19334B-9AB6-4072-BF77-F24864C3BBF0}" type="slidenum">
              <a:rPr lang="en-CA" smtClean="0"/>
              <a:pPr/>
              <a:t>20</a:t>
            </a:fld>
            <a:endParaRPr lang="en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Suggested size is 1600x2400 pixels for most websites.</a:t>
            </a:r>
          </a:p>
          <a:p>
            <a:endParaRPr lang="en-US" smtClean="0"/>
          </a:p>
          <a:p>
            <a:r>
              <a:rPr lang="en-CA" smtClean="0"/>
              <a:t>http://ebookindiecovers.com/ebook-cover-size-requirementsspecifications/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AB55CF-C25E-4B33-907E-21B62D2C1F0E}" type="slidenum">
              <a:rPr lang="en-CA" smtClean="0"/>
              <a:pPr/>
              <a:t>21</a:t>
            </a:fld>
            <a:endParaRPr lang="en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2A5CB7-46BB-4B97-B57C-ECE618DF8792}" type="slidenum">
              <a:rPr lang="en-CA" smtClean="0"/>
              <a:pPr/>
              <a:t>22</a:t>
            </a:fld>
            <a:endParaRPr lang="en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000" b="1" smtClean="0"/>
              <a:t>Publishing &amp; Distributing Your Book </a:t>
            </a:r>
            <a:r>
              <a:rPr lang="en-US" sz="1000" smtClean="0"/>
              <a:t>(12 minutes)</a:t>
            </a:r>
            <a:endParaRPr lang="en-CA" sz="1000" smtClean="0"/>
          </a:p>
          <a:p>
            <a:pPr>
              <a:lnSpc>
                <a:spcPct val="90000"/>
              </a:lnSpc>
            </a:pPr>
            <a:r>
              <a:rPr lang="en-US" sz="1000" u="sng" smtClean="0">
                <a:hlinkClick r:id="rId3"/>
              </a:rPr>
              <a:t>Kobo Writing Life</a:t>
            </a:r>
            <a:r>
              <a:rPr lang="en-US" sz="1000" smtClean="0"/>
              <a:t>:</a:t>
            </a:r>
            <a:endParaRPr lang="en-CA" sz="1000" smtClean="0"/>
          </a:p>
          <a:p>
            <a:pPr>
              <a:lnSpc>
                <a:spcPct val="90000"/>
              </a:lnSpc>
            </a:pPr>
            <a:r>
              <a:rPr lang="en-US" sz="1000" smtClean="0"/>
              <a:t>(Includes pay structure info) </a:t>
            </a:r>
            <a:r>
              <a:rPr lang="en-US" sz="1000" u="sng" smtClean="0">
                <a:hlinkClick r:id="rId4"/>
              </a:rPr>
              <a:t>http://www.pocket-lint.com/news/122530-kobo-writing-life-makes-it-easy-for-authors-to-publish-their-ebooks-in-just-five-steps</a:t>
            </a:r>
            <a:r>
              <a:rPr lang="en-US" sz="1000" smtClean="0"/>
              <a:t> </a:t>
            </a:r>
            <a:endParaRPr lang="en-CA" sz="1000" smtClean="0"/>
          </a:p>
          <a:p>
            <a:pPr>
              <a:lnSpc>
                <a:spcPct val="90000"/>
              </a:lnSpc>
            </a:pPr>
            <a:r>
              <a:rPr lang="en-US" sz="1000" smtClean="0"/>
              <a:t> </a:t>
            </a:r>
            <a:endParaRPr lang="en-CA" sz="1000" smtClean="0"/>
          </a:p>
          <a:p>
            <a:pPr>
              <a:lnSpc>
                <a:spcPct val="90000"/>
              </a:lnSpc>
            </a:pPr>
            <a:r>
              <a:rPr lang="en-US" sz="1000" u="sng" smtClean="0">
                <a:hlinkClick r:id="rId5"/>
              </a:rPr>
              <a:t>Kindle Direct</a:t>
            </a:r>
            <a:endParaRPr lang="en-CA" sz="1000" smtClean="0"/>
          </a:p>
          <a:p>
            <a:pPr>
              <a:lnSpc>
                <a:spcPct val="90000"/>
              </a:lnSpc>
            </a:pPr>
            <a:r>
              <a:rPr lang="en-US" sz="1000" smtClean="0"/>
              <a:t>Payment method info: </a:t>
            </a:r>
            <a:r>
              <a:rPr lang="en-US" sz="1000" u="sng" smtClean="0">
                <a:hlinkClick r:id="rId6"/>
              </a:rPr>
              <a:t>https://kdp.amazon.com/self-publishing/help?topicId=AE24XS35AM53P</a:t>
            </a:r>
            <a:r>
              <a:rPr lang="en-US" sz="1000" smtClean="0"/>
              <a:t> </a:t>
            </a:r>
            <a:endParaRPr lang="en-CA" sz="1000" smtClean="0"/>
          </a:p>
          <a:p>
            <a:pPr>
              <a:lnSpc>
                <a:spcPct val="90000"/>
              </a:lnSpc>
            </a:pPr>
            <a:r>
              <a:rPr lang="en-US" sz="1000" smtClean="0"/>
              <a:t> </a:t>
            </a:r>
            <a:endParaRPr lang="en-CA" sz="1000" smtClean="0"/>
          </a:p>
          <a:p>
            <a:pPr>
              <a:lnSpc>
                <a:spcPct val="90000"/>
              </a:lnSpc>
            </a:pPr>
            <a:r>
              <a:rPr lang="en-US" sz="1000" smtClean="0"/>
              <a:t>Kindle’s Create Space</a:t>
            </a:r>
            <a:endParaRPr lang="en-CA" sz="1000" smtClean="0"/>
          </a:p>
          <a:p>
            <a:pPr>
              <a:lnSpc>
                <a:spcPct val="90000"/>
              </a:lnSpc>
            </a:pPr>
            <a:r>
              <a:rPr lang="en-US" sz="1000" smtClean="0"/>
              <a:t> </a:t>
            </a:r>
            <a:endParaRPr lang="en-CA" sz="1000" smtClean="0"/>
          </a:p>
          <a:p>
            <a:pPr>
              <a:lnSpc>
                <a:spcPct val="90000"/>
              </a:lnSpc>
            </a:pPr>
            <a:r>
              <a:rPr lang="en-US" sz="1000" smtClean="0"/>
              <a:t>Book Baby: </a:t>
            </a:r>
            <a:r>
              <a:rPr lang="en-US" sz="1000" u="sng" smtClean="0">
                <a:hlinkClick r:id="rId7"/>
              </a:rPr>
              <a:t>http://www.bookbaby.com/ebook-services</a:t>
            </a:r>
            <a:r>
              <a:rPr lang="en-US" sz="1000" smtClean="0"/>
              <a:t> </a:t>
            </a:r>
            <a:endParaRPr lang="en-CA" sz="1000" smtClean="0"/>
          </a:p>
          <a:p>
            <a:pPr>
              <a:lnSpc>
                <a:spcPct val="90000"/>
              </a:lnSpc>
            </a:pPr>
            <a:r>
              <a:rPr lang="en-US" sz="1000" smtClean="0"/>
              <a:t> </a:t>
            </a:r>
            <a:endParaRPr lang="en-CA" sz="1000" smtClean="0"/>
          </a:p>
          <a:p>
            <a:pPr>
              <a:lnSpc>
                <a:spcPct val="90000"/>
              </a:lnSpc>
            </a:pPr>
            <a:r>
              <a:rPr lang="en-US" sz="1000" u="sng" smtClean="0">
                <a:hlinkClick r:id="rId8"/>
              </a:rPr>
              <a:t>Smashwords</a:t>
            </a:r>
            <a:endParaRPr lang="en-CA" sz="1000" smtClean="0"/>
          </a:p>
          <a:p>
            <a:pPr>
              <a:lnSpc>
                <a:spcPct val="90000"/>
              </a:lnSpc>
            </a:pPr>
            <a:r>
              <a:rPr lang="en-US" sz="1000" smtClean="0"/>
              <a:t> </a:t>
            </a:r>
            <a:endParaRPr lang="en-CA" sz="1000" smtClean="0"/>
          </a:p>
          <a:p>
            <a:pPr>
              <a:lnSpc>
                <a:spcPct val="90000"/>
              </a:lnSpc>
            </a:pPr>
            <a:r>
              <a:rPr lang="en-US" sz="1000" smtClean="0"/>
              <a:t>How to publish on smashwords - </a:t>
            </a:r>
            <a:r>
              <a:rPr lang="en-US" sz="1000" u="sng" smtClean="0">
                <a:hlinkClick r:id="rId9"/>
              </a:rPr>
              <a:t>http://www.smashwords.com/about/how_to_publish_on_smashwords</a:t>
            </a:r>
            <a:r>
              <a:rPr lang="en-US" sz="1000" smtClean="0"/>
              <a:t> </a:t>
            </a:r>
            <a:endParaRPr lang="en-CA" sz="1000" smtClean="0"/>
          </a:p>
          <a:p>
            <a:pPr>
              <a:lnSpc>
                <a:spcPct val="90000"/>
              </a:lnSpc>
            </a:pPr>
            <a:r>
              <a:rPr lang="en-US" sz="1000" smtClean="0"/>
              <a:t>LuLu</a:t>
            </a:r>
            <a:endParaRPr lang="en-CA" sz="1000" smtClean="0"/>
          </a:p>
          <a:p>
            <a:pPr>
              <a:lnSpc>
                <a:spcPct val="90000"/>
              </a:lnSpc>
            </a:pPr>
            <a:r>
              <a:rPr lang="en-US" sz="1000" smtClean="0"/>
              <a:t>This is a long established self-publishing platform, it has been around since the early 2000’s. Mostly used for print materials, it does have an e-publishing side as well.</a:t>
            </a:r>
            <a:endParaRPr lang="en-CA" sz="1000" smtClean="0"/>
          </a:p>
          <a:p>
            <a:pPr>
              <a:lnSpc>
                <a:spcPct val="90000"/>
              </a:lnSpc>
            </a:pPr>
            <a:r>
              <a:rPr lang="en-US" sz="1000" smtClean="0"/>
              <a:t> </a:t>
            </a:r>
            <a:endParaRPr lang="en-CA" sz="1000" smtClean="0"/>
          </a:p>
          <a:p>
            <a:pPr>
              <a:lnSpc>
                <a:spcPct val="90000"/>
              </a:lnSpc>
            </a:pPr>
            <a:r>
              <a:rPr lang="en-US" sz="1000" smtClean="0"/>
              <a:t>iBooks:</a:t>
            </a:r>
            <a:endParaRPr lang="en-CA" sz="1000" smtClean="0"/>
          </a:p>
          <a:p>
            <a:pPr>
              <a:lnSpc>
                <a:spcPct val="90000"/>
              </a:lnSpc>
            </a:pPr>
            <a:r>
              <a:rPr lang="en-US" sz="1000" smtClean="0"/>
              <a:t>If a fee is charged for the work and it is in the .ibooks format, the work may only be sold through the iBooks Store. If the work is in a different format, such as PDF or ePub, this restriction does not apply.</a:t>
            </a:r>
            <a:endParaRPr lang="en-CA" sz="1000" smtClean="0"/>
          </a:p>
          <a:p>
            <a:pPr>
              <a:lnSpc>
                <a:spcPct val="90000"/>
              </a:lnSpc>
            </a:pPr>
            <a:endParaRPr lang="en-CA" sz="100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90A387-A9C9-4D1A-A5ED-90D710959A81}" type="slidenum">
              <a:rPr lang="en-CA" smtClean="0"/>
              <a:pPr/>
              <a:t>24</a:t>
            </a:fld>
            <a:endParaRPr lang="en-C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1080C0-357F-41AC-AD93-5C378D8E2F5A}" type="slidenum">
              <a:rPr lang="en-CA" smtClean="0"/>
              <a:pPr/>
              <a:t>26</a:t>
            </a:fld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Use Kobo as an uploading example</a:t>
            </a:r>
          </a:p>
          <a:p>
            <a:endParaRPr lang="en-US" smtClean="0"/>
          </a:p>
          <a:p>
            <a:r>
              <a:rPr lang="en-US" b="1" smtClean="0"/>
              <a:t>Personal Information that they need:</a:t>
            </a:r>
          </a:p>
          <a:p>
            <a:r>
              <a:rPr lang="en-CA" smtClean="0"/>
              <a:t>Enter your email and password</a:t>
            </a:r>
          </a:p>
          <a:p>
            <a:r>
              <a:rPr lang="en-CA" smtClean="0"/>
              <a:t>Enter your name, publisher name (optional), email (auto-populates from previous page), phone (optional) and PREVIOUS Kobo publishing account ID – if applicable</a:t>
            </a:r>
          </a:p>
          <a:p>
            <a:r>
              <a:rPr lang="en-CA" smtClean="0"/>
              <a:t>Scroll down to input country, street address, city, state, zip</a:t>
            </a:r>
          </a:p>
          <a:p>
            <a:r>
              <a:rPr lang="en-CA" smtClean="0"/>
              <a:t>Accept terms of service</a:t>
            </a:r>
          </a:p>
          <a:p>
            <a:r>
              <a:rPr lang="en-CA" smtClean="0"/>
              <a:t>Respond to email to confirm registration</a:t>
            </a:r>
          </a:p>
          <a:p>
            <a:r>
              <a:rPr lang="en-CA" smtClean="0"/>
              <a:t>Enter payment information – bank, routing number, branch address, etc, and save info</a:t>
            </a:r>
          </a:p>
          <a:p>
            <a:r>
              <a:rPr lang="en-CA" smtClean="0"/>
              <a:t>Click on “ebooks” in the top right menu bar</a:t>
            </a:r>
          </a:p>
          <a:p>
            <a:r>
              <a:rPr lang="en-CA" smtClean="0"/>
              <a:t>Click on “create a new ebook”</a:t>
            </a:r>
          </a:p>
          <a:p>
            <a:endParaRPr lang="en-CA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D63CA3-11D9-4AC3-84B5-95004CD580F7}" type="slidenum">
              <a:rPr lang="en-CA" smtClean="0"/>
              <a:pPr/>
              <a:t>27</a:t>
            </a:fld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This is your chance to check the book for formatting errors, and the look and feel before it goes public</a:t>
            </a:r>
            <a:endParaRPr lang="en-CA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239A4C-BDDD-4700-996D-1A6AC21823E7}" type="slidenum">
              <a:rPr lang="en-CA" smtClean="0"/>
              <a:pPr/>
              <a:t>31</a:t>
            </a:fld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FC92DC-9FD2-4EEE-B63A-3779B3696F0B}" type="slidenum">
              <a:rPr lang="en-CA" smtClean="0"/>
              <a:pPr/>
              <a:t>2</a:t>
            </a:fld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0340DA-D74E-47CA-9F88-261C6D42BA57}" type="slidenum">
              <a:rPr lang="en-CA" smtClean="0"/>
              <a:pPr/>
              <a:t>3</a:t>
            </a:fld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DC51A4-858B-4CFE-A3A6-55469935B6F3}" type="slidenum">
              <a:rPr lang="en-CA" smtClean="0"/>
              <a:pPr/>
              <a:t>6</a:t>
            </a:fld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b="1" smtClean="0"/>
              <a:t>Formatting your book</a:t>
            </a:r>
            <a:r>
              <a:rPr lang="en-US" smtClean="0"/>
              <a:t> (12 minutes)</a:t>
            </a:r>
            <a:endParaRPr lang="en-CA" smtClean="0"/>
          </a:p>
          <a:p>
            <a:r>
              <a:rPr lang="en-US" smtClean="0"/>
              <a:t>Depending on the type of book that you have written and who your expected audience is, there are some tools you can use.</a:t>
            </a:r>
            <a:endParaRPr lang="en-CA" smtClean="0"/>
          </a:p>
          <a:p>
            <a:endParaRPr lang="en-US" smtClean="0"/>
          </a:p>
          <a:p>
            <a:r>
              <a:rPr lang="en-US" smtClean="0"/>
              <a:t>Sometimes you can do all of the formatting / publishing in one spot </a:t>
            </a:r>
          </a:p>
          <a:p>
            <a:endParaRPr lang="en-US" smtClean="0"/>
          </a:p>
          <a:p>
            <a:r>
              <a:rPr lang="en-US" smtClean="0"/>
              <a:t>Smashwords</a:t>
            </a:r>
            <a:endParaRPr lang="en-CA" smtClean="0"/>
          </a:p>
          <a:p>
            <a:r>
              <a:rPr lang="en-US" smtClean="0"/>
              <a:t>Pressbooks</a:t>
            </a:r>
            <a:endParaRPr lang="en-CA" smtClean="0"/>
          </a:p>
          <a:p>
            <a:r>
              <a:rPr lang="en-US" smtClean="0"/>
              <a:t>Accelio</a:t>
            </a:r>
            <a:endParaRPr lang="en-CA" smtClean="0"/>
          </a:p>
          <a:p>
            <a:r>
              <a:rPr lang="en-US" smtClean="0"/>
              <a:t>inckle</a:t>
            </a:r>
            <a:endParaRPr lang="en-CA" smtClean="0"/>
          </a:p>
          <a:p>
            <a:endParaRPr lang="en-CA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7CEE5B-5ADD-46D4-8B5E-F8E1A9B617E5}" type="slidenum">
              <a:rPr lang="en-CA" smtClean="0"/>
              <a:pPr/>
              <a:t>7</a:t>
            </a:fld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918127-BB18-40A3-945C-56E5F7C35034}" type="slidenum">
              <a:rPr lang="en-CA" smtClean="0"/>
              <a:pPr/>
              <a:t>8</a:t>
            </a:fld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Can also save as pdf (for ease of printing) or sharing an un-editable copy via email.</a:t>
            </a:r>
            <a:endParaRPr lang="en-CA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3E500C-6095-4D04-9605-6E267B771123}" type="slidenum">
              <a:rPr lang="en-CA" smtClean="0"/>
              <a:pPr/>
              <a:t>9</a:t>
            </a:fld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Add cover in the ebook doc</a:t>
            </a:r>
            <a:endParaRPr lang="en-CA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EC0469-37C4-44DD-BEE2-8CBCB28BB809}" type="slidenum">
              <a:rPr lang="en-CA" smtClean="0"/>
              <a:pPr/>
              <a:t>13</a:t>
            </a:fld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Do a demo of editing content, showing how to add and remove content</a:t>
            </a:r>
          </a:p>
          <a:p>
            <a:r>
              <a:rPr lang="en-US" smtClean="0"/>
              <a:t>Demo an export: login sfelkar &amp; regular simple password.</a:t>
            </a:r>
          </a:p>
          <a:p>
            <a:r>
              <a:rPr lang="en-US" smtClean="0"/>
              <a:t>Include the upgrade to remove promotion material in export$10 for one book. EBOOK PRO</a:t>
            </a:r>
            <a:endParaRPr lang="en-CA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B2C3D1-5B92-4407-B5D6-9DD925314947}" type="slidenum">
              <a:rPr lang="en-CA" smtClean="0"/>
              <a:pPr/>
              <a:t>15</a:t>
            </a:fld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 flipV="1">
            <a:off x="0" y="0"/>
            <a:ext cx="8229600" cy="1143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5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25193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Single Corner Rectangle 5"/>
          <p:cNvSpPr/>
          <p:nvPr/>
        </p:nvSpPr>
        <p:spPr>
          <a:xfrm flipV="1">
            <a:off x="0" y="1219200"/>
            <a:ext cx="8229600" cy="365760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410200"/>
            <a:ext cx="7772400" cy="784225"/>
          </a:xfrm>
        </p:spPr>
        <p:txBody>
          <a:bodyPr/>
          <a:lstStyle>
            <a:lvl1pPr algn="r">
              <a:defRPr sz="4400">
                <a:solidFill>
                  <a:schemeClr val="tx2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6324600"/>
            <a:ext cx="6400800" cy="381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229600" cy="5410200"/>
          </a:xfrm>
          <a:prstGeom prst="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396875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Single Corner Rectangle 4"/>
          <p:cNvSpPr/>
          <p:nvPr/>
        </p:nvSpPr>
        <p:spPr>
          <a:xfrm flipV="1">
            <a:off x="0" y="5410200"/>
            <a:ext cx="8229600" cy="762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Round Single Corner Rectangle 6"/>
          <p:cNvSpPr/>
          <p:nvPr/>
        </p:nvSpPr>
        <p:spPr>
          <a:xfrm flipV="1">
            <a:off x="2286000" y="3076575"/>
            <a:ext cx="1435100" cy="14192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33600" y="2514600"/>
            <a:ext cx="54102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3008313" cy="3687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FC36B45-7286-4DB7-853E-2DF29FA50410}" type="datetimeFigureOut">
              <a:rPr lang="en-CA"/>
              <a:pPr>
                <a:defRPr/>
              </a:pPr>
              <a:t>22/03/2016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BD5BDF7-4B28-4499-81CE-63339F216A6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8FA27D1-B7A4-4786-B6E2-64A59B5C9FDF}" type="datetimeFigureOut">
              <a:rPr lang="en-CA"/>
              <a:pPr>
                <a:defRPr/>
              </a:pPr>
              <a:t>22/03/2016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7A87C9A-A715-4580-8152-B062EA8C64A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61173D6-4C6C-42F1-9D22-766BC6CAD673}" type="datetimeFigureOut">
              <a:rPr lang="en-CA"/>
              <a:pPr>
                <a:defRPr/>
              </a:pPr>
              <a:t>22/03/2016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F49C7AD-1744-4226-8A63-928BAB5DE8E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22AB01D-76B9-4DD4-A877-9236CE6635EC}" type="datetimeFigureOut">
              <a:rPr lang="en-CA"/>
              <a:pPr>
                <a:defRPr/>
              </a:pPr>
              <a:t>22/03/2016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F095497-2B63-41AE-B7D4-14170ADF9A5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78B9E02-6E65-4250-8F5C-79FF75C90CDE}" type="datetimeFigureOut">
              <a:rPr lang="en-CA"/>
              <a:pPr>
                <a:defRPr/>
              </a:pPr>
              <a:t>22/03/2016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39444D4-FCCE-426E-AD49-CB450B8A60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EC1AAE9-A1D0-44C7-AD0F-14DE20D24DE6}" type="datetimeFigureOut">
              <a:rPr lang="en-CA"/>
              <a:pPr>
                <a:defRPr/>
              </a:pPr>
              <a:t>22/03/2016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DF2AA52-F8F3-456D-8B5D-B2A13C77B7E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57A93D5-658A-4485-8033-0A941FDACDEE}" type="datetimeFigureOut">
              <a:rPr lang="en-CA"/>
              <a:pPr>
                <a:defRPr/>
              </a:pPr>
              <a:t>22/03/2016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A4998C3-7812-4186-98C3-6E4ABA22168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2E57E25-4A43-4C62-979B-C6F8A95F5EE1}" type="datetimeFigureOut">
              <a:rPr lang="en-CA"/>
              <a:pPr>
                <a:defRPr/>
              </a:pPr>
              <a:t>22/03/2016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3E382D3-3EC6-4406-8260-37BFD763331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 flipV="1">
            <a:off x="0" y="1219200"/>
            <a:ext cx="3733800" cy="495300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114800" y="2362200"/>
            <a:ext cx="388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baseline="30000">
                <a:solidFill>
                  <a:srgbClr val="1146AF"/>
                </a:solidFill>
                <a:latin typeface="Avenir LT Std 65 Medium"/>
              </a:rPr>
              <a:t>Header</a:t>
            </a:r>
            <a:endParaRPr lang="en-CA" sz="4800" b="1">
              <a:latin typeface="Avenir LT Std 65 Medium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114800" y="3200400"/>
            <a:ext cx="4267200" cy="2971800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 flipV="1">
            <a:off x="0" y="1247775"/>
            <a:ext cx="2667000" cy="26384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62000" y="4191000"/>
            <a:ext cx="190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baseline="30000">
                <a:solidFill>
                  <a:srgbClr val="1146AF"/>
                </a:solidFill>
                <a:latin typeface="Avenir LT Std 65 Medium"/>
              </a:rPr>
              <a:t>Header</a:t>
            </a:r>
            <a:endParaRPr lang="en-CA" sz="4800" b="1">
              <a:latin typeface="Avenir LT Std 65 Medium"/>
            </a:endParaRPr>
          </a:p>
        </p:txBody>
      </p:sp>
      <p:sp>
        <p:nvSpPr>
          <p:cNvPr id="6" name="Round Single Corner Rectangle 5"/>
          <p:cNvSpPr/>
          <p:nvPr/>
        </p:nvSpPr>
        <p:spPr>
          <a:xfrm flipV="1">
            <a:off x="2743200" y="1247775"/>
            <a:ext cx="2667000" cy="26384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Round Single Corner Rectangle 6"/>
          <p:cNvSpPr/>
          <p:nvPr/>
        </p:nvSpPr>
        <p:spPr>
          <a:xfrm flipV="1">
            <a:off x="5486400" y="1247775"/>
            <a:ext cx="2743200" cy="2638425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38400" y="4343400"/>
            <a:ext cx="5791200" cy="1676400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0"/>
            <a:ext cx="8229600" cy="1143000"/>
            <a:chOff x="0" y="0"/>
            <a:chExt cx="8229600" cy="1143000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0"/>
              <a:ext cx="8229600" cy="1143000"/>
            </a:xfrm>
            <a:prstGeom prst="round1Rect">
              <a:avLst/>
            </a:prstGeom>
            <a:solidFill>
              <a:srgbClr val="1146AF"/>
            </a:solidFill>
            <a:ln>
              <a:solidFill>
                <a:srgbClr val="1146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pic>
          <p:nvPicPr>
            <p:cNvPr id="1030" name="Picture 6" descr="I:\Library\Communications\Logos\WVML2012logos\Horizontal\White\wvml_h_white green leaves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28638" y="381000"/>
              <a:ext cx="251936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09" r:id="rId2"/>
    <p:sldLayoutId id="2147484310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11" r:id="rId11"/>
    <p:sldLayoutId id="2147484320" r:id="rId12"/>
    <p:sldLayoutId id="2147484321" r:id="rId13"/>
    <p:sldLayoutId id="2147484322" r:id="rId14"/>
    <p:sldLayoutId id="214748432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Rockwell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Rockwell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download.kobobooks.com/learnmore/writinglife/KWL-Content-Conversion-Guidelines.pd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.pressbook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pressbooks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calibre-ebook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literatureandlatte.com/scrivener.ph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sigil-ebook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ookdesigner.com/2010/11/book-design-page-layout-software-a-guide-for-diy-author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ngkiat.com/blog/designing-book-cover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ublishersweekly.com/pw/by-topic/authors/pw-select/article/60851-diy-how-to-design-an-indie-book-cover.html" TargetMode="External"/><Relationship Id="rId4" Type="http://schemas.openxmlformats.org/officeDocument/2006/relationships/hyperlink" Target="http://completelynovel.com/self-publishing/writers-toolbox-cover-desig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hyperlink" Target="https://ingramspark.com/Portal/WhyIngramSpark" TargetMode="External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smashwords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shwords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bo.com/writinglif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ingramspark.com/Portal/WhyIngramSpark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kdp.amazon.com/self-publishing/signin?ie=UTF8&amp;language=en_U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createspace.com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bookbaby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lulu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support.apple.com/kb/ht5071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ditors.ca/" TargetMode="External"/><Relationship Id="rId2" Type="http://schemas.openxmlformats.org/officeDocument/2006/relationships/hyperlink" Target="http://blog.smashwords.com/2013/10/smashwords-ebook-publishing-workshop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diabistro.com/galleycat/free-ebook-promotion_b52130" TargetMode="External"/><Relationship Id="rId4" Type="http://schemas.openxmlformats.org/officeDocument/2006/relationships/hyperlink" Target="https://www.authorlearningcenter.com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itersdigest.com/editor-blogs/there-are-no-rules/self-publishing" TargetMode="External"/><Relationship Id="rId2" Type="http://schemas.openxmlformats.org/officeDocument/2006/relationships/hyperlink" Target="http://www.thebookdesign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creativepenn.com/2013/01/15/how-to-publish-a-book-101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gil-ebook.com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250825" y="5157788"/>
            <a:ext cx="8709025" cy="784225"/>
          </a:xfrm>
        </p:spPr>
        <p:txBody>
          <a:bodyPr/>
          <a:lstStyle/>
          <a:p>
            <a:pPr eaLnBrk="1" hangingPunct="1"/>
            <a:r>
              <a:rPr lang="en-US" smtClean="0"/>
              <a:t>How to Make an Ebook</a:t>
            </a:r>
            <a:endParaRPr lang="en-CA" smtClean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042988" y="6324600"/>
            <a:ext cx="7872412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>
                <a:solidFill>
                  <a:srgbClr val="898989"/>
                </a:solidFill>
              </a:rPr>
              <a:t>Thursday, January 14, 2016, 5:30 p.m.</a:t>
            </a:r>
            <a:endParaRPr lang="en-CA" sz="2200" smtClean="0">
              <a:solidFill>
                <a:srgbClr val="898989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 flipV="1">
            <a:off x="0" y="1196975"/>
            <a:ext cx="8243888" cy="3671888"/>
          </a:xfrm>
          <a:prstGeom prst="round1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0" y="6021388"/>
            <a:ext cx="8712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/>
              <a:t>From: </a:t>
            </a:r>
            <a:r>
              <a:rPr lang="en-CA">
                <a:hlinkClick r:id="rId2"/>
              </a:rPr>
              <a:t>http://download.kobobooks.com/learnmore/writinglife/KWL-Content-Conversion-Guidelines.pdf</a:t>
            </a:r>
            <a:r>
              <a:rPr lang="en-CA"/>
              <a:t> 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341438"/>
            <a:ext cx="57277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9750" y="1628775"/>
            <a:ext cx="8229600" cy="1143000"/>
          </a:xfrm>
        </p:spPr>
        <p:txBody>
          <a:bodyPr/>
          <a:lstStyle/>
          <a:p>
            <a:r>
              <a:rPr lang="en-US" smtClean="0"/>
              <a:t>Formatting Tip</a:t>
            </a:r>
            <a:endParaRPr lang="en-CA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1901825"/>
          </a:xfrm>
        </p:spPr>
        <p:txBody>
          <a:bodyPr/>
          <a:lstStyle/>
          <a:p>
            <a:r>
              <a:rPr lang="en-US" smtClean="0"/>
              <a:t>If you are using Word, Pages, or other word processing software, use Headings</a:t>
            </a:r>
          </a:p>
          <a:p>
            <a:pPr lvl="1"/>
            <a:r>
              <a:rPr lang="en-US" smtClean="0"/>
              <a:t>Ex. Heading 1 for Chapter headings</a:t>
            </a:r>
            <a:endParaRPr lang="en-CA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5013325"/>
            <a:ext cx="64817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9750" y="1628775"/>
            <a:ext cx="8229600" cy="1143000"/>
          </a:xfrm>
        </p:spPr>
        <p:txBody>
          <a:bodyPr/>
          <a:lstStyle/>
          <a:p>
            <a:r>
              <a:rPr lang="en-US" smtClean="0"/>
              <a:t>Formatting Tip</a:t>
            </a:r>
            <a:endParaRPr lang="en-CA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4259263" cy="3733800"/>
          </a:xfrm>
        </p:spPr>
        <p:txBody>
          <a:bodyPr/>
          <a:lstStyle/>
          <a:p>
            <a:r>
              <a:rPr lang="en-US" smtClean="0"/>
              <a:t>Centre your front matter</a:t>
            </a:r>
            <a:endParaRPr lang="en-CA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924175"/>
            <a:ext cx="2501900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12875"/>
            <a:ext cx="68675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19113" y="1628775"/>
            <a:ext cx="8229600" cy="1143000"/>
          </a:xfrm>
        </p:spPr>
        <p:txBody>
          <a:bodyPr/>
          <a:lstStyle/>
          <a:p>
            <a:r>
              <a:rPr lang="en-US" smtClean="0"/>
              <a:t>Formatting Tip</a:t>
            </a:r>
            <a:endParaRPr lang="en-CA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4546600" cy="3733800"/>
          </a:xfrm>
        </p:spPr>
        <p:txBody>
          <a:bodyPr/>
          <a:lstStyle/>
          <a:p>
            <a:r>
              <a:rPr lang="en-US" smtClean="0"/>
              <a:t>Don’t get too creative!</a:t>
            </a:r>
          </a:p>
          <a:p>
            <a:endParaRPr lang="en-US" sz="2800" smtClean="0"/>
          </a:p>
          <a:p>
            <a:r>
              <a:rPr lang="en-US" sz="2800" smtClean="0"/>
              <a:t>Readers will want to change font size and other aspects, but may not be able to if you use complex formatting.</a:t>
            </a:r>
            <a:endParaRPr lang="en-CA" sz="2800" smtClean="0"/>
          </a:p>
        </p:txBody>
      </p:sp>
      <p:pic>
        <p:nvPicPr>
          <p:cNvPr id="27652" name="Picture 2" descr="http://www.wired.com/images_blogs/gadgetlab/2011/07/1.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781300"/>
            <a:ext cx="2900363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Step-by-step guide</a:t>
            </a:r>
          </a:p>
          <a:p>
            <a:pPr eaLnBrk="1" hangingPunct="1"/>
            <a:r>
              <a:rPr lang="en-US" smtClean="0"/>
              <a:t>Themes can be applied to your book</a:t>
            </a:r>
          </a:p>
          <a:p>
            <a:pPr eaLnBrk="1" hangingPunct="1"/>
            <a:r>
              <a:rPr lang="en-US" smtClean="0"/>
              <a:t>Do it yourself, or use their professional service</a:t>
            </a:r>
          </a:p>
          <a:p>
            <a:pPr eaLnBrk="1" hangingPunct="1"/>
            <a:r>
              <a:rPr lang="en-US" smtClean="0">
                <a:hlinkClick r:id="rId3"/>
              </a:rPr>
              <a:t>http://guide.pressbooks.com</a:t>
            </a:r>
            <a:r>
              <a:rPr lang="en-US" smtClean="0"/>
              <a:t> </a:t>
            </a:r>
            <a:endParaRPr lang="en-CA" smtClean="0"/>
          </a:p>
        </p:txBody>
      </p:sp>
      <p:pic>
        <p:nvPicPr>
          <p:cNvPr id="28675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773238"/>
            <a:ext cx="479901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Software for managing ebooks, as well as creating them</a:t>
            </a:r>
          </a:p>
          <a:p>
            <a:r>
              <a:rPr lang="en-US" smtClean="0"/>
              <a:t>Converts files to .epub</a:t>
            </a:r>
          </a:p>
          <a:p>
            <a:r>
              <a:rPr lang="en-US" smtClean="0"/>
              <a:t>Allows you to edit and clean up your ebook once converted</a:t>
            </a:r>
            <a:endParaRPr lang="en-CA" smtClean="0"/>
          </a:p>
        </p:txBody>
      </p:sp>
      <p:pic>
        <p:nvPicPr>
          <p:cNvPr id="29699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628775"/>
            <a:ext cx="21637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Software for writing and creating your book</a:t>
            </a:r>
          </a:p>
          <a:p>
            <a:pPr eaLnBrk="1" hangingPunct="1"/>
            <a:r>
              <a:rPr lang="en-US" smtClean="0"/>
              <a:t>Available for Windows and Mac OSX</a:t>
            </a:r>
          </a:p>
          <a:p>
            <a:pPr eaLnBrk="1" hangingPunct="1"/>
            <a:endParaRPr lang="en-CA" smtClean="0"/>
          </a:p>
        </p:txBody>
      </p:sp>
      <p:pic>
        <p:nvPicPr>
          <p:cNvPr id="3072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00213"/>
            <a:ext cx="30305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Downloadable program</a:t>
            </a:r>
          </a:p>
          <a:p>
            <a:r>
              <a:rPr lang="en-US" smtClean="0"/>
              <a:t>Allows you to create and format ebooks</a:t>
            </a:r>
          </a:p>
          <a:p>
            <a:r>
              <a:rPr lang="en-US" smtClean="0"/>
              <a:t>Compatible with all computer types</a:t>
            </a:r>
          </a:p>
          <a:p>
            <a:r>
              <a:rPr lang="en-US" smtClean="0"/>
              <a:t>Free</a:t>
            </a:r>
            <a:endParaRPr lang="en-CA" smtClean="0"/>
          </a:p>
        </p:txBody>
      </p:sp>
      <p:pic>
        <p:nvPicPr>
          <p:cNvPr id="31747" name="Picture 10" descr="https://code.google.com/p/sigil/logo?cct=13747034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628775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628775"/>
            <a:ext cx="8229600" cy="1143000"/>
          </a:xfrm>
        </p:spPr>
        <p:txBody>
          <a:bodyPr/>
          <a:lstStyle/>
          <a:p>
            <a:r>
              <a:rPr lang="en-US" smtClean="0"/>
              <a:t>More Offline Options</a:t>
            </a:r>
            <a:endParaRPr lang="en-CA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Easy: MS Word, Pages, Word Perfect, Scrivener, Sigil</a:t>
            </a:r>
          </a:p>
          <a:p>
            <a:r>
              <a:rPr lang="en-US" smtClean="0"/>
              <a:t>Medium: MS Publisher</a:t>
            </a:r>
          </a:p>
          <a:p>
            <a:r>
              <a:rPr lang="en-US" smtClean="0"/>
              <a:t>Hard: Adobe InDesign, Quark Xpress</a:t>
            </a:r>
          </a:p>
          <a:p>
            <a:endParaRPr lang="en-US" smtClean="0"/>
          </a:p>
          <a:p>
            <a:pPr>
              <a:buFont typeface="Arial" pitchFamily="34" charset="0"/>
              <a:buNone/>
            </a:pPr>
            <a:endParaRPr lang="en-US" sz="2000" smtClean="0"/>
          </a:p>
          <a:p>
            <a:pPr>
              <a:buFont typeface="Arial" pitchFamily="34" charset="0"/>
              <a:buNone/>
            </a:pPr>
            <a:r>
              <a:rPr lang="en-US" sz="2000" smtClean="0"/>
              <a:t>From: </a:t>
            </a:r>
            <a:r>
              <a:rPr lang="en-US" sz="2000" smtClean="0">
                <a:hlinkClick r:id="rId3"/>
              </a:rPr>
              <a:t>http://www.thebookdesigner.com/2010/11/book-design-page-layout-software-a-guide-for-diy-authors/</a:t>
            </a:r>
            <a:r>
              <a:rPr lang="en-US" sz="2000" smtClean="0"/>
              <a:t> </a:t>
            </a:r>
            <a:endParaRPr lang="en-CA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5573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Outline</a:t>
            </a:r>
            <a:endParaRPr lang="en-CA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68313" y="2708275"/>
            <a:ext cx="82296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What is an Ebook?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History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Ebook 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Digital Locks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Creating an ebook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Sharing / Selling an Ebook</a:t>
            </a:r>
          </a:p>
          <a:p>
            <a:pPr eaLnBrk="1" hangingPunct="1">
              <a:lnSpc>
                <a:spcPct val="90000"/>
              </a:lnSpc>
            </a:pP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5573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Cover Design</a:t>
            </a:r>
            <a:endParaRPr lang="en-CA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2622550"/>
            <a:ext cx="60467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4852988"/>
            <a:ext cx="71120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68313" y="15652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Covers</a:t>
            </a:r>
            <a:endParaRPr lang="en-CA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2520950"/>
            <a:ext cx="8229600" cy="4508500"/>
          </a:xfrm>
        </p:spPr>
        <p:txBody>
          <a:bodyPr/>
          <a:lstStyle/>
          <a:p>
            <a:pPr eaLnBrk="1" hangingPunct="1"/>
            <a:r>
              <a:rPr lang="en-US" smtClean="0"/>
              <a:t>DIY</a:t>
            </a:r>
          </a:p>
          <a:p>
            <a:pPr lvl="1" eaLnBrk="1" hangingPunct="1"/>
            <a:r>
              <a:rPr lang="en-US" sz="2500" smtClean="0"/>
              <a:t>Jo Sabin from DesignCrowd.com </a:t>
            </a:r>
            <a:r>
              <a:rPr lang="en-US" sz="2500" smtClean="0">
                <a:hlinkClick r:id="rId3"/>
              </a:rPr>
              <a:t>http://www.hongkiat.com/blog/designing-book-covers/</a:t>
            </a:r>
            <a:r>
              <a:rPr lang="en-US" sz="2500" smtClean="0"/>
              <a:t> </a:t>
            </a:r>
          </a:p>
          <a:p>
            <a:pPr lvl="1" eaLnBrk="1" hangingPunct="1"/>
            <a:r>
              <a:rPr lang="en-US" sz="2500" smtClean="0"/>
              <a:t>Completely Novel: </a:t>
            </a:r>
            <a:r>
              <a:rPr lang="en-US" sz="2500" smtClean="0">
                <a:hlinkClick r:id="rId4"/>
              </a:rPr>
              <a:t>http://completelynovel.com/self-publishing/writers-toolbox-cover-design</a:t>
            </a:r>
            <a:r>
              <a:rPr lang="en-US" sz="2500" smtClean="0"/>
              <a:t> </a:t>
            </a:r>
          </a:p>
          <a:p>
            <a:pPr lvl="1" eaLnBrk="1" hangingPunct="1"/>
            <a:r>
              <a:rPr lang="en-US" sz="2500" smtClean="0"/>
              <a:t>Publisher’s Weekly: </a:t>
            </a:r>
            <a:r>
              <a:rPr lang="en-US" sz="2500" smtClean="0">
                <a:hlinkClick r:id="rId5"/>
              </a:rPr>
              <a:t>http://www.publishersweekly.com/pw/by-topic/authors/pw-select/article/60851-diy-how-to-design-an-indie-book-cover.html</a:t>
            </a:r>
            <a:r>
              <a:rPr lang="en-US" sz="2500" smtClean="0"/>
              <a:t> 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63575" y="17811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900" dirty="0" smtClean="0"/>
              <a:t>Publishing &amp; Distributing </a:t>
            </a:r>
            <a:br>
              <a:rPr lang="en-US" sz="3900" dirty="0" smtClean="0"/>
            </a:br>
            <a:r>
              <a:rPr lang="en-US" sz="3900" dirty="0" smtClean="0"/>
              <a:t>Your Book</a:t>
            </a:r>
            <a:endParaRPr lang="en-CA" sz="3900" dirty="0" smtClean="0"/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34925" y="6438900"/>
            <a:ext cx="8281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From: http://digital.westvanlibrary.ca/index.php/4132-wvml;dc</a:t>
            </a:r>
            <a:endParaRPr lang="en-CA" sz="1400"/>
          </a:p>
        </p:txBody>
      </p:sp>
      <p:sp>
        <p:nvSpPr>
          <p:cNvPr id="5" name="Round Single Corner Rectangle 4"/>
          <p:cNvSpPr/>
          <p:nvPr/>
        </p:nvSpPr>
        <p:spPr>
          <a:xfrm flipV="1">
            <a:off x="1619250" y="2924175"/>
            <a:ext cx="5761038" cy="3384550"/>
          </a:xfrm>
          <a:prstGeom prst="round1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19113" y="1628775"/>
            <a:ext cx="8229600" cy="1143000"/>
          </a:xfrm>
        </p:spPr>
        <p:txBody>
          <a:bodyPr/>
          <a:lstStyle/>
          <a:p>
            <a:r>
              <a:rPr lang="en-US" smtClean="0"/>
              <a:t>Things to consider</a:t>
            </a:r>
            <a:endParaRPr lang="en-CA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Keywords</a:t>
            </a:r>
          </a:p>
          <a:p>
            <a:r>
              <a:rPr lang="en-US" smtClean="0"/>
              <a:t>Subject Headings </a:t>
            </a:r>
          </a:p>
          <a:p>
            <a:r>
              <a:rPr lang="en-US" smtClean="0"/>
              <a:t>Description of the book (blurb) both short and long </a:t>
            </a: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268413"/>
            <a:ext cx="34575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941888"/>
            <a:ext cx="210820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196975"/>
            <a:ext cx="31765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229225"/>
            <a:ext cx="4868863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2997200"/>
            <a:ext cx="16954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363" y="2708275"/>
            <a:ext cx="39195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9" descr="https://ssl.images-createspace.com/csp/Special/Img/logo-csp-no-t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8400" y="4221163"/>
            <a:ext cx="257016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2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975" y="3213100"/>
            <a:ext cx="2514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“Do it yourself” solution</a:t>
            </a:r>
          </a:p>
          <a:p>
            <a:pPr eaLnBrk="1" hangingPunct="1"/>
            <a:r>
              <a:rPr lang="en-US" smtClean="0"/>
              <a:t>They provide materials like video workshops and books with types on style, formatting, and marketing.</a:t>
            </a:r>
          </a:p>
          <a:p>
            <a:pPr eaLnBrk="1" hangingPunct="1"/>
            <a:endParaRPr lang="en-CA" smtClean="0"/>
          </a:p>
        </p:txBody>
      </p:sp>
      <p:pic>
        <p:nvPicPr>
          <p:cNvPr id="38915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4868863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Distribute through as many channels as you wish, including making your book available to libraries</a:t>
            </a:r>
          </a:p>
          <a:p>
            <a:pPr eaLnBrk="1" hangingPunct="1"/>
            <a:r>
              <a:rPr lang="en-US" smtClean="0"/>
              <a:t>Earn 60% of price from retailers, and 85% of price from Smashwords</a:t>
            </a:r>
          </a:p>
          <a:p>
            <a:pPr eaLnBrk="1" hangingPunct="1"/>
            <a:r>
              <a:rPr lang="en-US" smtClean="0"/>
              <a:t>No other cost</a:t>
            </a:r>
          </a:p>
        </p:txBody>
      </p:sp>
      <p:pic>
        <p:nvPicPr>
          <p:cNvPr id="39939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313"/>
            <a:ext cx="4868863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209675"/>
            <a:ext cx="34575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Content Placeholder 3"/>
          <p:cNvSpPr>
            <a:spLocks noGrp="1"/>
          </p:cNvSpPr>
          <p:nvPr>
            <p:ph idx="1"/>
          </p:nvPr>
        </p:nvSpPr>
        <p:spPr>
          <a:xfrm>
            <a:off x="457200" y="2935288"/>
            <a:ext cx="8229600" cy="3446462"/>
          </a:xfrm>
        </p:spPr>
        <p:txBody>
          <a:bodyPr/>
          <a:lstStyle/>
          <a:p>
            <a:pPr eaLnBrk="1" hangingPunct="1"/>
            <a:r>
              <a:rPr lang="en-US" smtClean="0"/>
              <a:t>Have your book ready</a:t>
            </a:r>
            <a:endParaRPr lang="en-CA" smtClean="0"/>
          </a:p>
          <a:p>
            <a:pPr eaLnBrk="1" hangingPunct="1"/>
            <a:r>
              <a:rPr lang="en-US" smtClean="0"/>
              <a:t>Upload information</a:t>
            </a:r>
          </a:p>
          <a:p>
            <a:pPr eaLnBrk="1" hangingPunct="1"/>
            <a:r>
              <a:rPr lang="en-US" smtClean="0"/>
              <a:t>Choose price</a:t>
            </a:r>
          </a:p>
          <a:p>
            <a:pPr eaLnBrk="1" hangingPunct="1"/>
            <a:r>
              <a:rPr lang="en-US" smtClean="0"/>
              <a:t>Choose markets</a:t>
            </a:r>
          </a:p>
          <a:p>
            <a:pPr eaLnBrk="1" hangingPunct="1"/>
            <a:r>
              <a:rPr lang="en-US" smtClean="0"/>
              <a:t>Paid 2x a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773238"/>
            <a:ext cx="66579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773238"/>
            <a:ext cx="66294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628775"/>
            <a:ext cx="8229600" cy="1143000"/>
          </a:xfrm>
        </p:spPr>
        <p:txBody>
          <a:bodyPr/>
          <a:lstStyle/>
          <a:p>
            <a:r>
              <a:rPr lang="en-US" smtClean="0"/>
              <a:t>History</a:t>
            </a:r>
            <a:endParaRPr lang="en-CA" smtClean="0"/>
          </a:p>
        </p:txBody>
      </p:sp>
      <p:pic>
        <p:nvPicPr>
          <p:cNvPr id="16387" name="Picture 2" descr="http://www.editingeverything.com/wp-content/uploads/2014/10/Host-by-Peter-James-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781300"/>
            <a:ext cx="2095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s://upload.wikimedia.org/wikipedia/commons/thumb/5/5b/%C3%81ngela_Ruiz_Robles_con_la_Enciclopedia_Mec%C3%A1nica.jpg/220px-%C3%81ngela_Ruiz_Robles_con_la_Enciclopedia_Mec%C3%A1n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924175"/>
            <a:ext cx="2095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https://upload.wikimedia.org/wikipedia/commons/thumb/b/bd/Personal_Electronic_Aid_to_Maintenance_PEAM.jpg/220px-Personal_Electronic_Aid_to_Maintenance_PE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4868863"/>
            <a:ext cx="20955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https://upload.wikimedia.org/wikipedia/commons/thumb/f/fb/DD_8_Electronic_Book_Player_1.jpg/180px-DD_8_Electronic_Book_Player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2420938"/>
            <a:ext cx="17145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http://i.ebayimg.com/images/g/Hh8AAOSw9r1WCAoM/s-l300.jpg"/>
          <p:cNvPicPr>
            <a:picLocks noChangeAspect="1" noChangeArrowheads="1"/>
          </p:cNvPicPr>
          <p:nvPr/>
        </p:nvPicPr>
        <p:blipFill>
          <a:blip r:embed="rId7" cstate="print"/>
          <a:srcRect t="9987" b="6792"/>
          <a:stretch>
            <a:fillRect/>
          </a:stretch>
        </p:blipFill>
        <p:spPr bwMode="auto">
          <a:xfrm>
            <a:off x="3203575" y="4508500"/>
            <a:ext cx="2019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403350"/>
            <a:ext cx="6167437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403350"/>
            <a:ext cx="6167437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1476375" y="6237288"/>
            <a:ext cx="1079500" cy="2873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341438"/>
            <a:ext cx="667702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700" y="1619250"/>
            <a:ext cx="68008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2881313"/>
            <a:ext cx="65151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Promotes combining ebook and print distribution</a:t>
            </a:r>
          </a:p>
          <a:p>
            <a:r>
              <a:rPr lang="en-US" smtClean="0"/>
              <a:t>About $49 per book</a:t>
            </a:r>
          </a:p>
          <a:p>
            <a:r>
              <a:rPr lang="en-US" smtClean="0"/>
              <a:t>Plus extras</a:t>
            </a:r>
            <a:endParaRPr lang="en-CA" smtClean="0"/>
          </a:p>
        </p:txBody>
      </p:sp>
      <p:pic>
        <p:nvPicPr>
          <p:cNvPr id="4915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12875"/>
            <a:ext cx="37369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 have your book ready to publish and distribute</a:t>
            </a:r>
          </a:p>
          <a:p>
            <a:pPr eaLnBrk="1" hangingPunct="1"/>
            <a:r>
              <a:rPr lang="en-US" smtClean="0"/>
              <a:t>Earn up to 70% royalty</a:t>
            </a:r>
          </a:p>
          <a:p>
            <a:pPr eaLnBrk="1" hangingPunct="1"/>
            <a:endParaRPr lang="en-CA" smtClean="0"/>
          </a:p>
        </p:txBody>
      </p:sp>
      <p:pic>
        <p:nvPicPr>
          <p:cNvPr id="50179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628775"/>
            <a:ext cx="3024188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Free and paid services</a:t>
            </a:r>
          </a:p>
          <a:p>
            <a:pPr eaLnBrk="1" hangingPunct="1"/>
            <a:r>
              <a:rPr lang="en-US" smtClean="0"/>
              <a:t>Print items</a:t>
            </a:r>
          </a:p>
          <a:p>
            <a:pPr eaLnBrk="1" hangingPunct="1"/>
            <a:r>
              <a:rPr lang="en-US" smtClean="0"/>
              <a:t>Owned by Amazon</a:t>
            </a:r>
            <a:endParaRPr lang="en-CA" smtClean="0"/>
          </a:p>
        </p:txBody>
      </p:sp>
      <p:pic>
        <p:nvPicPr>
          <p:cNvPr id="51203" name="Picture 2" descr="https://ssl.images-createspace.com/csp/Special/Img/logo-csp-no-tm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84313"/>
            <a:ext cx="2417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 pay to have this service distribute your book</a:t>
            </a:r>
          </a:p>
          <a:p>
            <a:pPr eaLnBrk="1" hangingPunct="1"/>
            <a:r>
              <a:rPr lang="en-US" smtClean="0"/>
              <a:t>After the initial payment, you collect all revenues</a:t>
            </a:r>
          </a:p>
          <a:p>
            <a:pPr eaLnBrk="1" hangingPunct="1"/>
            <a:endParaRPr lang="en-CA" smtClean="0"/>
          </a:p>
        </p:txBody>
      </p:sp>
      <p:pic>
        <p:nvPicPr>
          <p:cNvPr id="52227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73238"/>
            <a:ext cx="39195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Ebooks or print books</a:t>
            </a:r>
          </a:p>
          <a:p>
            <a:pPr eaLnBrk="1" hangingPunct="1"/>
            <a:r>
              <a:rPr lang="en-US" smtClean="0"/>
              <a:t>Paid services available</a:t>
            </a:r>
          </a:p>
          <a:p>
            <a:pPr eaLnBrk="1" hangingPunct="1"/>
            <a:r>
              <a:rPr lang="en-US" smtClean="0"/>
              <a:t>Company has been in service since 2002</a:t>
            </a:r>
          </a:p>
          <a:p>
            <a:pPr eaLnBrk="1" hangingPunct="1"/>
            <a:endParaRPr lang="en-CA" smtClean="0"/>
          </a:p>
        </p:txBody>
      </p:sp>
      <p:pic>
        <p:nvPicPr>
          <p:cNvPr id="532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12875"/>
            <a:ext cx="2106612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628775"/>
            <a:ext cx="8229600" cy="1143000"/>
          </a:xfrm>
        </p:spPr>
        <p:txBody>
          <a:bodyPr/>
          <a:lstStyle/>
          <a:p>
            <a:r>
              <a:rPr lang="en-US" smtClean="0"/>
              <a:t>Ebook Types</a:t>
            </a:r>
            <a:endParaRPr lang="en-CA" smtClean="0"/>
          </a:p>
        </p:txBody>
      </p:sp>
      <p:sp>
        <p:nvSpPr>
          <p:cNvPr id="6" name="Round Single Corner Rectangle 5"/>
          <p:cNvSpPr/>
          <p:nvPr/>
        </p:nvSpPr>
        <p:spPr>
          <a:xfrm rot="10800000" flipH="1">
            <a:off x="611188" y="2924175"/>
            <a:ext cx="2160587" cy="3168650"/>
          </a:xfrm>
          <a:prstGeom prst="round1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7" name="Round Single Corner Rectangle 6"/>
          <p:cNvSpPr/>
          <p:nvPr/>
        </p:nvSpPr>
        <p:spPr>
          <a:xfrm rot="10800000" flipH="1">
            <a:off x="5364163" y="2924175"/>
            <a:ext cx="3311525" cy="3168650"/>
          </a:xfrm>
          <a:prstGeom prst="round1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8" name="Round Single Corner Rectangle 7"/>
          <p:cNvSpPr/>
          <p:nvPr/>
        </p:nvSpPr>
        <p:spPr>
          <a:xfrm rot="10800000" flipH="1">
            <a:off x="2987675" y="2924175"/>
            <a:ext cx="2160588" cy="3168650"/>
          </a:xfrm>
          <a:prstGeom prst="round1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blipFill>
                <a:blip r:embed="rId3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547813" y="1700213"/>
            <a:ext cx="6994525" cy="1143000"/>
          </a:xfrm>
        </p:spPr>
        <p:txBody>
          <a:bodyPr/>
          <a:lstStyle/>
          <a:p>
            <a:pPr eaLnBrk="1" hangingPunct="1"/>
            <a:r>
              <a:rPr lang="en-US" smtClean="0"/>
              <a:t>iBooks</a:t>
            </a:r>
            <a:endParaRPr lang="en-CA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you publish in .ibooks format you can not publish your book anywhere else.</a:t>
            </a:r>
          </a:p>
          <a:p>
            <a:pPr eaLnBrk="1" hangingPunct="1"/>
            <a:r>
              <a:rPr lang="en-US" smtClean="0"/>
              <a:t>If you use EPUB, you can distribute elsewhere.</a:t>
            </a:r>
            <a:endParaRPr lang="en-CA" smtClean="0"/>
          </a:p>
        </p:txBody>
      </p:sp>
      <p:pic>
        <p:nvPicPr>
          <p:cNvPr id="54276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84313"/>
            <a:ext cx="11874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395288" y="16383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Other Resources</a:t>
            </a:r>
            <a:endParaRPr lang="en-CA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590550" y="2709863"/>
            <a:ext cx="8229600" cy="42481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/>
              <a:t>Smashwords Ebook Publishing Workshops: </a:t>
            </a:r>
            <a:r>
              <a:rPr lang="en-US" sz="3000" u="sng" smtClean="0">
                <a:hlinkClick r:id="rId2"/>
              </a:rPr>
              <a:t>http://blog.smashwords.com/2013/10/smashwords-ebook-publishing-workshops.html</a:t>
            </a:r>
            <a:endParaRPr lang="en-US" sz="3000" u="sng" smtClean="0"/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Editors’ Association of Canada: </a:t>
            </a:r>
            <a:r>
              <a:rPr lang="en-US" sz="3000" u="sng" smtClean="0">
                <a:hlinkClick r:id="rId3"/>
              </a:rPr>
              <a:t>http://blog.editors.ca/</a:t>
            </a:r>
            <a:r>
              <a:rPr lang="en-US" sz="3000" u="sng" smtClean="0"/>
              <a:t> </a:t>
            </a:r>
            <a:endParaRPr lang="en-CA" sz="3000" smtClean="0"/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Author Learning Center: </a:t>
            </a:r>
            <a:r>
              <a:rPr lang="en-US" sz="3000" smtClean="0">
                <a:hlinkClick r:id="rId4"/>
              </a:rPr>
              <a:t>https://www.authorlearningcenter.com/</a:t>
            </a:r>
            <a:r>
              <a:rPr lang="en-US" sz="3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Free Sites to Promote Your eBook: </a:t>
            </a:r>
            <a:r>
              <a:rPr lang="en-CA" sz="3000" smtClean="0">
                <a:hlinkClick r:id="rId5"/>
              </a:rPr>
              <a:t>http://www.mediabistro.com/galleycat/free-ebook-promotion_b52130</a:t>
            </a:r>
            <a:endParaRPr 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395288" y="1628775"/>
            <a:ext cx="8229600" cy="1143000"/>
          </a:xfrm>
        </p:spPr>
        <p:txBody>
          <a:bodyPr/>
          <a:lstStyle/>
          <a:p>
            <a:r>
              <a:rPr lang="en-US" smtClean="0"/>
              <a:t>Other Resources</a:t>
            </a:r>
            <a:endParaRPr lang="en-CA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000" smtClean="0"/>
              <a:t>The Book Designer: </a:t>
            </a:r>
            <a:r>
              <a:rPr lang="en-US" sz="3000" smtClean="0">
                <a:hlinkClick r:id="rId2"/>
              </a:rPr>
              <a:t>http://www.thebookdesigner.com/</a:t>
            </a:r>
            <a:endParaRPr lang="en-US" sz="3000" smtClean="0"/>
          </a:p>
          <a:p>
            <a:pPr>
              <a:lnSpc>
                <a:spcPct val="90000"/>
              </a:lnSpc>
            </a:pPr>
            <a:r>
              <a:rPr lang="en-US" sz="3000" smtClean="0"/>
              <a:t>Self-Publishing on Writers’ Digest: </a:t>
            </a:r>
            <a:r>
              <a:rPr lang="en-US" sz="3000" smtClean="0">
                <a:hlinkClick r:id="rId3"/>
              </a:rPr>
              <a:t>http://www.writersdigest.com/editor-blogs/there-are-no-rules/self-publishing</a:t>
            </a:r>
            <a:endParaRPr lang="en-US" sz="3000" smtClean="0"/>
          </a:p>
          <a:p>
            <a:pPr>
              <a:lnSpc>
                <a:spcPct val="90000"/>
              </a:lnSpc>
            </a:pPr>
            <a:r>
              <a:rPr lang="en-US" sz="3000" smtClean="0"/>
              <a:t>The Creative Penn: </a:t>
            </a:r>
            <a:r>
              <a:rPr lang="en-US" sz="3000" smtClean="0">
                <a:hlinkClick r:id="rId4"/>
              </a:rPr>
              <a:t>http://www.thecreativepenn.com/2013/01/15/how-to-publish-a-book-101/</a:t>
            </a:r>
            <a:r>
              <a:rPr lang="en-US" sz="3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628775"/>
            <a:ext cx="8229600" cy="1143000"/>
          </a:xfrm>
        </p:spPr>
        <p:txBody>
          <a:bodyPr/>
          <a:lstStyle/>
          <a:p>
            <a:r>
              <a:rPr lang="en-US" smtClean="0"/>
              <a:t>File Types</a:t>
            </a:r>
            <a:endParaRPr lang="en-CA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EPUB: Ebook format</a:t>
            </a:r>
          </a:p>
          <a:p>
            <a:r>
              <a:rPr lang="en-US" smtClean="0"/>
              <a:t>AWZ: Kindle format</a:t>
            </a:r>
          </a:p>
          <a:p>
            <a:r>
              <a:rPr lang="en-US" smtClean="0"/>
              <a:t>PDF: for documents to print</a:t>
            </a:r>
          </a:p>
          <a:p>
            <a:r>
              <a:rPr lang="en-US" smtClean="0"/>
              <a:t>HTML: for websites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628775"/>
            <a:ext cx="8229600" cy="1143000"/>
          </a:xfrm>
        </p:spPr>
        <p:txBody>
          <a:bodyPr/>
          <a:lstStyle/>
          <a:p>
            <a:r>
              <a:rPr lang="en-US" smtClean="0"/>
              <a:t>Digital Locks</a:t>
            </a:r>
            <a:endParaRPr lang="en-CA" smtClean="0"/>
          </a:p>
        </p:txBody>
      </p:sp>
      <p:pic>
        <p:nvPicPr>
          <p:cNvPr id="19459" name="Picture 5" descr="http://electricbookworks.com/kb/wp-content/uploads/2010/08/ebookDistribution_20100504.jpg"/>
          <p:cNvPicPr>
            <a:picLocks noChangeAspect="1" noChangeArrowheads="1"/>
          </p:cNvPicPr>
          <p:nvPr/>
        </p:nvPicPr>
        <p:blipFill>
          <a:blip r:embed="rId3" cstate="print"/>
          <a:srcRect l="21686" t="13197" r="20911" b="10921"/>
          <a:stretch>
            <a:fillRect/>
          </a:stretch>
        </p:blipFill>
        <p:spPr bwMode="auto">
          <a:xfrm>
            <a:off x="2674938" y="2636838"/>
            <a:ext cx="4129087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-36513" y="6669088"/>
            <a:ext cx="63007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From: http://electricbookworks.com/</a:t>
            </a:r>
            <a:endParaRPr lang="en-CA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708275"/>
            <a:ext cx="39989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7"/>
          <p:cNvSpPr>
            <a:spLocks noGrp="1"/>
          </p:cNvSpPr>
          <p:nvPr>
            <p:ph type="title"/>
          </p:nvPr>
        </p:nvSpPr>
        <p:spPr>
          <a:xfrm>
            <a:off x="519113" y="16383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Putting Together your Ebook</a:t>
            </a:r>
            <a:endParaRPr lang="en-CA" smtClean="0"/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868863"/>
            <a:ext cx="28003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http://www.greenkeyllc.com/blog/wp-content/uploads/2013/11/Microsoft-word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29241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https://code.google.com/p/sigil/logo?cct=137470348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4688" y="5210175"/>
            <a:ext cx="2057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838" y="3860800"/>
            <a:ext cx="16668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needed</a:t>
            </a:r>
            <a:endParaRPr lang="en-CA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921125"/>
          </a:xfrm>
        </p:spPr>
        <p:txBody>
          <a:bodyPr/>
          <a:lstStyle/>
          <a:p>
            <a:r>
              <a:rPr lang="en-US" smtClean="0"/>
              <a:t>Cover</a:t>
            </a:r>
          </a:p>
          <a:p>
            <a:r>
              <a:rPr lang="en-US" smtClean="0"/>
              <a:t>Title page/Front Matter </a:t>
            </a:r>
            <a:r>
              <a:rPr lang="en-CA" sz="2800" smtClean="0"/>
              <a:t>(incl. editors, contributors, authors)</a:t>
            </a:r>
            <a:endParaRPr lang="en-US" smtClean="0"/>
          </a:p>
          <a:p>
            <a:r>
              <a:rPr lang="en-US" smtClean="0"/>
              <a:t>Dedication / foreword</a:t>
            </a:r>
          </a:p>
          <a:p>
            <a:r>
              <a:rPr lang="en-US" smtClean="0"/>
              <a:t>Body of book</a:t>
            </a:r>
          </a:p>
          <a:p>
            <a:r>
              <a:rPr lang="en-US" smtClean="0"/>
              <a:t>Acknowledgements / about / other books</a:t>
            </a:r>
          </a:p>
          <a:p>
            <a:r>
              <a:rPr lang="en-US" smtClean="0"/>
              <a:t>Copyright notice</a:t>
            </a:r>
            <a:endParaRPr lang="en-CA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331913" y="1628775"/>
            <a:ext cx="8229600" cy="1143000"/>
          </a:xfrm>
        </p:spPr>
        <p:txBody>
          <a:bodyPr/>
          <a:lstStyle/>
          <a:p>
            <a:r>
              <a:rPr lang="en-US" smtClean="0"/>
              <a:t>Microsoft Word</a:t>
            </a:r>
            <a:endParaRPr lang="en-CA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Or other word processors can be used for formatting you book</a:t>
            </a:r>
          </a:p>
          <a:p>
            <a:r>
              <a:rPr lang="en-US" smtClean="0"/>
              <a:t>Familiar interface</a:t>
            </a:r>
          </a:p>
          <a:p>
            <a:r>
              <a:rPr lang="en-US" smtClean="0"/>
              <a:t>But, cannot see what readers will see until file is converted for sale</a:t>
            </a:r>
            <a:endParaRPr lang="en-CA" smtClean="0"/>
          </a:p>
        </p:txBody>
      </p:sp>
      <p:pic>
        <p:nvPicPr>
          <p:cNvPr id="22532" name="Picture 9" descr="http://www.greenkeyllc.com/blog/wp-content/uploads/2013/11/Microsoft-word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73238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WV-#679374-v1-LIBRARY_PPT_TEMPLATE">
  <a:themeElements>
    <a:clrScheme name="Library Colours">
      <a:dk1>
        <a:sysClr val="windowText" lastClr="000000"/>
      </a:dk1>
      <a:lt1>
        <a:sysClr val="window" lastClr="FFFFFF"/>
      </a:lt1>
      <a:dk2>
        <a:srgbClr val="0039A6"/>
      </a:dk2>
      <a:lt2>
        <a:srgbClr val="EEECE1"/>
      </a:lt2>
      <a:accent1>
        <a:srgbClr val="0039A6"/>
      </a:accent1>
      <a:accent2>
        <a:srgbClr val="AA1948"/>
      </a:accent2>
      <a:accent3>
        <a:srgbClr val="BED600"/>
      </a:accent3>
      <a:accent4>
        <a:srgbClr val="77216F"/>
      </a:accent4>
      <a:accent5>
        <a:srgbClr val="E37222"/>
      </a:accent5>
      <a:accent6>
        <a:srgbClr val="23C8EF"/>
      </a:accent6>
      <a:hlink>
        <a:srgbClr val="0000FF"/>
      </a:hlink>
      <a:folHlink>
        <a:srgbClr val="800080"/>
      </a:folHlink>
    </a:clrScheme>
    <a:fontScheme name="library fonts">
      <a:majorFont>
        <a:latin typeface="Rockwel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DWV-#679374-v1-LIBRARY_PPT_TEMPLATE</Template>
  <TotalTime>3006</TotalTime>
  <Words>845</Words>
  <Application>Microsoft Office PowerPoint</Application>
  <PresentationFormat>On-screen Show (4:3)</PresentationFormat>
  <Paragraphs>179</Paragraphs>
  <Slides>42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Rockwell</vt:lpstr>
      <vt:lpstr>Calibri</vt:lpstr>
      <vt:lpstr>Avenir LT Std 65 Medium</vt:lpstr>
      <vt:lpstr>DWV-#679374-v1-LIBRARY_PPT_TEMPLATE</vt:lpstr>
      <vt:lpstr>How to Make an Ebook</vt:lpstr>
      <vt:lpstr>Outline</vt:lpstr>
      <vt:lpstr>History</vt:lpstr>
      <vt:lpstr>Ebook Types</vt:lpstr>
      <vt:lpstr>File Types</vt:lpstr>
      <vt:lpstr>Digital Locks</vt:lpstr>
      <vt:lpstr>Putting Together your Ebook</vt:lpstr>
      <vt:lpstr>What is needed</vt:lpstr>
      <vt:lpstr>Microsoft Word</vt:lpstr>
      <vt:lpstr>Slide 10</vt:lpstr>
      <vt:lpstr>Formatting Tip</vt:lpstr>
      <vt:lpstr>Formatting Tip</vt:lpstr>
      <vt:lpstr>Slide 13</vt:lpstr>
      <vt:lpstr>Formatting Tip</vt:lpstr>
      <vt:lpstr>Slide 15</vt:lpstr>
      <vt:lpstr>Slide 16</vt:lpstr>
      <vt:lpstr>Slide 17</vt:lpstr>
      <vt:lpstr>Slide 18</vt:lpstr>
      <vt:lpstr>More Offline Options</vt:lpstr>
      <vt:lpstr>Cover Design</vt:lpstr>
      <vt:lpstr>Covers</vt:lpstr>
      <vt:lpstr>Publishing &amp; Distributing  Your Book</vt:lpstr>
      <vt:lpstr>Things to consider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iBooks</vt:lpstr>
      <vt:lpstr>Other Resources</vt:lpstr>
      <vt:lpstr>Other Resources</vt:lpstr>
    </vt:vector>
  </TitlesOfParts>
  <Company>District of West Vancouver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Tools for Self-Publishing</dc:title>
  <dc:creator>sf</dc:creator>
  <cp:lastModifiedBy>sfelkar</cp:lastModifiedBy>
  <cp:revision>267</cp:revision>
  <dcterms:created xsi:type="dcterms:W3CDTF">2013-10-26T18:41:13Z</dcterms:created>
  <dcterms:modified xsi:type="dcterms:W3CDTF">2016-03-22T17:10:22Z</dcterms:modified>
</cp:coreProperties>
</file>