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3"/>
  </p:notesMasterIdLst>
  <p:sldIdLst>
    <p:sldId id="256" r:id="rId5"/>
    <p:sldId id="296" r:id="rId6"/>
    <p:sldId id="297" r:id="rId7"/>
    <p:sldId id="298" r:id="rId8"/>
    <p:sldId id="300" r:id="rId9"/>
    <p:sldId id="299" r:id="rId10"/>
    <p:sldId id="257" r:id="rId11"/>
    <p:sldId id="295" r:id="rId12"/>
    <p:sldId id="309" r:id="rId13"/>
    <p:sldId id="308" r:id="rId14"/>
    <p:sldId id="307" r:id="rId15"/>
    <p:sldId id="306" r:id="rId16"/>
    <p:sldId id="305" r:id="rId17"/>
    <p:sldId id="310" r:id="rId18"/>
    <p:sldId id="311" r:id="rId19"/>
    <p:sldId id="302" r:id="rId20"/>
    <p:sldId id="303" r:id="rId21"/>
    <p:sldId id="30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E8C9362-CD4A-444D-BB41-7DF710404BB3}" type="datetimeFigureOut">
              <a:rPr lang="en-US"/>
              <a:pPr>
                <a:defRPr/>
              </a:pPr>
              <a:t>1/16/2013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732CC4-ACFC-49A3-B933-E6F1CCEA9C64}" type="slidenum">
              <a:rPr lang="en-CA"/>
              <a:pPr>
                <a:defRPr/>
              </a:pPr>
              <a:t>‹#›</a:t>
            </a:fld>
            <a:endParaRPr lang="en-CA"/>
          </a:p>
        </p:txBody>
      </p:sp>
    </p:spTree>
    <p:extLst>
      <p:ext uri="{BB962C8B-B14F-4D97-AF65-F5344CB8AC3E}">
        <p14:creationId xmlns:p14="http://schemas.microsoft.com/office/powerpoint/2010/main" val="1547234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Checklist:</a:t>
            </a:r>
          </a:p>
          <a:p>
            <a:pPr eaLnBrk="1" hangingPunct="1">
              <a:spcBef>
                <a:spcPct val="0"/>
              </a:spcBef>
            </a:pPr>
            <a:endParaRPr lang="en-US" smtClean="0"/>
          </a:p>
          <a:p>
            <a:pPr eaLnBrk="1" hangingPunct="1">
              <a:spcBef>
                <a:spcPct val="0"/>
              </a:spcBef>
            </a:pPr>
            <a:r>
              <a:rPr lang="en-US" smtClean="0"/>
              <a:t>Kobo Handout</a:t>
            </a:r>
          </a:p>
          <a:p>
            <a:pPr eaLnBrk="1" hangingPunct="1">
              <a:spcBef>
                <a:spcPct val="0"/>
              </a:spcBef>
            </a:pPr>
            <a:r>
              <a:rPr lang="en-US" smtClean="0"/>
              <a:t>Adobe Digital Editions Handout</a:t>
            </a:r>
          </a:p>
          <a:p>
            <a:pPr eaLnBrk="1" hangingPunct="1">
              <a:spcBef>
                <a:spcPct val="0"/>
              </a:spcBef>
            </a:pPr>
            <a:r>
              <a:rPr lang="en-US" smtClean="0"/>
              <a:t>Sneak Preview card</a:t>
            </a:r>
          </a:p>
          <a:p>
            <a:pPr eaLnBrk="1" hangingPunct="1">
              <a:spcBef>
                <a:spcPct val="0"/>
              </a:spcBef>
            </a:pPr>
            <a:r>
              <a:rPr lang="en-US" smtClean="0"/>
              <a:t>Evaluation forms</a:t>
            </a:r>
            <a:endParaRPr lang="en-CA"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4D5330-9A7E-4185-87A7-2C88A9B1E1D1}"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07AD05-E287-400C-901C-730A2E3E30D6}" type="slidenum">
              <a:rPr lang="en-CA" smtClean="0"/>
              <a:pPr fontAlgn="base">
                <a:spcBef>
                  <a:spcPct val="0"/>
                </a:spcBef>
                <a:spcAft>
                  <a:spcPct val="0"/>
                </a:spcAft>
                <a:defRPr/>
              </a:pPr>
              <a:t>7</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25AB6E1-0C34-4AB8-B939-99757A301B91}" type="slidenum">
              <a:rPr lang="en-CA" smtClean="0">
                <a:solidFill>
                  <a:prstClr val="black"/>
                </a:solidFill>
              </a:rPr>
              <a:pPr>
                <a:defRPr/>
              </a:pPr>
              <a:t>8</a:t>
            </a:fld>
            <a:endParaRPr lang="en-CA">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C860E0-0B7E-43DA-A2DD-3CCE9341D010}" type="slidenum">
              <a:rPr lang="en-CA">
                <a:solidFill>
                  <a:prstClr val="black"/>
                </a:solidFill>
              </a:rPr>
              <a:pPr>
                <a:defRPr/>
              </a:pPr>
              <a:t>17</a:t>
            </a:fld>
            <a:endParaRPr lang="en-CA">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860BEF0-9532-468B-BF88-1B344F513033}" type="slidenum">
              <a:rPr lang="en-CA">
                <a:solidFill>
                  <a:prstClr val="black"/>
                </a:solidFill>
              </a:rPr>
              <a:pPr>
                <a:defRPr/>
              </a:pPr>
              <a:t>18</a:t>
            </a:fld>
            <a:endParaRPr lang="en-CA">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2D87D446-CE90-4E54-A4D8-E00D3B9E6513}" type="datetimeFigureOut">
              <a:rPr lang="en-US"/>
              <a:pPr>
                <a:defRPr/>
              </a:pPr>
              <a:t>1/16/2013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DA3BF59-5D66-49EF-BB07-4D7488B2E644}"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B03DDEA-6E04-46F5-A5DB-6CAE815815BC}" type="datetimeFigureOut">
              <a:rPr lang="en-US"/>
              <a:pPr>
                <a:defRPr/>
              </a:pPr>
              <a:t>1/16/2013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72F54FA-450D-4B5D-9C0B-CD67DB472DAB}"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B46E4BF-5DDE-468C-AB3F-25383724AB51}" type="datetimeFigureOut">
              <a:rPr lang="en-US"/>
              <a:pPr>
                <a:defRPr/>
              </a:pPr>
              <a:t>1/16/2013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D72A635-290A-494D-BE97-850C7E7C8902}"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32D2492C-CB33-42AA-826B-708C23CF8737}"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D92890-5774-4886-8601-4AB7AEC3440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59004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5B9C56C-2809-4255-9C02-C64CB8DE8C32}"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CD70F8-5820-47F1-B980-C37DDEA9A58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59662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48A0ED-2E8E-4A69-9F75-05FE7F332DDA}"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24539C-6FBF-464C-878A-64087161EFE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79701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E23CFD81-A992-490F-8FA3-7184EB31592A}" type="datetimeFigureOut">
              <a:rPr lang="en-US">
                <a:solidFill>
                  <a:prstClr val="black">
                    <a:tint val="75000"/>
                  </a:prstClr>
                </a:solidFill>
              </a:rPr>
              <a:pPr>
                <a:defRPr/>
              </a:pPr>
              <a:t>1/16/2013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B6DE9C-D975-4208-8ACE-C3AA2392CA9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482752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CE9FD578-5925-4DD1-B27B-3C8273FB6813}" type="datetimeFigureOut">
              <a:rPr lang="en-US">
                <a:solidFill>
                  <a:prstClr val="black">
                    <a:tint val="75000"/>
                  </a:prstClr>
                </a:solidFill>
              </a:rPr>
              <a:pPr>
                <a:defRPr/>
              </a:pPr>
              <a:t>1/16/2013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296F26E-235F-486B-BF04-01A4EDD1F652}"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76667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7CE9F04-6FCC-42FD-B7CC-2B9B33041A16}" type="datetimeFigureOut">
              <a:rPr lang="en-US">
                <a:solidFill>
                  <a:prstClr val="black">
                    <a:tint val="75000"/>
                  </a:prstClr>
                </a:solidFill>
              </a:rPr>
              <a:pPr>
                <a:defRPr/>
              </a:pPr>
              <a:t>1/16/2013</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B1E3D4-62F0-4159-AEE1-0608E2886E4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544796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A7553A-75FA-43FB-A0AA-53B78F713269}" type="datetimeFigureOut">
              <a:rPr lang="en-US">
                <a:solidFill>
                  <a:prstClr val="black">
                    <a:tint val="75000"/>
                  </a:prstClr>
                </a:solidFill>
              </a:rPr>
              <a:pPr>
                <a:defRPr/>
              </a:pPr>
              <a:t>1/16/2013</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420C6F-142C-421D-A9BA-D9A5647828C1}"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839362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2648FC-891D-468E-8EB8-C12CAACE9118}" type="datetimeFigureOut">
              <a:rPr lang="en-US">
                <a:solidFill>
                  <a:prstClr val="black">
                    <a:tint val="75000"/>
                  </a:prstClr>
                </a:solidFill>
              </a:rPr>
              <a:pPr>
                <a:defRPr/>
              </a:pPr>
              <a:t>1/16/2013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4704EB-C2C7-4964-ABC2-C777BAD88E5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1560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F80309AE-7D89-43FD-B568-9EAACC8F7647}" type="datetimeFigureOut">
              <a:rPr lang="en-US"/>
              <a:pPr>
                <a:defRPr/>
              </a:pPr>
              <a:t>1/16/2013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CBBE260-6AD0-4940-A0A2-5474803F71F9}" type="slidenum">
              <a:rPr lang="en-CA"/>
              <a:pPr>
                <a:defRPr/>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9AFBBF-09BA-4662-BF76-ADE79688B77F}" type="datetimeFigureOut">
              <a:rPr lang="en-US">
                <a:solidFill>
                  <a:prstClr val="black">
                    <a:tint val="75000"/>
                  </a:prstClr>
                </a:solidFill>
              </a:rPr>
              <a:pPr>
                <a:defRPr/>
              </a:pPr>
              <a:t>1/16/2013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43EE22-1C97-4E58-9511-C124DCCBC31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56779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04345D7-690D-464C-9341-972D345F12E9}"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F6B73B-CC65-4679-821C-68F15382EB2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97285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6FC8A43-F836-40DC-98EE-B3C795DC2B60}"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440F0-DAAA-4D0D-B1FE-2EA685AE456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422437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32D2492C-CB33-42AA-826B-708C23CF8737}"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D92890-5774-4886-8601-4AB7AEC3440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774730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5B9C56C-2809-4255-9C02-C64CB8DE8C32}"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CD70F8-5820-47F1-B980-C37DDEA9A58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717136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48A0ED-2E8E-4A69-9F75-05FE7F332DDA}"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24539C-6FBF-464C-878A-64087161EFE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630028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E23CFD81-A992-490F-8FA3-7184EB31592A}" type="datetimeFigureOut">
              <a:rPr lang="en-US">
                <a:solidFill>
                  <a:prstClr val="black">
                    <a:tint val="75000"/>
                  </a:prstClr>
                </a:solidFill>
              </a:rPr>
              <a:pPr>
                <a:defRPr/>
              </a:pPr>
              <a:t>1/16/2013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B6DE9C-D975-4208-8ACE-C3AA2392CA9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07785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CE9FD578-5925-4DD1-B27B-3C8273FB6813}" type="datetimeFigureOut">
              <a:rPr lang="en-US">
                <a:solidFill>
                  <a:prstClr val="black">
                    <a:tint val="75000"/>
                  </a:prstClr>
                </a:solidFill>
              </a:rPr>
              <a:pPr>
                <a:defRPr/>
              </a:pPr>
              <a:t>1/16/2013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296F26E-235F-486B-BF04-01A4EDD1F652}"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337026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7CE9F04-6FCC-42FD-B7CC-2B9B33041A16}" type="datetimeFigureOut">
              <a:rPr lang="en-US">
                <a:solidFill>
                  <a:prstClr val="black">
                    <a:tint val="75000"/>
                  </a:prstClr>
                </a:solidFill>
              </a:rPr>
              <a:pPr>
                <a:defRPr/>
              </a:pPr>
              <a:t>1/16/2013</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B1E3D4-62F0-4159-AEE1-0608E2886E4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31896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A7553A-75FA-43FB-A0AA-53B78F713269}" type="datetimeFigureOut">
              <a:rPr lang="en-US">
                <a:solidFill>
                  <a:prstClr val="black">
                    <a:tint val="75000"/>
                  </a:prstClr>
                </a:solidFill>
              </a:rPr>
              <a:pPr>
                <a:defRPr/>
              </a:pPr>
              <a:t>1/16/2013</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420C6F-142C-421D-A9BA-D9A5647828C1}"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336360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34C389-5F36-4105-A3E2-1AC0B7F1990E}" type="datetimeFigureOut">
              <a:rPr lang="en-US"/>
              <a:pPr>
                <a:defRPr/>
              </a:pPr>
              <a:t>1/16/2013</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610DC1A-759F-4C63-964A-B41690961FB0}" type="slidenum">
              <a:rPr lang="en-CA"/>
              <a:pPr>
                <a:defRPr/>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2648FC-891D-468E-8EB8-C12CAACE9118}" type="datetimeFigureOut">
              <a:rPr lang="en-US">
                <a:solidFill>
                  <a:prstClr val="black">
                    <a:tint val="75000"/>
                  </a:prstClr>
                </a:solidFill>
              </a:rPr>
              <a:pPr>
                <a:defRPr/>
              </a:pPr>
              <a:t>1/16/2013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4704EB-C2C7-4964-ABC2-C777BAD88E5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41725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9AFBBF-09BA-4662-BF76-ADE79688B77F}" type="datetimeFigureOut">
              <a:rPr lang="en-US">
                <a:solidFill>
                  <a:prstClr val="black">
                    <a:tint val="75000"/>
                  </a:prstClr>
                </a:solidFill>
              </a:rPr>
              <a:pPr>
                <a:defRPr/>
              </a:pPr>
              <a:t>1/16/2013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43EE22-1C97-4E58-9511-C124DCCBC31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04027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04345D7-690D-464C-9341-972D345F12E9}"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F6B73B-CC65-4679-821C-68F15382EB2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58914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6FC8A43-F836-40DC-98EE-B3C795DC2B60}"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440F0-DAAA-4D0D-B1FE-2EA685AE456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68649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32D2492C-CB33-42AA-826B-708C23CF8737}"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D92890-5774-4886-8601-4AB7AEC3440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42292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15B9C56C-2809-4255-9C02-C64CB8DE8C32}"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CD70F8-5820-47F1-B980-C37DDEA9A58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454245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48A0ED-2E8E-4A69-9F75-05FE7F332DDA}"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24539C-6FBF-464C-878A-64087161EFEA}"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484152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E23CFD81-A992-490F-8FA3-7184EB31592A}" type="datetimeFigureOut">
              <a:rPr lang="en-US">
                <a:solidFill>
                  <a:prstClr val="black">
                    <a:tint val="75000"/>
                  </a:prstClr>
                </a:solidFill>
              </a:rPr>
              <a:pPr>
                <a:defRPr/>
              </a:pPr>
              <a:t>1/16/2013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8B6DE9C-D975-4208-8ACE-C3AA2392CA99}"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273831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CE9FD578-5925-4DD1-B27B-3C8273FB6813}" type="datetimeFigureOut">
              <a:rPr lang="en-US">
                <a:solidFill>
                  <a:prstClr val="black">
                    <a:tint val="75000"/>
                  </a:prstClr>
                </a:solidFill>
              </a:rPr>
              <a:pPr>
                <a:defRPr/>
              </a:pPr>
              <a:t>1/16/2013</a:t>
            </a:fld>
            <a:endParaRPr lang="en-CA">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296F26E-235F-486B-BF04-01A4EDD1F652}"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878433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A7CE9F04-6FCC-42FD-B7CC-2B9B33041A16}" type="datetimeFigureOut">
              <a:rPr lang="en-US">
                <a:solidFill>
                  <a:prstClr val="black">
                    <a:tint val="75000"/>
                  </a:prstClr>
                </a:solidFill>
              </a:rPr>
              <a:pPr>
                <a:defRPr/>
              </a:pPr>
              <a:t>1/16/2013</a:t>
            </a:fld>
            <a:endParaRPr lang="en-CA">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BB1E3D4-62F0-4159-AEE1-0608E2886E4C}"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3464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F609D386-801C-4C31-A153-B6CE08A6A82D}" type="datetimeFigureOut">
              <a:rPr lang="en-US"/>
              <a:pPr>
                <a:defRPr/>
              </a:pPr>
              <a:t>1/16/2013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9B403DD-52DC-433D-B838-0C69908A6E14}" type="slidenum">
              <a:rPr lang="en-CA"/>
              <a:pPr>
                <a:defRPr/>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A7553A-75FA-43FB-A0AA-53B78F713269}" type="datetimeFigureOut">
              <a:rPr lang="en-US">
                <a:solidFill>
                  <a:prstClr val="black">
                    <a:tint val="75000"/>
                  </a:prstClr>
                </a:solidFill>
              </a:rPr>
              <a:pPr>
                <a:defRPr/>
              </a:pPr>
              <a:t>1/16/2013</a:t>
            </a:fld>
            <a:endParaRPr lang="en-CA">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420C6F-142C-421D-A9BA-D9A5647828C1}"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49099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2648FC-891D-468E-8EB8-C12CAACE9118}" type="datetimeFigureOut">
              <a:rPr lang="en-US">
                <a:solidFill>
                  <a:prstClr val="black">
                    <a:tint val="75000"/>
                  </a:prstClr>
                </a:solidFill>
              </a:rPr>
              <a:pPr>
                <a:defRPr/>
              </a:pPr>
              <a:t>1/16/2013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4704EB-C2C7-4964-ABC2-C777BAD88E54}"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075448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9AFBBF-09BA-4662-BF76-ADE79688B77F}" type="datetimeFigureOut">
              <a:rPr lang="en-US">
                <a:solidFill>
                  <a:prstClr val="black">
                    <a:tint val="75000"/>
                  </a:prstClr>
                </a:solidFill>
              </a:rPr>
              <a:pPr>
                <a:defRPr/>
              </a:pPr>
              <a:t>1/16/2013</a:t>
            </a:fld>
            <a:endParaRPr lang="en-CA">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43EE22-1C97-4E58-9511-C124DCCBC31D}"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185194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04345D7-690D-464C-9341-972D345F12E9}"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F6B73B-CC65-4679-821C-68F15382EB2B}"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227125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46FC8A43-F836-40DC-98EE-B3C795DC2B60}"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1440F0-DAAA-4D0D-B1FE-2EA685AE4565}"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5241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7D4F0012-2663-489F-9EC7-09AC4772B4AD}" type="datetimeFigureOut">
              <a:rPr lang="en-US"/>
              <a:pPr>
                <a:defRPr/>
              </a:pPr>
              <a:t>1/16/2013</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106169D-4537-46BF-BFE4-645A175C8F2E}"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D06BB639-456A-4B58-9F5F-BBCADCC85B40}" type="datetimeFigureOut">
              <a:rPr lang="en-US"/>
              <a:pPr>
                <a:defRPr/>
              </a:pPr>
              <a:t>1/16/2013</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D78D60BE-318E-4172-A960-B30B3F98EA6B}"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25E319-AB2A-4F20-AED2-3183CFA67DD9}" type="datetimeFigureOut">
              <a:rPr lang="en-US"/>
              <a:pPr>
                <a:defRPr/>
              </a:pPr>
              <a:t>1/16/2013</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089048FA-F0FA-455A-B9A1-CBA190F13565}"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E80BEF-CDE8-445D-A6CB-D5F1D1250C3C}" type="datetimeFigureOut">
              <a:rPr lang="en-US"/>
              <a:pPr>
                <a:defRPr/>
              </a:pPr>
              <a:t>1/16/2013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C054866-F71F-4B2A-B5D3-25110130B939}"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4707A-AB7E-4D7D-92AD-D37A3F67B1DF}" type="datetimeFigureOut">
              <a:rPr lang="en-US"/>
              <a:pPr>
                <a:defRPr/>
              </a:pPr>
              <a:t>1/16/2013</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6C4CFCF-9E82-400F-BD4E-60058717E4AB}"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35852F-7129-479E-A27B-0564E60D547F}" type="datetimeFigureOut">
              <a:rPr lang="en-US"/>
              <a:pPr>
                <a:defRPr/>
              </a:pPr>
              <a:t>1/16/2013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C0ED0F-E788-4BC6-876E-001DB6F966E5}"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EFDE339-CD89-447A-AAAC-EE8011C5F154}"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6C90E-DDEC-4A71-B579-D66885D14413}"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290888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EFDE339-CD89-447A-AAAC-EE8011C5F154}"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6C90E-DDEC-4A71-B579-D66885D14413}"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729320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EFDE339-CD89-447A-AAAC-EE8011C5F154}" type="datetimeFigureOut">
              <a:rPr lang="en-US">
                <a:solidFill>
                  <a:prstClr val="black">
                    <a:tint val="75000"/>
                  </a:prstClr>
                </a:solidFill>
              </a:rPr>
              <a:pPr>
                <a:defRPr/>
              </a:pPr>
              <a:t>1/16/2013</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26C90E-DDEC-4A71-B579-D66885D14413}" type="slidenum">
              <a:rPr lang="en-CA">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8220236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library.ab.ca/download.htm" TargetMode="External"/><Relationship Id="rId2" Type="http://schemas.openxmlformats.org/officeDocument/2006/relationships/image" Target="../media/image9.png"/><Relationship Id="rId1" Type="http://schemas.openxmlformats.org/officeDocument/2006/relationships/slideLayout" Target="../slideLayouts/slideLayout35.xml"/><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hyperlink" Target="http://sclibrary.lib.overdrive.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hyperlink" Target="http://sclibrary.lib.overdrive.com/" TargetMode="Externa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hyperlink" Target="http://sclibrary.lib.overdrive.com/" TargetMode="Externa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21.png"/><Relationship Id="rId9" Type="http://schemas.openxmlformats.org/officeDocument/2006/relationships/image" Target="../media/image36.png"/><Relationship Id="rId1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wmf"/><Relationship Id="rId1" Type="http://schemas.openxmlformats.org/officeDocument/2006/relationships/slideLayout" Target="../slideLayouts/slideLayout24.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2.gstatic.com/images?q=tbn:ANd9GcTFUdnm3cx851e-LsPAz3yZeiDg0M0LTkuowGPmRkY8XoQRqqq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980" y="1857375"/>
            <a:ext cx="1742420" cy="1538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descr="MP900387926[1]"/>
          <p:cNvPicPr>
            <a:picLocks noChangeAspect="1" noChangeArrowheads="1"/>
          </p:cNvPicPr>
          <p:nvPr/>
        </p:nvPicPr>
        <p:blipFill>
          <a:blip r:embed="rId4"/>
          <a:srcRect/>
          <a:stretch>
            <a:fillRect/>
          </a:stretch>
        </p:blipFill>
        <p:spPr bwMode="auto">
          <a:xfrm>
            <a:off x="-152400" y="3962400"/>
            <a:ext cx="1087438" cy="1524000"/>
          </a:xfrm>
          <a:prstGeom prst="rect">
            <a:avLst/>
          </a:prstGeom>
          <a:noFill/>
          <a:ln w="9525">
            <a:noFill/>
            <a:miter lim="800000"/>
            <a:headEnd/>
            <a:tailEnd/>
          </a:ln>
        </p:spPr>
      </p:pic>
      <p:grpSp>
        <p:nvGrpSpPr>
          <p:cNvPr id="2" name="Group 1"/>
          <p:cNvGrpSpPr/>
          <p:nvPr/>
        </p:nvGrpSpPr>
        <p:grpSpPr>
          <a:xfrm>
            <a:off x="152400" y="838200"/>
            <a:ext cx="7696200" cy="2038350"/>
            <a:chOff x="457200" y="838200"/>
            <a:chExt cx="7696200" cy="2038350"/>
          </a:xfrm>
        </p:grpSpPr>
        <p:pic>
          <p:nvPicPr>
            <p:cNvPr id="2052" name="Picture 2"/>
            <p:cNvPicPr>
              <a:picLocks noChangeAspect="1" noChangeArrowheads="1"/>
            </p:cNvPicPr>
            <p:nvPr/>
          </p:nvPicPr>
          <p:blipFill>
            <a:blip r:embed="rId5"/>
            <a:srcRect/>
            <a:stretch>
              <a:fillRect/>
            </a:stretch>
          </p:blipFill>
          <p:spPr bwMode="auto">
            <a:xfrm>
              <a:off x="457200" y="838200"/>
              <a:ext cx="1619250" cy="2038350"/>
            </a:xfrm>
            <a:prstGeom prst="rect">
              <a:avLst/>
            </a:prstGeom>
            <a:noFill/>
            <a:ln w="9525">
              <a:noFill/>
              <a:miter lim="800000"/>
              <a:headEnd/>
              <a:tailEnd/>
            </a:ln>
          </p:spPr>
        </p:pic>
        <p:sp>
          <p:nvSpPr>
            <p:cNvPr id="2053" name="TextBox 4"/>
            <p:cNvSpPr txBox="1">
              <a:spLocks noChangeArrowheads="1"/>
            </p:cNvSpPr>
            <p:nvPr/>
          </p:nvSpPr>
          <p:spPr bwMode="auto">
            <a:xfrm>
              <a:off x="2057400" y="990600"/>
              <a:ext cx="6096000" cy="584200"/>
            </a:xfrm>
            <a:prstGeom prst="rect">
              <a:avLst/>
            </a:prstGeom>
            <a:noFill/>
            <a:ln w="9525">
              <a:noFill/>
              <a:miter lim="800000"/>
              <a:headEnd/>
              <a:tailEnd/>
            </a:ln>
          </p:spPr>
          <p:txBody>
            <a:bodyPr>
              <a:spAutoFit/>
            </a:bodyPr>
            <a:lstStyle/>
            <a:p>
              <a:r>
                <a:rPr lang="en-US" sz="3200" b="1" dirty="0">
                  <a:solidFill>
                    <a:srgbClr val="92D050"/>
                  </a:solidFill>
                  <a:latin typeface="Cambria" pitchFamily="18" charset="0"/>
                </a:rPr>
                <a:t>Getting Started with E-Books:</a:t>
              </a:r>
              <a:endParaRPr lang="en-CA" sz="3200" b="1" dirty="0">
                <a:solidFill>
                  <a:srgbClr val="92D050"/>
                </a:solidFill>
                <a:latin typeface="Cambria" pitchFamily="18" charset="0"/>
              </a:endParaRPr>
            </a:p>
          </p:txBody>
        </p:sp>
        <p:sp>
          <p:nvSpPr>
            <p:cNvPr id="2054" name="TextBox 5"/>
            <p:cNvSpPr txBox="1">
              <a:spLocks noChangeArrowheads="1"/>
            </p:cNvSpPr>
            <p:nvPr/>
          </p:nvSpPr>
          <p:spPr bwMode="auto">
            <a:xfrm>
              <a:off x="1981200" y="1524000"/>
              <a:ext cx="5181600" cy="646331"/>
            </a:xfrm>
            <a:prstGeom prst="rect">
              <a:avLst/>
            </a:prstGeom>
            <a:noFill/>
            <a:ln w="9525">
              <a:noFill/>
              <a:miter lim="800000"/>
              <a:headEnd/>
              <a:tailEnd/>
            </a:ln>
          </p:spPr>
          <p:txBody>
            <a:bodyPr wrap="square">
              <a:spAutoFit/>
            </a:bodyPr>
            <a:lstStyle/>
            <a:p>
              <a:r>
                <a:rPr lang="en-US" sz="3600" dirty="0" smtClean="0">
                  <a:latin typeface="Calibri" pitchFamily="34" charset="0"/>
                </a:rPr>
                <a:t>BlackBerry </a:t>
              </a:r>
              <a:r>
                <a:rPr lang="en-US" sz="3600" dirty="0" err="1" smtClean="0">
                  <a:latin typeface="Calibri" pitchFamily="34" charset="0"/>
                </a:rPr>
                <a:t>PlayBook</a:t>
              </a:r>
              <a:endParaRPr lang="en-CA" sz="2400" i="1" dirty="0">
                <a:latin typeface="Calibri" pitchFamily="34" charset="0"/>
              </a:endParaRPr>
            </a:p>
          </p:txBody>
        </p:sp>
      </p:grpSp>
      <p:grpSp>
        <p:nvGrpSpPr>
          <p:cNvPr id="2055" name="Group 15"/>
          <p:cNvGrpSpPr>
            <a:grpSpLocks/>
          </p:cNvGrpSpPr>
          <p:nvPr/>
        </p:nvGrpSpPr>
        <p:grpSpPr bwMode="auto">
          <a:xfrm>
            <a:off x="-152400" y="3657600"/>
            <a:ext cx="9677400" cy="2209800"/>
            <a:chOff x="-152400" y="3657600"/>
            <a:chExt cx="9677400" cy="2209800"/>
          </a:xfrm>
        </p:grpSpPr>
        <p:pic>
          <p:nvPicPr>
            <p:cNvPr id="14" name="Picture 2" descr="V:\Graphics\Corporate\Products\PS Projects\Annie\Patron Slideshow\PPT images\Slide4_ListenImage.png"/>
            <p:cNvPicPr>
              <a:picLocks noChangeAspect="1" noChangeArrowheads="1"/>
            </p:cNvPicPr>
            <p:nvPr/>
          </p:nvPicPr>
          <p:blipFill>
            <a:blip r:embed="rId6"/>
            <a:srcRect b="16801"/>
            <a:stretch>
              <a:fillRect/>
            </a:stretch>
          </p:blipFill>
          <p:spPr bwMode="auto">
            <a:xfrm>
              <a:off x="4114800" y="3886200"/>
              <a:ext cx="1579563" cy="1736725"/>
            </a:xfrm>
            <a:prstGeom prst="rect">
              <a:avLst/>
            </a:prstGeom>
            <a:noFill/>
            <a:effectLst>
              <a:outerShdw blurRad="50800" dist="38100" dir="2700000" algn="tl" rotWithShape="0">
                <a:prstClr val="black">
                  <a:alpha val="40000"/>
                </a:prstClr>
              </a:outerShdw>
            </a:effectLst>
          </p:spPr>
        </p:pic>
        <p:pic>
          <p:nvPicPr>
            <p:cNvPr id="2059" name="Picture 3" descr="\\Fs1\shared$\Websites\Image Archive\technology\headphones2.PNG"/>
            <p:cNvPicPr>
              <a:picLocks noChangeAspect="1" noChangeArrowheads="1"/>
            </p:cNvPicPr>
            <p:nvPr/>
          </p:nvPicPr>
          <p:blipFill>
            <a:blip r:embed="rId7"/>
            <a:srcRect/>
            <a:stretch>
              <a:fillRect/>
            </a:stretch>
          </p:blipFill>
          <p:spPr bwMode="auto">
            <a:xfrm>
              <a:off x="838200" y="3962400"/>
              <a:ext cx="2058675" cy="1537573"/>
            </a:xfrm>
            <a:prstGeom prst="rect">
              <a:avLst/>
            </a:prstGeom>
            <a:noFill/>
            <a:ln w="9525">
              <a:noFill/>
              <a:miter lim="800000"/>
              <a:headEnd/>
              <a:tailEnd/>
            </a:ln>
          </p:spPr>
        </p:pic>
        <p:pic>
          <p:nvPicPr>
            <p:cNvPr id="2060" name="Picture 8" descr="womanreading.PNG"/>
            <p:cNvPicPr>
              <a:picLocks noChangeAspect="1"/>
            </p:cNvPicPr>
            <p:nvPr/>
          </p:nvPicPr>
          <p:blipFill>
            <a:blip r:embed="rId8"/>
            <a:srcRect/>
            <a:stretch>
              <a:fillRect/>
            </a:stretch>
          </p:blipFill>
          <p:spPr bwMode="auto">
            <a:xfrm>
              <a:off x="2895600" y="3886200"/>
              <a:ext cx="1397720" cy="1730671"/>
            </a:xfrm>
            <a:prstGeom prst="rect">
              <a:avLst/>
            </a:prstGeom>
            <a:noFill/>
            <a:ln w="9525">
              <a:noFill/>
              <a:miter lim="800000"/>
              <a:headEnd/>
              <a:tailEnd/>
            </a:ln>
          </p:spPr>
        </p:pic>
        <p:pic>
          <p:nvPicPr>
            <p:cNvPr id="13" name="Picture 2" descr="V:\Graphics\_Source\Stock Photos\Marketing\PreppedForAnnie\101893158.png"/>
            <p:cNvPicPr>
              <a:picLocks noChangeAspect="1" noChangeArrowheads="1"/>
            </p:cNvPicPr>
            <p:nvPr/>
          </p:nvPicPr>
          <p:blipFill>
            <a:blip r:embed="rId9" cstate="print"/>
            <a:srcRect/>
            <a:stretch>
              <a:fillRect/>
            </a:stretch>
          </p:blipFill>
          <p:spPr bwMode="auto">
            <a:xfrm flipH="1">
              <a:off x="7010400" y="3962400"/>
              <a:ext cx="2286000" cy="1586872"/>
            </a:xfrm>
            <a:prstGeom prst="rect">
              <a:avLst/>
            </a:prstGeom>
            <a:noFill/>
            <a:effectLst>
              <a:softEdge rad="63500"/>
            </a:effectLst>
          </p:spPr>
        </p:pic>
        <p:pic>
          <p:nvPicPr>
            <p:cNvPr id="2062" name="Picture 4"/>
            <p:cNvPicPr>
              <a:picLocks noChangeAspect="1" noChangeArrowheads="1"/>
            </p:cNvPicPr>
            <p:nvPr/>
          </p:nvPicPr>
          <p:blipFill>
            <a:blip r:embed="rId10"/>
            <a:srcRect/>
            <a:stretch>
              <a:fillRect/>
            </a:stretch>
          </p:blipFill>
          <p:spPr bwMode="auto">
            <a:xfrm>
              <a:off x="5638800" y="4038600"/>
              <a:ext cx="1447800" cy="1500130"/>
            </a:xfrm>
            <a:prstGeom prst="rect">
              <a:avLst/>
            </a:prstGeom>
            <a:noFill/>
            <a:ln w="9525">
              <a:noFill/>
              <a:miter lim="800000"/>
              <a:headEnd/>
              <a:tailEnd/>
            </a:ln>
          </p:spPr>
        </p:pic>
        <p:sp>
          <p:nvSpPr>
            <p:cNvPr id="10" name="Title 1"/>
            <p:cNvSpPr txBox="1">
              <a:spLocks/>
            </p:cNvSpPr>
            <p:nvPr/>
          </p:nvSpPr>
          <p:spPr>
            <a:xfrm>
              <a:off x="-152400" y="5486400"/>
              <a:ext cx="9525000" cy="381000"/>
            </a:xfrm>
            <a:prstGeom prst="rect">
              <a:avLst/>
            </a:prstGeom>
            <a:solidFill>
              <a:srgbClr val="92D050"/>
            </a:solidFill>
          </p:spPr>
          <p:txBody>
            <a:bodyPr anchor="ctr">
              <a:normAutofit fontScale="55000" lnSpcReduction="20000"/>
            </a:bodyPr>
            <a:lstStyle/>
            <a:p>
              <a:pPr algn="ctr" fontAlgn="auto">
                <a:spcAft>
                  <a:spcPts val="0"/>
                </a:spcAft>
                <a:defRPr/>
              </a:pPr>
              <a:endParaRPr lang="en-CA" sz="4000" dirty="0">
                <a:latin typeface="Cambria" pitchFamily="18" charset="0"/>
                <a:ea typeface="+mj-ea"/>
                <a:cs typeface="+mj-cs"/>
              </a:endParaRPr>
            </a:p>
          </p:txBody>
        </p:sp>
        <p:sp>
          <p:nvSpPr>
            <p:cNvPr id="11" name="Title 1"/>
            <p:cNvSpPr txBox="1">
              <a:spLocks/>
            </p:cNvSpPr>
            <p:nvPr/>
          </p:nvSpPr>
          <p:spPr>
            <a:xfrm>
              <a:off x="0" y="3657600"/>
              <a:ext cx="9525000" cy="381000"/>
            </a:xfrm>
            <a:prstGeom prst="rect">
              <a:avLst/>
            </a:prstGeom>
            <a:solidFill>
              <a:srgbClr val="92D050"/>
            </a:solidFill>
          </p:spPr>
          <p:txBody>
            <a:bodyPr anchor="ctr">
              <a:normAutofit fontScale="55000" lnSpcReduction="20000"/>
            </a:bodyPr>
            <a:lstStyle/>
            <a:p>
              <a:pPr algn="ctr" fontAlgn="auto">
                <a:spcAft>
                  <a:spcPts val="0"/>
                </a:spcAft>
                <a:defRPr/>
              </a:pPr>
              <a:endParaRPr lang="en-CA" sz="4000" dirty="0">
                <a:latin typeface="Cambria" pitchFamily="18" charset="0"/>
                <a:ea typeface="+mj-ea"/>
                <a:cs typeface="+mj-cs"/>
              </a:endParaRPr>
            </a:p>
          </p:txBody>
        </p:sp>
      </p:grpSp>
      <p:pic>
        <p:nvPicPr>
          <p:cNvPr id="2056" name="Picture 16" descr="large.gif"/>
          <p:cNvPicPr>
            <a:picLocks noChangeAspect="1"/>
          </p:cNvPicPr>
          <p:nvPr/>
        </p:nvPicPr>
        <p:blipFill>
          <a:blip r:embed="rId11"/>
          <a:srcRect/>
          <a:stretch>
            <a:fillRect/>
          </a:stretch>
        </p:blipFill>
        <p:spPr bwMode="auto">
          <a:xfrm>
            <a:off x="8407400" y="5943600"/>
            <a:ext cx="736600"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59179" y="457200"/>
            <a:ext cx="2514600" cy="1295400"/>
            <a:chOff x="1828800" y="1295400"/>
            <a:chExt cx="2514600" cy="1295400"/>
          </a:xfrm>
        </p:grpSpPr>
        <p:sp>
          <p:nvSpPr>
            <p:cNvPr id="3" name="Rounded Rectangle 2"/>
            <p:cNvSpPr/>
            <p:nvPr/>
          </p:nvSpPr>
          <p:spPr>
            <a:xfrm>
              <a:off x="1828800" y="1295400"/>
              <a:ext cx="2514600" cy="1295400"/>
            </a:xfrm>
            <a:prstGeom prst="roundRect">
              <a:avLst/>
            </a:prstGeom>
            <a:solidFill>
              <a:schemeClr val="accent3">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4" name="TextBox 12"/>
            <p:cNvSpPr txBox="1">
              <a:spLocks noChangeArrowheads="1"/>
            </p:cNvSpPr>
            <p:nvPr/>
          </p:nvSpPr>
          <p:spPr bwMode="auto">
            <a:xfrm>
              <a:off x="2133600" y="1600200"/>
              <a:ext cx="2057400" cy="646331"/>
            </a:xfrm>
            <a:prstGeom prst="rect">
              <a:avLst/>
            </a:prstGeom>
            <a:noFill/>
            <a:ln w="9525">
              <a:noFill/>
              <a:miter lim="800000"/>
              <a:headEnd/>
              <a:tailEnd/>
            </a:ln>
          </p:spPr>
          <p:txBody>
            <a:bodyPr>
              <a:spAutoFit/>
            </a:bodyPr>
            <a:lstStyle/>
            <a:p>
              <a:r>
                <a:rPr lang="en-US" dirty="0">
                  <a:solidFill>
                    <a:prstClr val="black"/>
                  </a:solidFill>
                  <a:latin typeface="Calibri" pitchFamily="34" charset="0"/>
                </a:rPr>
                <a:t>Install </a:t>
              </a:r>
              <a:r>
                <a:rPr lang="en-US" dirty="0" err="1">
                  <a:solidFill>
                    <a:prstClr val="black"/>
                  </a:solidFill>
                  <a:latin typeface="Calibri" pitchFamily="34" charset="0"/>
                </a:rPr>
                <a:t>OverDrive</a:t>
              </a:r>
              <a:r>
                <a:rPr lang="en-US" dirty="0">
                  <a:solidFill>
                    <a:prstClr val="black"/>
                  </a:solidFill>
                  <a:latin typeface="Calibri" pitchFamily="34" charset="0"/>
                </a:rPr>
                <a:t> Media Console app</a:t>
              </a:r>
              <a:endParaRPr lang="en-CA" dirty="0">
                <a:solidFill>
                  <a:prstClr val="black"/>
                </a:solidFill>
                <a:latin typeface="Calibri" pitchFamily="34" charset="0"/>
              </a:endParaRPr>
            </a:p>
          </p:txBody>
        </p:sp>
      </p:grpSp>
      <p:sp>
        <p:nvSpPr>
          <p:cNvPr id="5" name="TextBox 4"/>
          <p:cNvSpPr txBox="1"/>
          <p:nvPr/>
        </p:nvSpPr>
        <p:spPr>
          <a:xfrm>
            <a:off x="152400" y="457200"/>
            <a:ext cx="1066800" cy="1200329"/>
          </a:xfrm>
          <a:prstGeom prst="rect">
            <a:avLst/>
          </a:prstGeom>
          <a:noFill/>
        </p:spPr>
        <p:txBody>
          <a:bodyPr wrap="square" rtlCol="0">
            <a:spAutoFit/>
          </a:bodyPr>
          <a:lstStyle/>
          <a:p>
            <a:r>
              <a:rPr lang="en-US" sz="7200" b="1" dirty="0">
                <a:latin typeface="+mj-lt"/>
              </a:rPr>
              <a:t>2</a:t>
            </a:r>
            <a:endParaRPr lang="en-CA" sz="7200" b="1" dirty="0">
              <a:latin typeface="+mj-lt"/>
            </a:endParaRPr>
          </a:p>
        </p:txBody>
      </p:sp>
      <p:pic>
        <p:nvPicPr>
          <p:cNvPr id="2050" name="rg_hi" descr="ANd9GcShg3D4yPm2TMC8q8yzmaWZhUGfE2183Sh9B_-hpyxe42my3lw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250" y="2620962"/>
            <a:ext cx="5778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95647" y="2659557"/>
            <a:ext cx="6705600" cy="2031325"/>
          </a:xfrm>
          <a:prstGeom prst="rect">
            <a:avLst/>
          </a:prstGeom>
          <a:noFill/>
        </p:spPr>
        <p:txBody>
          <a:bodyPr wrap="square" rtlCol="0">
            <a:spAutoFit/>
          </a:bodyPr>
          <a:lstStyle/>
          <a:p>
            <a:r>
              <a:rPr lang="en-US" dirty="0" smtClean="0"/>
              <a:t>Enter the App World on your </a:t>
            </a:r>
            <a:r>
              <a:rPr lang="en-US" dirty="0" err="1" smtClean="0"/>
              <a:t>PlayBook</a:t>
            </a:r>
            <a:r>
              <a:rPr lang="en-US" dirty="0" smtClean="0"/>
              <a:t>. Look for this icon:</a:t>
            </a:r>
          </a:p>
          <a:p>
            <a:endParaRPr lang="en-US" dirty="0"/>
          </a:p>
          <a:p>
            <a:r>
              <a:rPr lang="en-US" dirty="0" smtClean="0"/>
              <a:t>Search for “</a:t>
            </a:r>
            <a:r>
              <a:rPr lang="en-US" dirty="0" err="1" smtClean="0"/>
              <a:t>OverDrive</a:t>
            </a:r>
            <a:r>
              <a:rPr lang="en-US" dirty="0" smtClean="0"/>
              <a:t> Media Console”</a:t>
            </a:r>
          </a:p>
          <a:p>
            <a:endParaRPr lang="en-US" dirty="0"/>
          </a:p>
          <a:p>
            <a:r>
              <a:rPr lang="en-US" dirty="0" smtClean="0"/>
              <a:t>Tap the “Download” button. The app will download, and you will see a green progress bar fill up. This may take a couple of minutes.</a:t>
            </a:r>
            <a:endParaRPr lang="en-CA" dirty="0"/>
          </a:p>
        </p:txBody>
      </p:sp>
    </p:spTree>
    <p:extLst>
      <p:ext uri="{BB962C8B-B14F-4D97-AF65-F5344CB8AC3E}">
        <p14:creationId xmlns:p14="http://schemas.microsoft.com/office/powerpoint/2010/main" val="175637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381000" y="381000"/>
            <a:ext cx="2514600" cy="1295400"/>
            <a:chOff x="4343400" y="3657600"/>
            <a:chExt cx="2514600" cy="1295400"/>
          </a:xfrm>
        </p:grpSpPr>
        <p:sp>
          <p:nvSpPr>
            <p:cNvPr id="3" name="Rounded Rectangle 2"/>
            <p:cNvSpPr/>
            <p:nvPr/>
          </p:nvSpPr>
          <p:spPr>
            <a:xfrm>
              <a:off x="4343400" y="3657600"/>
              <a:ext cx="2514600" cy="1295400"/>
            </a:xfrm>
            <a:prstGeom prst="roundRect">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4" name="TextBox 13"/>
            <p:cNvSpPr txBox="1">
              <a:spLocks noChangeArrowheads="1"/>
            </p:cNvSpPr>
            <p:nvPr/>
          </p:nvSpPr>
          <p:spPr bwMode="auto">
            <a:xfrm>
              <a:off x="4724400" y="3886200"/>
              <a:ext cx="2057400" cy="646331"/>
            </a:xfrm>
            <a:prstGeom prst="rect">
              <a:avLst/>
            </a:prstGeom>
            <a:noFill/>
            <a:ln w="9525">
              <a:noFill/>
              <a:miter lim="800000"/>
              <a:headEnd/>
              <a:tailEnd/>
            </a:ln>
          </p:spPr>
          <p:txBody>
            <a:bodyPr>
              <a:spAutoFit/>
            </a:bodyPr>
            <a:lstStyle/>
            <a:p>
              <a:r>
                <a:rPr lang="en-US" dirty="0">
                  <a:solidFill>
                    <a:prstClr val="black"/>
                  </a:solidFill>
                  <a:latin typeface="Calibri" pitchFamily="34" charset="0"/>
                </a:rPr>
                <a:t>Authorize your device</a:t>
              </a:r>
              <a:endParaRPr lang="en-CA" dirty="0">
                <a:solidFill>
                  <a:prstClr val="black"/>
                </a:solidFill>
                <a:latin typeface="Calibri" pitchFamily="34" charset="0"/>
              </a:endParaRPr>
            </a:p>
          </p:txBody>
        </p:sp>
      </p:grpSp>
      <p:sp>
        <p:nvSpPr>
          <p:cNvPr id="5" name="TextBox 4"/>
          <p:cNvSpPr txBox="1"/>
          <p:nvPr/>
        </p:nvSpPr>
        <p:spPr>
          <a:xfrm>
            <a:off x="152400" y="457200"/>
            <a:ext cx="1066800" cy="1200329"/>
          </a:xfrm>
          <a:prstGeom prst="rect">
            <a:avLst/>
          </a:prstGeom>
          <a:noFill/>
        </p:spPr>
        <p:txBody>
          <a:bodyPr wrap="square" rtlCol="0">
            <a:spAutoFit/>
          </a:bodyPr>
          <a:lstStyle/>
          <a:p>
            <a:r>
              <a:rPr lang="en-US" sz="7200" b="1" dirty="0" smtClean="0">
                <a:latin typeface="+mj-lt"/>
              </a:rPr>
              <a:t>3</a:t>
            </a:r>
            <a:endParaRPr lang="en-CA" sz="7200" b="1" dirty="0">
              <a:latin typeface="+mj-lt"/>
            </a:endParaRPr>
          </a:p>
        </p:txBody>
      </p:sp>
      <p:sp>
        <p:nvSpPr>
          <p:cNvPr id="6" name="TextBox 5"/>
          <p:cNvSpPr txBox="1"/>
          <p:nvPr/>
        </p:nvSpPr>
        <p:spPr>
          <a:xfrm>
            <a:off x="1638300" y="2286000"/>
            <a:ext cx="6819900" cy="3416320"/>
          </a:xfrm>
          <a:prstGeom prst="rect">
            <a:avLst/>
          </a:prstGeom>
          <a:noFill/>
        </p:spPr>
        <p:txBody>
          <a:bodyPr wrap="square" rtlCol="0">
            <a:spAutoFit/>
          </a:bodyPr>
          <a:lstStyle/>
          <a:p>
            <a:r>
              <a:rPr lang="en-US" dirty="0" smtClean="0"/>
              <a:t>Load the </a:t>
            </a:r>
            <a:r>
              <a:rPr lang="en-US" dirty="0" err="1" smtClean="0"/>
              <a:t>OverDrive</a:t>
            </a:r>
            <a:r>
              <a:rPr lang="en-US" dirty="0" smtClean="0"/>
              <a:t> Media Console app, if you haven’t already done so. The app icon looks like this:</a:t>
            </a:r>
          </a:p>
          <a:p>
            <a:endParaRPr lang="en-US" dirty="0"/>
          </a:p>
          <a:p>
            <a:r>
              <a:rPr lang="en-US" dirty="0" smtClean="0"/>
              <a:t>In the app, swipe down from the top bezel to access the menu. </a:t>
            </a:r>
          </a:p>
          <a:p>
            <a:endParaRPr lang="en-US" dirty="0"/>
          </a:p>
          <a:p>
            <a:r>
              <a:rPr lang="en-US" dirty="0" smtClean="0"/>
              <a:t>Tap on App Settings:</a:t>
            </a:r>
          </a:p>
          <a:p>
            <a:endParaRPr lang="en-US" dirty="0"/>
          </a:p>
          <a:p>
            <a:r>
              <a:rPr lang="en-US" dirty="0" smtClean="0"/>
              <a:t>Get a free Adobe ID. (or use an existing one if you have one)</a:t>
            </a:r>
          </a:p>
          <a:p>
            <a:endParaRPr lang="en-US" dirty="0"/>
          </a:p>
          <a:p>
            <a:r>
              <a:rPr lang="en-US" dirty="0" smtClean="0"/>
              <a:t>Return to the app and enter the information you just chose and then tap “Authorize.” You may want to write it down on your handout, as well.</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551392"/>
            <a:ext cx="838200" cy="60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644382"/>
            <a:ext cx="4794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37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
          <p:cNvGrpSpPr>
            <a:grpSpLocks/>
          </p:cNvGrpSpPr>
          <p:nvPr/>
        </p:nvGrpSpPr>
        <p:grpSpPr bwMode="auto">
          <a:xfrm>
            <a:off x="381000" y="381000"/>
            <a:ext cx="2514600" cy="1295400"/>
            <a:chOff x="6400800" y="5334000"/>
            <a:chExt cx="2514600" cy="1295400"/>
          </a:xfrm>
        </p:grpSpPr>
        <p:sp>
          <p:nvSpPr>
            <p:cNvPr id="5" name="Rounded Rectangle 4"/>
            <p:cNvSpPr/>
            <p:nvPr/>
          </p:nvSpPr>
          <p:spPr>
            <a:xfrm>
              <a:off x="6400800" y="5334000"/>
              <a:ext cx="2514600" cy="1295400"/>
            </a:xfrm>
            <a:prstGeom prst="roundRect">
              <a:avLst/>
            </a:prstGeom>
            <a:solidFill>
              <a:schemeClr val="accent3">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6" name="TextBox 14"/>
            <p:cNvSpPr txBox="1">
              <a:spLocks noChangeArrowheads="1"/>
            </p:cNvSpPr>
            <p:nvPr/>
          </p:nvSpPr>
          <p:spPr bwMode="auto">
            <a:xfrm>
              <a:off x="6858000" y="5659582"/>
              <a:ext cx="2057400" cy="646331"/>
            </a:xfrm>
            <a:prstGeom prst="rect">
              <a:avLst/>
            </a:prstGeom>
            <a:noFill/>
            <a:ln w="9525">
              <a:noFill/>
              <a:miter lim="800000"/>
              <a:headEnd/>
              <a:tailEnd/>
            </a:ln>
          </p:spPr>
          <p:txBody>
            <a:bodyPr>
              <a:spAutoFit/>
            </a:bodyPr>
            <a:lstStyle/>
            <a:p>
              <a:r>
                <a:rPr lang="en-US" dirty="0">
                  <a:solidFill>
                    <a:prstClr val="white"/>
                  </a:solidFill>
                  <a:latin typeface="Calibri" pitchFamily="34" charset="0"/>
                </a:rPr>
                <a:t>Add SCL to Your Libraries</a:t>
              </a:r>
              <a:endParaRPr lang="en-CA" dirty="0">
                <a:solidFill>
                  <a:prstClr val="white"/>
                </a:solidFill>
                <a:latin typeface="Calibri" pitchFamily="34" charset="0"/>
              </a:endParaRPr>
            </a:p>
          </p:txBody>
        </p:sp>
      </p:grpSp>
      <p:sp>
        <p:nvSpPr>
          <p:cNvPr id="7" name="TextBox 6"/>
          <p:cNvSpPr txBox="1"/>
          <p:nvPr/>
        </p:nvSpPr>
        <p:spPr>
          <a:xfrm>
            <a:off x="152400" y="457200"/>
            <a:ext cx="1066800" cy="1200329"/>
          </a:xfrm>
          <a:prstGeom prst="rect">
            <a:avLst/>
          </a:prstGeom>
          <a:noFill/>
        </p:spPr>
        <p:txBody>
          <a:bodyPr wrap="square" rtlCol="0">
            <a:spAutoFit/>
          </a:bodyPr>
          <a:lstStyle/>
          <a:p>
            <a:r>
              <a:rPr lang="en-US" sz="7200" b="1" dirty="0" smtClean="0">
                <a:latin typeface="+mj-lt"/>
              </a:rPr>
              <a:t>4</a:t>
            </a:r>
            <a:endParaRPr lang="en-CA" sz="7200" b="1" dirty="0">
              <a:latin typeface="+mj-lt"/>
            </a:endParaRPr>
          </a:p>
        </p:txBody>
      </p:sp>
      <p:sp>
        <p:nvSpPr>
          <p:cNvPr id="9" name="TextBox 8"/>
          <p:cNvSpPr txBox="1"/>
          <p:nvPr/>
        </p:nvSpPr>
        <p:spPr>
          <a:xfrm>
            <a:off x="914400" y="2133600"/>
            <a:ext cx="7543800" cy="2308324"/>
          </a:xfrm>
          <a:prstGeom prst="rect">
            <a:avLst/>
          </a:prstGeom>
          <a:noFill/>
        </p:spPr>
        <p:txBody>
          <a:bodyPr wrap="square" rtlCol="0">
            <a:spAutoFit/>
          </a:bodyPr>
          <a:lstStyle/>
          <a:p>
            <a:r>
              <a:rPr lang="en-US" dirty="0" smtClean="0"/>
              <a:t>Swipe down from the top bezel to access the menu.</a:t>
            </a:r>
          </a:p>
          <a:p>
            <a:endParaRPr lang="en-US" dirty="0"/>
          </a:p>
          <a:p>
            <a:r>
              <a:rPr lang="en-US" dirty="0" smtClean="0"/>
              <a:t>Choose “Get Books.”</a:t>
            </a:r>
          </a:p>
          <a:p>
            <a:endParaRPr lang="en-US" dirty="0"/>
          </a:p>
          <a:p>
            <a:r>
              <a:rPr lang="en-US" dirty="0" smtClean="0"/>
              <a:t>Add a library. Search for </a:t>
            </a:r>
            <a:r>
              <a:rPr lang="en-US" dirty="0" err="1" smtClean="0"/>
              <a:t>Strathcona</a:t>
            </a:r>
            <a:r>
              <a:rPr lang="en-US" dirty="0" smtClean="0"/>
              <a:t> County Library. When it comes up, tap the star next to it to add it to your libraries.</a:t>
            </a:r>
          </a:p>
          <a:p>
            <a:endParaRPr lang="en-US" dirty="0"/>
          </a:p>
          <a:p>
            <a:r>
              <a:rPr lang="en-US" dirty="0" smtClean="0"/>
              <a:t>Tap the words “</a:t>
            </a:r>
            <a:r>
              <a:rPr lang="en-US" dirty="0" err="1" smtClean="0"/>
              <a:t>Strathcona</a:t>
            </a:r>
            <a:r>
              <a:rPr lang="en-US" dirty="0" smtClean="0"/>
              <a:t> County Library” to visit our e-book site.</a:t>
            </a:r>
            <a:endParaRPr lang="en-CA" dirty="0"/>
          </a:p>
        </p:txBody>
      </p:sp>
    </p:spTree>
    <p:extLst>
      <p:ext uri="{BB962C8B-B14F-4D97-AF65-F5344CB8AC3E}">
        <p14:creationId xmlns:p14="http://schemas.microsoft.com/office/powerpoint/2010/main" val="267246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
          <p:cNvGrpSpPr>
            <a:grpSpLocks/>
          </p:cNvGrpSpPr>
          <p:nvPr/>
        </p:nvGrpSpPr>
        <p:grpSpPr bwMode="auto">
          <a:xfrm>
            <a:off x="533400" y="457200"/>
            <a:ext cx="2514600" cy="1295400"/>
            <a:chOff x="6477000" y="4724400"/>
            <a:chExt cx="2514600" cy="1295400"/>
          </a:xfrm>
        </p:grpSpPr>
        <p:sp>
          <p:nvSpPr>
            <p:cNvPr id="5" name="Rounded Rectangle 4"/>
            <p:cNvSpPr/>
            <p:nvPr/>
          </p:nvSpPr>
          <p:spPr bwMode="auto">
            <a:xfrm>
              <a:off x="6477000" y="4724400"/>
              <a:ext cx="2514600" cy="129540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6" name="TextBox 13"/>
            <p:cNvSpPr txBox="1">
              <a:spLocks noChangeArrowheads="1"/>
            </p:cNvSpPr>
            <p:nvPr/>
          </p:nvSpPr>
          <p:spPr bwMode="auto">
            <a:xfrm>
              <a:off x="6705600" y="5105400"/>
              <a:ext cx="2057400" cy="646331"/>
            </a:xfrm>
            <a:prstGeom prst="rect">
              <a:avLst/>
            </a:prstGeom>
            <a:noFill/>
            <a:ln w="9525">
              <a:noFill/>
              <a:miter lim="800000"/>
              <a:headEnd/>
              <a:tailEnd/>
            </a:ln>
          </p:spPr>
          <p:txBody>
            <a:bodyPr>
              <a:spAutoFit/>
            </a:bodyPr>
            <a:lstStyle/>
            <a:p>
              <a:r>
                <a:rPr lang="en-US">
                  <a:solidFill>
                    <a:prstClr val="black"/>
                  </a:solidFill>
                  <a:latin typeface="Calibri" pitchFamily="34" charset="0"/>
                </a:rPr>
                <a:t>Browse, Check Out &amp; Download</a:t>
              </a:r>
              <a:endParaRPr lang="en-CA">
                <a:solidFill>
                  <a:prstClr val="black"/>
                </a:solidFill>
                <a:latin typeface="Calibri" pitchFamily="34" charset="0"/>
              </a:endParaRPr>
            </a:p>
          </p:txBody>
        </p:sp>
      </p:grpSp>
      <p:sp>
        <p:nvSpPr>
          <p:cNvPr id="7" name="TextBox 6"/>
          <p:cNvSpPr txBox="1"/>
          <p:nvPr/>
        </p:nvSpPr>
        <p:spPr>
          <a:xfrm>
            <a:off x="152400" y="457200"/>
            <a:ext cx="1066800" cy="1200329"/>
          </a:xfrm>
          <a:prstGeom prst="rect">
            <a:avLst/>
          </a:prstGeom>
          <a:noFill/>
        </p:spPr>
        <p:txBody>
          <a:bodyPr wrap="square" rtlCol="0">
            <a:spAutoFit/>
          </a:bodyPr>
          <a:lstStyle/>
          <a:p>
            <a:r>
              <a:rPr lang="en-US" sz="7200" b="1" dirty="0" smtClean="0">
                <a:latin typeface="+mj-lt"/>
              </a:rPr>
              <a:t>5</a:t>
            </a:r>
            <a:endParaRPr lang="en-CA" sz="7200" b="1" dirty="0">
              <a:latin typeface="+mj-lt"/>
            </a:endParaRPr>
          </a:p>
        </p:txBody>
      </p:sp>
      <p:sp>
        <p:nvSpPr>
          <p:cNvPr id="8" name="TextBox 7"/>
          <p:cNvSpPr txBox="1"/>
          <p:nvPr/>
        </p:nvSpPr>
        <p:spPr>
          <a:xfrm>
            <a:off x="762000" y="2133600"/>
            <a:ext cx="7543800" cy="2585323"/>
          </a:xfrm>
          <a:prstGeom prst="rect">
            <a:avLst/>
          </a:prstGeom>
          <a:noFill/>
        </p:spPr>
        <p:txBody>
          <a:bodyPr wrap="square" rtlCol="0">
            <a:spAutoFit/>
          </a:bodyPr>
          <a:lstStyle/>
          <a:p>
            <a:r>
              <a:rPr lang="en-US" dirty="0" smtClean="0"/>
              <a:t>Browse or search for a book that interests you. If you can’t find anything you want, you can check out something and return it right away for practice.</a:t>
            </a:r>
          </a:p>
          <a:p>
            <a:endParaRPr lang="en-US" dirty="0"/>
          </a:p>
          <a:p>
            <a:r>
              <a:rPr lang="en-US" dirty="0" smtClean="0"/>
              <a:t>Proceed to checkout. Enter your login information when asked.</a:t>
            </a:r>
          </a:p>
          <a:p>
            <a:r>
              <a:rPr lang="en-US" dirty="0" smtClean="0"/>
              <a:t>Enter your whole library card # with no spaces.</a:t>
            </a:r>
            <a:br>
              <a:rPr lang="en-US" dirty="0" smtClean="0"/>
            </a:br>
            <a:r>
              <a:rPr lang="en-US" dirty="0" smtClean="0"/>
              <a:t>Your PIN is the last 4 digits of your phone number.</a:t>
            </a:r>
          </a:p>
          <a:p>
            <a:endParaRPr lang="en-US" dirty="0"/>
          </a:p>
          <a:p>
            <a:r>
              <a:rPr lang="en-US" dirty="0" smtClean="0"/>
              <a:t>Tap “Download.” The book you chose will appear in your library.</a:t>
            </a:r>
            <a:endParaRPr lang="en-CA" dirty="0"/>
          </a:p>
        </p:txBody>
      </p:sp>
    </p:spTree>
    <p:extLst>
      <p:ext uri="{BB962C8B-B14F-4D97-AF65-F5344CB8AC3E}">
        <p14:creationId xmlns:p14="http://schemas.microsoft.com/office/powerpoint/2010/main" val="232483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Items Early</a:t>
            </a:r>
            <a:endParaRPr lang="en-CA" dirty="0"/>
          </a:p>
        </p:txBody>
      </p:sp>
      <p:sp>
        <p:nvSpPr>
          <p:cNvPr id="4" name="TextBox 3"/>
          <p:cNvSpPr txBox="1"/>
          <p:nvPr/>
        </p:nvSpPr>
        <p:spPr>
          <a:xfrm>
            <a:off x="838200" y="1981200"/>
            <a:ext cx="7239000" cy="3416320"/>
          </a:xfrm>
          <a:prstGeom prst="rect">
            <a:avLst/>
          </a:prstGeom>
          <a:noFill/>
        </p:spPr>
        <p:txBody>
          <a:bodyPr wrap="square" rtlCol="0">
            <a:spAutoFit/>
          </a:bodyPr>
          <a:lstStyle/>
          <a:p>
            <a:r>
              <a:rPr lang="en-US" dirty="0" smtClean="0"/>
              <a:t>On the Library screen, tap the small plus sign that appears to the right of the item you want to delete.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Tap “Return/Delete” to return the item to the library.</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656" y="2898776"/>
            <a:ext cx="3543300" cy="179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5029200" y="3657600"/>
            <a:ext cx="776911" cy="723665"/>
          </a:xfrm>
          <a:prstGeom prst="rect">
            <a:avLst/>
          </a:prstGeom>
          <a:solidFill>
            <a:srgbClr val="FFFFFF">
              <a:alpha val="0"/>
            </a:srgbClr>
          </a:solidFill>
          <a:ln w="34925">
            <a:solidFill>
              <a:srgbClr val="E36C0A"/>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87742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06" y="1036122"/>
            <a:ext cx="8229600" cy="1143000"/>
          </a:xfrm>
        </p:spPr>
        <p:txBody>
          <a:bodyPr/>
          <a:lstStyle/>
          <a:p>
            <a:r>
              <a:rPr lang="en-US" dirty="0" smtClean="0"/>
              <a:t>Returning Items Early</a:t>
            </a:r>
            <a:endParaRPr lang="en-CA" dirty="0"/>
          </a:p>
        </p:txBody>
      </p:sp>
      <p:sp>
        <p:nvSpPr>
          <p:cNvPr id="3" name="Text Box 1"/>
          <p:cNvSpPr txBox="1">
            <a:spLocks noChangeArrowheads="1"/>
          </p:cNvSpPr>
          <p:nvPr/>
        </p:nvSpPr>
        <p:spPr bwMode="auto">
          <a:xfrm>
            <a:off x="1600200" y="2179122"/>
            <a:ext cx="5815013" cy="2209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CA" sz="2000" b="1" i="0" u="none" strike="noStrike" cap="none" normalizeH="0" baseline="0" dirty="0" smtClean="0">
                <a:ln>
                  <a:noFill/>
                </a:ln>
                <a:solidFill>
                  <a:srgbClr val="E36C0A"/>
                </a:solidFill>
                <a:effectLst/>
                <a:latin typeface="Calibri" pitchFamily="34" charset="0"/>
                <a:cs typeface="Arial" pitchFamily="34" charset="0"/>
              </a:rPr>
              <a:t>Some file types cannot be returned early</a:t>
            </a:r>
            <a:r>
              <a:rPr kumimoji="0" lang="en-CA" sz="2000" b="0" i="0" u="none" strike="noStrike" cap="none" normalizeH="0" baseline="0" dirty="0" smtClean="0">
                <a:ln>
                  <a:noFill/>
                </a:ln>
                <a:solidFill>
                  <a:srgbClr val="E36C0A"/>
                </a:solidFill>
                <a:effectLst/>
                <a:latin typeface="Calibri" pitchFamily="34" charset="0"/>
                <a:cs typeface="Arial" pitchFamily="34" charset="0"/>
              </a:rPr>
              <a:t/>
            </a:r>
            <a:br>
              <a:rPr kumimoji="0" lang="en-CA" sz="2000" b="0" i="0" u="none" strike="noStrike" cap="none" normalizeH="0" baseline="0" dirty="0" smtClean="0">
                <a:ln>
                  <a:noFill/>
                </a:ln>
                <a:solidFill>
                  <a:srgbClr val="E36C0A"/>
                </a:solidFill>
                <a:effectLst/>
                <a:latin typeface="Calibri" pitchFamily="34" charset="0"/>
                <a:cs typeface="Arial" pitchFamily="34" charset="0"/>
              </a:rPr>
            </a:br>
            <a:r>
              <a:rPr kumimoji="0" lang="en-CA" sz="2000" b="0" i="0" u="none" strike="noStrike" cap="none" normalizeH="0" baseline="0" dirty="0" smtClean="0">
                <a:ln>
                  <a:noFill/>
                </a:ln>
                <a:solidFill>
                  <a:schemeClr val="tx1"/>
                </a:solidFill>
                <a:effectLst/>
                <a:latin typeface="Calibri" pitchFamily="34" charset="0"/>
                <a:cs typeface="Arial" pitchFamily="34" charset="0"/>
              </a:rPr>
              <a:t>MP3 audiobooks and EPUB </a:t>
            </a:r>
            <a:r>
              <a:rPr kumimoji="0" lang="en-CA" sz="2000" b="0" i="0" u="none" strike="noStrike" cap="none" normalizeH="0" baseline="0" dirty="0" err="1" smtClean="0">
                <a:ln>
                  <a:noFill/>
                </a:ln>
                <a:solidFill>
                  <a:schemeClr val="tx1"/>
                </a:solidFill>
                <a:effectLst/>
                <a:latin typeface="Calibri" pitchFamily="34" charset="0"/>
                <a:cs typeface="Arial" pitchFamily="34" charset="0"/>
              </a:rPr>
              <a:t>ebooks</a:t>
            </a:r>
            <a:r>
              <a:rPr kumimoji="0" lang="en-CA" sz="2000" b="0" i="0" u="none" strike="noStrike" cap="none" normalizeH="0" baseline="0" dirty="0" smtClean="0">
                <a:ln>
                  <a:noFill/>
                </a:ln>
                <a:solidFill>
                  <a:schemeClr val="tx1"/>
                </a:solidFill>
                <a:effectLst/>
                <a:latin typeface="Calibri" pitchFamily="34" charset="0"/>
                <a:cs typeface="Arial" pitchFamily="34" charset="0"/>
              </a:rPr>
              <a:t> </a:t>
            </a:r>
            <a:r>
              <a:rPr kumimoji="0" lang="en-CA" sz="2000" b="1" i="0" u="none" strike="noStrike" cap="none" normalizeH="0" baseline="0" dirty="0" smtClean="0">
                <a:ln>
                  <a:noFill/>
                </a:ln>
                <a:solidFill>
                  <a:schemeClr val="tx1"/>
                </a:solidFill>
                <a:effectLst/>
                <a:latin typeface="Calibri" pitchFamily="34" charset="0"/>
                <a:cs typeface="Arial" pitchFamily="34" charset="0"/>
              </a:rPr>
              <a:t>can</a:t>
            </a:r>
            <a:r>
              <a:rPr kumimoji="0" lang="en-CA" sz="2000" b="0" i="0" u="none" strike="noStrike" cap="none" normalizeH="0" baseline="0" dirty="0" smtClean="0">
                <a:ln>
                  <a:noFill/>
                </a:ln>
                <a:solidFill>
                  <a:schemeClr val="tx1"/>
                </a:solidFill>
                <a:effectLst/>
                <a:latin typeface="Calibri" pitchFamily="34" charset="0"/>
                <a:cs typeface="Arial" pitchFamily="34" charset="0"/>
              </a:rPr>
              <a:t> be returned early.</a:t>
            </a:r>
            <a:r>
              <a:rPr kumimoji="0" lang="en-CA" sz="2000" b="0" i="0" u="none" strike="noStrike" cap="none" normalizeH="0" baseline="0" dirty="0" smtClean="0">
                <a:ln>
                  <a:noFill/>
                </a:ln>
                <a:solidFill>
                  <a:schemeClr val="tx1"/>
                </a:solidFill>
                <a:effectLst/>
                <a:latin typeface="Times New Roman" pitchFamily="18" charset="0"/>
                <a:cs typeface="Arial" pitchFamily="34" charset="0"/>
              </a:rPr>
              <a:t/>
            </a:r>
            <a:br>
              <a:rPr kumimoji="0" lang="en-CA" sz="2000" b="0" i="0" u="none" strike="noStrike" cap="none" normalizeH="0" baseline="0" dirty="0" smtClean="0">
                <a:ln>
                  <a:noFill/>
                </a:ln>
                <a:solidFill>
                  <a:schemeClr val="tx1"/>
                </a:solidFill>
                <a:effectLst/>
                <a:latin typeface="Times New Roman" pitchFamily="18" charset="0"/>
                <a:cs typeface="Arial" pitchFamily="34" charset="0"/>
              </a:rPr>
            </a:br>
            <a:r>
              <a:rPr kumimoji="0" lang="en-CA" sz="2000" b="0" i="0" u="none" strike="noStrike" cap="none" normalizeH="0" baseline="0" dirty="0" smtClean="0">
                <a:ln>
                  <a:noFill/>
                </a:ln>
                <a:solidFill>
                  <a:schemeClr val="tx1"/>
                </a:solidFill>
                <a:effectLst/>
                <a:latin typeface="Calibri" pitchFamily="34" charset="0"/>
                <a:cs typeface="Arial" pitchFamily="34" charset="0"/>
              </a:rPr>
              <a:t>OEPUB </a:t>
            </a:r>
            <a:r>
              <a:rPr kumimoji="0" lang="en-CA" sz="2000" b="0" i="0" u="none" strike="noStrike" cap="none" normalizeH="0" baseline="0" dirty="0" err="1" smtClean="0">
                <a:ln>
                  <a:noFill/>
                </a:ln>
                <a:solidFill>
                  <a:schemeClr val="tx1"/>
                </a:solidFill>
                <a:effectLst/>
                <a:latin typeface="Calibri" pitchFamily="34" charset="0"/>
                <a:cs typeface="Arial" pitchFamily="34" charset="0"/>
              </a:rPr>
              <a:t>ebooks</a:t>
            </a:r>
            <a:r>
              <a:rPr kumimoji="0" lang="en-CA" sz="2000" b="0" i="0" u="none" strike="noStrike" cap="none" normalizeH="0" baseline="0" dirty="0" smtClean="0">
                <a:ln>
                  <a:noFill/>
                </a:ln>
                <a:solidFill>
                  <a:schemeClr val="tx1"/>
                </a:solidFill>
                <a:effectLst/>
                <a:latin typeface="Calibri" pitchFamily="34" charset="0"/>
                <a:cs typeface="Arial" pitchFamily="34" charset="0"/>
              </a:rPr>
              <a:t> </a:t>
            </a:r>
            <a:r>
              <a:rPr kumimoji="0" lang="en-CA" sz="2000" b="1" i="0" u="none" strike="noStrike" cap="none" normalizeH="0" baseline="0" dirty="0" smtClean="0">
                <a:ln>
                  <a:noFill/>
                </a:ln>
                <a:solidFill>
                  <a:schemeClr val="tx1"/>
                </a:solidFill>
                <a:effectLst/>
                <a:latin typeface="Calibri" pitchFamily="34" charset="0"/>
                <a:cs typeface="Arial" pitchFamily="34" charset="0"/>
              </a:rPr>
              <a:t>cannot</a:t>
            </a:r>
            <a:r>
              <a:rPr kumimoji="0" lang="en-CA" sz="2000" b="0" i="0" u="none" strike="noStrike" cap="none" normalizeH="0" baseline="0" dirty="0" smtClean="0">
                <a:ln>
                  <a:noFill/>
                </a:ln>
                <a:solidFill>
                  <a:schemeClr val="tx1"/>
                </a:solidFill>
                <a:effectLst/>
                <a:latin typeface="Calibri" pitchFamily="34" charset="0"/>
                <a:cs typeface="Arial" pitchFamily="34" charset="0"/>
              </a:rPr>
              <a:t> be returned early. If you check out one of these books, set it to a shorter checkout period, or delete it from your device and then wait for it to expire from your account.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5415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28600"/>
            <a:ext cx="8229600" cy="868363"/>
          </a:xfrm>
        </p:spPr>
        <p:txBody>
          <a:bodyPr/>
          <a:lstStyle/>
          <a:p>
            <a:pPr algn="l" eaLnBrk="1" hangingPunct="1"/>
            <a:r>
              <a:rPr lang="en-US" smtClean="0"/>
              <a:t>SCL</a:t>
            </a:r>
            <a:endParaRPr lang="en-CA" smtClean="0"/>
          </a:p>
        </p:txBody>
      </p:sp>
      <p:sp>
        <p:nvSpPr>
          <p:cNvPr id="4" name="Title 1"/>
          <p:cNvSpPr txBox="1">
            <a:spLocks/>
          </p:cNvSpPr>
          <p:nvPr/>
        </p:nvSpPr>
        <p:spPr>
          <a:xfrm>
            <a:off x="1066800" y="381000"/>
            <a:ext cx="8229600" cy="868363"/>
          </a:xfrm>
          <a:prstGeom prst="rect">
            <a:avLst/>
          </a:prstGeom>
        </p:spPr>
        <p:txBody>
          <a:bodyPr anchor="ctr">
            <a:normAutofit/>
          </a:bodyPr>
          <a:lstStyle/>
          <a:p>
            <a:pPr fontAlgn="auto">
              <a:spcAft>
                <a:spcPts val="0"/>
              </a:spcAft>
              <a:defRPr/>
            </a:pPr>
            <a:r>
              <a:rPr lang="en-US" sz="4400" b="1" dirty="0">
                <a:solidFill>
                  <a:srgbClr val="92D050"/>
                </a:solidFill>
                <a:latin typeface="Cambria" pitchFamily="18" charset="0"/>
              </a:rPr>
              <a:t>Downloads</a:t>
            </a:r>
            <a:endParaRPr lang="en-CA" sz="4400" b="1" dirty="0">
              <a:solidFill>
                <a:srgbClr val="92D050"/>
              </a:solidFill>
              <a:latin typeface="Cambria" pitchFamily="18" charset="0"/>
            </a:endParaRPr>
          </a:p>
        </p:txBody>
      </p:sp>
      <p:pic>
        <p:nvPicPr>
          <p:cNvPr id="26628" name="Picture 6" descr="large.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400" y="5943600"/>
            <a:ext cx="736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2133600"/>
            <a:ext cx="2133600" cy="2586038"/>
          </a:xfrm>
          <a:prstGeom prst="rect">
            <a:avLst/>
          </a:prstGeom>
          <a:noFill/>
        </p:spPr>
        <p:txBody>
          <a:bodyPr>
            <a:spAutoFit/>
          </a:bodyPr>
          <a:lstStyle/>
          <a:p>
            <a:pPr>
              <a:defRPr/>
            </a:pPr>
            <a:r>
              <a:rPr lang="en-US" dirty="0">
                <a:solidFill>
                  <a:prstClr val="black"/>
                </a:solidFill>
                <a:latin typeface="Calibri"/>
              </a:rPr>
              <a:t>This page is your portal for all things digital.</a:t>
            </a:r>
          </a:p>
          <a:p>
            <a:pPr>
              <a:defRPr/>
            </a:pPr>
            <a:endParaRPr lang="en-US" dirty="0">
              <a:solidFill>
                <a:prstClr val="black"/>
              </a:solidFill>
              <a:latin typeface="Calibri"/>
            </a:endParaRPr>
          </a:p>
          <a:p>
            <a:pPr>
              <a:defRPr/>
            </a:pPr>
            <a:r>
              <a:rPr lang="en-US" dirty="0">
                <a:solidFill>
                  <a:prstClr val="black"/>
                </a:solidFill>
                <a:latin typeface="Calibri"/>
              </a:rPr>
              <a:t>Help resources, apps, request a title for purchase, new e-books newsletter &amp; more. </a:t>
            </a:r>
          </a:p>
        </p:txBody>
      </p:sp>
      <p:sp>
        <p:nvSpPr>
          <p:cNvPr id="13" name="TextBox 12"/>
          <p:cNvSpPr txBox="1"/>
          <p:nvPr/>
        </p:nvSpPr>
        <p:spPr>
          <a:xfrm>
            <a:off x="2667000" y="5943600"/>
            <a:ext cx="5410200" cy="646113"/>
          </a:xfrm>
          <a:prstGeom prst="rect">
            <a:avLst/>
          </a:prstGeom>
          <a:noFill/>
        </p:spPr>
        <p:txBody>
          <a:bodyPr>
            <a:spAutoFit/>
          </a:bodyPr>
          <a:lstStyle/>
          <a:p>
            <a:pPr>
              <a:defRPr/>
            </a:pPr>
            <a:r>
              <a:rPr lang="en-US" dirty="0">
                <a:solidFill>
                  <a:prstClr val="black"/>
                </a:solidFill>
                <a:latin typeface="Calibri"/>
                <a:hlinkClick r:id="rId3"/>
              </a:rPr>
              <a:t>http://www.sclibrary.ab.ca/download.htm</a:t>
            </a:r>
            <a:endParaRPr lang="en-CA" dirty="0">
              <a:solidFill>
                <a:prstClr val="black"/>
              </a:solidFill>
              <a:latin typeface="Calibri"/>
            </a:endParaRPr>
          </a:p>
          <a:p>
            <a:pPr>
              <a:defRPr/>
            </a:pPr>
            <a:endParaRPr lang="en-CA" dirty="0">
              <a:solidFill>
                <a:prstClr val="black"/>
              </a:solidFill>
            </a:endParaRPr>
          </a:p>
        </p:txBody>
      </p:sp>
      <p:pic>
        <p:nvPicPr>
          <p:cNvPr id="2663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1371600"/>
            <a:ext cx="6915150"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231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large.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867400"/>
            <a:ext cx="736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1"/>
          <p:cNvGrpSpPr>
            <a:grpSpLocks/>
          </p:cNvGrpSpPr>
          <p:nvPr/>
        </p:nvGrpSpPr>
        <p:grpSpPr bwMode="auto">
          <a:xfrm>
            <a:off x="198438" y="1228725"/>
            <a:ext cx="4948237" cy="4067175"/>
            <a:chOff x="1524000" y="1228725"/>
            <a:chExt cx="4948238" cy="4067175"/>
          </a:xfrm>
        </p:grpSpPr>
        <p:pic>
          <p:nvPicPr>
            <p:cNvPr id="2765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763" y="1228725"/>
              <a:ext cx="380047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79469"/>
              <a:ext cx="1447800" cy="186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652" name="Title 1"/>
          <p:cNvSpPr>
            <a:spLocks noGrp="1"/>
          </p:cNvSpPr>
          <p:nvPr>
            <p:ph type="title"/>
          </p:nvPr>
        </p:nvSpPr>
        <p:spPr>
          <a:xfrm>
            <a:off x="-228600" y="228600"/>
            <a:ext cx="9525000" cy="1143000"/>
          </a:xfrm>
          <a:solidFill>
            <a:srgbClr val="92D050"/>
          </a:solidFill>
        </p:spPr>
        <p:txBody>
          <a:bodyPr/>
          <a:lstStyle/>
          <a:p>
            <a:pPr eaLnBrk="1" hangingPunct="1"/>
            <a:r>
              <a:rPr lang="en-US" sz="4000" smtClean="0">
                <a:latin typeface="Cambria" pitchFamily="18" charset="0"/>
              </a:rPr>
              <a:t>Don’t miss these upcoming programs!</a:t>
            </a:r>
            <a:endParaRPr lang="en-CA" sz="4000" smtClean="0">
              <a:latin typeface="Cambria" pitchFamily="18" charset="0"/>
            </a:endParaRPr>
          </a:p>
        </p:txBody>
      </p:sp>
      <p:pic>
        <p:nvPicPr>
          <p:cNvPr id="27653"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600200"/>
            <a:ext cx="3354388"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4343400"/>
            <a:ext cx="3429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122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229600" cy="1143000"/>
          </a:xfrm>
        </p:spPr>
        <p:txBody>
          <a:bodyPr/>
          <a:lstStyle/>
          <a:p>
            <a:pPr eaLnBrk="1" hangingPunct="1"/>
            <a:r>
              <a:rPr lang="en-US" smtClean="0">
                <a:latin typeface="Cambria" pitchFamily="18" charset="0"/>
              </a:rPr>
              <a:t>Thank you for coming!</a:t>
            </a:r>
            <a:endParaRPr lang="en-CA" smtClean="0">
              <a:latin typeface="Cambria" pitchFamily="18" charset="0"/>
            </a:endParaRPr>
          </a:p>
        </p:txBody>
      </p:sp>
      <p:sp>
        <p:nvSpPr>
          <p:cNvPr id="28675" name="Content Placeholder 2"/>
          <p:cNvSpPr>
            <a:spLocks noGrp="1"/>
          </p:cNvSpPr>
          <p:nvPr>
            <p:ph idx="1"/>
          </p:nvPr>
        </p:nvSpPr>
        <p:spPr>
          <a:xfrm>
            <a:off x="533400" y="1143000"/>
            <a:ext cx="8229600" cy="1828800"/>
          </a:xfrm>
        </p:spPr>
        <p:txBody>
          <a:bodyPr/>
          <a:lstStyle/>
          <a:p>
            <a:pPr marL="0" indent="0" algn="ctr" eaLnBrk="1" hangingPunct="1">
              <a:buFont typeface="Arial" charset="0"/>
              <a:buNone/>
            </a:pPr>
            <a:r>
              <a:rPr lang="en-US" sz="3000" b="1" smtClean="0"/>
              <a:t>CAN WE HELP?</a:t>
            </a:r>
            <a:r>
              <a:rPr lang="en-US" sz="3000" smtClean="0"/>
              <a:t/>
            </a:r>
            <a:br>
              <a:rPr lang="en-US" sz="3000" smtClean="0"/>
            </a:br>
            <a:r>
              <a:rPr lang="en-US" sz="2000" smtClean="0">
                <a:solidFill>
                  <a:srgbClr val="92D050"/>
                </a:solidFill>
              </a:rPr>
              <a:t>Email: info@sclibrary.ab.ca</a:t>
            </a:r>
            <a:br>
              <a:rPr lang="en-US" sz="2000" smtClean="0">
                <a:solidFill>
                  <a:srgbClr val="92D050"/>
                </a:solidFill>
              </a:rPr>
            </a:br>
            <a:r>
              <a:rPr lang="en-US" sz="2000" smtClean="0">
                <a:solidFill>
                  <a:srgbClr val="92D050"/>
                </a:solidFill>
              </a:rPr>
              <a:t>Phone: 780.410.8601 (Talk to a human being!)</a:t>
            </a:r>
            <a:r>
              <a:rPr lang="en-US" sz="3000" smtClean="0"/>
              <a:t/>
            </a:r>
            <a:br>
              <a:rPr lang="en-US" sz="3000" smtClean="0"/>
            </a:br>
            <a:r>
              <a:rPr lang="en-US" sz="3000" smtClean="0"/>
              <a:t>Or come by either of our Information Desks.</a:t>
            </a:r>
            <a:endParaRPr lang="en-CA" sz="3000" smtClean="0"/>
          </a:p>
        </p:txBody>
      </p:sp>
      <p:sp>
        <p:nvSpPr>
          <p:cNvPr id="5" name="Title 1"/>
          <p:cNvSpPr txBox="1">
            <a:spLocks/>
          </p:cNvSpPr>
          <p:nvPr/>
        </p:nvSpPr>
        <p:spPr>
          <a:xfrm>
            <a:off x="457200" y="5257800"/>
            <a:ext cx="8229600" cy="1143000"/>
          </a:xfrm>
          <a:prstGeom prst="rect">
            <a:avLst/>
          </a:prstGeom>
        </p:spPr>
        <p:txBody>
          <a:bodyPr anchor="ctr">
            <a:normAutofit/>
          </a:bodyPr>
          <a:lstStyle/>
          <a:p>
            <a:pPr algn="ctr" fontAlgn="auto">
              <a:spcAft>
                <a:spcPts val="0"/>
              </a:spcAft>
              <a:defRPr/>
            </a:pPr>
            <a:r>
              <a:rPr lang="en-US" sz="4400" dirty="0">
                <a:solidFill>
                  <a:srgbClr val="92D050"/>
                </a:solidFill>
                <a:latin typeface="Cambria" pitchFamily="18" charset="0"/>
              </a:rPr>
              <a:t>Happy Downloading!</a:t>
            </a:r>
            <a:endParaRPr lang="en-CA" sz="4400" dirty="0">
              <a:solidFill>
                <a:srgbClr val="92D050"/>
              </a:solidFill>
              <a:latin typeface="Cambria" pitchFamily="18" charset="0"/>
            </a:endParaRPr>
          </a:p>
        </p:txBody>
      </p:sp>
      <p:pic>
        <p:nvPicPr>
          <p:cNvPr id="28677" name="Picture 5" descr="large.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400" y="5943600"/>
            <a:ext cx="736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8" name="Group 6"/>
          <p:cNvGrpSpPr>
            <a:grpSpLocks/>
          </p:cNvGrpSpPr>
          <p:nvPr/>
        </p:nvGrpSpPr>
        <p:grpSpPr bwMode="auto">
          <a:xfrm>
            <a:off x="-228600" y="3048000"/>
            <a:ext cx="9677400" cy="2209800"/>
            <a:chOff x="-152400" y="3657600"/>
            <a:chExt cx="9677400" cy="2209800"/>
          </a:xfrm>
        </p:grpSpPr>
        <p:pic>
          <p:nvPicPr>
            <p:cNvPr id="8" name="Picture 2" descr="V:\Graphics\Corporate\Products\PS Projects\Annie\Patron Slideshow\PPT images\Slide4_ListenImage.png"/>
            <p:cNvPicPr>
              <a:picLocks noChangeAspect="1" noChangeArrowheads="1"/>
            </p:cNvPicPr>
            <p:nvPr/>
          </p:nvPicPr>
          <p:blipFill>
            <a:blip r:embed="rId4"/>
            <a:srcRect b="16801"/>
            <a:stretch>
              <a:fillRect/>
            </a:stretch>
          </p:blipFill>
          <p:spPr bwMode="auto">
            <a:xfrm>
              <a:off x="4114800" y="3886200"/>
              <a:ext cx="1579563" cy="1736725"/>
            </a:xfrm>
            <a:prstGeom prst="rect">
              <a:avLst/>
            </a:prstGeom>
            <a:noFill/>
            <a:effectLst>
              <a:outerShdw blurRad="50800" dist="38100" dir="2700000" algn="tl" rotWithShape="0">
                <a:prstClr val="black">
                  <a:alpha val="40000"/>
                </a:prstClr>
              </a:outerShdw>
            </a:effectLst>
          </p:spPr>
        </p:pic>
        <p:pic>
          <p:nvPicPr>
            <p:cNvPr id="28680" name="Picture 3" descr="\\Fs1\shared$\Websites\Image Archive\technology\headphones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962400"/>
              <a:ext cx="2058675" cy="153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womanreadin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86200"/>
              <a:ext cx="1397720" cy="173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V:\Graphics\_Source\Stock Photos\Marketing\PreppedForAnnie\101893158.png"/>
            <p:cNvPicPr>
              <a:picLocks noChangeAspect="1" noChangeArrowheads="1"/>
            </p:cNvPicPr>
            <p:nvPr/>
          </p:nvPicPr>
          <p:blipFill>
            <a:blip r:embed="rId7" cstate="print"/>
            <a:srcRect/>
            <a:stretch>
              <a:fillRect/>
            </a:stretch>
          </p:blipFill>
          <p:spPr bwMode="auto">
            <a:xfrm flipH="1">
              <a:off x="7010400" y="3962400"/>
              <a:ext cx="2286000" cy="1586872"/>
            </a:xfrm>
            <a:prstGeom prst="rect">
              <a:avLst/>
            </a:prstGeom>
            <a:noFill/>
            <a:effectLst>
              <a:softEdge rad="63500"/>
            </a:effectLst>
          </p:spPr>
        </p:pic>
        <p:pic>
          <p:nvPicPr>
            <p:cNvPr id="2868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4038600"/>
              <a:ext cx="1447800" cy="150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152400" y="5486400"/>
              <a:ext cx="9525000" cy="381000"/>
            </a:xfrm>
            <a:prstGeom prst="rect">
              <a:avLst/>
            </a:prstGeom>
            <a:solidFill>
              <a:srgbClr val="92D050"/>
            </a:solidFill>
          </p:spPr>
          <p:txBody>
            <a:bodyPr anchor="ctr">
              <a:normAutofit fontScale="55000" lnSpcReduction="20000"/>
            </a:bodyPr>
            <a:lstStyle/>
            <a:p>
              <a:pPr algn="ctr" fontAlgn="auto">
                <a:spcAft>
                  <a:spcPts val="0"/>
                </a:spcAft>
                <a:defRPr/>
              </a:pPr>
              <a:endParaRPr lang="en-CA" sz="4000" dirty="0">
                <a:solidFill>
                  <a:prstClr val="black"/>
                </a:solidFill>
                <a:latin typeface="Cambria" pitchFamily="18" charset="0"/>
              </a:endParaRPr>
            </a:p>
          </p:txBody>
        </p:sp>
        <p:sp>
          <p:nvSpPr>
            <p:cNvPr id="14" name="Title 1"/>
            <p:cNvSpPr txBox="1">
              <a:spLocks/>
            </p:cNvSpPr>
            <p:nvPr/>
          </p:nvSpPr>
          <p:spPr>
            <a:xfrm>
              <a:off x="0" y="3657600"/>
              <a:ext cx="9525000" cy="381000"/>
            </a:xfrm>
            <a:prstGeom prst="rect">
              <a:avLst/>
            </a:prstGeom>
            <a:solidFill>
              <a:srgbClr val="92D050"/>
            </a:solidFill>
          </p:spPr>
          <p:txBody>
            <a:bodyPr anchor="ctr">
              <a:normAutofit fontScale="55000" lnSpcReduction="20000"/>
            </a:bodyPr>
            <a:lstStyle/>
            <a:p>
              <a:pPr algn="ctr" fontAlgn="auto">
                <a:spcAft>
                  <a:spcPts val="0"/>
                </a:spcAft>
                <a:defRPr/>
              </a:pPr>
              <a:endParaRPr lang="en-CA" sz="4000" dirty="0">
                <a:solidFill>
                  <a:prstClr val="black"/>
                </a:solidFill>
                <a:latin typeface="Cambria" pitchFamily="18" charset="0"/>
              </a:endParaRPr>
            </a:p>
          </p:txBody>
        </p:sp>
      </p:grpSp>
    </p:spTree>
    <p:extLst>
      <p:ext uri="{BB962C8B-B14F-4D97-AF65-F5344CB8AC3E}">
        <p14:creationId xmlns:p14="http://schemas.microsoft.com/office/powerpoint/2010/main" val="1927151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arge.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400" y="5943600"/>
            <a:ext cx="736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17"/>
          <p:cNvGrpSpPr>
            <a:grpSpLocks/>
          </p:cNvGrpSpPr>
          <p:nvPr/>
        </p:nvGrpSpPr>
        <p:grpSpPr bwMode="auto">
          <a:xfrm>
            <a:off x="-381000" y="2209800"/>
            <a:ext cx="10010775" cy="1524000"/>
            <a:chOff x="-228600" y="152400"/>
            <a:chExt cx="10010775" cy="1524000"/>
          </a:xfrm>
        </p:grpSpPr>
        <p:sp>
          <p:nvSpPr>
            <p:cNvPr id="4" name="Title 1"/>
            <p:cNvSpPr txBox="1">
              <a:spLocks/>
            </p:cNvSpPr>
            <p:nvPr/>
          </p:nvSpPr>
          <p:spPr bwMode="auto">
            <a:xfrm>
              <a:off x="-228600" y="152400"/>
              <a:ext cx="9525000" cy="152400"/>
            </a:xfrm>
            <a:prstGeom prst="rect">
              <a:avLst/>
            </a:prstGeom>
            <a:solidFill>
              <a:srgbClr val="92D050"/>
            </a:solidFill>
          </p:spPr>
          <p:txBody>
            <a:bodyPr anchor="ctr">
              <a:normAutofit fontScale="25000" lnSpcReduction="20000"/>
            </a:bodyPr>
            <a:lstStyle/>
            <a:p>
              <a:pPr algn="ctr" fontAlgn="auto">
                <a:spcAft>
                  <a:spcPts val="0"/>
                </a:spcAft>
                <a:defRPr/>
              </a:pPr>
              <a:endParaRPr lang="en-CA" sz="4000" dirty="0">
                <a:solidFill>
                  <a:prstClr val="black"/>
                </a:solidFill>
                <a:latin typeface="Cambria" pitchFamily="18" charset="0"/>
              </a:endParaRPr>
            </a:p>
          </p:txBody>
        </p:sp>
        <p:pic>
          <p:nvPicPr>
            <p:cNvPr id="30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304800"/>
              <a:ext cx="838199" cy="131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48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39200" y="3048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bwMode="auto">
            <a:xfrm>
              <a:off x="0" y="1524000"/>
              <a:ext cx="9525000" cy="152400"/>
            </a:xfrm>
            <a:prstGeom prst="rect">
              <a:avLst/>
            </a:prstGeom>
            <a:solidFill>
              <a:srgbClr val="92D050"/>
            </a:solidFill>
          </p:spPr>
          <p:txBody>
            <a:bodyPr anchor="ctr">
              <a:normAutofit fontScale="25000" lnSpcReduction="20000"/>
            </a:bodyPr>
            <a:lstStyle/>
            <a:p>
              <a:pPr algn="ctr" fontAlgn="auto">
                <a:spcAft>
                  <a:spcPts val="0"/>
                </a:spcAft>
                <a:defRPr/>
              </a:pPr>
              <a:endParaRPr lang="en-CA" sz="4000" dirty="0">
                <a:solidFill>
                  <a:prstClr val="black"/>
                </a:solidFill>
                <a:latin typeface="Cambria" pitchFamily="18" charset="0"/>
              </a:endParaRPr>
            </a:p>
          </p:txBody>
        </p:sp>
      </p:grpSp>
      <p:sp>
        <p:nvSpPr>
          <p:cNvPr id="19" name="Content Placeholder 15"/>
          <p:cNvSpPr>
            <a:spLocks noGrp="1"/>
          </p:cNvSpPr>
          <p:nvPr>
            <p:ph idx="1"/>
          </p:nvPr>
        </p:nvSpPr>
        <p:spPr>
          <a:xfrm>
            <a:off x="685800" y="3886200"/>
            <a:ext cx="7353300" cy="2667000"/>
          </a:xfrm>
        </p:spPr>
        <p:txBody>
          <a:bodyPr rtlCol="0">
            <a:normAutofit fontScale="77500" lnSpcReduction="20000"/>
          </a:bodyPr>
          <a:lstStyle/>
          <a:p>
            <a:pPr eaLnBrk="1" fontAlgn="auto" hangingPunct="1">
              <a:spcBef>
                <a:spcPts val="600"/>
              </a:spcBef>
              <a:spcAft>
                <a:spcPts val="0"/>
              </a:spcAft>
              <a:buFont typeface="Arial" pitchFamily="34" charset="0"/>
              <a:buNone/>
              <a:defRPr/>
            </a:pPr>
            <a:r>
              <a:rPr lang="en-US" b="1" dirty="0" smtClean="0"/>
              <a:t>How does it work?</a:t>
            </a:r>
          </a:p>
          <a:p>
            <a:pPr lvl="1" eaLnBrk="1" fontAlgn="auto" hangingPunct="1">
              <a:spcBef>
                <a:spcPts val="600"/>
              </a:spcBef>
              <a:spcAft>
                <a:spcPts val="0"/>
              </a:spcAft>
              <a:buClr>
                <a:srgbClr val="92D050"/>
              </a:buClr>
              <a:buFont typeface="Wingdings 3" pitchFamily="18" charset="2"/>
              <a:buChar char=""/>
              <a:defRPr/>
            </a:pPr>
            <a:r>
              <a:rPr lang="en-US" dirty="0" smtClean="0"/>
              <a:t>Choose from popular items including fiction and non-fiction, children’s and teen</a:t>
            </a:r>
          </a:p>
          <a:p>
            <a:pPr lvl="1" eaLnBrk="1" fontAlgn="auto" hangingPunct="1">
              <a:spcBef>
                <a:spcPts val="600"/>
              </a:spcBef>
              <a:spcAft>
                <a:spcPts val="0"/>
              </a:spcAft>
              <a:buClr>
                <a:srgbClr val="92D050"/>
              </a:buClr>
              <a:buFont typeface="Wingdings 3" pitchFamily="18" charset="2"/>
              <a:buChar char=""/>
              <a:defRPr/>
            </a:pPr>
            <a:r>
              <a:rPr lang="en-US" dirty="0" smtClean="0"/>
              <a:t>Download e-books and e-</a:t>
            </a:r>
            <a:r>
              <a:rPr lang="en-US" dirty="0" err="1" smtClean="0"/>
              <a:t>audiobooks</a:t>
            </a:r>
            <a:endParaRPr lang="en-US" dirty="0" smtClean="0"/>
          </a:p>
          <a:p>
            <a:pPr lvl="1" eaLnBrk="1" fontAlgn="auto" hangingPunct="1">
              <a:spcBef>
                <a:spcPts val="600"/>
              </a:spcBef>
              <a:spcAft>
                <a:spcPts val="0"/>
              </a:spcAft>
              <a:buClr>
                <a:srgbClr val="92D050"/>
              </a:buClr>
              <a:buFont typeface="Wingdings 3" pitchFamily="18" charset="2"/>
              <a:buChar char=""/>
              <a:defRPr/>
            </a:pPr>
            <a:r>
              <a:rPr lang="en-US" dirty="0" smtClean="0"/>
              <a:t>Check out up to 5 items at a time with your library card</a:t>
            </a:r>
          </a:p>
          <a:p>
            <a:pPr lvl="1" eaLnBrk="1" fontAlgn="auto" hangingPunct="1">
              <a:spcBef>
                <a:spcPts val="600"/>
              </a:spcBef>
              <a:spcAft>
                <a:spcPts val="0"/>
              </a:spcAft>
              <a:buClr>
                <a:srgbClr val="92D050"/>
              </a:buClr>
              <a:buFont typeface="Wingdings 3" pitchFamily="18" charset="2"/>
              <a:buChar char=""/>
              <a:defRPr/>
            </a:pPr>
            <a:r>
              <a:rPr lang="en-US" dirty="0" smtClean="0"/>
              <a:t>If someone else has an item checked out – place it on hold, get an email when it is ready for you to check it out</a:t>
            </a:r>
          </a:p>
          <a:p>
            <a:pPr lvl="1" eaLnBrk="1" fontAlgn="auto" hangingPunct="1">
              <a:spcBef>
                <a:spcPts val="600"/>
              </a:spcBef>
              <a:spcAft>
                <a:spcPts val="0"/>
              </a:spcAft>
              <a:buClr>
                <a:srgbClr val="92D050"/>
              </a:buClr>
              <a:buFont typeface="Wingdings 3" pitchFamily="18" charset="2"/>
              <a:buChar char=""/>
              <a:defRPr/>
            </a:pPr>
            <a:endParaRPr lang="en-US" dirty="0" smtClean="0"/>
          </a:p>
          <a:p>
            <a:pPr lvl="1" eaLnBrk="1" fontAlgn="auto" hangingPunct="1">
              <a:spcBef>
                <a:spcPts val="600"/>
              </a:spcBef>
              <a:spcAft>
                <a:spcPts val="0"/>
              </a:spcAft>
              <a:buClr>
                <a:srgbClr val="92D050"/>
              </a:buClr>
              <a:buFont typeface="Wingdings 3" pitchFamily="18" charset="2"/>
              <a:buChar char=""/>
              <a:defRPr/>
            </a:pPr>
            <a:endParaRPr lang="en-US" dirty="0" smtClean="0"/>
          </a:p>
        </p:txBody>
      </p:sp>
      <p:pic>
        <p:nvPicPr>
          <p:cNvPr id="3077" name="Picture 2">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304800"/>
            <a:ext cx="69913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00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5"/>
          <p:cNvSpPr>
            <a:spLocks noGrp="1"/>
          </p:cNvSpPr>
          <p:nvPr>
            <p:ph idx="1"/>
          </p:nvPr>
        </p:nvSpPr>
        <p:spPr>
          <a:xfrm>
            <a:off x="457200" y="4114800"/>
            <a:ext cx="7620000" cy="2544763"/>
          </a:xfrm>
        </p:spPr>
        <p:txBody>
          <a:bodyPr/>
          <a:lstStyle/>
          <a:p>
            <a:pPr lvl="1" eaLnBrk="1" hangingPunct="1">
              <a:spcBef>
                <a:spcPts val="600"/>
              </a:spcBef>
              <a:buClr>
                <a:srgbClr val="92D050"/>
              </a:buClr>
              <a:buFont typeface="Wingdings 3" pitchFamily="18" charset="2"/>
              <a:buChar char=""/>
            </a:pPr>
            <a:r>
              <a:rPr lang="en-US" dirty="0" smtClean="0"/>
              <a:t>Browse, check out, and download with your library card … anytime, from anywhere! </a:t>
            </a:r>
          </a:p>
          <a:p>
            <a:pPr lvl="1" eaLnBrk="1" hangingPunct="1">
              <a:spcBef>
                <a:spcPts val="600"/>
              </a:spcBef>
              <a:buClr>
                <a:srgbClr val="92D050"/>
              </a:buClr>
              <a:buFont typeface="Wingdings 3" pitchFamily="18" charset="2"/>
              <a:buChar char=""/>
            </a:pPr>
            <a:r>
              <a:rPr lang="en-US" dirty="0" smtClean="0"/>
              <a:t>Use your </a:t>
            </a:r>
            <a:r>
              <a:rPr lang="en-US" dirty="0" smtClean="0"/>
              <a:t>BlackBerry Playbook with OS 2 (purchased in Feb 2012 or later). Also works on almost all other computers and mobile devices</a:t>
            </a:r>
            <a:endParaRPr lang="en-US" dirty="0" smtClean="0"/>
          </a:p>
        </p:txBody>
      </p:sp>
      <p:pic>
        <p:nvPicPr>
          <p:cNvPr id="4099" name="Picture 4" descr="large.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400" y="5943600"/>
            <a:ext cx="736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4800"/>
            <a:ext cx="69913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 name="Group 18"/>
          <p:cNvGrpSpPr>
            <a:grpSpLocks/>
          </p:cNvGrpSpPr>
          <p:nvPr/>
        </p:nvGrpSpPr>
        <p:grpSpPr bwMode="auto">
          <a:xfrm>
            <a:off x="0" y="1905000"/>
            <a:ext cx="9525000" cy="1981200"/>
            <a:chOff x="0" y="1905000"/>
            <a:chExt cx="9525000" cy="1981200"/>
          </a:xfrm>
        </p:grpSpPr>
        <p:sp>
          <p:nvSpPr>
            <p:cNvPr id="7" name="Title 1"/>
            <p:cNvSpPr txBox="1">
              <a:spLocks/>
            </p:cNvSpPr>
            <p:nvPr/>
          </p:nvSpPr>
          <p:spPr>
            <a:xfrm>
              <a:off x="0" y="1905000"/>
              <a:ext cx="9525000" cy="381000"/>
            </a:xfrm>
            <a:prstGeom prst="rect">
              <a:avLst/>
            </a:prstGeom>
            <a:solidFill>
              <a:srgbClr val="92D050"/>
            </a:solidFill>
          </p:spPr>
          <p:txBody>
            <a:bodyPr anchor="ctr">
              <a:normAutofit fontScale="55000" lnSpcReduction="20000"/>
            </a:bodyPr>
            <a:lstStyle/>
            <a:p>
              <a:pPr algn="ctr" fontAlgn="auto">
                <a:spcAft>
                  <a:spcPts val="0"/>
                </a:spcAft>
                <a:defRPr/>
              </a:pPr>
              <a:endParaRPr lang="en-CA" sz="4000" dirty="0">
                <a:solidFill>
                  <a:prstClr val="black"/>
                </a:solidFill>
                <a:latin typeface="Cambria" pitchFamily="18" charset="0"/>
              </a:endParaRPr>
            </a:p>
          </p:txBody>
        </p:sp>
        <p:pic>
          <p:nvPicPr>
            <p:cNvPr id="41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860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2860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22860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2286000"/>
              <a:ext cx="77419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2860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22860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22860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9000" y="2286000"/>
              <a:ext cx="971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01025" y="22860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3505200"/>
              <a:ext cx="9525000" cy="381000"/>
            </a:xfrm>
            <a:prstGeom prst="rect">
              <a:avLst/>
            </a:prstGeom>
            <a:solidFill>
              <a:srgbClr val="92D050"/>
            </a:solidFill>
          </p:spPr>
          <p:txBody>
            <a:bodyPr anchor="ctr">
              <a:normAutofit fontScale="55000" lnSpcReduction="20000"/>
            </a:bodyPr>
            <a:lstStyle/>
            <a:p>
              <a:pPr algn="ctr" fontAlgn="auto">
                <a:spcAft>
                  <a:spcPts val="0"/>
                </a:spcAft>
                <a:defRPr/>
              </a:pPr>
              <a:endParaRPr lang="en-CA" sz="4000" dirty="0">
                <a:solidFill>
                  <a:prstClr val="black"/>
                </a:solidFill>
                <a:latin typeface="Cambria" pitchFamily="18" charset="0"/>
              </a:endParaRPr>
            </a:p>
          </p:txBody>
        </p:sp>
      </p:grpSp>
    </p:spTree>
    <p:extLst>
      <p:ext uri="{BB962C8B-B14F-4D97-AF65-F5344CB8AC3E}">
        <p14:creationId xmlns:p14="http://schemas.microsoft.com/office/powerpoint/2010/main" val="308093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5"/>
          <p:cNvSpPr>
            <a:spLocks noGrp="1"/>
          </p:cNvSpPr>
          <p:nvPr>
            <p:ph idx="1"/>
          </p:nvPr>
        </p:nvSpPr>
        <p:spPr>
          <a:xfrm>
            <a:off x="609600" y="4038600"/>
            <a:ext cx="7353300" cy="2544763"/>
          </a:xfrm>
        </p:spPr>
        <p:txBody>
          <a:bodyPr/>
          <a:lstStyle/>
          <a:p>
            <a:pPr lvl="1" eaLnBrk="1" hangingPunct="1">
              <a:spcBef>
                <a:spcPts val="600"/>
              </a:spcBef>
              <a:buClr>
                <a:srgbClr val="92D050"/>
              </a:buClr>
              <a:buFont typeface="Arial" charset="0"/>
              <a:buNone/>
            </a:pPr>
            <a:r>
              <a:rPr lang="en-US" b="1" dirty="0" smtClean="0"/>
              <a:t>What’s Required</a:t>
            </a:r>
          </a:p>
          <a:p>
            <a:pPr lvl="1" eaLnBrk="1" hangingPunct="1">
              <a:spcBef>
                <a:spcPts val="600"/>
              </a:spcBef>
              <a:buClr>
                <a:srgbClr val="92D050"/>
              </a:buClr>
              <a:buFont typeface="Wingdings 3" pitchFamily="18" charset="2"/>
              <a:buChar char=""/>
            </a:pPr>
            <a:r>
              <a:rPr lang="en-US" dirty="0" smtClean="0"/>
              <a:t>A valid library card</a:t>
            </a:r>
          </a:p>
          <a:p>
            <a:pPr lvl="1" eaLnBrk="1" hangingPunct="1">
              <a:spcBef>
                <a:spcPts val="600"/>
              </a:spcBef>
              <a:buClr>
                <a:srgbClr val="92D050"/>
              </a:buClr>
              <a:buFont typeface="Wingdings 3" pitchFamily="18" charset="2"/>
              <a:buChar char=""/>
            </a:pPr>
            <a:r>
              <a:rPr lang="en-US" dirty="0" smtClean="0"/>
              <a:t>A compatible </a:t>
            </a:r>
            <a:r>
              <a:rPr lang="en-US" dirty="0" smtClean="0"/>
              <a:t>BlackBerry </a:t>
            </a:r>
            <a:r>
              <a:rPr lang="en-US" dirty="0" err="1" smtClean="0"/>
              <a:t>PlayBook</a:t>
            </a:r>
            <a:endParaRPr lang="en-US" dirty="0" smtClean="0"/>
          </a:p>
          <a:p>
            <a:pPr lvl="1" eaLnBrk="1" hangingPunct="1">
              <a:spcBef>
                <a:spcPts val="600"/>
              </a:spcBef>
              <a:buClr>
                <a:srgbClr val="92D050"/>
              </a:buClr>
              <a:buFont typeface="Wingdings 3" pitchFamily="18" charset="2"/>
              <a:buChar char=""/>
            </a:pPr>
            <a:r>
              <a:rPr lang="en-US" dirty="0" smtClean="0"/>
              <a:t>An Adobe ID (see next slide)</a:t>
            </a:r>
            <a:endParaRPr lang="en-US" dirty="0" smtClean="0"/>
          </a:p>
        </p:txBody>
      </p:sp>
      <p:pic>
        <p:nvPicPr>
          <p:cNvPr id="5123" name="Picture 4" descr="large.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400" y="5943600"/>
            <a:ext cx="736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04800"/>
            <a:ext cx="69913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Group 42"/>
          <p:cNvGrpSpPr>
            <a:grpSpLocks/>
          </p:cNvGrpSpPr>
          <p:nvPr/>
        </p:nvGrpSpPr>
        <p:grpSpPr bwMode="auto">
          <a:xfrm>
            <a:off x="-457200" y="2133600"/>
            <a:ext cx="10239375" cy="1524000"/>
            <a:chOff x="-381000" y="2209800"/>
            <a:chExt cx="10239375" cy="1524000"/>
          </a:xfrm>
        </p:grpSpPr>
        <p:sp>
          <p:nvSpPr>
            <p:cNvPr id="19" name="Title 1"/>
            <p:cNvSpPr txBox="1">
              <a:spLocks/>
            </p:cNvSpPr>
            <p:nvPr/>
          </p:nvSpPr>
          <p:spPr bwMode="auto">
            <a:xfrm>
              <a:off x="-381000" y="2209800"/>
              <a:ext cx="9906000" cy="152400"/>
            </a:xfrm>
            <a:prstGeom prst="rect">
              <a:avLst/>
            </a:prstGeom>
            <a:solidFill>
              <a:srgbClr val="92D050"/>
            </a:solidFill>
          </p:spPr>
          <p:txBody>
            <a:bodyPr anchor="ctr">
              <a:normAutofit fontScale="25000" lnSpcReduction="20000"/>
            </a:bodyPr>
            <a:lstStyle/>
            <a:p>
              <a:pPr algn="ctr" fontAlgn="auto">
                <a:spcAft>
                  <a:spcPts val="0"/>
                </a:spcAft>
                <a:defRPr/>
              </a:pPr>
              <a:endParaRPr lang="en-CA" sz="4000" dirty="0">
                <a:solidFill>
                  <a:prstClr val="black"/>
                </a:solidFill>
                <a:latin typeface="Cambria" pitchFamily="18" charset="0"/>
              </a:endParaRPr>
            </a:p>
          </p:txBody>
        </p:sp>
        <p:sp>
          <p:nvSpPr>
            <p:cNvPr id="31" name="Title 1"/>
            <p:cNvSpPr txBox="1">
              <a:spLocks/>
            </p:cNvSpPr>
            <p:nvPr/>
          </p:nvSpPr>
          <p:spPr bwMode="auto">
            <a:xfrm>
              <a:off x="-152400" y="3581400"/>
              <a:ext cx="9525000" cy="152400"/>
            </a:xfrm>
            <a:prstGeom prst="rect">
              <a:avLst/>
            </a:prstGeom>
            <a:solidFill>
              <a:srgbClr val="92D050"/>
            </a:solidFill>
          </p:spPr>
          <p:txBody>
            <a:bodyPr anchor="ctr">
              <a:normAutofit fontScale="25000" lnSpcReduction="20000"/>
            </a:bodyPr>
            <a:lstStyle/>
            <a:p>
              <a:pPr algn="ctr" fontAlgn="auto">
                <a:spcAft>
                  <a:spcPts val="0"/>
                </a:spcAft>
                <a:defRPr/>
              </a:pPr>
              <a:endParaRPr lang="en-CA" sz="4000" dirty="0">
                <a:solidFill>
                  <a:prstClr val="black"/>
                </a:solidFill>
                <a:latin typeface="Cambria" pitchFamily="18" charset="0"/>
              </a:endParaRPr>
            </a:p>
          </p:txBody>
        </p:sp>
        <p:pic>
          <p:nvPicPr>
            <p:cNvPr id="512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15400" y="2362200"/>
              <a:ext cx="9429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9401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Users\jbadley\AppData\Local\Microsoft\Windows\Temporary Internet Files\Content.IE5\LYFJG1Y3\MC9002516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925" y="1506538"/>
            <a:ext cx="182245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76800" y="2895600"/>
            <a:ext cx="3568700" cy="554038"/>
          </a:xfrm>
          <a:prstGeom prst="rect">
            <a:avLst/>
          </a:prstGeom>
          <a:noFill/>
        </p:spPr>
        <p:txBody>
          <a:bodyPr>
            <a:spAutoFit/>
          </a:bodyPr>
          <a:lstStyle/>
          <a:p>
            <a:pPr algn="ctr">
              <a:defRPr/>
            </a:pPr>
            <a:r>
              <a:rPr lang="en-US" dirty="0">
                <a:solidFill>
                  <a:prstClr val="black"/>
                </a:solidFill>
                <a:latin typeface="Calibri"/>
              </a:rPr>
              <a:t>Jocelyn</a:t>
            </a:r>
            <a:br>
              <a:rPr lang="en-US" dirty="0">
                <a:solidFill>
                  <a:prstClr val="black"/>
                </a:solidFill>
                <a:latin typeface="Calibri"/>
              </a:rPr>
            </a:br>
            <a:r>
              <a:rPr lang="en-US" sz="1200" dirty="0">
                <a:solidFill>
                  <a:prstClr val="black"/>
                </a:solidFill>
                <a:latin typeface="Calibri"/>
              </a:rPr>
              <a:t>Adobe ID: jbadley@sclibrary.ab.ca</a:t>
            </a:r>
            <a:endParaRPr lang="en-CA" sz="1200" dirty="0">
              <a:solidFill>
                <a:prstClr val="black"/>
              </a:solidFill>
              <a:latin typeface="Calibri"/>
            </a:endParaRPr>
          </a:p>
        </p:txBody>
      </p:sp>
      <p:pic>
        <p:nvPicPr>
          <p:cNvPr id="1536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751" y="1767095"/>
            <a:ext cx="3749675" cy="4999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Left Arrow 13"/>
          <p:cNvSpPr/>
          <p:nvPr/>
        </p:nvSpPr>
        <p:spPr>
          <a:xfrm rot="17742447">
            <a:off x="5923757" y="3566319"/>
            <a:ext cx="685800" cy="547687"/>
          </a:xfrm>
          <a:prstGeom prst="leftArrow">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Left Arrow 14"/>
          <p:cNvSpPr/>
          <p:nvPr/>
        </p:nvSpPr>
        <p:spPr>
          <a:xfrm rot="19407053">
            <a:off x="4972050" y="3568700"/>
            <a:ext cx="685800" cy="547688"/>
          </a:xfrm>
          <a:prstGeom prst="leftArrow">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6" name="Left Arrow 15"/>
          <p:cNvSpPr/>
          <p:nvPr/>
        </p:nvSpPr>
        <p:spPr>
          <a:xfrm rot="14701763">
            <a:off x="6974682" y="3566319"/>
            <a:ext cx="685800" cy="547687"/>
          </a:xfrm>
          <a:prstGeom prst="leftArrow">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7" name="Left Arrow 16"/>
          <p:cNvSpPr/>
          <p:nvPr/>
        </p:nvSpPr>
        <p:spPr>
          <a:xfrm rot="13159343">
            <a:off x="7872413" y="3616325"/>
            <a:ext cx="685800" cy="549275"/>
          </a:xfrm>
          <a:prstGeom prst="leftArrow">
            <a:avLst/>
          </a:prstGeom>
          <a:solidFill>
            <a:srgbClr val="C0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grpSp>
        <p:nvGrpSpPr>
          <p:cNvPr id="15369" name="Group 7"/>
          <p:cNvGrpSpPr>
            <a:grpSpLocks/>
          </p:cNvGrpSpPr>
          <p:nvPr/>
        </p:nvGrpSpPr>
        <p:grpSpPr bwMode="auto">
          <a:xfrm>
            <a:off x="4572000" y="4610100"/>
            <a:ext cx="4343400" cy="1258888"/>
            <a:chOff x="4572000" y="4131863"/>
            <a:chExt cx="4343400" cy="1258723"/>
          </a:xfrm>
        </p:grpSpPr>
        <p:pic>
          <p:nvPicPr>
            <p:cNvPr id="15380" name="Picture 6" descr="https://encrypted-tbn1.google.com/images?q=tbn:ANd9GcSUqTp6dOf9TDpmQ1mlsqXUnn5_mTQ61-bmkqIyAJwEXmM14y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131863"/>
              <a:ext cx="771450" cy="95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8" descr="https://encrypted-tbn3.google.com/images?q=tbn:ANd9GcTPECcgeUIQmWqTKwBqlqCzRJ1qBBkaFj10xDBcluUxkYg7-no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31863"/>
              <a:ext cx="13477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10" descr="https://encrypted-tbn2.google.com/images?q=tbn:ANd9GcQbNs25rZ7fwBuNRHS4VAIgsk4ApcCK-x-Uco3ktY2HSe9JwCL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4175889"/>
              <a:ext cx="893043" cy="72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12" descr="https://encrypted-tbn2.google.com/images?q=tbn:ANd9GcR43UFj1TbY5U1E04KcDE3c7MNOkwdTb_fce4mCE62CLxahaJn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3182" y="4536678"/>
              <a:ext cx="373576" cy="49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0" y="5082651"/>
              <a:ext cx="4343400" cy="307935"/>
            </a:xfrm>
            <a:prstGeom prst="rect">
              <a:avLst/>
            </a:prstGeom>
            <a:noFill/>
          </p:spPr>
          <p:txBody>
            <a:bodyPr>
              <a:spAutoFit/>
            </a:bodyPr>
            <a:lstStyle/>
            <a:p>
              <a:pPr>
                <a:defRPr/>
              </a:pPr>
              <a:r>
                <a:rPr lang="en-US" sz="1400" dirty="0">
                  <a:solidFill>
                    <a:prstClr val="black"/>
                  </a:solidFill>
                </a:rPr>
                <a:t>    </a:t>
              </a:r>
              <a:r>
                <a:rPr lang="en-US" sz="1200" dirty="0">
                  <a:solidFill>
                    <a:prstClr val="black"/>
                  </a:solidFill>
                  <a:latin typeface="Calibri"/>
                </a:rPr>
                <a:t>Tablet            Home computer             Work computer      Phone</a:t>
              </a:r>
              <a:endParaRPr lang="en-CA" sz="1200" dirty="0">
                <a:solidFill>
                  <a:prstClr val="black"/>
                </a:solidFill>
                <a:latin typeface="Calibri"/>
              </a:endParaRPr>
            </a:p>
          </p:txBody>
        </p:sp>
      </p:grpSp>
      <p:sp>
        <p:nvSpPr>
          <p:cNvPr id="20" name="TextBox 19"/>
          <p:cNvSpPr txBox="1"/>
          <p:nvPr/>
        </p:nvSpPr>
        <p:spPr>
          <a:xfrm>
            <a:off x="4648200" y="4267200"/>
            <a:ext cx="4405313" cy="307975"/>
          </a:xfrm>
          <a:prstGeom prst="rect">
            <a:avLst/>
          </a:prstGeom>
          <a:noFill/>
        </p:spPr>
        <p:txBody>
          <a:bodyPr>
            <a:spAutoFit/>
          </a:bodyPr>
          <a:lstStyle/>
          <a:p>
            <a:pPr>
              <a:defRPr/>
            </a:pPr>
            <a:r>
              <a:rPr lang="en-US" sz="1400" dirty="0">
                <a:solidFill>
                  <a:prstClr val="black"/>
                </a:solidFill>
                <a:latin typeface="Calibri"/>
              </a:rPr>
              <a:t>I “authorize” all my devices with my email and password</a:t>
            </a:r>
            <a:endParaRPr lang="en-CA" sz="1400" dirty="0">
              <a:solidFill>
                <a:prstClr val="black"/>
              </a:solidFill>
              <a:latin typeface="Calibri"/>
            </a:endParaRPr>
          </a:p>
        </p:txBody>
      </p:sp>
      <p:sp>
        <p:nvSpPr>
          <p:cNvPr id="21" name="TextBox 20"/>
          <p:cNvSpPr txBox="1"/>
          <p:nvPr/>
        </p:nvSpPr>
        <p:spPr>
          <a:xfrm>
            <a:off x="4665663" y="6170613"/>
            <a:ext cx="3568700" cy="460375"/>
          </a:xfrm>
          <a:prstGeom prst="rect">
            <a:avLst/>
          </a:prstGeom>
          <a:noFill/>
        </p:spPr>
        <p:txBody>
          <a:bodyPr>
            <a:spAutoFit/>
          </a:bodyPr>
          <a:lstStyle/>
          <a:p>
            <a:pPr>
              <a:defRPr/>
            </a:pPr>
            <a:r>
              <a:rPr lang="en-US" sz="1200" dirty="0">
                <a:solidFill>
                  <a:prstClr val="black"/>
                </a:solidFill>
                <a:latin typeface="Calibri"/>
              </a:rPr>
              <a:t>Now I can download and read the same library book on all my devices!</a:t>
            </a:r>
            <a:endParaRPr lang="en-CA" sz="1200" dirty="0">
              <a:solidFill>
                <a:prstClr val="black"/>
              </a:solidFill>
              <a:latin typeface="Calibri"/>
            </a:endParaRPr>
          </a:p>
        </p:txBody>
      </p:sp>
      <p:sp>
        <p:nvSpPr>
          <p:cNvPr id="22" name="Title 1"/>
          <p:cNvSpPr>
            <a:spLocks noGrp="1"/>
          </p:cNvSpPr>
          <p:nvPr>
            <p:ph type="title"/>
          </p:nvPr>
        </p:nvSpPr>
        <p:spPr>
          <a:xfrm>
            <a:off x="446088" y="228600"/>
            <a:ext cx="2057400" cy="715963"/>
          </a:xfrm>
        </p:spPr>
        <p:txBody>
          <a:bodyPr rtlCol="0">
            <a:normAutofit fontScale="90000"/>
          </a:bodyPr>
          <a:lstStyle/>
          <a:p>
            <a:pPr eaLnBrk="1" fontAlgn="auto" hangingPunct="1">
              <a:spcAft>
                <a:spcPts val="0"/>
              </a:spcAft>
              <a:defRPr/>
            </a:pPr>
            <a:r>
              <a:rPr lang="en-US" dirty="0" smtClean="0"/>
              <a:t>How to…</a:t>
            </a:r>
            <a:endParaRPr lang="en-CA" dirty="0" smtClean="0"/>
          </a:p>
        </p:txBody>
      </p:sp>
      <p:sp>
        <p:nvSpPr>
          <p:cNvPr id="15373" name="TextBox 2"/>
          <p:cNvSpPr txBox="1">
            <a:spLocks noChangeArrowheads="1"/>
          </p:cNvSpPr>
          <p:nvPr/>
        </p:nvSpPr>
        <p:spPr bwMode="auto">
          <a:xfrm>
            <a:off x="990600" y="685800"/>
            <a:ext cx="815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smtClean="0">
                <a:solidFill>
                  <a:srgbClr val="92D050"/>
                </a:solidFill>
                <a:latin typeface="Cambria" pitchFamily="18" charset="0"/>
              </a:rPr>
              <a:t>Authorize your device</a:t>
            </a:r>
            <a:endParaRPr lang="en-CA" sz="4400" smtClean="0">
              <a:solidFill>
                <a:srgbClr val="92D050"/>
              </a:solidFill>
              <a:latin typeface="Cambria" pitchFamily="18" charset="0"/>
            </a:endParaRPr>
          </a:p>
        </p:txBody>
      </p:sp>
    </p:spTree>
    <p:extLst>
      <p:ext uri="{BB962C8B-B14F-4D97-AF65-F5344CB8AC3E}">
        <p14:creationId xmlns:p14="http://schemas.microsoft.com/office/powerpoint/2010/main" val="861516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486400" y="304800"/>
            <a:ext cx="3429000" cy="1638300"/>
          </a:xfrm>
        </p:spPr>
        <p:txBody>
          <a:bodyPr/>
          <a:lstStyle/>
          <a:p>
            <a:pPr algn="l"/>
            <a:r>
              <a:rPr lang="en-US" smtClean="0"/>
              <a:t>Mobile</a:t>
            </a:r>
            <a:br>
              <a:rPr lang="en-US" smtClean="0"/>
            </a:br>
            <a:r>
              <a:rPr lang="en-US" smtClean="0"/>
              <a:t>site tour</a:t>
            </a:r>
            <a:endParaRPr lang="en-CA" smtClean="0"/>
          </a:p>
        </p:txBody>
      </p:sp>
      <p:pic>
        <p:nvPicPr>
          <p:cNvPr id="6147" name="Picture 3" descr="\\scfsl\scl\staff\userdata\jbadley\Desktop\ipad screenshots\IMG_00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67350" y="4705350"/>
            <a:ext cx="3429000" cy="647700"/>
          </a:xfrm>
          <a:prstGeom prst="rect">
            <a:avLst/>
          </a:prstGeom>
          <a:noFill/>
        </p:spPr>
        <p:txBody>
          <a:bodyPr>
            <a:spAutoFit/>
          </a:bodyPr>
          <a:lstStyle/>
          <a:p>
            <a:pPr>
              <a:defRPr/>
            </a:pPr>
            <a:r>
              <a:rPr lang="en-US" dirty="0">
                <a:solidFill>
                  <a:prstClr val="black"/>
                </a:solidFill>
                <a:latin typeface="Calibri"/>
              </a:rPr>
              <a:t>Newly released and most popular titles</a:t>
            </a:r>
            <a:endParaRPr lang="en-CA" dirty="0">
              <a:solidFill>
                <a:prstClr val="black"/>
              </a:solidFill>
              <a:latin typeface="Calibri"/>
            </a:endParaRPr>
          </a:p>
        </p:txBody>
      </p:sp>
      <p:grpSp>
        <p:nvGrpSpPr>
          <p:cNvPr id="6149" name="Group 10"/>
          <p:cNvGrpSpPr>
            <a:grpSpLocks/>
          </p:cNvGrpSpPr>
          <p:nvPr/>
        </p:nvGrpSpPr>
        <p:grpSpPr bwMode="auto">
          <a:xfrm>
            <a:off x="4267200" y="3124200"/>
            <a:ext cx="4565650" cy="2312988"/>
            <a:chOff x="4274127" y="1877291"/>
            <a:chExt cx="4565073" cy="2313709"/>
          </a:xfrm>
        </p:grpSpPr>
        <p:sp>
          <p:nvSpPr>
            <p:cNvPr id="5" name="Rectangle 4"/>
            <p:cNvSpPr/>
            <p:nvPr/>
          </p:nvSpPr>
          <p:spPr>
            <a:xfrm>
              <a:off x="5486824" y="3352539"/>
              <a:ext cx="3352376" cy="83846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7" name="Straight Arrow Connector 6"/>
            <p:cNvCxnSpPr/>
            <p:nvPr/>
          </p:nvCxnSpPr>
          <p:spPr>
            <a:xfrm flipH="1" flipV="1">
              <a:off x="4274127" y="1877291"/>
              <a:ext cx="1212697" cy="1780143"/>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p:nvPr/>
        </p:nvCxnSpPr>
        <p:spPr>
          <a:xfrm flipH="1" flipV="1">
            <a:off x="1143000" y="4014788"/>
            <a:ext cx="4337050" cy="124301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151" name="Group 13"/>
          <p:cNvGrpSpPr>
            <a:grpSpLocks/>
          </p:cNvGrpSpPr>
          <p:nvPr/>
        </p:nvGrpSpPr>
        <p:grpSpPr bwMode="auto">
          <a:xfrm>
            <a:off x="1828800" y="1219200"/>
            <a:ext cx="7000875" cy="1714500"/>
            <a:chOff x="1837706" y="2476500"/>
            <a:chExt cx="7001494" cy="1714500"/>
          </a:xfrm>
        </p:grpSpPr>
        <p:sp>
          <p:nvSpPr>
            <p:cNvPr id="15" name="Rectangle 14"/>
            <p:cNvSpPr/>
            <p:nvPr/>
          </p:nvSpPr>
          <p:spPr>
            <a:xfrm>
              <a:off x="5486104" y="3352800"/>
              <a:ext cx="3353096" cy="8382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6" name="Straight Arrow Connector 15"/>
            <p:cNvCxnSpPr/>
            <p:nvPr/>
          </p:nvCxnSpPr>
          <p:spPr>
            <a:xfrm flipH="1" flipV="1">
              <a:off x="1837706" y="2476500"/>
              <a:ext cx="3648398" cy="11811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flipH="1" flipV="1">
            <a:off x="4572000" y="1676400"/>
            <a:ext cx="904875"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532438" y="2190750"/>
            <a:ext cx="3429000" cy="647700"/>
          </a:xfrm>
          <a:prstGeom prst="rect">
            <a:avLst/>
          </a:prstGeom>
          <a:noFill/>
        </p:spPr>
        <p:txBody>
          <a:bodyPr>
            <a:spAutoFit/>
          </a:bodyPr>
          <a:lstStyle/>
          <a:p>
            <a:pPr>
              <a:defRPr/>
            </a:pPr>
            <a:r>
              <a:rPr lang="en-US" dirty="0">
                <a:solidFill>
                  <a:prstClr val="black"/>
                </a:solidFill>
                <a:latin typeface="Calibri"/>
              </a:rPr>
              <a:t>Left: Home, browse, search</a:t>
            </a:r>
            <a:br>
              <a:rPr lang="en-US" dirty="0">
                <a:solidFill>
                  <a:prstClr val="black"/>
                </a:solidFill>
                <a:latin typeface="Calibri"/>
              </a:rPr>
            </a:br>
            <a:r>
              <a:rPr lang="en-US" dirty="0">
                <a:solidFill>
                  <a:prstClr val="black"/>
                </a:solidFill>
                <a:latin typeface="Calibri"/>
              </a:rPr>
              <a:t>Right: My Digital Account login</a:t>
            </a:r>
            <a:endParaRPr lang="en-CA" dirty="0">
              <a:solidFill>
                <a:prstClr val="black"/>
              </a:solidFill>
              <a:latin typeface="Calibri"/>
            </a:endParaRPr>
          </a:p>
        </p:txBody>
      </p:sp>
    </p:spTree>
    <p:extLst>
      <p:ext uri="{BB962C8B-B14F-4D97-AF65-F5344CB8AC3E}">
        <p14:creationId xmlns:p14="http://schemas.microsoft.com/office/powerpoint/2010/main" val="4109948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C:\Documents and Settings\jbadley\Local Settings\Temporary Internet Files\Content.IE5\GXEZ4HYZ\MC900432537[1].png"/>
          <p:cNvPicPr>
            <a:picLocks noChangeAspect="1" noChangeArrowheads="1"/>
          </p:cNvPicPr>
          <p:nvPr/>
        </p:nvPicPr>
        <p:blipFill>
          <a:blip r:embed="rId3"/>
          <a:srcRect/>
          <a:stretch>
            <a:fillRect/>
          </a:stretch>
        </p:blipFill>
        <p:spPr bwMode="auto">
          <a:xfrm>
            <a:off x="7620000" y="3124200"/>
            <a:ext cx="1060450" cy="1060450"/>
          </a:xfrm>
          <a:prstGeom prst="rect">
            <a:avLst/>
          </a:prstGeom>
          <a:noFill/>
          <a:ln w="9525">
            <a:noFill/>
            <a:miter lim="800000"/>
            <a:headEnd/>
            <a:tailEnd/>
          </a:ln>
        </p:spPr>
      </p:pic>
      <p:pic>
        <p:nvPicPr>
          <p:cNvPr id="6147" name="Picture 15" descr="C:\Documents and Settings\jbadley\Local Settings\Temporary Internet Files\Content.IE5\GXEZ4HYZ\MC900432537[1].png"/>
          <p:cNvPicPr>
            <a:picLocks noChangeAspect="1" noChangeArrowheads="1"/>
          </p:cNvPicPr>
          <p:nvPr/>
        </p:nvPicPr>
        <p:blipFill>
          <a:blip r:embed="rId3"/>
          <a:srcRect/>
          <a:stretch>
            <a:fillRect/>
          </a:stretch>
        </p:blipFill>
        <p:spPr bwMode="auto">
          <a:xfrm>
            <a:off x="3124200" y="3048000"/>
            <a:ext cx="1060450" cy="1060450"/>
          </a:xfrm>
          <a:prstGeom prst="rect">
            <a:avLst/>
          </a:prstGeom>
          <a:noFill/>
          <a:ln w="9525">
            <a:noFill/>
            <a:miter lim="800000"/>
            <a:headEnd/>
            <a:tailEnd/>
          </a:ln>
        </p:spPr>
      </p:pic>
      <p:pic>
        <p:nvPicPr>
          <p:cNvPr id="16" name="Picture 22" descr="C:\Documents and Settings\jbadley\Local Settings\Temporary Internet Files\Content.IE5\SXMNOPYR\MC900432530[1].png"/>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7391400" y="5105400"/>
            <a:ext cx="1479613" cy="1015854"/>
          </a:xfrm>
          <a:prstGeom prst="rect">
            <a:avLst/>
          </a:prstGeom>
          <a:noFill/>
        </p:spPr>
      </p:pic>
      <p:pic>
        <p:nvPicPr>
          <p:cNvPr id="15" name="Picture 22" descr="C:\Documents and Settings\jbadley\Local Settings\Temporary Internet Files\Content.IE5\SXMNOPYR\MC900432530[1].png"/>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3200400" y="5105400"/>
            <a:ext cx="1479613" cy="1015854"/>
          </a:xfrm>
          <a:prstGeom prst="rect">
            <a:avLst/>
          </a:prstGeom>
          <a:noFill/>
        </p:spPr>
      </p:pic>
      <p:sp>
        <p:nvSpPr>
          <p:cNvPr id="6150" name="TextBox 3"/>
          <p:cNvSpPr txBox="1">
            <a:spLocks noChangeArrowheads="1"/>
          </p:cNvSpPr>
          <p:nvPr/>
        </p:nvSpPr>
        <p:spPr bwMode="auto">
          <a:xfrm>
            <a:off x="457200" y="152400"/>
            <a:ext cx="8305800" cy="646113"/>
          </a:xfrm>
          <a:prstGeom prst="rect">
            <a:avLst/>
          </a:prstGeom>
          <a:noFill/>
          <a:ln w="9525">
            <a:noFill/>
            <a:miter lim="800000"/>
            <a:headEnd/>
            <a:tailEnd/>
          </a:ln>
        </p:spPr>
        <p:txBody>
          <a:bodyPr>
            <a:spAutoFit/>
          </a:bodyPr>
          <a:lstStyle/>
          <a:p>
            <a:r>
              <a:rPr lang="en-US" sz="3600" dirty="0">
                <a:latin typeface="Calibri" pitchFamily="34" charset="0"/>
              </a:rPr>
              <a:t>Get to Know</a:t>
            </a:r>
            <a:endParaRPr lang="en-CA" sz="3600" dirty="0">
              <a:latin typeface="Calibri" pitchFamily="34" charset="0"/>
            </a:endParaRPr>
          </a:p>
        </p:txBody>
      </p:sp>
      <p:sp>
        <p:nvSpPr>
          <p:cNvPr id="6151" name="TextBox 4"/>
          <p:cNvSpPr txBox="1">
            <a:spLocks noChangeArrowheads="1"/>
          </p:cNvSpPr>
          <p:nvPr/>
        </p:nvSpPr>
        <p:spPr bwMode="auto">
          <a:xfrm>
            <a:off x="838200" y="533400"/>
            <a:ext cx="7620000" cy="923925"/>
          </a:xfrm>
          <a:prstGeom prst="rect">
            <a:avLst/>
          </a:prstGeom>
          <a:noFill/>
          <a:ln w="9525">
            <a:noFill/>
            <a:miter lim="800000"/>
            <a:headEnd/>
            <a:tailEnd/>
          </a:ln>
        </p:spPr>
        <p:txBody>
          <a:bodyPr>
            <a:spAutoFit/>
          </a:bodyPr>
          <a:lstStyle/>
          <a:p>
            <a:r>
              <a:rPr lang="en-US" sz="5400" b="1" dirty="0" err="1">
                <a:solidFill>
                  <a:srgbClr val="92D050"/>
                </a:solidFill>
                <a:latin typeface="Cambria" pitchFamily="18" charset="0"/>
              </a:rPr>
              <a:t>OverDrive</a:t>
            </a:r>
            <a:r>
              <a:rPr lang="en-US" sz="5400" dirty="0" err="1">
                <a:solidFill>
                  <a:srgbClr val="92D050"/>
                </a:solidFill>
                <a:latin typeface="Cambria" pitchFamily="18" charset="0"/>
              </a:rPr>
              <a:t>’s</a:t>
            </a:r>
            <a:r>
              <a:rPr lang="en-US" sz="5400" dirty="0">
                <a:solidFill>
                  <a:srgbClr val="92D050"/>
                </a:solidFill>
                <a:latin typeface="Cambria" pitchFamily="18" charset="0"/>
              </a:rPr>
              <a:t> Formats</a:t>
            </a:r>
            <a:endParaRPr lang="en-CA" sz="5400" dirty="0">
              <a:solidFill>
                <a:srgbClr val="92D050"/>
              </a:solidFill>
              <a:latin typeface="Cambria" pitchFamily="18" charset="0"/>
            </a:endParaRPr>
          </a:p>
        </p:txBody>
      </p:sp>
      <p:pic>
        <p:nvPicPr>
          <p:cNvPr id="6152" name="Picture 2"/>
          <p:cNvPicPr>
            <a:picLocks noChangeAspect="1" noChangeArrowheads="1"/>
          </p:cNvPicPr>
          <p:nvPr/>
        </p:nvPicPr>
        <p:blipFill>
          <a:blip r:embed="rId5"/>
          <a:srcRect/>
          <a:stretch>
            <a:fillRect/>
          </a:stretch>
        </p:blipFill>
        <p:spPr bwMode="auto">
          <a:xfrm>
            <a:off x="228600" y="2667000"/>
            <a:ext cx="1295400" cy="1295400"/>
          </a:xfrm>
          <a:prstGeom prst="rect">
            <a:avLst/>
          </a:prstGeom>
          <a:noFill/>
          <a:ln w="9525">
            <a:noFill/>
            <a:miter lim="800000"/>
            <a:headEnd/>
            <a:tailEnd/>
          </a:ln>
        </p:spPr>
      </p:pic>
      <p:pic>
        <p:nvPicPr>
          <p:cNvPr id="6153" name="Picture 7" descr="epub.png"/>
          <p:cNvPicPr>
            <a:picLocks noChangeAspect="1"/>
          </p:cNvPicPr>
          <p:nvPr/>
        </p:nvPicPr>
        <p:blipFill>
          <a:blip r:embed="rId6"/>
          <a:srcRect/>
          <a:stretch>
            <a:fillRect/>
          </a:stretch>
        </p:blipFill>
        <p:spPr bwMode="auto">
          <a:xfrm>
            <a:off x="457200" y="4267200"/>
            <a:ext cx="1008063" cy="1385888"/>
          </a:xfrm>
          <a:prstGeom prst="rect">
            <a:avLst/>
          </a:prstGeom>
          <a:noFill/>
          <a:ln w="9525">
            <a:noFill/>
            <a:miter lim="800000"/>
            <a:headEnd/>
            <a:tailEnd/>
          </a:ln>
        </p:spPr>
      </p:pic>
      <p:sp>
        <p:nvSpPr>
          <p:cNvPr id="6154" name="TextBox 8"/>
          <p:cNvSpPr txBox="1">
            <a:spLocks noChangeArrowheads="1"/>
          </p:cNvSpPr>
          <p:nvPr/>
        </p:nvSpPr>
        <p:spPr bwMode="auto">
          <a:xfrm>
            <a:off x="152400" y="2057400"/>
            <a:ext cx="2209800" cy="523875"/>
          </a:xfrm>
          <a:prstGeom prst="rect">
            <a:avLst/>
          </a:prstGeom>
          <a:noFill/>
          <a:ln w="9525">
            <a:noFill/>
            <a:miter lim="800000"/>
            <a:headEnd/>
            <a:tailEnd/>
          </a:ln>
        </p:spPr>
        <p:txBody>
          <a:bodyPr>
            <a:spAutoFit/>
          </a:bodyPr>
          <a:lstStyle/>
          <a:p>
            <a:r>
              <a:rPr lang="en-US" sz="2800">
                <a:latin typeface="Cambria" pitchFamily="18" charset="0"/>
              </a:rPr>
              <a:t>Text formats:</a:t>
            </a:r>
            <a:endParaRPr lang="en-CA" sz="2800">
              <a:latin typeface="Cambria" pitchFamily="18" charset="0"/>
            </a:endParaRPr>
          </a:p>
        </p:txBody>
      </p:sp>
      <p:sp>
        <p:nvSpPr>
          <p:cNvPr id="6155" name="TextBox 9"/>
          <p:cNvSpPr txBox="1">
            <a:spLocks noChangeArrowheads="1"/>
          </p:cNvSpPr>
          <p:nvPr/>
        </p:nvSpPr>
        <p:spPr bwMode="auto">
          <a:xfrm>
            <a:off x="4572000" y="2057400"/>
            <a:ext cx="2743200" cy="523875"/>
          </a:xfrm>
          <a:prstGeom prst="rect">
            <a:avLst/>
          </a:prstGeom>
          <a:noFill/>
          <a:ln w="9525">
            <a:noFill/>
            <a:miter lim="800000"/>
            <a:headEnd/>
            <a:tailEnd/>
          </a:ln>
        </p:spPr>
        <p:txBody>
          <a:bodyPr>
            <a:spAutoFit/>
          </a:bodyPr>
          <a:lstStyle/>
          <a:p>
            <a:r>
              <a:rPr lang="en-US" sz="2800" dirty="0">
                <a:latin typeface="Cambria" pitchFamily="18" charset="0"/>
              </a:rPr>
              <a:t>E-audio formats:</a:t>
            </a:r>
            <a:endParaRPr lang="en-CA" sz="2800" dirty="0">
              <a:latin typeface="Cambria" pitchFamily="18" charset="0"/>
            </a:endParaRPr>
          </a:p>
        </p:txBody>
      </p:sp>
      <p:pic>
        <p:nvPicPr>
          <p:cNvPr id="6156" name="Picture 4"/>
          <p:cNvPicPr>
            <a:picLocks noChangeAspect="1" noChangeArrowheads="1"/>
          </p:cNvPicPr>
          <p:nvPr/>
        </p:nvPicPr>
        <p:blipFill>
          <a:blip r:embed="rId7"/>
          <a:srcRect/>
          <a:stretch>
            <a:fillRect/>
          </a:stretch>
        </p:blipFill>
        <p:spPr bwMode="auto">
          <a:xfrm>
            <a:off x="4724400" y="2667000"/>
            <a:ext cx="1057275" cy="1295400"/>
          </a:xfrm>
          <a:prstGeom prst="rect">
            <a:avLst/>
          </a:prstGeom>
          <a:noFill/>
          <a:ln w="9525">
            <a:noFill/>
            <a:miter lim="800000"/>
            <a:headEnd/>
            <a:tailEnd/>
          </a:ln>
        </p:spPr>
      </p:pic>
      <p:sp>
        <p:nvSpPr>
          <p:cNvPr id="6157" name="TextBox 12"/>
          <p:cNvSpPr txBox="1">
            <a:spLocks noChangeArrowheads="1"/>
          </p:cNvSpPr>
          <p:nvPr/>
        </p:nvSpPr>
        <p:spPr bwMode="auto">
          <a:xfrm>
            <a:off x="1524000" y="2590800"/>
            <a:ext cx="3048000" cy="1446213"/>
          </a:xfrm>
          <a:prstGeom prst="rect">
            <a:avLst/>
          </a:prstGeom>
          <a:noFill/>
          <a:ln w="9525">
            <a:noFill/>
            <a:miter lim="800000"/>
            <a:headEnd/>
            <a:tailEnd/>
          </a:ln>
        </p:spPr>
        <p:txBody>
          <a:bodyPr>
            <a:spAutoFit/>
          </a:bodyPr>
          <a:lstStyle/>
          <a:p>
            <a:r>
              <a:rPr lang="en-US" b="1" dirty="0">
                <a:solidFill>
                  <a:srgbClr val="FFC000"/>
                </a:solidFill>
                <a:latin typeface="Calibri" pitchFamily="34" charset="0"/>
              </a:rPr>
              <a:t>Adobe </a:t>
            </a:r>
            <a:r>
              <a:rPr lang="en-US" b="1" dirty="0" smtClean="0">
                <a:solidFill>
                  <a:srgbClr val="FFC000"/>
                </a:solidFill>
                <a:latin typeface="Calibri" pitchFamily="34" charset="0"/>
              </a:rPr>
              <a:t>PDF/OPDF</a:t>
            </a:r>
            <a:r>
              <a:rPr lang="en-US" dirty="0" smtClean="0">
                <a:latin typeface="Calibri" pitchFamily="34" charset="0"/>
              </a:rPr>
              <a:t> </a:t>
            </a:r>
            <a:r>
              <a:rPr lang="en-US" dirty="0">
                <a:latin typeface="Calibri" pitchFamily="34" charset="0"/>
              </a:rPr>
              <a:t>– </a:t>
            </a:r>
            <a:r>
              <a:rPr lang="en-US" sz="1400" dirty="0">
                <a:latin typeface="Calibri" pitchFamily="34" charset="0"/>
              </a:rPr>
              <a:t>Portable Document Format. A format that is familiar to most of us, used for screen-readable, printable documents with limited re-formatting. </a:t>
            </a:r>
            <a:r>
              <a:rPr lang="en-US" sz="1400" dirty="0" err="1">
                <a:latin typeface="Calibri" pitchFamily="34" charset="0"/>
              </a:rPr>
              <a:t>OverDrive</a:t>
            </a:r>
            <a:r>
              <a:rPr lang="en-US" sz="1400" dirty="0">
                <a:latin typeface="Calibri" pitchFamily="34" charset="0"/>
              </a:rPr>
              <a:t> PDFs include DRM.  </a:t>
            </a:r>
            <a:endParaRPr lang="en-CA" sz="1400" dirty="0">
              <a:latin typeface="Calibri" pitchFamily="34" charset="0"/>
            </a:endParaRPr>
          </a:p>
        </p:txBody>
      </p:sp>
      <p:sp>
        <p:nvSpPr>
          <p:cNvPr id="6158" name="TextBox 13"/>
          <p:cNvSpPr txBox="1">
            <a:spLocks noChangeArrowheads="1"/>
          </p:cNvSpPr>
          <p:nvPr/>
        </p:nvSpPr>
        <p:spPr bwMode="auto">
          <a:xfrm>
            <a:off x="1524000" y="4191000"/>
            <a:ext cx="3048000" cy="1661993"/>
          </a:xfrm>
          <a:prstGeom prst="rect">
            <a:avLst/>
          </a:prstGeom>
          <a:noFill/>
          <a:ln w="9525">
            <a:noFill/>
            <a:miter lim="800000"/>
            <a:headEnd/>
            <a:tailEnd/>
          </a:ln>
        </p:spPr>
        <p:txBody>
          <a:bodyPr>
            <a:spAutoFit/>
          </a:bodyPr>
          <a:lstStyle/>
          <a:p>
            <a:r>
              <a:rPr lang="en-US" b="1" dirty="0" smtClean="0">
                <a:solidFill>
                  <a:srgbClr val="FFC000"/>
                </a:solidFill>
                <a:latin typeface="Calibri" pitchFamily="34" charset="0"/>
              </a:rPr>
              <a:t>EPUB/OEPUB</a:t>
            </a:r>
            <a:r>
              <a:rPr lang="en-US" dirty="0" smtClean="0">
                <a:latin typeface="Calibri" pitchFamily="34" charset="0"/>
              </a:rPr>
              <a:t> </a:t>
            </a:r>
            <a:r>
              <a:rPr lang="en-US" dirty="0">
                <a:latin typeface="Calibri" pitchFamily="34" charset="0"/>
              </a:rPr>
              <a:t>– </a:t>
            </a:r>
            <a:r>
              <a:rPr lang="en-US" sz="1400" dirty="0">
                <a:latin typeface="Calibri" pitchFamily="34" charset="0"/>
              </a:rPr>
              <a:t>Electronic Publication. An open e-book standard developed by the International Digital Publishing Forum. EPUB books’ text can be resized and reformatted.  </a:t>
            </a:r>
            <a:r>
              <a:rPr lang="en-US" sz="1400" dirty="0" err="1">
                <a:latin typeface="Calibri" pitchFamily="34" charset="0"/>
              </a:rPr>
              <a:t>OverDrive</a:t>
            </a:r>
            <a:r>
              <a:rPr lang="en-US" sz="1400" dirty="0">
                <a:latin typeface="Calibri" pitchFamily="34" charset="0"/>
              </a:rPr>
              <a:t> EPUBs  are the Adobe version and include DRM.</a:t>
            </a:r>
            <a:endParaRPr lang="en-CA" sz="1400" dirty="0">
              <a:latin typeface="Calibri" pitchFamily="34" charset="0"/>
            </a:endParaRPr>
          </a:p>
        </p:txBody>
      </p:sp>
      <p:sp>
        <p:nvSpPr>
          <p:cNvPr id="6159" name="TextBox 14"/>
          <p:cNvSpPr txBox="1">
            <a:spLocks noChangeArrowheads="1"/>
          </p:cNvSpPr>
          <p:nvPr/>
        </p:nvSpPr>
        <p:spPr bwMode="auto">
          <a:xfrm>
            <a:off x="5867400" y="2590800"/>
            <a:ext cx="3048000" cy="1230313"/>
          </a:xfrm>
          <a:prstGeom prst="rect">
            <a:avLst/>
          </a:prstGeom>
          <a:noFill/>
          <a:ln w="9525">
            <a:noFill/>
            <a:miter lim="800000"/>
            <a:headEnd/>
            <a:tailEnd/>
          </a:ln>
        </p:spPr>
        <p:txBody>
          <a:bodyPr>
            <a:spAutoFit/>
          </a:bodyPr>
          <a:lstStyle/>
          <a:p>
            <a:r>
              <a:rPr lang="en-US" b="1">
                <a:solidFill>
                  <a:srgbClr val="FFC000"/>
                </a:solidFill>
                <a:latin typeface="Calibri" pitchFamily="34" charset="0"/>
              </a:rPr>
              <a:t>WMA</a:t>
            </a:r>
            <a:r>
              <a:rPr lang="en-US">
                <a:latin typeface="Calibri" pitchFamily="34" charset="0"/>
              </a:rPr>
              <a:t> – </a:t>
            </a:r>
            <a:r>
              <a:rPr lang="en-US" sz="1400">
                <a:latin typeface="Calibri" pitchFamily="34" charset="0"/>
              </a:rPr>
              <a:t>OverDrive’s version of the proprietary Windows Media Audio format. Only compatible with Windows devices, including Windows computers and the Microsoft Zune. Includes DRM.</a:t>
            </a:r>
            <a:endParaRPr lang="en-CA" sz="1400">
              <a:latin typeface="Calibri" pitchFamily="34" charset="0"/>
            </a:endParaRPr>
          </a:p>
        </p:txBody>
      </p:sp>
      <p:sp>
        <p:nvSpPr>
          <p:cNvPr id="6160" name="TextBox 15"/>
          <p:cNvSpPr txBox="1">
            <a:spLocks noChangeArrowheads="1"/>
          </p:cNvSpPr>
          <p:nvPr/>
        </p:nvSpPr>
        <p:spPr bwMode="auto">
          <a:xfrm>
            <a:off x="5867400" y="4191000"/>
            <a:ext cx="3048000" cy="1662113"/>
          </a:xfrm>
          <a:prstGeom prst="rect">
            <a:avLst/>
          </a:prstGeom>
          <a:noFill/>
          <a:ln w="9525">
            <a:noFill/>
            <a:miter lim="800000"/>
            <a:headEnd/>
            <a:tailEnd/>
          </a:ln>
        </p:spPr>
        <p:txBody>
          <a:bodyPr>
            <a:spAutoFit/>
          </a:bodyPr>
          <a:lstStyle/>
          <a:p>
            <a:r>
              <a:rPr lang="en-US" b="1">
                <a:solidFill>
                  <a:srgbClr val="FFC000"/>
                </a:solidFill>
                <a:latin typeface="Calibri" pitchFamily="34" charset="0"/>
              </a:rPr>
              <a:t>MP3</a:t>
            </a:r>
            <a:r>
              <a:rPr lang="en-US">
                <a:latin typeface="Calibri" pitchFamily="34" charset="0"/>
              </a:rPr>
              <a:t> – </a:t>
            </a:r>
            <a:r>
              <a:rPr lang="en-US" sz="1400">
                <a:latin typeface="Calibri" pitchFamily="34" charset="0"/>
              </a:rPr>
              <a:t>One of the web’s most popular audio formats. Compatible with most portable devices. MP3s take up more space than WMAs, but have similar audio quality. They have no DRM, meaning that can also be burned to a CD. </a:t>
            </a:r>
            <a:endParaRPr lang="en-CA" sz="1400">
              <a:latin typeface="Calibri" pitchFamily="34" charset="0"/>
            </a:endParaRPr>
          </a:p>
        </p:txBody>
      </p:sp>
      <p:pic>
        <p:nvPicPr>
          <p:cNvPr id="6161" name="Picture 15"/>
          <p:cNvPicPr>
            <a:picLocks noChangeAspect="1" noChangeArrowheads="1"/>
          </p:cNvPicPr>
          <p:nvPr/>
        </p:nvPicPr>
        <p:blipFill>
          <a:blip r:embed="rId8"/>
          <a:srcRect/>
          <a:stretch>
            <a:fillRect/>
          </a:stretch>
        </p:blipFill>
        <p:spPr bwMode="auto">
          <a:xfrm>
            <a:off x="4783138" y="4343400"/>
            <a:ext cx="1001712" cy="1295400"/>
          </a:xfrm>
          <a:prstGeom prst="rect">
            <a:avLst/>
          </a:prstGeom>
          <a:noFill/>
          <a:ln w="9525">
            <a:noFill/>
            <a:miter lim="800000"/>
            <a:headEnd/>
            <a:tailEnd/>
          </a:ln>
        </p:spPr>
      </p:pic>
      <p:pic>
        <p:nvPicPr>
          <p:cNvPr id="6162" name="Picture 14" descr="large.gif"/>
          <p:cNvPicPr>
            <a:picLocks noChangeAspect="1"/>
          </p:cNvPicPr>
          <p:nvPr/>
        </p:nvPicPr>
        <p:blipFill>
          <a:blip r:embed="rId9"/>
          <a:srcRect/>
          <a:stretch>
            <a:fillRect/>
          </a:stretch>
        </p:blipFill>
        <p:spPr bwMode="auto">
          <a:xfrm>
            <a:off x="8407400" y="5943600"/>
            <a:ext cx="736600"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685800" y="3733800"/>
            <a:ext cx="2971800" cy="769938"/>
          </a:xfrm>
          <a:prstGeom prst="rect">
            <a:avLst/>
          </a:prstGeom>
          <a:noFill/>
          <a:ln w="9525">
            <a:noFill/>
            <a:miter lim="800000"/>
            <a:headEnd/>
            <a:tailEnd/>
          </a:ln>
        </p:spPr>
        <p:txBody>
          <a:bodyPr>
            <a:spAutoFit/>
          </a:bodyPr>
          <a:lstStyle/>
          <a:p>
            <a:r>
              <a:rPr lang="en-US" sz="4400" b="1" dirty="0">
                <a:solidFill>
                  <a:srgbClr val="92D050"/>
                </a:solidFill>
                <a:latin typeface="Cambria" pitchFamily="18" charset="0"/>
              </a:rPr>
              <a:t>Overview</a:t>
            </a:r>
            <a:endParaRPr lang="en-CA" sz="4400" b="1" dirty="0">
              <a:solidFill>
                <a:srgbClr val="92D050"/>
              </a:solidFill>
              <a:latin typeface="Cambria" pitchFamily="18" charset="0"/>
            </a:endParaRPr>
          </a:p>
        </p:txBody>
      </p:sp>
      <p:grpSp>
        <p:nvGrpSpPr>
          <p:cNvPr id="7172" name="Group 19"/>
          <p:cNvGrpSpPr>
            <a:grpSpLocks/>
          </p:cNvGrpSpPr>
          <p:nvPr/>
        </p:nvGrpSpPr>
        <p:grpSpPr bwMode="auto">
          <a:xfrm>
            <a:off x="914400" y="1600200"/>
            <a:ext cx="2514600" cy="1295400"/>
            <a:chOff x="1828800" y="1295400"/>
            <a:chExt cx="2514600" cy="1295400"/>
          </a:xfrm>
        </p:grpSpPr>
        <p:sp>
          <p:nvSpPr>
            <p:cNvPr id="10" name="Rounded Rectangle 9"/>
            <p:cNvSpPr/>
            <p:nvPr/>
          </p:nvSpPr>
          <p:spPr>
            <a:xfrm>
              <a:off x="1828800" y="1295400"/>
              <a:ext cx="2514600" cy="1295400"/>
            </a:xfrm>
            <a:prstGeom prst="roundRect">
              <a:avLst/>
            </a:prstGeom>
            <a:solidFill>
              <a:schemeClr val="accent3">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7188" name="TextBox 12"/>
            <p:cNvSpPr txBox="1">
              <a:spLocks noChangeArrowheads="1"/>
            </p:cNvSpPr>
            <p:nvPr/>
          </p:nvSpPr>
          <p:spPr bwMode="auto">
            <a:xfrm>
              <a:off x="2133600" y="1600200"/>
              <a:ext cx="2057400" cy="646331"/>
            </a:xfrm>
            <a:prstGeom prst="rect">
              <a:avLst/>
            </a:prstGeom>
            <a:noFill/>
            <a:ln w="9525">
              <a:noFill/>
              <a:miter lim="800000"/>
              <a:headEnd/>
              <a:tailEnd/>
            </a:ln>
          </p:spPr>
          <p:txBody>
            <a:bodyPr>
              <a:spAutoFit/>
            </a:bodyPr>
            <a:lstStyle/>
            <a:p>
              <a:r>
                <a:rPr lang="en-US" dirty="0">
                  <a:solidFill>
                    <a:prstClr val="black"/>
                  </a:solidFill>
                  <a:latin typeface="Calibri" pitchFamily="34" charset="0"/>
                </a:rPr>
                <a:t>Install </a:t>
              </a:r>
              <a:r>
                <a:rPr lang="en-US" dirty="0" err="1">
                  <a:solidFill>
                    <a:prstClr val="black"/>
                  </a:solidFill>
                  <a:latin typeface="Calibri" pitchFamily="34" charset="0"/>
                </a:rPr>
                <a:t>OverDrive</a:t>
              </a:r>
              <a:r>
                <a:rPr lang="en-US" dirty="0">
                  <a:solidFill>
                    <a:prstClr val="black"/>
                  </a:solidFill>
                  <a:latin typeface="Calibri" pitchFamily="34" charset="0"/>
                </a:rPr>
                <a:t> Media Console app</a:t>
              </a:r>
              <a:endParaRPr lang="en-CA" dirty="0">
                <a:solidFill>
                  <a:prstClr val="black"/>
                </a:solidFill>
                <a:latin typeface="Calibri" pitchFamily="34" charset="0"/>
              </a:endParaRPr>
            </a:p>
          </p:txBody>
        </p:sp>
      </p:grpSp>
      <p:grpSp>
        <p:nvGrpSpPr>
          <p:cNvPr id="7173" name="Group 20"/>
          <p:cNvGrpSpPr>
            <a:grpSpLocks/>
          </p:cNvGrpSpPr>
          <p:nvPr/>
        </p:nvGrpSpPr>
        <p:grpSpPr bwMode="auto">
          <a:xfrm>
            <a:off x="3136900" y="2509703"/>
            <a:ext cx="2514600" cy="1295400"/>
            <a:chOff x="4343400" y="3657600"/>
            <a:chExt cx="2514600" cy="1295400"/>
          </a:xfrm>
        </p:grpSpPr>
        <p:sp>
          <p:nvSpPr>
            <p:cNvPr id="11" name="Rounded Rectangle 10"/>
            <p:cNvSpPr/>
            <p:nvPr/>
          </p:nvSpPr>
          <p:spPr>
            <a:xfrm>
              <a:off x="4343400" y="3657600"/>
              <a:ext cx="2514600" cy="1295400"/>
            </a:xfrm>
            <a:prstGeom prst="roundRect">
              <a:avLst/>
            </a:prstGeom>
            <a:solidFill>
              <a:schemeClr val="accent3">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7186" name="TextBox 13"/>
            <p:cNvSpPr txBox="1">
              <a:spLocks noChangeArrowheads="1"/>
            </p:cNvSpPr>
            <p:nvPr/>
          </p:nvSpPr>
          <p:spPr bwMode="auto">
            <a:xfrm>
              <a:off x="4724400" y="3886200"/>
              <a:ext cx="2057400" cy="646331"/>
            </a:xfrm>
            <a:prstGeom prst="rect">
              <a:avLst/>
            </a:prstGeom>
            <a:noFill/>
            <a:ln w="9525">
              <a:noFill/>
              <a:miter lim="800000"/>
              <a:headEnd/>
              <a:tailEnd/>
            </a:ln>
          </p:spPr>
          <p:txBody>
            <a:bodyPr>
              <a:spAutoFit/>
            </a:bodyPr>
            <a:lstStyle/>
            <a:p>
              <a:r>
                <a:rPr lang="en-US" dirty="0">
                  <a:solidFill>
                    <a:prstClr val="black"/>
                  </a:solidFill>
                  <a:latin typeface="Calibri" pitchFamily="34" charset="0"/>
                </a:rPr>
                <a:t>Authorize your device</a:t>
              </a:r>
              <a:endParaRPr lang="en-CA" dirty="0">
                <a:solidFill>
                  <a:prstClr val="black"/>
                </a:solidFill>
                <a:latin typeface="Calibri" pitchFamily="34" charset="0"/>
              </a:endParaRPr>
            </a:p>
          </p:txBody>
        </p:sp>
      </p:grpSp>
      <p:grpSp>
        <p:nvGrpSpPr>
          <p:cNvPr id="7174" name="Group 21"/>
          <p:cNvGrpSpPr>
            <a:grpSpLocks/>
          </p:cNvGrpSpPr>
          <p:nvPr/>
        </p:nvGrpSpPr>
        <p:grpSpPr bwMode="auto">
          <a:xfrm>
            <a:off x="5105400" y="3473172"/>
            <a:ext cx="2514600" cy="1295400"/>
            <a:chOff x="6400800" y="5334000"/>
            <a:chExt cx="2514600" cy="1295400"/>
          </a:xfrm>
        </p:grpSpPr>
        <p:sp>
          <p:nvSpPr>
            <p:cNvPr id="12" name="Rounded Rectangle 11"/>
            <p:cNvSpPr/>
            <p:nvPr/>
          </p:nvSpPr>
          <p:spPr>
            <a:xfrm>
              <a:off x="6400800" y="5334000"/>
              <a:ext cx="2514600" cy="1295400"/>
            </a:xfrm>
            <a:prstGeom prst="roundRect">
              <a:avLst/>
            </a:prstGeom>
            <a:solidFill>
              <a:schemeClr val="accent3">
                <a:lumMod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7184" name="TextBox 14"/>
            <p:cNvSpPr txBox="1">
              <a:spLocks noChangeArrowheads="1"/>
            </p:cNvSpPr>
            <p:nvPr/>
          </p:nvSpPr>
          <p:spPr bwMode="auto">
            <a:xfrm>
              <a:off x="6629400" y="5638800"/>
              <a:ext cx="2057400" cy="646331"/>
            </a:xfrm>
            <a:prstGeom prst="rect">
              <a:avLst/>
            </a:prstGeom>
            <a:noFill/>
            <a:ln w="9525">
              <a:noFill/>
              <a:miter lim="800000"/>
              <a:headEnd/>
              <a:tailEnd/>
            </a:ln>
          </p:spPr>
          <p:txBody>
            <a:bodyPr>
              <a:spAutoFit/>
            </a:bodyPr>
            <a:lstStyle/>
            <a:p>
              <a:r>
                <a:rPr lang="en-US" dirty="0">
                  <a:solidFill>
                    <a:prstClr val="white"/>
                  </a:solidFill>
                  <a:latin typeface="Calibri" pitchFamily="34" charset="0"/>
                </a:rPr>
                <a:t>Add SCL to Your Libraries</a:t>
              </a:r>
              <a:endParaRPr lang="en-CA" dirty="0">
                <a:solidFill>
                  <a:prstClr val="white"/>
                </a:solidFill>
                <a:latin typeface="Calibri" pitchFamily="34" charset="0"/>
              </a:endParaRPr>
            </a:p>
          </p:txBody>
        </p:sp>
      </p:grpSp>
      <p:sp>
        <p:nvSpPr>
          <p:cNvPr id="17" name="Chevron 16"/>
          <p:cNvSpPr/>
          <p:nvPr/>
        </p:nvSpPr>
        <p:spPr>
          <a:xfrm rot="3363116">
            <a:off x="2863260" y="2250350"/>
            <a:ext cx="649287" cy="695325"/>
          </a:xfrm>
          <a:prstGeom prst="chevron">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black"/>
              </a:solidFill>
            </a:endParaRPr>
          </a:p>
        </p:txBody>
      </p:sp>
      <p:sp>
        <p:nvSpPr>
          <p:cNvPr id="18" name="Chevron 17"/>
          <p:cNvSpPr/>
          <p:nvPr/>
        </p:nvSpPr>
        <p:spPr>
          <a:xfrm rot="3363116">
            <a:off x="4857160" y="3273196"/>
            <a:ext cx="649287" cy="695325"/>
          </a:xfrm>
          <a:prstGeom prst="chevron">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black"/>
              </a:solidFill>
            </a:endParaRPr>
          </a:p>
        </p:txBody>
      </p:sp>
      <p:pic>
        <p:nvPicPr>
          <p:cNvPr id="7178" name="Picture 22" descr="large.gif"/>
          <p:cNvPicPr>
            <a:picLocks noChangeAspect="1"/>
          </p:cNvPicPr>
          <p:nvPr/>
        </p:nvPicPr>
        <p:blipFill>
          <a:blip r:embed="rId3"/>
          <a:srcRect/>
          <a:stretch>
            <a:fillRect/>
          </a:stretch>
        </p:blipFill>
        <p:spPr bwMode="auto">
          <a:xfrm>
            <a:off x="0" y="6054725"/>
            <a:ext cx="736600" cy="803275"/>
          </a:xfrm>
          <a:prstGeom prst="rect">
            <a:avLst/>
          </a:prstGeom>
          <a:noFill/>
          <a:ln w="9525">
            <a:noFill/>
            <a:miter lim="800000"/>
            <a:headEnd/>
            <a:tailEnd/>
          </a:ln>
        </p:spPr>
      </p:pic>
      <p:grpSp>
        <p:nvGrpSpPr>
          <p:cNvPr id="7179" name="Group 21"/>
          <p:cNvGrpSpPr>
            <a:grpSpLocks/>
          </p:cNvGrpSpPr>
          <p:nvPr/>
        </p:nvGrpSpPr>
        <p:grpSpPr bwMode="auto">
          <a:xfrm>
            <a:off x="6477000" y="4724400"/>
            <a:ext cx="2514600" cy="1295400"/>
            <a:chOff x="6477000" y="4724400"/>
            <a:chExt cx="2514600" cy="1295400"/>
          </a:xfrm>
        </p:grpSpPr>
        <p:sp>
          <p:nvSpPr>
            <p:cNvPr id="19" name="Rounded Rectangle 18"/>
            <p:cNvSpPr/>
            <p:nvPr/>
          </p:nvSpPr>
          <p:spPr bwMode="auto">
            <a:xfrm>
              <a:off x="6477000" y="4724400"/>
              <a:ext cx="2514600" cy="1295400"/>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7182" name="TextBox 13"/>
            <p:cNvSpPr txBox="1">
              <a:spLocks noChangeArrowheads="1"/>
            </p:cNvSpPr>
            <p:nvPr/>
          </p:nvSpPr>
          <p:spPr bwMode="auto">
            <a:xfrm>
              <a:off x="6705600" y="5105400"/>
              <a:ext cx="2057400" cy="646331"/>
            </a:xfrm>
            <a:prstGeom prst="rect">
              <a:avLst/>
            </a:prstGeom>
            <a:noFill/>
            <a:ln w="9525">
              <a:noFill/>
              <a:miter lim="800000"/>
              <a:headEnd/>
              <a:tailEnd/>
            </a:ln>
          </p:spPr>
          <p:txBody>
            <a:bodyPr>
              <a:spAutoFit/>
            </a:bodyPr>
            <a:lstStyle/>
            <a:p>
              <a:r>
                <a:rPr lang="en-US">
                  <a:solidFill>
                    <a:prstClr val="black"/>
                  </a:solidFill>
                  <a:latin typeface="Calibri" pitchFamily="34" charset="0"/>
                </a:rPr>
                <a:t>Browse, Check Out &amp; Download</a:t>
              </a:r>
              <a:endParaRPr lang="en-CA">
                <a:solidFill>
                  <a:prstClr val="black"/>
                </a:solidFill>
                <a:latin typeface="Calibri" pitchFamily="34" charset="0"/>
              </a:endParaRPr>
            </a:p>
          </p:txBody>
        </p:sp>
      </p:grpSp>
      <p:sp>
        <p:nvSpPr>
          <p:cNvPr id="20" name="Chevron 19"/>
          <p:cNvSpPr/>
          <p:nvPr/>
        </p:nvSpPr>
        <p:spPr>
          <a:xfrm rot="3363116">
            <a:off x="6850857" y="4382294"/>
            <a:ext cx="649287" cy="695325"/>
          </a:xfrm>
          <a:prstGeom prst="chevron">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black"/>
              </a:solidFill>
            </a:endParaRPr>
          </a:p>
        </p:txBody>
      </p:sp>
      <p:grpSp>
        <p:nvGrpSpPr>
          <p:cNvPr id="21" name="Group 19"/>
          <p:cNvGrpSpPr>
            <a:grpSpLocks/>
          </p:cNvGrpSpPr>
          <p:nvPr/>
        </p:nvGrpSpPr>
        <p:grpSpPr bwMode="auto">
          <a:xfrm>
            <a:off x="137545" y="232616"/>
            <a:ext cx="2514600" cy="1295400"/>
            <a:chOff x="1828800" y="1295400"/>
            <a:chExt cx="2514600" cy="1295400"/>
          </a:xfrm>
          <a:solidFill>
            <a:schemeClr val="accent3">
              <a:lumMod val="20000"/>
              <a:lumOff val="80000"/>
            </a:schemeClr>
          </a:solidFill>
        </p:grpSpPr>
        <p:sp>
          <p:nvSpPr>
            <p:cNvPr id="22" name="Rounded Rectangle 21"/>
            <p:cNvSpPr/>
            <p:nvPr/>
          </p:nvSpPr>
          <p:spPr>
            <a:xfrm>
              <a:off x="1828800" y="1295400"/>
              <a:ext cx="25146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23" name="TextBox 12"/>
            <p:cNvSpPr txBox="1">
              <a:spLocks noChangeArrowheads="1"/>
            </p:cNvSpPr>
            <p:nvPr/>
          </p:nvSpPr>
          <p:spPr bwMode="auto">
            <a:xfrm>
              <a:off x="1919855" y="1600200"/>
              <a:ext cx="2271145" cy="646331"/>
            </a:xfrm>
            <a:prstGeom prst="rect">
              <a:avLst/>
            </a:prstGeom>
            <a:grpFill/>
            <a:ln w="9525">
              <a:noFill/>
              <a:miter lim="800000"/>
              <a:headEnd/>
              <a:tailEnd/>
            </a:ln>
          </p:spPr>
          <p:txBody>
            <a:bodyPr wrap="square">
              <a:spAutoFit/>
            </a:bodyPr>
            <a:lstStyle/>
            <a:p>
              <a:r>
                <a:rPr lang="en-US" dirty="0" smtClean="0">
                  <a:solidFill>
                    <a:prstClr val="black"/>
                  </a:solidFill>
                  <a:latin typeface="Calibri" pitchFamily="34" charset="0"/>
                </a:rPr>
                <a:t>Connect to the Internet</a:t>
              </a:r>
              <a:endParaRPr lang="en-CA" dirty="0">
                <a:solidFill>
                  <a:prstClr val="black"/>
                </a:solidFill>
                <a:latin typeface="Calibri" pitchFamily="34" charset="0"/>
              </a:endParaRPr>
            </a:p>
          </p:txBody>
        </p:sp>
      </p:grpSp>
      <p:sp>
        <p:nvSpPr>
          <p:cNvPr id="24" name="Chevron 23"/>
          <p:cNvSpPr/>
          <p:nvPr/>
        </p:nvSpPr>
        <p:spPr>
          <a:xfrm rot="3363116">
            <a:off x="2037674" y="1180353"/>
            <a:ext cx="649287" cy="695325"/>
          </a:xfrm>
          <a:prstGeom prst="chevron">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black"/>
              </a:solidFill>
            </a:endParaRPr>
          </a:p>
        </p:txBody>
      </p:sp>
    </p:spTree>
    <p:extLst>
      <p:ext uri="{BB962C8B-B14F-4D97-AF65-F5344CB8AC3E}">
        <p14:creationId xmlns:p14="http://schemas.microsoft.com/office/powerpoint/2010/main" val="173454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381000" y="381000"/>
            <a:ext cx="2514600" cy="1295400"/>
            <a:chOff x="1828800" y="1295400"/>
            <a:chExt cx="2514600" cy="1295400"/>
          </a:xfrm>
          <a:solidFill>
            <a:schemeClr val="accent3">
              <a:lumMod val="20000"/>
              <a:lumOff val="80000"/>
            </a:schemeClr>
          </a:solidFill>
        </p:grpSpPr>
        <p:sp>
          <p:nvSpPr>
            <p:cNvPr id="3" name="Rounded Rectangle 2"/>
            <p:cNvSpPr/>
            <p:nvPr/>
          </p:nvSpPr>
          <p:spPr>
            <a:xfrm>
              <a:off x="1828800" y="1295400"/>
              <a:ext cx="2514600" cy="1295400"/>
            </a:xfrm>
            <a:prstGeom prst="roundRect">
              <a:avLst/>
            </a:pr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prstClr val="white"/>
                </a:solidFill>
              </a:endParaRPr>
            </a:p>
          </p:txBody>
        </p:sp>
        <p:sp>
          <p:nvSpPr>
            <p:cNvPr id="4" name="TextBox 12"/>
            <p:cNvSpPr txBox="1">
              <a:spLocks noChangeArrowheads="1"/>
            </p:cNvSpPr>
            <p:nvPr/>
          </p:nvSpPr>
          <p:spPr bwMode="auto">
            <a:xfrm>
              <a:off x="2514601" y="1600200"/>
              <a:ext cx="1600200" cy="646331"/>
            </a:xfrm>
            <a:prstGeom prst="rect">
              <a:avLst/>
            </a:prstGeom>
            <a:grpFill/>
            <a:ln w="9525">
              <a:noFill/>
              <a:miter lim="800000"/>
              <a:headEnd/>
              <a:tailEnd/>
            </a:ln>
          </p:spPr>
          <p:txBody>
            <a:bodyPr wrap="square">
              <a:spAutoFit/>
            </a:bodyPr>
            <a:lstStyle/>
            <a:p>
              <a:r>
                <a:rPr lang="en-US" dirty="0" smtClean="0">
                  <a:solidFill>
                    <a:prstClr val="black"/>
                  </a:solidFill>
                  <a:latin typeface="Calibri" pitchFamily="34" charset="0"/>
                </a:rPr>
                <a:t>Connect to the Internet</a:t>
              </a:r>
              <a:endParaRPr lang="en-CA" dirty="0">
                <a:solidFill>
                  <a:prstClr val="black"/>
                </a:solidFill>
                <a:latin typeface="Calibri" pitchFamily="34" charset="0"/>
              </a:endParaRPr>
            </a:p>
          </p:txBody>
        </p:sp>
      </p:grpSp>
      <p:sp>
        <p:nvSpPr>
          <p:cNvPr id="5" name="TextBox 4"/>
          <p:cNvSpPr txBox="1"/>
          <p:nvPr/>
        </p:nvSpPr>
        <p:spPr>
          <a:xfrm>
            <a:off x="152400" y="408800"/>
            <a:ext cx="1066800" cy="1200329"/>
          </a:xfrm>
          <a:prstGeom prst="rect">
            <a:avLst/>
          </a:prstGeom>
          <a:noFill/>
        </p:spPr>
        <p:txBody>
          <a:bodyPr wrap="square" rtlCol="0">
            <a:spAutoFit/>
          </a:bodyPr>
          <a:lstStyle/>
          <a:p>
            <a:r>
              <a:rPr lang="en-US" sz="7200" b="1" dirty="0" smtClean="0">
                <a:latin typeface="+mj-lt"/>
              </a:rPr>
              <a:t>1</a:t>
            </a:r>
            <a:endParaRPr lang="en-CA" sz="7200" b="1" dirty="0">
              <a:latin typeface="+mj-lt"/>
            </a:endParaRPr>
          </a:p>
        </p:txBody>
      </p:sp>
      <p:sp>
        <p:nvSpPr>
          <p:cNvPr id="6" name="TextBox 5"/>
          <p:cNvSpPr txBox="1"/>
          <p:nvPr/>
        </p:nvSpPr>
        <p:spPr>
          <a:xfrm>
            <a:off x="1371600" y="2209800"/>
            <a:ext cx="7239000" cy="1477328"/>
          </a:xfrm>
          <a:prstGeom prst="rect">
            <a:avLst/>
          </a:prstGeom>
          <a:noFill/>
        </p:spPr>
        <p:txBody>
          <a:bodyPr wrap="square" rtlCol="0">
            <a:spAutoFit/>
          </a:bodyPr>
          <a:lstStyle/>
          <a:p>
            <a:r>
              <a:rPr lang="en-US" dirty="0" smtClean="0"/>
              <a:t>On the Status Bar, tap        &gt; </a:t>
            </a:r>
            <a:r>
              <a:rPr lang="en-US" b="1" dirty="0" err="1" smtClean="0"/>
              <a:t>WiFi</a:t>
            </a:r>
            <a:endParaRPr lang="en-US" b="1" dirty="0" smtClean="0"/>
          </a:p>
          <a:p>
            <a:endParaRPr lang="en-US" dirty="0"/>
          </a:p>
          <a:p>
            <a:r>
              <a:rPr lang="en-US" dirty="0" smtClean="0"/>
              <a:t>Connect to </a:t>
            </a:r>
            <a:r>
              <a:rPr lang="en-US" b="1" dirty="0" smtClean="0"/>
              <a:t>Library-Public</a:t>
            </a:r>
          </a:p>
          <a:p>
            <a:endParaRPr lang="en-US" dirty="0"/>
          </a:p>
          <a:p>
            <a:r>
              <a:rPr lang="en-US" dirty="0" smtClean="0"/>
              <a:t>When the Library Welcome screen comes up, tap on </a:t>
            </a:r>
            <a:r>
              <a:rPr lang="en-US" b="1" dirty="0" smtClean="0">
                <a:solidFill>
                  <a:srgbClr val="FFC000"/>
                </a:solidFill>
              </a:rPr>
              <a:t>click to agree </a:t>
            </a:r>
            <a:endParaRPr lang="en-CA" b="1" dirty="0">
              <a:solidFill>
                <a:srgbClr val="FFC000"/>
              </a:solidFill>
            </a:endParaRPr>
          </a:p>
        </p:txBody>
      </p:sp>
      <p:pic>
        <p:nvPicPr>
          <p:cNvPr id="1026" name="Picture 2" descr="http://docs.blackberry.com/en/smartphone_users/deliverables/27018/bma1331751104662_en-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139" y="2209800"/>
            <a:ext cx="381000" cy="4034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86200"/>
            <a:ext cx="8124825" cy="318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8164795">
            <a:off x="6380805" y="3722026"/>
            <a:ext cx="588019" cy="366236"/>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6373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780</Words>
  <Application>Microsoft Office PowerPoint</Application>
  <PresentationFormat>On-screen Show (4:3)</PresentationFormat>
  <Paragraphs>113</Paragraphs>
  <Slides>18</Slides>
  <Notes>5</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How to…</vt:lpstr>
      <vt:lpstr>Mobile site tour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Returning Items Early</vt:lpstr>
      <vt:lpstr>Returning Items Early</vt:lpstr>
      <vt:lpstr>SCL</vt:lpstr>
      <vt:lpstr>Don’t miss these upcoming programs!</vt:lpstr>
      <vt:lpstr>Thank you for coming!</vt:lpstr>
    </vt:vector>
  </TitlesOfParts>
  <Company>Strathcona County Librrary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jbadley</dc:creator>
  <cp:lastModifiedBy>Jocelyn Badley</cp:lastModifiedBy>
  <cp:revision>237</cp:revision>
  <dcterms:created xsi:type="dcterms:W3CDTF">2011-06-08T20:42:45Z</dcterms:created>
  <dcterms:modified xsi:type="dcterms:W3CDTF">2013-01-17T03:41:02Z</dcterms:modified>
</cp:coreProperties>
</file>