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2" r:id="rId3"/>
    <p:sldId id="257" r:id="rId4"/>
    <p:sldId id="265" r:id="rId5"/>
    <p:sldId id="258" r:id="rId6"/>
    <p:sldId id="259" r:id="rId7"/>
    <p:sldId id="267" r:id="rId8"/>
    <p:sldId id="260" r:id="rId9"/>
    <p:sldId id="268" r:id="rId10"/>
    <p:sldId id="270" r:id="rId11"/>
    <p:sldId id="269" r:id="rId12"/>
    <p:sldId id="271" r:id="rId13"/>
    <p:sldId id="272" r:id="rId14"/>
    <p:sldId id="277" r:id="rId15"/>
    <p:sldId id="278" r:id="rId16"/>
    <p:sldId id="274" r:id="rId17"/>
    <p:sldId id="275" r:id="rId18"/>
    <p:sldId id="276" r:id="rId19"/>
    <p:sldId id="279" r:id="rId20"/>
    <p:sldId id="280" r:id="rId21"/>
    <p:sldId id="261" r:id="rId22"/>
    <p:sldId id="263" r:id="rId23"/>
    <p:sldId id="2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41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4718" autoAdjust="0"/>
  </p:normalViewPr>
  <p:slideViewPr>
    <p:cSldViewPr snapToGrid="0">
      <p:cViewPr varScale="1">
        <p:scale>
          <a:sx n="53" d="100"/>
          <a:sy n="53" d="100"/>
        </p:scale>
        <p:origin x="1114"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9F9FB1-2905-4BF6-8561-691B2CD34D23}" type="datetimeFigureOut">
              <a:rPr lang="en-CA" smtClean="0"/>
              <a:t>2018-04-28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6D569-EA8F-4466-8F69-CD9A235935B1}" type="slidenum">
              <a:rPr lang="en-CA" smtClean="0"/>
              <a:t>‹#›</a:t>
            </a:fld>
            <a:endParaRPr lang="en-CA"/>
          </a:p>
        </p:txBody>
      </p:sp>
    </p:spTree>
    <p:extLst>
      <p:ext uri="{BB962C8B-B14F-4D97-AF65-F5344CB8AC3E}">
        <p14:creationId xmlns:p14="http://schemas.microsoft.com/office/powerpoint/2010/main" val="95876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Hello everyone!</a:t>
            </a:r>
            <a:r>
              <a:rPr lang="en-CA" baseline="0" dirty="0" smtClean="0"/>
              <a:t> My name is Robyn, and today I’m going to give a very brief summary of a research project that I conducted in my last year at Dalhousie University in 2016. Hopefully this project will introduce a few new thoughts about e-book usage by teenagers, and hopefully it can enable you to reflect on the changes that have happened even in the past two years since I distributed this survey. </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1</a:t>
            </a:fld>
            <a:endParaRPr lang="en-CA"/>
          </a:p>
        </p:txBody>
      </p:sp>
    </p:spTree>
    <p:extLst>
      <p:ext uri="{BB962C8B-B14F-4D97-AF65-F5344CB8AC3E}">
        <p14:creationId xmlns:p14="http://schemas.microsoft.com/office/powerpoint/2010/main" val="1563453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When asked the percentage of the library’s young adult pleasure reading collection that is available in </a:t>
            </a:r>
            <a:r>
              <a:rPr lang="en-CA" dirty="0" err="1" smtClean="0"/>
              <a:t>ebook</a:t>
            </a:r>
            <a:r>
              <a:rPr lang="en-CA" dirty="0" smtClean="0"/>
              <a:t> form, half of all respondents stated that it </a:t>
            </a:r>
            <a:r>
              <a:rPr lang="en-CA" dirty="0" smtClean="0"/>
              <a:t>was</a:t>
            </a:r>
            <a:r>
              <a:rPr lang="en-CA" baseline="0" dirty="0" smtClean="0"/>
              <a:t> very low. </a:t>
            </a:r>
            <a:r>
              <a:rPr lang="en-CA" dirty="0" smtClean="0"/>
              <a:t>“[</a:t>
            </a:r>
            <a:r>
              <a:rPr lang="en-CA" dirty="0" smtClean="0"/>
              <a:t>The young adult </a:t>
            </a:r>
            <a:r>
              <a:rPr lang="en-CA" dirty="0" err="1" smtClean="0"/>
              <a:t>ebook</a:t>
            </a:r>
            <a:r>
              <a:rPr lang="en-CA" dirty="0" smtClean="0"/>
              <a:t> collection] is increasing but feedback from teens is that they want physical books.” Popularity was the main determinant of whether a title would be purchased in </a:t>
            </a:r>
            <a:r>
              <a:rPr lang="en-CA" dirty="0" err="1" smtClean="0"/>
              <a:t>ebook</a:t>
            </a:r>
            <a:r>
              <a:rPr lang="en-CA" dirty="0" smtClean="0"/>
              <a:t> format. Respondents noted that only the most popular and high demand titles were purchased as </a:t>
            </a:r>
            <a:r>
              <a:rPr lang="en-CA" dirty="0" err="1" smtClean="0"/>
              <a:t>ebooks</a:t>
            </a:r>
            <a:r>
              <a:rPr lang="en-CA" dirty="0" smtClean="0"/>
              <a:t>.</a:t>
            </a:r>
          </a:p>
          <a:p>
            <a:r>
              <a:rPr lang="en-CA" dirty="0" smtClean="0"/>
              <a:t>When</a:t>
            </a:r>
            <a:r>
              <a:rPr lang="en-CA" baseline="0" dirty="0" smtClean="0"/>
              <a:t> asked about the main disadvantages of </a:t>
            </a:r>
            <a:r>
              <a:rPr lang="en-CA" baseline="0" dirty="0" err="1" smtClean="0"/>
              <a:t>ebooks</a:t>
            </a:r>
            <a:r>
              <a:rPr lang="en-CA" baseline="0" dirty="0" smtClean="0"/>
              <a:t> for young adults, several respondents talked about problems in managing the collection of </a:t>
            </a:r>
            <a:r>
              <a:rPr lang="en-CA" baseline="0" dirty="0" err="1" smtClean="0"/>
              <a:t>ebooks</a:t>
            </a:r>
            <a:r>
              <a:rPr lang="en-CA" baseline="0" dirty="0" smtClean="0"/>
              <a:t>. One librarian said it is difficult “having to duplicate the collection in print versus </a:t>
            </a:r>
            <a:r>
              <a:rPr lang="en-CA" baseline="0" dirty="0" err="1" smtClean="0"/>
              <a:t>ebook</a:t>
            </a:r>
            <a:r>
              <a:rPr lang="en-CA" baseline="0" dirty="0" smtClean="0"/>
              <a:t>, having multiple vendors, and having the entry point to the collection be through an app. Expiration of the collection is an issue, and </a:t>
            </a:r>
            <a:r>
              <a:rPr lang="en-CA" baseline="0" dirty="0" smtClean="0"/>
              <a:t>cost.” </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12</a:t>
            </a:fld>
            <a:endParaRPr lang="en-CA"/>
          </a:p>
        </p:txBody>
      </p:sp>
    </p:spTree>
    <p:extLst>
      <p:ext uri="{BB962C8B-B14F-4D97-AF65-F5344CB8AC3E}">
        <p14:creationId xmlns:p14="http://schemas.microsoft.com/office/powerpoint/2010/main" val="116865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One disadvantage may be that if teens are in need of help, they are too embarrassed</a:t>
            </a:r>
            <a:r>
              <a:rPr lang="en-CA" baseline="0" dirty="0" smtClean="0"/>
              <a:t> to ask. People often assume that teenagers are tech-savvy, so when they do have trouble with technology they don’t always feel comfortable asking for help face-to-face </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15</a:t>
            </a:fld>
            <a:endParaRPr lang="en-CA"/>
          </a:p>
        </p:txBody>
      </p:sp>
    </p:spTree>
    <p:extLst>
      <p:ext uri="{BB962C8B-B14F-4D97-AF65-F5344CB8AC3E}">
        <p14:creationId xmlns:p14="http://schemas.microsoft.com/office/powerpoint/2010/main" val="163340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Overall, the majority of respondents were very enthusiastic</a:t>
            </a:r>
            <a:r>
              <a:rPr lang="en-CA" baseline="0" dirty="0" smtClean="0"/>
              <a:t> about the potential advantages of the </a:t>
            </a:r>
            <a:r>
              <a:rPr lang="en-CA" baseline="0" dirty="0" err="1" smtClean="0"/>
              <a:t>ebook</a:t>
            </a:r>
            <a:r>
              <a:rPr lang="en-CA" baseline="0" dirty="0" smtClean="0"/>
              <a:t> format for young adult readers</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16</a:t>
            </a:fld>
            <a:endParaRPr lang="en-CA"/>
          </a:p>
        </p:txBody>
      </p:sp>
    </p:spTree>
    <p:extLst>
      <p:ext uri="{BB962C8B-B14F-4D97-AF65-F5344CB8AC3E}">
        <p14:creationId xmlns:p14="http://schemas.microsoft.com/office/powerpoint/2010/main" val="2977897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Overall, although survey</a:t>
            </a:r>
            <a:r>
              <a:rPr lang="en-CA" baseline="0" dirty="0" smtClean="0"/>
              <a:t> respondents generally felt that </a:t>
            </a:r>
            <a:r>
              <a:rPr lang="en-CA" baseline="0" dirty="0" err="1" smtClean="0"/>
              <a:t>ebooks</a:t>
            </a:r>
            <a:r>
              <a:rPr lang="en-CA" baseline="0" dirty="0" smtClean="0"/>
              <a:t> were not very popular with teens, they acknowledged that </a:t>
            </a:r>
            <a:r>
              <a:rPr lang="en-CA" baseline="0" dirty="0" err="1" smtClean="0"/>
              <a:t>ebooks</a:t>
            </a:r>
            <a:r>
              <a:rPr lang="en-CA" baseline="0" dirty="0" smtClean="0"/>
              <a:t> are still an important medium for public libraries to offer. While </a:t>
            </a:r>
            <a:r>
              <a:rPr lang="en-CA" baseline="0" dirty="0" err="1" smtClean="0"/>
              <a:t>ebooks</a:t>
            </a:r>
            <a:r>
              <a:rPr lang="en-CA" baseline="0" dirty="0" smtClean="0"/>
              <a:t> will not replace physical books anytime soon, they are an important way of increasing the library’s services and outreach</a:t>
            </a:r>
            <a:r>
              <a:rPr lang="en-CA" baseline="0" smtClean="0"/>
              <a:t>. </a:t>
            </a:r>
            <a:endParaRPr lang="en-CA" baseline="0" dirty="0" smtClean="0"/>
          </a:p>
          <a:p>
            <a:r>
              <a:rPr lang="en-CA" dirty="0" smtClean="0"/>
              <a:t>While </a:t>
            </a:r>
            <a:r>
              <a:rPr lang="en-CA" dirty="0" err="1" smtClean="0"/>
              <a:t>ebooks</a:t>
            </a:r>
            <a:r>
              <a:rPr lang="en-CA" dirty="0" smtClean="0"/>
              <a:t> do not currently seem to be a popular format that young adults choose for recreational reading, public libraries have an opportunity to focus on increased awareness and understanding of the full range of </a:t>
            </a:r>
            <a:r>
              <a:rPr lang="en-CA" dirty="0" err="1" smtClean="0"/>
              <a:t>ebook</a:t>
            </a:r>
            <a:r>
              <a:rPr lang="en-CA" dirty="0" smtClean="0"/>
              <a:t> technologies to encourage more teens to consider borrowing </a:t>
            </a:r>
            <a:r>
              <a:rPr lang="en-CA" dirty="0" err="1" smtClean="0"/>
              <a:t>ebooks</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20</a:t>
            </a:fld>
            <a:endParaRPr lang="en-CA"/>
          </a:p>
        </p:txBody>
      </p:sp>
    </p:spTree>
    <p:extLst>
      <p:ext uri="{BB962C8B-B14F-4D97-AF65-F5344CB8AC3E}">
        <p14:creationId xmlns:p14="http://schemas.microsoft.com/office/powerpoint/2010/main" val="146193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Vivian Howard</a:t>
            </a:r>
            <a:r>
              <a:rPr lang="en-CA" baseline="0" dirty="0" smtClean="0"/>
              <a:t> is an associate professor at Dalhousie University, and was an amazing mentor to me throughout the project. She helped me to come up with a study that was plausible in the one semester I had to conduct a reading project, and at the end of the semester she took my 68-page paper and condensed it into a much more manageable work before submitting it to Public Library Quarterly </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2</a:t>
            </a:fld>
            <a:endParaRPr lang="en-CA"/>
          </a:p>
        </p:txBody>
      </p:sp>
    </p:spTree>
    <p:extLst>
      <p:ext uri="{BB962C8B-B14F-4D97-AF65-F5344CB8AC3E}">
        <p14:creationId xmlns:p14="http://schemas.microsoft.com/office/powerpoint/2010/main" val="429559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Several studies show that reading for pleasure</a:t>
            </a:r>
            <a:r>
              <a:rPr lang="en-CA" baseline="0" dirty="0" smtClean="0"/>
              <a:t> declines during teenage years. But w</a:t>
            </a:r>
            <a:r>
              <a:rPr lang="en-CA" dirty="0" smtClean="0"/>
              <a:t>ith the development</a:t>
            </a:r>
            <a:r>
              <a:rPr lang="en-CA" baseline="0" dirty="0" smtClean="0"/>
              <a:t> of e-resources, there are theories that </a:t>
            </a:r>
            <a:r>
              <a:rPr lang="en-CA" baseline="0" dirty="0" err="1" smtClean="0"/>
              <a:t>ebooks</a:t>
            </a:r>
            <a:r>
              <a:rPr lang="en-CA" baseline="0" dirty="0" smtClean="0"/>
              <a:t> may result in a more positive attitude toward reading for reluctant and struggling teen readers. While teens are potentially discouraged by reading books written for a lower reading level, </a:t>
            </a:r>
            <a:r>
              <a:rPr lang="en-CA" baseline="0" dirty="0" err="1" smtClean="0"/>
              <a:t>ebooks</a:t>
            </a:r>
            <a:r>
              <a:rPr lang="en-CA" baseline="0" dirty="0" smtClean="0"/>
              <a:t> provide a private reading experience with no risk of social stigma. Furthermore, tools included with </a:t>
            </a:r>
            <a:r>
              <a:rPr lang="en-CA" baseline="0" dirty="0" err="1" smtClean="0"/>
              <a:t>ebooks</a:t>
            </a:r>
            <a:r>
              <a:rPr lang="en-CA" baseline="0" dirty="0" smtClean="0"/>
              <a:t>, such as dictionaries, highlighting, and audio narration, are helpful for those with reading difficulties. With </a:t>
            </a:r>
            <a:r>
              <a:rPr lang="en-CA" baseline="0" dirty="0" err="1" smtClean="0"/>
              <a:t>ebooks</a:t>
            </a:r>
            <a:r>
              <a:rPr lang="en-CA" baseline="0" dirty="0" smtClean="0"/>
              <a:t>, readers can customize the font size, page orientation, or margin size, and potentially use text-to-speech and translation tools. </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3</a:t>
            </a:fld>
            <a:endParaRPr lang="en-CA"/>
          </a:p>
        </p:txBody>
      </p:sp>
    </p:spTree>
    <p:extLst>
      <p:ext uri="{BB962C8B-B14F-4D97-AF65-F5344CB8AC3E}">
        <p14:creationId xmlns:p14="http://schemas.microsoft.com/office/powerpoint/2010/main" val="168799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0"/>
              </a:spcBef>
            </a:pPr>
            <a:r>
              <a:rPr lang="en-CA" dirty="0" smtClean="0"/>
              <a:t>In</a:t>
            </a:r>
            <a:r>
              <a:rPr lang="en-CA" baseline="0" dirty="0" smtClean="0"/>
              <a:t> 2011, </a:t>
            </a:r>
            <a:r>
              <a:rPr lang="en-CA" dirty="0" smtClean="0"/>
              <a:t>Scholastic </a:t>
            </a:r>
            <a:r>
              <a:rPr lang="en-CA" dirty="0" smtClean="0"/>
              <a:t>and Harrison Group found 57% of nine to seventeen year olds were interested in reading </a:t>
            </a:r>
            <a:r>
              <a:rPr lang="en-CA" dirty="0" err="1" smtClean="0"/>
              <a:t>ebooks</a:t>
            </a:r>
            <a:r>
              <a:rPr lang="en-CA" dirty="0" smtClean="0"/>
              <a:t>, and one-third “would read more books for fun if they had access to digital titles on electronic devices</a:t>
            </a:r>
            <a:r>
              <a:rPr lang="en-CA" dirty="0" smtClean="0"/>
              <a:t>”</a:t>
            </a:r>
            <a:r>
              <a:rPr lang="en-CA" sz="1050" dirty="0" smtClean="0"/>
              <a:t>. </a:t>
            </a:r>
            <a:r>
              <a:rPr lang="en-CA" sz="1050" dirty="0" smtClean="0"/>
              <a:t>Many schools are providing students with e-reading devices, and this access increases rates of pleasure reading (Larson 2015; </a:t>
            </a:r>
            <a:r>
              <a:rPr lang="en-CA" sz="1050" dirty="0" err="1" smtClean="0"/>
              <a:t>Springen</a:t>
            </a:r>
            <a:r>
              <a:rPr lang="en-CA" sz="1050" dirty="0" smtClean="0"/>
              <a:t> 2011)</a:t>
            </a:r>
          </a:p>
          <a:p>
            <a:pPr>
              <a:lnSpc>
                <a:spcPct val="150000"/>
              </a:lnSpc>
              <a:spcBef>
                <a:spcPts val="0"/>
              </a:spcBef>
            </a:pPr>
            <a:r>
              <a:rPr lang="en-CA" sz="1050" dirty="0" smtClean="0"/>
              <a:t>While many teens have access to a range of </a:t>
            </a:r>
            <a:r>
              <a:rPr lang="en-CA" sz="1050" dirty="0" err="1" smtClean="0"/>
              <a:t>ebooks</a:t>
            </a:r>
            <a:r>
              <a:rPr lang="en-CA" sz="1050" dirty="0" smtClean="0"/>
              <a:t> through school, almost all teens have access to </a:t>
            </a:r>
            <a:r>
              <a:rPr lang="en-CA" sz="1050" dirty="0" err="1" smtClean="0"/>
              <a:t>ebooks</a:t>
            </a:r>
            <a:r>
              <a:rPr lang="en-CA" sz="1050" dirty="0" smtClean="0"/>
              <a:t> through their local public library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050" dirty="0" smtClean="0"/>
          </a:p>
          <a:p>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4</a:t>
            </a:fld>
            <a:endParaRPr lang="en-CA"/>
          </a:p>
        </p:txBody>
      </p:sp>
    </p:spTree>
    <p:extLst>
      <p:ext uri="{BB962C8B-B14F-4D97-AF65-F5344CB8AC3E}">
        <p14:creationId xmlns:p14="http://schemas.microsoft.com/office/powerpoint/2010/main" val="3007944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study was conducted through an online survey which combined quantitative and qualitative data, and was to be completed by youth services librarians at public libraries.</a:t>
            </a:r>
            <a:r>
              <a:rPr lang="en-CA" baseline="0" dirty="0" smtClean="0"/>
              <a:t> Almost all of the survey questions were multiple-choice, accompanied by a free-text </a:t>
            </a:r>
            <a:r>
              <a:rPr lang="en-CA" baseline="0" dirty="0" smtClean="0"/>
              <a:t>space. </a:t>
            </a:r>
            <a:r>
              <a:rPr lang="en-CA" baseline="0" dirty="0" smtClean="0"/>
              <a:t>The survey was circulated widely across North America </a:t>
            </a:r>
            <a:r>
              <a:rPr lang="en-CA" baseline="0" dirty="0" smtClean="0"/>
              <a:t>through </a:t>
            </a:r>
            <a:r>
              <a:rPr lang="en-CA" baseline="0" dirty="0" smtClean="0"/>
              <a:t>email </a:t>
            </a:r>
            <a:r>
              <a:rPr lang="en-CA" baseline="0" dirty="0" err="1" smtClean="0"/>
              <a:t>listservs</a:t>
            </a:r>
            <a:r>
              <a:rPr lang="en-CA" baseline="0" dirty="0" smtClean="0"/>
              <a:t> and social media. A total of 152 completed surveys were received from youth services librarians in Canada and the United States, although not every respondent answered every </a:t>
            </a:r>
            <a:r>
              <a:rPr lang="en-CA" baseline="0" dirty="0" smtClean="0"/>
              <a:t>question. </a:t>
            </a:r>
            <a:r>
              <a:rPr lang="en-CA" baseline="0" dirty="0" smtClean="0"/>
              <a:t>The survey itself was open for two months, from January 28 to March 22, 2016. </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5</a:t>
            </a:fld>
            <a:endParaRPr lang="en-CA"/>
          </a:p>
        </p:txBody>
      </p:sp>
    </p:spTree>
    <p:extLst>
      <p:ext uri="{BB962C8B-B14F-4D97-AF65-F5344CB8AC3E}">
        <p14:creationId xmlns:p14="http://schemas.microsoft.com/office/powerpoint/2010/main" val="208188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69% of respondents estimated that relatively few young adults borrow </a:t>
            </a:r>
            <a:r>
              <a:rPr lang="en-CA" dirty="0" err="1" smtClean="0"/>
              <a:t>ebooks</a:t>
            </a:r>
            <a:r>
              <a:rPr lang="en-CA" dirty="0" smtClean="0"/>
              <a:t>. However, many participants</a:t>
            </a:r>
            <a:r>
              <a:rPr lang="en-CA" baseline="0" dirty="0" smtClean="0"/>
              <a:t> indicated that while their system tracks the overall number of </a:t>
            </a:r>
            <a:r>
              <a:rPr lang="en-CA" baseline="0" dirty="0" err="1" smtClean="0"/>
              <a:t>ebook</a:t>
            </a:r>
            <a:r>
              <a:rPr lang="en-CA" baseline="0" dirty="0" smtClean="0"/>
              <a:t> downloads, </a:t>
            </a:r>
            <a:r>
              <a:rPr lang="en-CA" baseline="0" dirty="0" smtClean="0"/>
              <a:t>there </a:t>
            </a:r>
            <a:r>
              <a:rPr lang="en-CA" baseline="0" dirty="0" smtClean="0"/>
              <a:t>is no way to know for sure whether teens are borrowing </a:t>
            </a:r>
            <a:r>
              <a:rPr lang="en-CA" baseline="0" dirty="0" err="1" smtClean="0"/>
              <a:t>ebooks</a:t>
            </a:r>
            <a:r>
              <a:rPr lang="en-CA" baseline="0" dirty="0" smtClean="0"/>
              <a:t>. One respondent </a:t>
            </a:r>
            <a:r>
              <a:rPr lang="en-CA" baseline="0" dirty="0" smtClean="0"/>
              <a:t>said </a:t>
            </a:r>
            <a:r>
              <a:rPr lang="en-CA" baseline="0" dirty="0" smtClean="0"/>
              <a:t>that “the teens I do know at the library prefer to have a physical book to an </a:t>
            </a:r>
            <a:r>
              <a:rPr lang="en-CA" baseline="0" dirty="0" err="1" smtClean="0"/>
              <a:t>ebook</a:t>
            </a:r>
            <a:r>
              <a:rPr lang="en-CA" baseline="0" dirty="0" smtClean="0"/>
              <a:t> and don’t use our </a:t>
            </a:r>
            <a:r>
              <a:rPr lang="en-CA" baseline="0" dirty="0" err="1" smtClean="0"/>
              <a:t>OverDrive</a:t>
            </a:r>
            <a:r>
              <a:rPr lang="en-CA" baseline="0" dirty="0" smtClean="0"/>
              <a:t> service”. However, some respondents are confident young adults ARE borrowing </a:t>
            </a:r>
            <a:r>
              <a:rPr lang="en-CA" baseline="0" dirty="0" err="1" smtClean="0"/>
              <a:t>ebooks</a:t>
            </a:r>
            <a:r>
              <a:rPr lang="en-CA" baseline="0" dirty="0" smtClean="0"/>
              <a:t>, as shown in the response that “teens using </a:t>
            </a:r>
            <a:r>
              <a:rPr lang="en-CA" baseline="0" dirty="0" err="1" smtClean="0"/>
              <a:t>ebooks</a:t>
            </a:r>
            <a:r>
              <a:rPr lang="en-CA" baseline="0" dirty="0" smtClean="0"/>
              <a:t> don’t need to interact with staff since they just do it on their own. However, I’ve done some class visits and know of nearby schools that require teens to read </a:t>
            </a:r>
            <a:r>
              <a:rPr lang="en-CA" baseline="0" dirty="0" err="1" smtClean="0"/>
              <a:t>ebooks</a:t>
            </a:r>
            <a:r>
              <a:rPr lang="en-CA" baseline="0" dirty="0" smtClean="0"/>
              <a:t> so I know some of them are borrowing </a:t>
            </a:r>
            <a:r>
              <a:rPr lang="en-CA" baseline="0" dirty="0" err="1" smtClean="0"/>
              <a:t>ebooks</a:t>
            </a:r>
            <a:r>
              <a:rPr lang="en-CA" baseline="0" dirty="0" smtClean="0"/>
              <a:t>, for sure”</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6</a:t>
            </a:fld>
            <a:endParaRPr lang="en-CA"/>
          </a:p>
        </p:txBody>
      </p:sp>
    </p:spTree>
    <p:extLst>
      <p:ext uri="{BB962C8B-B14F-4D97-AF65-F5344CB8AC3E}">
        <p14:creationId xmlns:p14="http://schemas.microsoft.com/office/powerpoint/2010/main" val="1924988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7</a:t>
            </a:fld>
            <a:endParaRPr lang="en-CA"/>
          </a:p>
        </p:txBody>
      </p:sp>
    </p:spTree>
    <p:extLst>
      <p:ext uri="{BB962C8B-B14F-4D97-AF65-F5344CB8AC3E}">
        <p14:creationId xmlns:p14="http://schemas.microsoft.com/office/powerpoint/2010/main" val="3002118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0"/>
              </a:spcBef>
            </a:pPr>
            <a:r>
              <a:rPr lang="en-CA" dirty="0" smtClean="0"/>
              <a:t>Several respondents indicated that their libraries are actively promoting the </a:t>
            </a:r>
            <a:r>
              <a:rPr lang="en-CA" dirty="0" err="1" smtClean="0"/>
              <a:t>ebook</a:t>
            </a:r>
            <a:r>
              <a:rPr lang="en-CA" dirty="0" smtClean="0"/>
              <a:t> collection to teens.</a:t>
            </a:r>
            <a:r>
              <a:rPr lang="en-CA" baseline="0" dirty="0" smtClean="0"/>
              <a:t> One librarian noted that </a:t>
            </a:r>
            <a:r>
              <a:rPr lang="en-CA" dirty="0" smtClean="0"/>
              <a:t>“We have done a fair amount of outreach in regard to our </a:t>
            </a:r>
            <a:r>
              <a:rPr lang="en-CA" dirty="0" err="1" smtClean="0"/>
              <a:t>ebook</a:t>
            </a:r>
            <a:r>
              <a:rPr lang="en-CA" dirty="0" smtClean="0"/>
              <a:t> services to this population so they are certainly aware the service exists”. Other respondents</a:t>
            </a:r>
            <a:r>
              <a:rPr lang="en-CA" baseline="0" dirty="0" smtClean="0"/>
              <a:t> observed that class visits are particularly </a:t>
            </a:r>
            <a:r>
              <a:rPr lang="en-CA" baseline="0" dirty="0" smtClean="0"/>
              <a:t>helpful and they promote e-resources through this outreach, saying that they </a:t>
            </a:r>
            <a:r>
              <a:rPr lang="en-CA" dirty="0" smtClean="0"/>
              <a:t>have </a:t>
            </a:r>
            <a:r>
              <a:rPr lang="en-CA" dirty="0" smtClean="0"/>
              <a:t>been asked to visit classrooms and discuss getting library cards and </a:t>
            </a:r>
            <a:r>
              <a:rPr lang="en-CA" dirty="0" err="1" smtClean="0"/>
              <a:t>ebook</a:t>
            </a:r>
            <a:r>
              <a:rPr lang="en-CA" dirty="0" smtClean="0"/>
              <a:t> access”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8</a:t>
            </a:fld>
            <a:endParaRPr lang="en-CA"/>
          </a:p>
        </p:txBody>
      </p:sp>
    </p:spTree>
    <p:extLst>
      <p:ext uri="{BB962C8B-B14F-4D97-AF65-F5344CB8AC3E}">
        <p14:creationId xmlns:p14="http://schemas.microsoft.com/office/powerpoint/2010/main" val="1035263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82% of respondents felt that some adults are definitely</a:t>
            </a:r>
            <a:r>
              <a:rPr lang="en-CA" baseline="0" dirty="0" smtClean="0"/>
              <a:t> downloading young adult </a:t>
            </a:r>
            <a:r>
              <a:rPr lang="en-CA" baseline="0" dirty="0" err="1" smtClean="0"/>
              <a:t>ebooks</a:t>
            </a:r>
            <a:r>
              <a:rPr lang="en-CA" baseline="0" dirty="0" smtClean="0"/>
              <a:t>. Several respondents observed that adults are the majority borrowers of the young adult </a:t>
            </a:r>
            <a:r>
              <a:rPr lang="en-CA" baseline="0" dirty="0" err="1" smtClean="0"/>
              <a:t>ebook</a:t>
            </a:r>
            <a:r>
              <a:rPr lang="en-CA" baseline="0" dirty="0" smtClean="0"/>
              <a:t> collection. One respondent stated that “I get more YA </a:t>
            </a:r>
            <a:r>
              <a:rPr lang="en-CA" baseline="0" dirty="0" err="1" smtClean="0"/>
              <a:t>ebook</a:t>
            </a:r>
            <a:r>
              <a:rPr lang="en-CA" baseline="0" dirty="0" smtClean="0"/>
              <a:t> suggestions from adults than from teens”. One conclusion that can be drawn from this is that some adults who enjoy reading young adult material feel uncomfortable going to the young adult section of the library, and therefore prefer borrowing these materials online </a:t>
            </a:r>
            <a:endParaRPr lang="en-CA" dirty="0"/>
          </a:p>
        </p:txBody>
      </p:sp>
      <p:sp>
        <p:nvSpPr>
          <p:cNvPr id="4" name="Slide Number Placeholder 3"/>
          <p:cNvSpPr>
            <a:spLocks noGrp="1"/>
          </p:cNvSpPr>
          <p:nvPr>
            <p:ph type="sldNum" sz="quarter" idx="10"/>
          </p:nvPr>
        </p:nvSpPr>
        <p:spPr/>
        <p:txBody>
          <a:bodyPr/>
          <a:lstStyle/>
          <a:p>
            <a:fld id="{F4F6D569-EA8F-4466-8F69-CD9A235935B1}" type="slidenum">
              <a:rPr lang="en-CA" smtClean="0"/>
              <a:t>11</a:t>
            </a:fld>
            <a:endParaRPr lang="en-CA"/>
          </a:p>
        </p:txBody>
      </p:sp>
    </p:spTree>
    <p:extLst>
      <p:ext uri="{BB962C8B-B14F-4D97-AF65-F5344CB8AC3E}">
        <p14:creationId xmlns:p14="http://schemas.microsoft.com/office/powerpoint/2010/main" val="247144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7397705-E446-4776-B5BE-46E7DA63E4BD}" type="datetimeFigureOut">
              <a:rPr lang="en-CA" smtClean="0"/>
              <a:t>2018-04-28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10751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7397705-E446-4776-B5BE-46E7DA63E4BD}" type="datetimeFigureOut">
              <a:rPr lang="en-CA" smtClean="0"/>
              <a:t>2018-04-28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79387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7397705-E446-4776-B5BE-46E7DA63E4BD}" type="datetimeFigureOut">
              <a:rPr lang="en-CA" smtClean="0"/>
              <a:t>2018-04-28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843189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7397705-E446-4776-B5BE-46E7DA63E4BD}" type="datetimeFigureOut">
              <a:rPr lang="en-CA" smtClean="0"/>
              <a:t>2018-04-28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3623315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397705-E446-4776-B5BE-46E7DA63E4BD}" type="datetimeFigureOut">
              <a:rPr lang="en-CA" smtClean="0"/>
              <a:t>2018-04-28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84643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7397705-E446-4776-B5BE-46E7DA63E4BD}" type="datetimeFigureOut">
              <a:rPr lang="en-CA" smtClean="0"/>
              <a:t>2018-04-28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46756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7397705-E446-4776-B5BE-46E7DA63E4BD}" type="datetimeFigureOut">
              <a:rPr lang="en-CA" smtClean="0"/>
              <a:t>2018-04-28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394489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7397705-E446-4776-B5BE-46E7DA63E4BD}" type="datetimeFigureOut">
              <a:rPr lang="en-CA" smtClean="0"/>
              <a:t>2018-04-28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343805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97705-E446-4776-B5BE-46E7DA63E4BD}" type="datetimeFigureOut">
              <a:rPr lang="en-CA" smtClean="0"/>
              <a:t>2018-04-28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316593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97705-E446-4776-B5BE-46E7DA63E4BD}" type="datetimeFigureOut">
              <a:rPr lang="en-CA" smtClean="0"/>
              <a:t>2018-04-28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103725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97705-E446-4776-B5BE-46E7DA63E4BD}" type="datetimeFigureOut">
              <a:rPr lang="en-CA" smtClean="0"/>
              <a:t>2018-04-28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05ACBD-CFE0-45E6-83F9-00982810DF6B}" type="slidenum">
              <a:rPr lang="en-CA" smtClean="0"/>
              <a:t>‹#›</a:t>
            </a:fld>
            <a:endParaRPr lang="en-CA"/>
          </a:p>
        </p:txBody>
      </p:sp>
    </p:spTree>
    <p:extLst>
      <p:ext uri="{BB962C8B-B14F-4D97-AF65-F5344CB8AC3E}">
        <p14:creationId xmlns:p14="http://schemas.microsoft.com/office/powerpoint/2010/main" val="413683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53000">
              <a:schemeClr val="accent1">
                <a:lumMod val="0"/>
                <a:lumOff val="100000"/>
              </a:schemeClr>
            </a:gs>
            <a:gs pos="100000">
              <a:srgbClr val="DF415B"/>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97705-E446-4776-B5BE-46E7DA63E4BD}" type="datetimeFigureOut">
              <a:rPr lang="en-CA" smtClean="0"/>
              <a:t>2018-04-28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5ACBD-CFE0-45E6-83F9-00982810DF6B}" type="slidenum">
              <a:rPr lang="en-CA" smtClean="0"/>
              <a:t>‹#›</a:t>
            </a:fld>
            <a:endParaRPr lang="en-CA"/>
          </a:p>
        </p:txBody>
      </p:sp>
    </p:spTree>
    <p:extLst>
      <p:ext uri="{BB962C8B-B14F-4D97-AF65-F5344CB8AC3E}">
        <p14:creationId xmlns:p14="http://schemas.microsoft.com/office/powerpoint/2010/main" val="769029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080/01616846.2017.131614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lj.com/wp-content/uploads/2014/11/LJSLJ_EbookUsage_%20SchoolLibraries_201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9205" y="553458"/>
            <a:ext cx="9647220" cy="3748435"/>
          </a:xfrm>
        </p:spPr>
        <p:txBody>
          <a:bodyPr>
            <a:normAutofit fontScale="90000"/>
          </a:bodyPr>
          <a:lstStyle/>
          <a:p>
            <a:pPr>
              <a:lnSpc>
                <a:spcPct val="150000"/>
              </a:lnSpc>
            </a:pPr>
            <a:r>
              <a:rPr lang="en-CA" dirty="0" smtClean="0"/>
              <a:t>Summary of a Study:</a:t>
            </a:r>
            <a:br>
              <a:rPr lang="en-CA" dirty="0" smtClean="0"/>
            </a:br>
            <a:r>
              <a:rPr lang="en-CA" dirty="0" smtClean="0"/>
              <a:t>A Look at Young Adult Use of Ebooks in Public Libraries</a:t>
            </a:r>
            <a:endParaRPr lang="en-CA" dirty="0"/>
          </a:p>
        </p:txBody>
      </p:sp>
      <p:sp>
        <p:nvSpPr>
          <p:cNvPr id="3" name="Subtitle 2"/>
          <p:cNvSpPr>
            <a:spLocks noGrp="1"/>
          </p:cNvSpPr>
          <p:nvPr>
            <p:ph type="subTitle" idx="1"/>
          </p:nvPr>
        </p:nvSpPr>
        <p:spPr>
          <a:xfrm>
            <a:off x="1690815" y="4381226"/>
            <a:ext cx="9144000" cy="1976325"/>
          </a:xfrm>
        </p:spPr>
        <p:txBody>
          <a:bodyPr/>
          <a:lstStyle/>
          <a:p>
            <a:pPr>
              <a:lnSpc>
                <a:spcPct val="150000"/>
              </a:lnSpc>
              <a:spcBef>
                <a:spcPts val="0"/>
              </a:spcBef>
            </a:pPr>
            <a:r>
              <a:rPr lang="en-CA" dirty="0" smtClean="0"/>
              <a:t>Robyn Gray, Battle River School Division</a:t>
            </a:r>
          </a:p>
          <a:p>
            <a:pPr>
              <a:lnSpc>
                <a:spcPct val="150000"/>
              </a:lnSpc>
              <a:spcBef>
                <a:spcPts val="0"/>
              </a:spcBef>
            </a:pPr>
            <a:r>
              <a:rPr lang="en-CA" dirty="0" smtClean="0"/>
              <a:t>@RobynG8</a:t>
            </a:r>
            <a:endParaRPr lang="en-CA" dirty="0"/>
          </a:p>
        </p:txBody>
      </p:sp>
    </p:spTree>
    <p:extLst>
      <p:ext uri="{BB962C8B-B14F-4D97-AF65-F5344CB8AC3E}">
        <p14:creationId xmlns:p14="http://schemas.microsoft.com/office/powerpoint/2010/main" val="885164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1199"/>
          </a:xfrm>
        </p:spPr>
        <p:txBody>
          <a:bodyPr/>
          <a:lstStyle/>
          <a:p>
            <a:pPr algn="ctr"/>
            <a:r>
              <a:rPr lang="en-CA" dirty="0" err="1" smtClean="0"/>
              <a:t>Ebook</a:t>
            </a:r>
            <a:r>
              <a:rPr lang="en-CA" dirty="0" smtClean="0"/>
              <a:t> Program Offerings </a:t>
            </a:r>
            <a:endParaRPr lang="en-CA" dirty="0"/>
          </a:p>
        </p:txBody>
      </p:sp>
      <p:sp>
        <p:nvSpPr>
          <p:cNvPr id="3" name="Content Placeholder 2"/>
          <p:cNvSpPr>
            <a:spLocks noGrp="1"/>
          </p:cNvSpPr>
          <p:nvPr>
            <p:ph idx="1"/>
          </p:nvPr>
        </p:nvSpPr>
        <p:spPr>
          <a:xfrm>
            <a:off x="838200" y="1166400"/>
            <a:ext cx="10515600" cy="5010563"/>
          </a:xfrm>
        </p:spPr>
        <p:txBody>
          <a:bodyPr>
            <a:normAutofit/>
          </a:bodyPr>
          <a:lstStyle/>
          <a:p>
            <a:pPr>
              <a:lnSpc>
                <a:spcPct val="150000"/>
              </a:lnSpc>
              <a:spcBef>
                <a:spcPts val="0"/>
              </a:spcBef>
            </a:pPr>
            <a:r>
              <a:rPr lang="en-CA" dirty="0" smtClean="0"/>
              <a:t>54% of respondents said they offer programs to help all patrons access </a:t>
            </a:r>
            <a:r>
              <a:rPr lang="en-CA" dirty="0" err="1" smtClean="0"/>
              <a:t>ebooks</a:t>
            </a:r>
            <a:r>
              <a:rPr lang="en-CA" dirty="0"/>
              <a:t> </a:t>
            </a:r>
            <a:r>
              <a:rPr lang="en-CA" dirty="0" smtClean="0"/>
              <a:t>(not specifically young adults)</a:t>
            </a:r>
          </a:p>
          <a:p>
            <a:pPr>
              <a:lnSpc>
                <a:spcPct val="150000"/>
              </a:lnSpc>
              <a:spcBef>
                <a:spcPts val="0"/>
              </a:spcBef>
            </a:pPr>
            <a:r>
              <a:rPr lang="en-CA" dirty="0" smtClean="0"/>
              <a:t>Programs on </a:t>
            </a:r>
            <a:r>
              <a:rPr lang="en-CA" dirty="0" err="1" smtClean="0"/>
              <a:t>ebook</a:t>
            </a:r>
            <a:r>
              <a:rPr lang="en-CA" dirty="0" smtClean="0"/>
              <a:t> usage are offered through school outreach:</a:t>
            </a:r>
          </a:p>
          <a:p>
            <a:pPr marL="0" indent="0">
              <a:lnSpc>
                <a:spcPct val="150000"/>
              </a:lnSpc>
              <a:spcBef>
                <a:spcPts val="0"/>
              </a:spcBef>
              <a:buNone/>
            </a:pPr>
            <a:r>
              <a:rPr lang="en-CA" dirty="0" smtClean="0"/>
              <a:t>“We offer a demonstration class for new users to learn how to read </a:t>
            </a:r>
            <a:r>
              <a:rPr lang="en-CA" dirty="0" err="1" smtClean="0"/>
              <a:t>ebooks</a:t>
            </a:r>
            <a:r>
              <a:rPr lang="en-CA" dirty="0" smtClean="0"/>
              <a:t> on tablets, e-readers, and other devices. We also offer one-on-one training </a:t>
            </a:r>
            <a:r>
              <a:rPr lang="en-CA" dirty="0" smtClean="0"/>
              <a:t>… t</a:t>
            </a:r>
            <a:r>
              <a:rPr lang="en-CA" dirty="0" smtClean="0"/>
              <a:t>wo </a:t>
            </a:r>
            <a:r>
              <a:rPr lang="en-CA" dirty="0" smtClean="0"/>
              <a:t>years ago, I went to a junior high school, visited all the classes, and did a 15-minute demo of our </a:t>
            </a:r>
            <a:r>
              <a:rPr lang="en-CA" dirty="0" err="1" smtClean="0"/>
              <a:t>ebook</a:t>
            </a:r>
            <a:r>
              <a:rPr lang="en-CA" dirty="0" smtClean="0"/>
              <a:t> collection” </a:t>
            </a:r>
            <a:endParaRPr lang="en-CA" dirty="0"/>
          </a:p>
        </p:txBody>
      </p:sp>
    </p:spTree>
    <p:extLst>
      <p:ext uri="{BB962C8B-B14F-4D97-AF65-F5344CB8AC3E}">
        <p14:creationId xmlns:p14="http://schemas.microsoft.com/office/powerpoint/2010/main" val="238966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3"/>
          <a:stretch>
            <a:fillRect/>
          </a:stretch>
        </p:blipFill>
        <p:spPr>
          <a:xfrm>
            <a:off x="963302" y="964800"/>
            <a:ext cx="10265395" cy="4945763"/>
          </a:xfrm>
          <a:prstGeom prst="rect">
            <a:avLst/>
          </a:prstGeom>
        </p:spPr>
      </p:pic>
    </p:spTree>
    <p:extLst>
      <p:ext uri="{BB962C8B-B14F-4D97-AF65-F5344CB8AC3E}">
        <p14:creationId xmlns:p14="http://schemas.microsoft.com/office/powerpoint/2010/main" val="3133382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3"/>
          <a:stretch>
            <a:fillRect/>
          </a:stretch>
        </p:blipFill>
        <p:spPr>
          <a:xfrm>
            <a:off x="1402736" y="842400"/>
            <a:ext cx="9386527" cy="5298563"/>
          </a:xfrm>
          <a:prstGeom prst="rect">
            <a:avLst/>
          </a:prstGeom>
        </p:spPr>
      </p:pic>
    </p:spTree>
    <p:extLst>
      <p:ext uri="{BB962C8B-B14F-4D97-AF65-F5344CB8AC3E}">
        <p14:creationId xmlns:p14="http://schemas.microsoft.com/office/powerpoint/2010/main" val="4205927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87675"/>
          </a:xfrm>
        </p:spPr>
        <p:txBody>
          <a:bodyPr/>
          <a:lstStyle/>
          <a:p>
            <a:pPr algn="ctr"/>
            <a:r>
              <a:rPr lang="en-CA" dirty="0" smtClean="0"/>
              <a:t>Other Disadvantages to Ebooks? </a:t>
            </a:r>
            <a:endParaRPr lang="en-CA" dirty="0"/>
          </a:p>
        </p:txBody>
      </p:sp>
      <p:sp>
        <p:nvSpPr>
          <p:cNvPr id="3" name="Content Placeholder 2"/>
          <p:cNvSpPr>
            <a:spLocks noGrp="1"/>
          </p:cNvSpPr>
          <p:nvPr>
            <p:ph idx="1"/>
          </p:nvPr>
        </p:nvSpPr>
        <p:spPr>
          <a:xfrm>
            <a:off x="584700" y="887676"/>
            <a:ext cx="11022600" cy="5548488"/>
          </a:xfrm>
        </p:spPr>
        <p:txBody>
          <a:bodyPr>
            <a:normAutofit lnSpcReduction="10000"/>
          </a:bodyPr>
          <a:lstStyle/>
          <a:p>
            <a:pPr marL="0" indent="0">
              <a:lnSpc>
                <a:spcPct val="150000"/>
              </a:lnSpc>
              <a:spcBef>
                <a:spcPts val="0"/>
              </a:spcBef>
              <a:buNone/>
            </a:pPr>
            <a:r>
              <a:rPr lang="en-CA" u="sng" dirty="0" smtClean="0"/>
              <a:t>The Digital </a:t>
            </a:r>
            <a:r>
              <a:rPr lang="en-CA" u="sng" dirty="0"/>
              <a:t>D</a:t>
            </a:r>
            <a:r>
              <a:rPr lang="en-CA" u="sng" dirty="0" smtClean="0"/>
              <a:t>ivide: </a:t>
            </a:r>
          </a:p>
          <a:p>
            <a:pPr marL="0" indent="0">
              <a:lnSpc>
                <a:spcPct val="150000"/>
              </a:lnSpc>
              <a:spcBef>
                <a:spcPts val="0"/>
              </a:spcBef>
              <a:buNone/>
            </a:pPr>
            <a:r>
              <a:rPr lang="en-CA" dirty="0" smtClean="0"/>
              <a:t>“My </a:t>
            </a:r>
            <a:r>
              <a:rPr lang="en-CA" dirty="0"/>
              <a:t>library serves young adults who often don’t have </a:t>
            </a:r>
            <a:r>
              <a:rPr lang="en-CA" dirty="0" smtClean="0"/>
              <a:t>much </a:t>
            </a:r>
            <a:r>
              <a:rPr lang="en-CA" dirty="0"/>
              <a:t>technology at home. They have no interest in e-readers because they have no reason to spend money on something that they’d have to come to the library to load up (since most don’t have Internet access at home). I’d like to start moving from encouraging the use of e-readers to focusing on how </a:t>
            </a:r>
            <a:r>
              <a:rPr lang="en-CA" dirty="0" err="1"/>
              <a:t>ebooks</a:t>
            </a:r>
            <a:r>
              <a:rPr lang="en-CA" dirty="0"/>
              <a:t> and downloadable audiobooks can be used on smartphones, which most of my youth have. I think that patrons associate </a:t>
            </a:r>
            <a:r>
              <a:rPr lang="en-CA" dirty="0" err="1"/>
              <a:t>ebooks</a:t>
            </a:r>
            <a:r>
              <a:rPr lang="en-CA" dirty="0"/>
              <a:t> with </a:t>
            </a:r>
            <a:r>
              <a:rPr lang="en-CA" dirty="0" smtClean="0"/>
              <a:t>e-readers, </a:t>
            </a:r>
            <a:r>
              <a:rPr lang="en-CA" dirty="0"/>
              <a:t>which doesn’t have to be the case</a:t>
            </a:r>
            <a:r>
              <a:rPr lang="en-CA" dirty="0" smtClean="0"/>
              <a:t>.”</a:t>
            </a:r>
            <a:endParaRPr lang="en-CA" dirty="0"/>
          </a:p>
        </p:txBody>
      </p:sp>
    </p:spTree>
    <p:extLst>
      <p:ext uri="{BB962C8B-B14F-4D97-AF65-F5344CB8AC3E}">
        <p14:creationId xmlns:p14="http://schemas.microsoft.com/office/powerpoint/2010/main" val="3130619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000"/>
            <a:ext cx="10515600" cy="806400"/>
          </a:xfrm>
        </p:spPr>
        <p:txBody>
          <a:bodyPr/>
          <a:lstStyle/>
          <a:p>
            <a:pPr algn="ctr"/>
            <a:r>
              <a:rPr lang="en-CA" dirty="0" smtClean="0"/>
              <a:t>Possible Solutions…</a:t>
            </a:r>
            <a:endParaRPr lang="en-CA" dirty="0"/>
          </a:p>
        </p:txBody>
      </p:sp>
      <p:sp>
        <p:nvSpPr>
          <p:cNvPr id="3" name="Content Placeholder 2"/>
          <p:cNvSpPr>
            <a:spLocks noGrp="1"/>
          </p:cNvSpPr>
          <p:nvPr>
            <p:ph idx="1"/>
          </p:nvPr>
        </p:nvSpPr>
        <p:spPr>
          <a:xfrm>
            <a:off x="838200" y="1094400"/>
            <a:ext cx="10515600" cy="5306400"/>
          </a:xfrm>
        </p:spPr>
        <p:txBody>
          <a:bodyPr>
            <a:noAutofit/>
          </a:bodyPr>
          <a:lstStyle/>
          <a:p>
            <a:pPr>
              <a:lnSpc>
                <a:spcPct val="150000"/>
              </a:lnSpc>
              <a:spcBef>
                <a:spcPts val="0"/>
              </a:spcBef>
            </a:pPr>
            <a:r>
              <a:rPr lang="en-CA" sz="3200" dirty="0" smtClean="0"/>
              <a:t>Tell young adults that e-books can be used on smartphones</a:t>
            </a:r>
          </a:p>
          <a:p>
            <a:pPr>
              <a:lnSpc>
                <a:spcPct val="150000"/>
              </a:lnSpc>
              <a:spcBef>
                <a:spcPts val="0"/>
              </a:spcBef>
            </a:pPr>
            <a:r>
              <a:rPr lang="en-CA" sz="3200" dirty="0"/>
              <a:t>Perhaps public libraries could loan out </a:t>
            </a:r>
            <a:r>
              <a:rPr lang="en-CA" sz="3200" dirty="0" smtClean="0"/>
              <a:t>e-readers</a:t>
            </a:r>
          </a:p>
          <a:p>
            <a:pPr>
              <a:lnSpc>
                <a:spcPct val="150000"/>
              </a:lnSpc>
              <a:spcBef>
                <a:spcPts val="0"/>
              </a:spcBef>
            </a:pPr>
            <a:r>
              <a:rPr lang="en-CA" sz="3200" dirty="0" smtClean="0"/>
              <a:t>Ebooks can offer financial incentive</a:t>
            </a:r>
          </a:p>
          <a:p>
            <a:pPr lvl="1">
              <a:lnSpc>
                <a:spcPct val="150000"/>
              </a:lnSpc>
              <a:spcBef>
                <a:spcPts val="0"/>
              </a:spcBef>
            </a:pPr>
            <a:r>
              <a:rPr lang="en-CA" sz="2800" dirty="0" smtClean="0"/>
              <a:t>No late fees for books since </a:t>
            </a:r>
            <a:r>
              <a:rPr lang="en-CA" sz="2800" dirty="0" err="1" smtClean="0"/>
              <a:t>ebooks</a:t>
            </a:r>
            <a:r>
              <a:rPr lang="en-CA" sz="2800" dirty="0" smtClean="0"/>
              <a:t> automatically check themselves in </a:t>
            </a:r>
          </a:p>
          <a:p>
            <a:pPr lvl="1">
              <a:lnSpc>
                <a:spcPct val="150000"/>
              </a:lnSpc>
              <a:spcBef>
                <a:spcPts val="0"/>
              </a:spcBef>
            </a:pPr>
            <a:r>
              <a:rPr lang="en-CA" sz="2800" dirty="0" smtClean="0"/>
              <a:t>No damage fees for a digital book</a:t>
            </a:r>
          </a:p>
          <a:p>
            <a:pPr lvl="1">
              <a:lnSpc>
                <a:spcPct val="150000"/>
              </a:lnSpc>
              <a:spcBef>
                <a:spcPts val="0"/>
              </a:spcBef>
            </a:pPr>
            <a:r>
              <a:rPr lang="en-CA" sz="2800" dirty="0" smtClean="0"/>
              <a:t>No fear of “scolding” for late/damage fines </a:t>
            </a:r>
          </a:p>
        </p:txBody>
      </p:sp>
    </p:spTree>
    <p:extLst>
      <p:ext uri="{BB962C8B-B14F-4D97-AF65-F5344CB8AC3E}">
        <p14:creationId xmlns:p14="http://schemas.microsoft.com/office/powerpoint/2010/main" val="305092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200"/>
            <a:ext cx="10515600" cy="676799"/>
          </a:xfrm>
        </p:spPr>
        <p:txBody>
          <a:bodyPr>
            <a:normAutofit fontScale="90000"/>
          </a:bodyPr>
          <a:lstStyle/>
          <a:p>
            <a:pPr algn="ctr"/>
            <a:r>
              <a:rPr lang="en-CA" dirty="0" smtClean="0"/>
              <a:t>The Importance of Virtual Space </a:t>
            </a:r>
            <a:endParaRPr lang="en-CA" dirty="0"/>
          </a:p>
        </p:txBody>
      </p:sp>
      <p:sp>
        <p:nvSpPr>
          <p:cNvPr id="3" name="Content Placeholder 2"/>
          <p:cNvSpPr>
            <a:spLocks noGrp="1"/>
          </p:cNvSpPr>
          <p:nvPr>
            <p:ph idx="1"/>
          </p:nvPr>
        </p:nvSpPr>
        <p:spPr>
          <a:xfrm>
            <a:off x="609900" y="1051200"/>
            <a:ext cx="10972200" cy="5644800"/>
          </a:xfrm>
        </p:spPr>
        <p:txBody>
          <a:bodyPr>
            <a:normAutofit fontScale="92500" lnSpcReduction="10000"/>
          </a:bodyPr>
          <a:lstStyle/>
          <a:p>
            <a:pPr marL="0" indent="0">
              <a:lnSpc>
                <a:spcPct val="150000"/>
              </a:lnSpc>
              <a:spcBef>
                <a:spcPts val="0"/>
              </a:spcBef>
              <a:buNone/>
            </a:pPr>
            <a:r>
              <a:rPr lang="en-CA" dirty="0" smtClean="0"/>
              <a:t>Young </a:t>
            </a:r>
            <a:r>
              <a:rPr lang="en-CA" dirty="0"/>
              <a:t>adults may be too embarrassed to ask for </a:t>
            </a:r>
            <a:r>
              <a:rPr lang="en-CA" dirty="0" smtClean="0"/>
              <a:t>help - </a:t>
            </a:r>
            <a:endParaRPr lang="en-CA" dirty="0"/>
          </a:p>
          <a:p>
            <a:pPr marL="0" indent="0">
              <a:lnSpc>
                <a:spcPct val="150000"/>
              </a:lnSpc>
              <a:spcBef>
                <a:spcPts val="0"/>
              </a:spcBef>
              <a:buNone/>
            </a:pPr>
            <a:r>
              <a:rPr lang="en-CA" dirty="0" smtClean="0"/>
              <a:t>“</a:t>
            </a:r>
            <a:r>
              <a:rPr lang="en-CA" dirty="0"/>
              <a:t>Sometimes young adults prefer print if there’s even a tiny learning curve to download materials</a:t>
            </a:r>
            <a:r>
              <a:rPr lang="en-CA" dirty="0" smtClean="0"/>
              <a:t>”</a:t>
            </a:r>
          </a:p>
          <a:p>
            <a:pPr marL="0" indent="0">
              <a:lnSpc>
                <a:spcPct val="150000"/>
              </a:lnSpc>
              <a:spcBef>
                <a:spcPts val="0"/>
              </a:spcBef>
              <a:buNone/>
            </a:pPr>
            <a:endParaRPr lang="en-CA" dirty="0"/>
          </a:p>
          <a:p>
            <a:pPr marL="0" indent="0">
              <a:lnSpc>
                <a:spcPct val="150000"/>
              </a:lnSpc>
              <a:spcBef>
                <a:spcPts val="0"/>
              </a:spcBef>
              <a:buNone/>
            </a:pPr>
            <a:r>
              <a:rPr lang="en-CA" u="sng" dirty="0" smtClean="0"/>
              <a:t>Potential Solution:</a:t>
            </a:r>
          </a:p>
          <a:p>
            <a:pPr marL="0" indent="0">
              <a:lnSpc>
                <a:spcPct val="150000"/>
              </a:lnSpc>
              <a:spcBef>
                <a:spcPts val="0"/>
              </a:spcBef>
              <a:buNone/>
            </a:pPr>
            <a:r>
              <a:rPr lang="en-CA" dirty="0" smtClean="0"/>
              <a:t>Connect with teens through school outreach visits</a:t>
            </a:r>
          </a:p>
          <a:p>
            <a:pPr marL="0" indent="0">
              <a:lnSpc>
                <a:spcPct val="150000"/>
              </a:lnSpc>
              <a:spcBef>
                <a:spcPts val="0"/>
              </a:spcBef>
              <a:buNone/>
            </a:pPr>
            <a:r>
              <a:rPr lang="en-CA" dirty="0" smtClean="0"/>
              <a:t>Make information about </a:t>
            </a:r>
            <a:r>
              <a:rPr lang="en-CA" dirty="0" err="1" smtClean="0"/>
              <a:t>ebooks</a:t>
            </a:r>
            <a:r>
              <a:rPr lang="en-CA" dirty="0" smtClean="0"/>
              <a:t> available online </a:t>
            </a:r>
          </a:p>
          <a:p>
            <a:pPr lvl="1">
              <a:lnSpc>
                <a:spcPct val="150000"/>
              </a:lnSpc>
              <a:spcBef>
                <a:spcPts val="0"/>
              </a:spcBef>
            </a:pPr>
            <a:r>
              <a:rPr lang="en-CA" dirty="0" smtClean="0"/>
              <a:t>Social media</a:t>
            </a:r>
          </a:p>
          <a:p>
            <a:pPr lvl="1">
              <a:lnSpc>
                <a:spcPct val="150000"/>
              </a:lnSpc>
              <a:spcBef>
                <a:spcPts val="0"/>
              </a:spcBef>
            </a:pPr>
            <a:r>
              <a:rPr lang="en-CA" dirty="0" smtClean="0"/>
              <a:t>Library website</a:t>
            </a:r>
          </a:p>
          <a:p>
            <a:pPr lvl="1">
              <a:lnSpc>
                <a:spcPct val="150000"/>
              </a:lnSpc>
              <a:spcBef>
                <a:spcPts val="0"/>
              </a:spcBef>
            </a:pPr>
            <a:r>
              <a:rPr lang="en-CA" dirty="0" smtClean="0"/>
              <a:t>Online tutorials</a:t>
            </a:r>
            <a:endParaRPr lang="en-CA" dirty="0"/>
          </a:p>
        </p:txBody>
      </p:sp>
    </p:spTree>
    <p:extLst>
      <p:ext uri="{BB962C8B-B14F-4D97-AF65-F5344CB8AC3E}">
        <p14:creationId xmlns:p14="http://schemas.microsoft.com/office/powerpoint/2010/main" val="668129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7200"/>
          </a:xfrm>
        </p:spPr>
        <p:txBody>
          <a:bodyPr>
            <a:normAutofit/>
          </a:bodyPr>
          <a:lstStyle/>
          <a:p>
            <a:pPr algn="ctr"/>
            <a:r>
              <a:rPr lang="en-CA" dirty="0" smtClean="0"/>
              <a:t>Advantages of Ebooks for Young Adults</a:t>
            </a:r>
            <a:endParaRPr lang="en-CA" dirty="0"/>
          </a:p>
        </p:txBody>
      </p:sp>
      <p:sp>
        <p:nvSpPr>
          <p:cNvPr id="3" name="Content Placeholder 2"/>
          <p:cNvSpPr>
            <a:spLocks noGrp="1"/>
          </p:cNvSpPr>
          <p:nvPr>
            <p:ph idx="1"/>
          </p:nvPr>
        </p:nvSpPr>
        <p:spPr>
          <a:xfrm>
            <a:off x="838200" y="907200"/>
            <a:ext cx="10515600" cy="5587199"/>
          </a:xfrm>
        </p:spPr>
        <p:txBody>
          <a:bodyPr>
            <a:normAutofit fontScale="92500"/>
          </a:bodyPr>
          <a:lstStyle/>
          <a:p>
            <a:pPr>
              <a:lnSpc>
                <a:spcPct val="170000"/>
              </a:lnSpc>
              <a:spcBef>
                <a:spcPts val="0"/>
              </a:spcBef>
            </a:pPr>
            <a:r>
              <a:rPr lang="en-CA" dirty="0" smtClean="0"/>
              <a:t>Convenience: “Since a lot of YA’s tend to stay away from a library, using these devices still makes them want to read and have access to reading” </a:t>
            </a:r>
          </a:p>
          <a:p>
            <a:pPr>
              <a:lnSpc>
                <a:spcPct val="170000"/>
              </a:lnSpc>
              <a:spcBef>
                <a:spcPts val="0"/>
              </a:spcBef>
            </a:pPr>
            <a:r>
              <a:rPr lang="en-CA" dirty="0"/>
              <a:t>D</a:t>
            </a:r>
            <a:r>
              <a:rPr lang="en-CA" dirty="0" smtClean="0"/>
              <a:t>ownload </a:t>
            </a:r>
            <a:r>
              <a:rPr lang="en-CA" dirty="0" err="1" smtClean="0"/>
              <a:t>ebooks</a:t>
            </a:r>
            <a:r>
              <a:rPr lang="en-CA" dirty="0" smtClean="0"/>
              <a:t> when they go on </a:t>
            </a:r>
            <a:r>
              <a:rPr lang="en-CA" dirty="0" smtClean="0"/>
              <a:t>vacation</a:t>
            </a:r>
            <a:endParaRPr lang="en-CA" dirty="0" smtClean="0"/>
          </a:p>
          <a:p>
            <a:pPr>
              <a:lnSpc>
                <a:spcPct val="170000"/>
              </a:lnSpc>
              <a:spcBef>
                <a:spcPts val="0"/>
              </a:spcBef>
            </a:pPr>
            <a:r>
              <a:rPr lang="en-CA" dirty="0" smtClean="0"/>
              <a:t>“In the current reading culture, there is quite a varied preference for formats. Having the </a:t>
            </a:r>
            <a:r>
              <a:rPr lang="en-CA" dirty="0" err="1" smtClean="0"/>
              <a:t>ebook</a:t>
            </a:r>
            <a:r>
              <a:rPr lang="en-CA" dirty="0" smtClean="0"/>
              <a:t> collection offers another format that is appealing to some readers”</a:t>
            </a:r>
          </a:p>
          <a:p>
            <a:pPr>
              <a:lnSpc>
                <a:spcPct val="170000"/>
              </a:lnSpc>
              <a:spcBef>
                <a:spcPts val="0"/>
              </a:spcBef>
            </a:pPr>
            <a:r>
              <a:rPr lang="en-CA" dirty="0" smtClean="0"/>
              <a:t>Accessible for people who have physical or intellectual challenges</a:t>
            </a:r>
          </a:p>
          <a:p>
            <a:pPr>
              <a:lnSpc>
                <a:spcPct val="170000"/>
              </a:lnSpc>
              <a:spcBef>
                <a:spcPts val="0"/>
              </a:spcBef>
            </a:pPr>
            <a:r>
              <a:rPr lang="en-CA" dirty="0" smtClean="0"/>
              <a:t>More privacy than physical books </a:t>
            </a:r>
            <a:endParaRPr lang="en-CA" dirty="0"/>
          </a:p>
        </p:txBody>
      </p:sp>
    </p:spTree>
    <p:extLst>
      <p:ext uri="{BB962C8B-B14F-4D97-AF65-F5344CB8AC3E}">
        <p14:creationId xmlns:p14="http://schemas.microsoft.com/office/powerpoint/2010/main" val="2144038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1722975" y="748800"/>
            <a:ext cx="8746050" cy="5413763"/>
          </a:xfrm>
        </p:spPr>
        <p:txBody>
          <a:bodyPr>
            <a:normAutofit/>
          </a:bodyPr>
          <a:lstStyle/>
          <a:p>
            <a:pPr>
              <a:lnSpc>
                <a:spcPct val="150000"/>
              </a:lnSpc>
              <a:spcBef>
                <a:spcPts val="0"/>
              </a:spcBef>
            </a:pPr>
            <a:r>
              <a:rPr lang="en-CA" sz="3600" dirty="0" smtClean="0"/>
              <a:t>Prominent theme: young adults prefer to borrow physical books </a:t>
            </a:r>
          </a:p>
          <a:p>
            <a:pPr>
              <a:lnSpc>
                <a:spcPct val="150000"/>
              </a:lnSpc>
              <a:spcBef>
                <a:spcPts val="0"/>
              </a:spcBef>
            </a:pPr>
            <a:r>
              <a:rPr lang="en-CA" sz="3600" dirty="0" smtClean="0"/>
              <a:t>However: most teenagers coming into the library enjoy reading </a:t>
            </a:r>
          </a:p>
          <a:p>
            <a:pPr>
              <a:lnSpc>
                <a:spcPct val="150000"/>
              </a:lnSpc>
              <a:spcBef>
                <a:spcPts val="0"/>
              </a:spcBef>
            </a:pPr>
            <a:r>
              <a:rPr lang="en-CA" sz="3600" dirty="0" smtClean="0"/>
              <a:t>The teenagers who do not read are potentially the ones not going to the library </a:t>
            </a:r>
            <a:endParaRPr lang="en-CA" sz="3600" dirty="0"/>
          </a:p>
        </p:txBody>
      </p:sp>
    </p:spTree>
    <p:extLst>
      <p:ext uri="{BB962C8B-B14F-4D97-AF65-F5344CB8AC3E}">
        <p14:creationId xmlns:p14="http://schemas.microsoft.com/office/powerpoint/2010/main" val="706119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CA" dirty="0" smtClean="0"/>
              <a:t>Supportive Technologies and E-Reading </a:t>
            </a:r>
            <a:endParaRPr lang="en-CA" dirty="0"/>
          </a:p>
        </p:txBody>
      </p:sp>
      <p:sp>
        <p:nvSpPr>
          <p:cNvPr id="3" name="Content Placeholder 2"/>
          <p:cNvSpPr>
            <a:spLocks noGrp="1"/>
          </p:cNvSpPr>
          <p:nvPr>
            <p:ph idx="1"/>
          </p:nvPr>
        </p:nvSpPr>
        <p:spPr>
          <a:xfrm>
            <a:off x="620700" y="1159200"/>
            <a:ext cx="10950600" cy="5320800"/>
          </a:xfrm>
        </p:spPr>
        <p:txBody>
          <a:bodyPr>
            <a:normAutofit fontScale="92500" lnSpcReduction="10000"/>
          </a:bodyPr>
          <a:lstStyle/>
          <a:p>
            <a:pPr>
              <a:lnSpc>
                <a:spcPct val="150000"/>
              </a:lnSpc>
              <a:spcBef>
                <a:spcPts val="0"/>
              </a:spcBef>
            </a:pPr>
            <a:r>
              <a:rPr lang="en-CA" dirty="0" smtClean="0"/>
              <a:t>28% survey respondents said they explicitly discussed e-reader features with young adults</a:t>
            </a:r>
          </a:p>
          <a:p>
            <a:pPr>
              <a:lnSpc>
                <a:spcPct val="150000"/>
              </a:lnSpc>
              <a:spcBef>
                <a:spcPts val="0"/>
              </a:spcBef>
            </a:pPr>
            <a:r>
              <a:rPr lang="en-CA" dirty="0" smtClean="0"/>
              <a:t>If young adults see </a:t>
            </a:r>
            <a:r>
              <a:rPr lang="en-CA" dirty="0" err="1" smtClean="0"/>
              <a:t>ebooks</a:t>
            </a:r>
            <a:r>
              <a:rPr lang="en-CA" dirty="0" smtClean="0"/>
              <a:t> as a digital equivalent to a physical book, not much appeal</a:t>
            </a:r>
          </a:p>
          <a:p>
            <a:pPr>
              <a:lnSpc>
                <a:spcPct val="150000"/>
              </a:lnSpc>
              <a:spcBef>
                <a:spcPts val="0"/>
              </a:spcBef>
            </a:pPr>
            <a:r>
              <a:rPr lang="en-CA" dirty="0" smtClean="0"/>
              <a:t>If they understand that they can enhance their reading experience through customizing font sizes, using dictionary features, or collaborating through virtual book clubs...might be more eager!</a:t>
            </a:r>
          </a:p>
          <a:p>
            <a:pPr>
              <a:lnSpc>
                <a:spcPct val="150000"/>
              </a:lnSpc>
              <a:spcBef>
                <a:spcPts val="0"/>
              </a:spcBef>
            </a:pPr>
            <a:r>
              <a:rPr lang="en-CA" dirty="0" smtClean="0"/>
              <a:t>Provide an overview of additional features of </a:t>
            </a:r>
            <a:r>
              <a:rPr lang="en-CA" dirty="0" err="1" smtClean="0"/>
              <a:t>ebooks</a:t>
            </a:r>
            <a:r>
              <a:rPr lang="en-CA" dirty="0" smtClean="0"/>
              <a:t> during young adult programs both in-house and during school outreach </a:t>
            </a:r>
          </a:p>
        </p:txBody>
      </p:sp>
    </p:spTree>
    <p:extLst>
      <p:ext uri="{BB962C8B-B14F-4D97-AF65-F5344CB8AC3E}">
        <p14:creationId xmlns:p14="http://schemas.microsoft.com/office/powerpoint/2010/main" val="3189457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Further Questions  </a:t>
            </a:r>
            <a:endParaRPr lang="en-CA" dirty="0"/>
          </a:p>
        </p:txBody>
      </p:sp>
      <p:sp>
        <p:nvSpPr>
          <p:cNvPr id="3" name="Content Placeholder 2"/>
          <p:cNvSpPr>
            <a:spLocks noGrp="1"/>
          </p:cNvSpPr>
          <p:nvPr>
            <p:ph idx="1"/>
          </p:nvPr>
        </p:nvSpPr>
        <p:spPr/>
        <p:txBody>
          <a:bodyPr/>
          <a:lstStyle/>
          <a:p>
            <a:pPr marL="0" indent="0">
              <a:lnSpc>
                <a:spcPct val="150000"/>
              </a:lnSpc>
              <a:spcBef>
                <a:spcPts val="0"/>
              </a:spcBef>
              <a:buNone/>
            </a:pPr>
            <a:r>
              <a:rPr lang="en-CA" dirty="0" smtClean="0"/>
              <a:t>Is it advisable for public libraries to invest future time and budget in developing young adult </a:t>
            </a:r>
            <a:r>
              <a:rPr lang="en-CA" dirty="0" err="1" smtClean="0"/>
              <a:t>ebook</a:t>
            </a:r>
            <a:r>
              <a:rPr lang="en-CA" dirty="0" smtClean="0"/>
              <a:t> services, given the apparent disinterest?</a:t>
            </a:r>
          </a:p>
          <a:p>
            <a:pPr marL="0" indent="0">
              <a:lnSpc>
                <a:spcPct val="150000"/>
              </a:lnSpc>
              <a:spcBef>
                <a:spcPts val="0"/>
              </a:spcBef>
              <a:buNone/>
            </a:pPr>
            <a:r>
              <a:rPr lang="en-CA" dirty="0" smtClean="0"/>
              <a:t> </a:t>
            </a:r>
          </a:p>
          <a:p>
            <a:pPr marL="0" indent="0">
              <a:lnSpc>
                <a:spcPct val="150000"/>
              </a:lnSpc>
              <a:spcBef>
                <a:spcPts val="0"/>
              </a:spcBef>
              <a:buNone/>
            </a:pPr>
            <a:r>
              <a:rPr lang="en-CA" dirty="0" smtClean="0"/>
              <a:t>If young adults were aware that </a:t>
            </a:r>
            <a:r>
              <a:rPr lang="en-CA" dirty="0" err="1" smtClean="0"/>
              <a:t>ebooks</a:t>
            </a:r>
            <a:r>
              <a:rPr lang="en-CA" dirty="0" smtClean="0"/>
              <a:t> can offer an enhanced reading experience, would they be more interested in using them? </a:t>
            </a:r>
            <a:endParaRPr lang="en-CA" dirty="0"/>
          </a:p>
        </p:txBody>
      </p:sp>
    </p:spTree>
    <p:extLst>
      <p:ext uri="{BB962C8B-B14F-4D97-AF65-F5344CB8AC3E}">
        <p14:creationId xmlns:p14="http://schemas.microsoft.com/office/powerpoint/2010/main" val="4223586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504" y="5782429"/>
            <a:ext cx="10358266" cy="993376"/>
          </a:xfrm>
        </p:spPr>
        <p:txBody>
          <a:bodyPr>
            <a:noAutofit/>
          </a:bodyPr>
          <a:lstStyle/>
          <a:p>
            <a:r>
              <a:rPr lang="en-CA" sz="2800" dirty="0"/>
              <a:t>Robyn Gray &amp; Vivian Howard (2017) Young Adult Use of Ebooks: An Analysis of Public Library Services and Resources, Public Library Quarterly, 36:3, 199-212, DOI: </a:t>
            </a:r>
            <a:r>
              <a:rPr lang="en-CA" sz="2800" u="sng" dirty="0">
                <a:hlinkClick r:id="rId3"/>
              </a:rPr>
              <a:t>10.1080/01616846.2017.1316149</a:t>
            </a:r>
            <a:r>
              <a:rPr lang="en-CA" sz="2800" dirty="0"/>
              <a:t/>
            </a:r>
            <a:br>
              <a:rPr lang="en-CA" sz="2800" dirty="0"/>
            </a:br>
            <a:r>
              <a:rPr lang="en-CA" sz="2800" dirty="0"/>
              <a:t/>
            </a:r>
            <a:br>
              <a:rPr lang="en-CA" sz="2800" dirty="0"/>
            </a:br>
            <a:endParaRPr lang="en-CA" sz="2800" dirty="0"/>
          </a:p>
        </p:txBody>
      </p:sp>
      <p:pic>
        <p:nvPicPr>
          <p:cNvPr id="4" name="Content Placeholder 3"/>
          <p:cNvPicPr>
            <a:picLocks noGrp="1" noChangeAspect="1"/>
          </p:cNvPicPr>
          <p:nvPr>
            <p:ph idx="1"/>
          </p:nvPr>
        </p:nvPicPr>
        <p:blipFill>
          <a:blip r:embed="rId4"/>
          <a:stretch>
            <a:fillRect/>
          </a:stretch>
        </p:blipFill>
        <p:spPr>
          <a:xfrm>
            <a:off x="3388800" y="0"/>
            <a:ext cx="5559674" cy="5252753"/>
          </a:xfrm>
          <a:prstGeom prst="rect">
            <a:avLst/>
          </a:prstGeom>
        </p:spPr>
      </p:pic>
    </p:spTree>
    <p:extLst>
      <p:ext uri="{BB962C8B-B14F-4D97-AF65-F5344CB8AC3E}">
        <p14:creationId xmlns:p14="http://schemas.microsoft.com/office/powerpoint/2010/main" val="835108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Conclusion </a:t>
            </a:r>
            <a:endParaRPr lang="en-CA" dirty="0"/>
          </a:p>
        </p:txBody>
      </p:sp>
      <p:sp>
        <p:nvSpPr>
          <p:cNvPr id="3" name="Content Placeholder 2"/>
          <p:cNvSpPr>
            <a:spLocks noGrp="1"/>
          </p:cNvSpPr>
          <p:nvPr>
            <p:ph idx="1"/>
          </p:nvPr>
        </p:nvSpPr>
        <p:spPr>
          <a:xfrm>
            <a:off x="1342200" y="1690688"/>
            <a:ext cx="10515600" cy="4556963"/>
          </a:xfrm>
        </p:spPr>
        <p:txBody>
          <a:bodyPr/>
          <a:lstStyle/>
          <a:p>
            <a:pPr marL="0" indent="0">
              <a:lnSpc>
                <a:spcPct val="150000"/>
              </a:lnSpc>
              <a:spcBef>
                <a:spcPts val="0"/>
              </a:spcBef>
              <a:buNone/>
            </a:pPr>
            <a:r>
              <a:rPr lang="en-CA" dirty="0" smtClean="0"/>
              <a:t>Ebooks are an important medium for public libraries to offer</a:t>
            </a:r>
          </a:p>
          <a:p>
            <a:pPr marL="0" indent="0">
              <a:lnSpc>
                <a:spcPct val="150000"/>
              </a:lnSpc>
              <a:spcBef>
                <a:spcPts val="0"/>
              </a:spcBef>
              <a:buNone/>
            </a:pPr>
            <a:r>
              <a:rPr lang="en-CA" dirty="0" smtClean="0"/>
              <a:t>Advantages to </a:t>
            </a:r>
            <a:r>
              <a:rPr lang="en-CA" dirty="0" err="1" smtClean="0"/>
              <a:t>ebooks</a:t>
            </a:r>
            <a:r>
              <a:rPr lang="en-CA" dirty="0" smtClean="0"/>
              <a:t> that could be promoted:</a:t>
            </a:r>
          </a:p>
          <a:p>
            <a:pPr lvl="1">
              <a:lnSpc>
                <a:spcPct val="150000"/>
              </a:lnSpc>
              <a:spcBef>
                <a:spcPts val="0"/>
              </a:spcBef>
            </a:pPr>
            <a:r>
              <a:rPr lang="en-CA" dirty="0" smtClean="0"/>
              <a:t>Ability to customize reading experience</a:t>
            </a:r>
          </a:p>
          <a:p>
            <a:pPr lvl="1">
              <a:lnSpc>
                <a:spcPct val="150000"/>
              </a:lnSpc>
              <a:spcBef>
                <a:spcPts val="0"/>
              </a:spcBef>
            </a:pPr>
            <a:r>
              <a:rPr lang="en-CA" dirty="0" smtClean="0"/>
              <a:t>Dictionary, highlighting, audio narration</a:t>
            </a:r>
          </a:p>
          <a:p>
            <a:pPr lvl="1">
              <a:lnSpc>
                <a:spcPct val="150000"/>
              </a:lnSpc>
              <a:spcBef>
                <a:spcPts val="0"/>
              </a:spcBef>
            </a:pPr>
            <a:r>
              <a:rPr lang="en-CA" dirty="0" smtClean="0"/>
              <a:t>Convenience of access</a:t>
            </a:r>
          </a:p>
          <a:p>
            <a:pPr lvl="1">
              <a:lnSpc>
                <a:spcPct val="150000"/>
              </a:lnSpc>
              <a:spcBef>
                <a:spcPts val="0"/>
              </a:spcBef>
            </a:pPr>
            <a:r>
              <a:rPr lang="en-CA" dirty="0" smtClean="0"/>
              <a:t>Borrowing </a:t>
            </a:r>
            <a:r>
              <a:rPr lang="en-CA" dirty="0" err="1" smtClean="0"/>
              <a:t>ebooks</a:t>
            </a:r>
            <a:r>
              <a:rPr lang="en-CA" dirty="0" smtClean="0"/>
              <a:t> is risk-free, no damage or overdue fines</a:t>
            </a:r>
          </a:p>
        </p:txBody>
      </p:sp>
    </p:spTree>
    <p:extLst>
      <p:ext uri="{BB962C8B-B14F-4D97-AF65-F5344CB8AC3E}">
        <p14:creationId xmlns:p14="http://schemas.microsoft.com/office/powerpoint/2010/main" val="3263666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8800" y="1461601"/>
            <a:ext cx="3074400" cy="1718388"/>
          </a:xfrm>
        </p:spPr>
        <p:txBody>
          <a:bodyPr>
            <a:normAutofit/>
          </a:bodyPr>
          <a:lstStyle/>
          <a:p>
            <a:r>
              <a:rPr lang="en-CA" sz="4800" dirty="0" smtClean="0"/>
              <a:t>Thank you!</a:t>
            </a:r>
            <a:r>
              <a:rPr lang="en-CA" dirty="0" smtClean="0"/>
              <a:t/>
            </a:r>
            <a:br>
              <a:rPr lang="en-CA" dirty="0" smtClean="0"/>
            </a:br>
            <a:endParaRPr lang="en-CA" dirty="0"/>
          </a:p>
        </p:txBody>
      </p:sp>
      <p:sp>
        <p:nvSpPr>
          <p:cNvPr id="3" name="Content Placeholder 2"/>
          <p:cNvSpPr>
            <a:spLocks noGrp="1"/>
          </p:cNvSpPr>
          <p:nvPr>
            <p:ph idx="1"/>
          </p:nvPr>
        </p:nvSpPr>
        <p:spPr>
          <a:xfrm>
            <a:off x="838200" y="3477599"/>
            <a:ext cx="10515600" cy="2699363"/>
          </a:xfrm>
        </p:spPr>
        <p:txBody>
          <a:bodyPr/>
          <a:lstStyle/>
          <a:p>
            <a:endParaRPr lang="en-CA" dirty="0"/>
          </a:p>
        </p:txBody>
      </p:sp>
    </p:spTree>
    <p:extLst>
      <p:ext uri="{BB962C8B-B14F-4D97-AF65-F5344CB8AC3E}">
        <p14:creationId xmlns:p14="http://schemas.microsoft.com/office/powerpoint/2010/main" val="3659065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38105"/>
          </a:xfrm>
        </p:spPr>
        <p:txBody>
          <a:bodyPr>
            <a:normAutofit fontScale="90000"/>
          </a:bodyPr>
          <a:lstStyle/>
          <a:p>
            <a:pPr algn="ctr"/>
            <a:r>
              <a:rPr lang="en-CA" dirty="0" smtClean="0"/>
              <a:t>References </a:t>
            </a:r>
            <a:endParaRPr lang="en-CA" dirty="0"/>
          </a:p>
        </p:txBody>
      </p:sp>
      <p:sp>
        <p:nvSpPr>
          <p:cNvPr id="3" name="Content Placeholder 2"/>
          <p:cNvSpPr>
            <a:spLocks noGrp="1"/>
          </p:cNvSpPr>
          <p:nvPr>
            <p:ph idx="1"/>
          </p:nvPr>
        </p:nvSpPr>
        <p:spPr>
          <a:xfrm>
            <a:off x="157882" y="638106"/>
            <a:ext cx="12034118" cy="6157399"/>
          </a:xfrm>
        </p:spPr>
        <p:txBody>
          <a:bodyPr>
            <a:normAutofit fontScale="85000" lnSpcReduction="20000"/>
          </a:bodyPr>
          <a:lstStyle/>
          <a:p>
            <a:pPr marL="0" indent="0">
              <a:buNone/>
            </a:pPr>
            <a:r>
              <a:rPr lang="en-CA" dirty="0"/>
              <a:t>Bishop, C., and M. </a:t>
            </a:r>
            <a:r>
              <a:rPr lang="en-CA" dirty="0" err="1"/>
              <a:t>Visser</a:t>
            </a:r>
            <a:r>
              <a:rPr lang="en-CA" dirty="0"/>
              <a:t>. 2013. Ebooks? So what’s the big deal? Young Adult Library Services 11 (3):4–8. </a:t>
            </a:r>
            <a:endParaRPr lang="en-CA" dirty="0" smtClean="0"/>
          </a:p>
          <a:p>
            <a:pPr marL="0" indent="0">
              <a:buNone/>
            </a:pPr>
            <a:r>
              <a:rPr lang="en-CA" dirty="0" smtClean="0"/>
              <a:t>Braun</a:t>
            </a:r>
            <a:r>
              <a:rPr lang="en-CA" dirty="0"/>
              <a:t>, L. W. 2011. Now is the time: Ebooks, teens, and libraries. Young Adult Library Services 9 (4):27–30. </a:t>
            </a:r>
            <a:endParaRPr lang="en-CA" dirty="0" smtClean="0"/>
          </a:p>
          <a:p>
            <a:pPr marL="0" indent="0">
              <a:buNone/>
            </a:pPr>
            <a:r>
              <a:rPr lang="en-CA" dirty="0" smtClean="0"/>
              <a:t>Cahill</a:t>
            </a:r>
            <a:r>
              <a:rPr lang="en-CA" dirty="0"/>
              <a:t>, M., and A. McGill-</a:t>
            </a:r>
            <a:r>
              <a:rPr lang="en-CA" dirty="0" err="1"/>
              <a:t>Franzen</a:t>
            </a:r>
            <a:r>
              <a:rPr lang="en-CA" dirty="0"/>
              <a:t>. 2013. Selecting ‘</a:t>
            </a:r>
            <a:r>
              <a:rPr lang="en-CA" dirty="0" err="1"/>
              <a:t>app’ealing</a:t>
            </a:r>
            <a:r>
              <a:rPr lang="en-CA" dirty="0"/>
              <a:t> and ‘</a:t>
            </a:r>
            <a:r>
              <a:rPr lang="en-CA" dirty="0" err="1"/>
              <a:t>app’ropriate</a:t>
            </a:r>
            <a:r>
              <a:rPr lang="en-CA" dirty="0"/>
              <a:t> book apps for beginning readers. Reading Teacher 67 (1):30–39. doi:10.1002/TRTR.1190. </a:t>
            </a:r>
            <a:endParaRPr lang="en-CA" dirty="0" smtClean="0"/>
          </a:p>
          <a:p>
            <a:pPr marL="0" indent="0">
              <a:buNone/>
            </a:pPr>
            <a:r>
              <a:rPr lang="en-CA" dirty="0" err="1" smtClean="0"/>
              <a:t>Fasick</a:t>
            </a:r>
            <a:r>
              <a:rPr lang="en-CA" dirty="0"/>
              <a:t>, A., A. Gagnon, L. </a:t>
            </a:r>
            <a:r>
              <a:rPr lang="en-CA" dirty="0" err="1"/>
              <a:t>Howarth</a:t>
            </a:r>
            <a:r>
              <a:rPr lang="en-CA" dirty="0"/>
              <a:t>, and K. </a:t>
            </a:r>
            <a:r>
              <a:rPr lang="en-CA" dirty="0" err="1"/>
              <a:t>Setterington</a:t>
            </a:r>
            <a:r>
              <a:rPr lang="en-CA" dirty="0"/>
              <a:t>. 2005. Opening Doors to children: Reading, Media and Public Library Use by Children in Six Canadian Cities. Regina, Canada: Regina Public Library. </a:t>
            </a:r>
            <a:endParaRPr lang="en-CA" dirty="0" smtClean="0"/>
          </a:p>
          <a:p>
            <a:pPr marL="0" indent="0">
              <a:buNone/>
            </a:pPr>
            <a:r>
              <a:rPr lang="en-CA" dirty="0" err="1" smtClean="0"/>
              <a:t>Gullo</a:t>
            </a:r>
            <a:r>
              <a:rPr lang="en-CA" dirty="0"/>
              <a:t>, D. F. 2013. Improving instructional practices, policies, and student outcomes for early childhood language and literacy through data-driven decision making. Early Childhood Education Journal 41 (6, March 2):413–21. </a:t>
            </a:r>
            <a:r>
              <a:rPr lang="en-CA" dirty="0" smtClean="0"/>
              <a:t>doi:10.1007/s10643-013-0581-x.</a:t>
            </a:r>
          </a:p>
          <a:p>
            <a:pPr marL="0" indent="0">
              <a:buNone/>
            </a:pPr>
            <a:r>
              <a:rPr lang="en-CA" dirty="0" smtClean="0"/>
              <a:t>Howard</a:t>
            </a:r>
            <a:r>
              <a:rPr lang="en-CA" dirty="0"/>
              <a:t>, V. 2008. Peer group influences on avid teen readers. New Review of Children’s Literature and Librarianship 14 (2):103–20. doi:10.1080/13614540902794086. </a:t>
            </a:r>
            <a:endParaRPr lang="en-CA" dirty="0" smtClean="0"/>
          </a:p>
          <a:p>
            <a:pPr marL="0" indent="0">
              <a:buNone/>
            </a:pPr>
            <a:r>
              <a:rPr lang="en-CA" dirty="0" smtClean="0"/>
              <a:t>Howard</a:t>
            </a:r>
            <a:r>
              <a:rPr lang="en-CA" dirty="0"/>
              <a:t>, V. 2009. “Most of the books I’ve read I’ve found on the floor”: Teens and pleasure reading. VOYA (Voice of Youth Advocates) 23 (4):298–301</a:t>
            </a:r>
            <a:r>
              <a:rPr lang="en-CA" dirty="0" smtClean="0"/>
              <a:t>.</a:t>
            </a:r>
          </a:p>
          <a:p>
            <a:pPr marL="0" indent="0">
              <a:buNone/>
            </a:pPr>
            <a:r>
              <a:rPr lang="en-CA" dirty="0"/>
              <a:t>Howard, V. 2011. The importance of pleasure reading in the lives of young teens: </a:t>
            </a:r>
            <a:r>
              <a:rPr lang="en-CA" dirty="0" err="1"/>
              <a:t>Selfidentification</a:t>
            </a:r>
            <a:r>
              <a:rPr lang="en-CA" dirty="0"/>
              <a:t>, self-construction and self-awareness. Journal of Librarianship and Information Science 43 (1):46–55. doi:10.1177/0961000610390992. </a:t>
            </a:r>
          </a:p>
        </p:txBody>
      </p:sp>
    </p:spTree>
    <p:extLst>
      <p:ext uri="{BB962C8B-B14F-4D97-AF65-F5344CB8AC3E}">
        <p14:creationId xmlns:p14="http://schemas.microsoft.com/office/powerpoint/2010/main" val="3612332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585478"/>
          </a:xfrm>
        </p:spPr>
        <p:txBody>
          <a:bodyPr>
            <a:normAutofit fontScale="90000"/>
          </a:bodyPr>
          <a:lstStyle/>
          <a:p>
            <a:pPr algn="ctr"/>
            <a:r>
              <a:rPr lang="en-CA" dirty="0" smtClean="0"/>
              <a:t>References (continued)</a:t>
            </a:r>
            <a:endParaRPr lang="en-CA" dirty="0"/>
          </a:p>
        </p:txBody>
      </p:sp>
      <p:sp>
        <p:nvSpPr>
          <p:cNvPr id="3" name="Content Placeholder 2"/>
          <p:cNvSpPr>
            <a:spLocks noGrp="1"/>
          </p:cNvSpPr>
          <p:nvPr>
            <p:ph idx="1"/>
          </p:nvPr>
        </p:nvSpPr>
        <p:spPr>
          <a:xfrm>
            <a:off x="0" y="651263"/>
            <a:ext cx="12192000" cy="6206737"/>
          </a:xfrm>
        </p:spPr>
        <p:txBody>
          <a:bodyPr>
            <a:normAutofit fontScale="85000" lnSpcReduction="20000"/>
          </a:bodyPr>
          <a:lstStyle/>
          <a:p>
            <a:pPr marL="0" indent="0">
              <a:buNone/>
            </a:pPr>
            <a:r>
              <a:rPr lang="en-CA" dirty="0" smtClean="0"/>
              <a:t>Lamb</a:t>
            </a:r>
            <a:r>
              <a:rPr lang="en-CA" dirty="0"/>
              <a:t>, A., and L. Johnson. 2011. Nurturing a new breed of reader. Teacher Librarian 39 (1):56–63. </a:t>
            </a:r>
            <a:endParaRPr lang="en-CA" dirty="0" smtClean="0"/>
          </a:p>
          <a:p>
            <a:pPr marL="0" indent="0">
              <a:buNone/>
            </a:pPr>
            <a:r>
              <a:rPr lang="en-CA" dirty="0" smtClean="0"/>
              <a:t>Larson</a:t>
            </a:r>
            <a:r>
              <a:rPr lang="en-CA" dirty="0"/>
              <a:t>, L. 2015. The learning potential of </a:t>
            </a:r>
            <a:r>
              <a:rPr lang="en-CA" dirty="0" err="1"/>
              <a:t>ebooks</a:t>
            </a:r>
            <a:r>
              <a:rPr lang="en-CA" dirty="0"/>
              <a:t>. Educational Leadership 72 (8):42–46. </a:t>
            </a:r>
            <a:endParaRPr lang="en-CA" dirty="0" smtClean="0"/>
          </a:p>
          <a:p>
            <a:pPr marL="0" indent="0">
              <a:buNone/>
            </a:pPr>
            <a:r>
              <a:rPr lang="en-CA" dirty="0" smtClean="0"/>
              <a:t>Library </a:t>
            </a:r>
            <a:r>
              <a:rPr lang="en-CA" dirty="0"/>
              <a:t>Journal/School Library Journal. 2014. Survey of </a:t>
            </a:r>
            <a:r>
              <a:rPr lang="en-CA" dirty="0" err="1"/>
              <a:t>ebook</a:t>
            </a:r>
            <a:r>
              <a:rPr lang="en-CA" dirty="0"/>
              <a:t> usage in U.S. school (K-12) libraries. </a:t>
            </a:r>
            <a:r>
              <a:rPr lang="en-CA" dirty="0">
                <a:hlinkClick r:id="rId2"/>
              </a:rPr>
              <a:t>http://www.slj.com/wp-content/uploads/2014/11/LJSLJ_EbookUsage_ </a:t>
            </a:r>
            <a:r>
              <a:rPr lang="en-CA" dirty="0" smtClean="0">
                <a:hlinkClick r:id="rId2"/>
              </a:rPr>
              <a:t>SchoolLibraries_2014.pdf</a:t>
            </a:r>
            <a:r>
              <a:rPr lang="en-CA" dirty="0" smtClean="0"/>
              <a:t>.</a:t>
            </a:r>
          </a:p>
          <a:p>
            <a:pPr marL="0" indent="0">
              <a:buNone/>
            </a:pPr>
            <a:r>
              <a:rPr lang="en-CA" dirty="0" err="1" smtClean="0"/>
              <a:t>Maughan</a:t>
            </a:r>
            <a:r>
              <a:rPr lang="en-CA" dirty="0"/>
              <a:t>, S. 2015. Going digital: How schools buy and use </a:t>
            </a:r>
            <a:r>
              <a:rPr lang="en-CA" dirty="0" err="1"/>
              <a:t>ebooks</a:t>
            </a:r>
            <a:r>
              <a:rPr lang="en-CA" dirty="0"/>
              <a:t>. Publishers Weekly 262 (35):</a:t>
            </a:r>
            <a:r>
              <a:rPr lang="en-CA" dirty="0" smtClean="0"/>
              <a:t>18–33.</a:t>
            </a:r>
          </a:p>
          <a:p>
            <a:pPr marL="0" indent="0">
              <a:buNone/>
            </a:pPr>
            <a:r>
              <a:rPr lang="en-CA" dirty="0" smtClean="0"/>
              <a:t>Maynard</a:t>
            </a:r>
            <a:r>
              <a:rPr lang="en-CA" dirty="0"/>
              <a:t>, S., S. Mackay, F. Smyth, and K. Reynolds. 2007. Young People’s Reading in 2005: The Second Study of Young People’s Reading Habits. London, UK: Roehampton University. </a:t>
            </a:r>
            <a:endParaRPr lang="en-CA" dirty="0" smtClean="0"/>
          </a:p>
          <a:p>
            <a:pPr marL="0" indent="0">
              <a:buNone/>
            </a:pPr>
            <a:r>
              <a:rPr lang="en-CA" dirty="0" smtClean="0"/>
              <a:t>National </a:t>
            </a:r>
            <a:r>
              <a:rPr lang="en-CA" dirty="0"/>
              <a:t>Endowment for the Arts. 2007. To Read or Not to Read: A Question of National Consequence. Research Report No. 47. Washington, DC: National Endowment for the Arts. http://www.nea.gov/news/news07/TRNR.html. </a:t>
            </a:r>
            <a:endParaRPr lang="en-CA" dirty="0" smtClean="0"/>
          </a:p>
          <a:p>
            <a:pPr marL="0" indent="0">
              <a:buNone/>
            </a:pPr>
            <a:r>
              <a:rPr lang="en-CA" dirty="0" smtClean="0"/>
              <a:t>OECD</a:t>
            </a:r>
            <a:r>
              <a:rPr lang="en-CA" dirty="0"/>
              <a:t>. 2000. Reading for change: Performance and engagement across countries. Programme for International Student Assessment Executive Summary. http://www.oecd. org/education/school/</a:t>
            </a:r>
            <a:r>
              <a:rPr lang="en-CA" dirty="0" err="1"/>
              <a:t>programmeforinternationalstudentassessmentpisa</a:t>
            </a:r>
            <a:r>
              <a:rPr lang="en-CA" dirty="0"/>
              <a:t>/33690986.pdf. </a:t>
            </a:r>
            <a:endParaRPr lang="en-CA" dirty="0" smtClean="0"/>
          </a:p>
          <a:p>
            <a:pPr marL="0" indent="0">
              <a:buNone/>
            </a:pPr>
            <a:r>
              <a:rPr lang="en-CA" dirty="0" err="1" smtClean="0"/>
              <a:t>Springen</a:t>
            </a:r>
            <a:r>
              <a:rPr lang="en-CA" dirty="0"/>
              <a:t>, K. 2011. Reaching the e-teen. Publishers Weekly 258 (8), February 21. </a:t>
            </a:r>
            <a:endParaRPr lang="en-CA" dirty="0" smtClean="0"/>
          </a:p>
          <a:p>
            <a:pPr marL="0" indent="0">
              <a:buNone/>
            </a:pPr>
            <a:r>
              <a:rPr lang="en-CA" dirty="0" err="1" smtClean="0"/>
              <a:t>Springen</a:t>
            </a:r>
            <a:r>
              <a:rPr lang="en-CA" dirty="0"/>
              <a:t>, K. 2012. Are teens embracing </a:t>
            </a:r>
            <a:r>
              <a:rPr lang="en-CA" dirty="0" err="1"/>
              <a:t>ebooks</a:t>
            </a:r>
            <a:r>
              <a:rPr lang="en-CA" dirty="0"/>
              <a:t>? Publishers Weekly 259 (8). February, 20. </a:t>
            </a:r>
            <a:endParaRPr lang="en-CA" dirty="0" smtClean="0"/>
          </a:p>
          <a:p>
            <a:pPr marL="0" indent="0">
              <a:buNone/>
            </a:pPr>
            <a:r>
              <a:rPr lang="en-CA" dirty="0" err="1" smtClean="0"/>
              <a:t>Tveit</a:t>
            </a:r>
            <a:r>
              <a:rPr lang="en-CA" dirty="0"/>
              <a:t>, A. K., and A. </a:t>
            </a:r>
            <a:r>
              <a:rPr lang="en-CA" dirty="0" err="1"/>
              <a:t>Mangen</a:t>
            </a:r>
            <a:r>
              <a:rPr lang="en-CA" dirty="0"/>
              <a:t>. 2014. A joker in the class: Teenage readers’ attitudes and preferences to reading on different devices. Library &amp; Information Science Research 36 (3– 4):179–84. doi:10.1016/j.lisr.2014.08.001.</a:t>
            </a:r>
          </a:p>
        </p:txBody>
      </p:sp>
    </p:spTree>
    <p:extLst>
      <p:ext uri="{BB962C8B-B14F-4D97-AF65-F5344CB8AC3E}">
        <p14:creationId xmlns:p14="http://schemas.microsoft.com/office/powerpoint/2010/main" val="211122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49000">
              <a:schemeClr val="accent1">
                <a:lumMod val="0"/>
                <a:lumOff val="100000"/>
              </a:schemeClr>
            </a:gs>
            <a:gs pos="100000">
              <a:srgbClr val="DF415B"/>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Motivation </a:t>
            </a:r>
            <a:endParaRPr lang="en-CA" dirty="0"/>
          </a:p>
        </p:txBody>
      </p:sp>
      <p:sp>
        <p:nvSpPr>
          <p:cNvPr id="3" name="Content Placeholder 2"/>
          <p:cNvSpPr>
            <a:spLocks noGrp="1"/>
          </p:cNvSpPr>
          <p:nvPr>
            <p:ph idx="1"/>
          </p:nvPr>
        </p:nvSpPr>
        <p:spPr>
          <a:xfrm>
            <a:off x="1357621" y="1441240"/>
            <a:ext cx="9476758" cy="5165451"/>
          </a:xfrm>
        </p:spPr>
        <p:txBody>
          <a:bodyPr>
            <a:normAutofit/>
          </a:bodyPr>
          <a:lstStyle/>
          <a:p>
            <a:pPr>
              <a:lnSpc>
                <a:spcPct val="150000"/>
              </a:lnSpc>
              <a:spcBef>
                <a:spcPts val="0"/>
              </a:spcBef>
            </a:pPr>
            <a:r>
              <a:rPr lang="en-CA" dirty="0"/>
              <a:t>Reading for pleasure often declines during teenage </a:t>
            </a:r>
            <a:r>
              <a:rPr lang="en-CA" dirty="0" smtClean="0"/>
              <a:t>years </a:t>
            </a:r>
            <a:r>
              <a:rPr lang="en-CA" sz="1600" dirty="0" smtClean="0"/>
              <a:t>(</a:t>
            </a:r>
            <a:r>
              <a:rPr lang="en-CA" sz="1600" dirty="0" err="1" smtClean="0"/>
              <a:t>Fasick</a:t>
            </a:r>
            <a:r>
              <a:rPr lang="en-CA" sz="1600" dirty="0" smtClean="0"/>
              <a:t> et al. 2005; Howard 2008; Maynard et al. 2007; National Endowment for the Arts 2007)</a:t>
            </a:r>
            <a:endParaRPr lang="en-CA" sz="1600" dirty="0"/>
          </a:p>
          <a:p>
            <a:pPr>
              <a:lnSpc>
                <a:spcPct val="150000"/>
              </a:lnSpc>
              <a:spcBef>
                <a:spcPts val="0"/>
              </a:spcBef>
            </a:pPr>
            <a:r>
              <a:rPr lang="en-CA" dirty="0" smtClean="0"/>
              <a:t>Ebook</a:t>
            </a:r>
            <a:r>
              <a:rPr lang="en-CA" dirty="0"/>
              <a:t>s</a:t>
            </a:r>
            <a:r>
              <a:rPr lang="en-CA" dirty="0" smtClean="0"/>
              <a:t> may increase youth’s interest in recreational reading</a:t>
            </a:r>
          </a:p>
          <a:p>
            <a:pPr>
              <a:lnSpc>
                <a:spcPct val="150000"/>
              </a:lnSpc>
              <a:spcBef>
                <a:spcPts val="0"/>
              </a:spcBef>
            </a:pPr>
            <a:r>
              <a:rPr lang="en-CA" dirty="0" smtClean="0"/>
              <a:t>E-readers provide opportunity to customize reading experience</a:t>
            </a:r>
          </a:p>
          <a:p>
            <a:pPr lvl="1">
              <a:lnSpc>
                <a:spcPct val="150000"/>
              </a:lnSpc>
              <a:spcBef>
                <a:spcPts val="0"/>
              </a:spcBef>
            </a:pPr>
            <a:r>
              <a:rPr lang="en-CA" sz="2800" dirty="0" smtClean="0"/>
              <a:t>Dictionaries, highlighting, audio narration, font size, colour contrast, margin size, translation tools </a:t>
            </a:r>
          </a:p>
          <a:p>
            <a:pPr marL="0" indent="0">
              <a:lnSpc>
                <a:spcPct val="150000"/>
              </a:lnSpc>
              <a:spcBef>
                <a:spcPts val="0"/>
              </a:spcBef>
              <a:buNone/>
            </a:pPr>
            <a:endParaRPr lang="en-CA" dirty="0" smtClean="0"/>
          </a:p>
          <a:p>
            <a:pPr>
              <a:lnSpc>
                <a:spcPct val="150000"/>
              </a:lnSpc>
              <a:spcBef>
                <a:spcPts val="0"/>
              </a:spcBef>
            </a:pPr>
            <a:endParaRPr lang="en-CA" dirty="0" smtClean="0"/>
          </a:p>
          <a:p>
            <a:pPr>
              <a:lnSpc>
                <a:spcPct val="150000"/>
              </a:lnSpc>
              <a:spcBef>
                <a:spcPts val="0"/>
              </a:spcBef>
            </a:pPr>
            <a:endParaRPr lang="en-CA" dirty="0" smtClean="0"/>
          </a:p>
        </p:txBody>
      </p:sp>
    </p:spTree>
    <p:extLst>
      <p:ext uri="{BB962C8B-B14F-4D97-AF65-F5344CB8AC3E}">
        <p14:creationId xmlns:p14="http://schemas.microsoft.com/office/powerpoint/2010/main" val="18644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4000"/>
            <a:ext cx="10515600" cy="858875"/>
          </a:xfrm>
        </p:spPr>
        <p:txBody>
          <a:bodyPr/>
          <a:lstStyle/>
          <a:p>
            <a:pPr algn="ctr"/>
            <a:r>
              <a:rPr lang="en-CA" dirty="0" smtClean="0"/>
              <a:t>Increasing Use of Young Adult Ebooks </a:t>
            </a:r>
            <a:endParaRPr lang="en-CA" dirty="0"/>
          </a:p>
        </p:txBody>
      </p:sp>
      <p:sp>
        <p:nvSpPr>
          <p:cNvPr id="3" name="Content Placeholder 2"/>
          <p:cNvSpPr>
            <a:spLocks noGrp="1"/>
          </p:cNvSpPr>
          <p:nvPr>
            <p:ph idx="1"/>
          </p:nvPr>
        </p:nvSpPr>
        <p:spPr>
          <a:xfrm>
            <a:off x="838200" y="1497600"/>
            <a:ext cx="10515600" cy="5360399"/>
          </a:xfrm>
        </p:spPr>
        <p:txBody>
          <a:bodyPr>
            <a:normAutofit/>
          </a:bodyPr>
          <a:lstStyle/>
          <a:p>
            <a:pPr>
              <a:lnSpc>
                <a:spcPct val="150000"/>
              </a:lnSpc>
              <a:spcBef>
                <a:spcPts val="0"/>
              </a:spcBef>
            </a:pPr>
            <a:r>
              <a:rPr lang="en-CA" dirty="0" smtClean="0"/>
              <a:t>57% of nine to seventeen year olds were interested in reading </a:t>
            </a:r>
            <a:r>
              <a:rPr lang="en-CA" dirty="0" err="1" smtClean="0"/>
              <a:t>ebooks</a:t>
            </a:r>
            <a:r>
              <a:rPr lang="en-CA" dirty="0" smtClean="0"/>
              <a:t>, and one-third “would read more books for fun if they had access to digital titles on electronic devices” </a:t>
            </a:r>
            <a:r>
              <a:rPr lang="en-CA" sz="2000" dirty="0" smtClean="0"/>
              <a:t>(as cited in </a:t>
            </a:r>
            <a:r>
              <a:rPr lang="en-CA" sz="2000" dirty="0" err="1" smtClean="0"/>
              <a:t>Springen</a:t>
            </a:r>
            <a:r>
              <a:rPr lang="en-CA" sz="2000" dirty="0" smtClean="0"/>
              <a:t>, 2011, para. 9)</a:t>
            </a:r>
          </a:p>
          <a:p>
            <a:pPr>
              <a:lnSpc>
                <a:spcPct val="150000"/>
              </a:lnSpc>
              <a:spcBef>
                <a:spcPts val="0"/>
              </a:spcBef>
            </a:pPr>
            <a:r>
              <a:rPr lang="en-CA" dirty="0" smtClean="0"/>
              <a:t>Many schools providing students with e-readers, and this access increases rates of pleasure reading </a:t>
            </a:r>
            <a:r>
              <a:rPr lang="en-CA" sz="2100" dirty="0" smtClean="0"/>
              <a:t>(Larson 2015; </a:t>
            </a:r>
            <a:r>
              <a:rPr lang="en-CA" sz="2100" dirty="0" err="1" smtClean="0"/>
              <a:t>Springen</a:t>
            </a:r>
            <a:r>
              <a:rPr lang="en-CA" sz="2100" dirty="0" smtClean="0"/>
              <a:t> 2011)</a:t>
            </a:r>
          </a:p>
          <a:p>
            <a:pPr>
              <a:lnSpc>
                <a:spcPct val="150000"/>
              </a:lnSpc>
              <a:spcBef>
                <a:spcPts val="0"/>
              </a:spcBef>
            </a:pPr>
            <a:r>
              <a:rPr lang="en-CA" dirty="0"/>
              <a:t>M</a:t>
            </a:r>
            <a:r>
              <a:rPr lang="en-CA" dirty="0" smtClean="0"/>
              <a:t>any teens have access to a range of </a:t>
            </a:r>
            <a:r>
              <a:rPr lang="en-CA" dirty="0" err="1" smtClean="0"/>
              <a:t>ebooks</a:t>
            </a:r>
            <a:r>
              <a:rPr lang="en-CA" dirty="0" smtClean="0"/>
              <a:t> through school; almost all teens have access to </a:t>
            </a:r>
            <a:r>
              <a:rPr lang="en-CA" dirty="0" err="1" smtClean="0"/>
              <a:t>ebooks</a:t>
            </a:r>
            <a:r>
              <a:rPr lang="en-CA" dirty="0" smtClean="0"/>
              <a:t> through their local public library </a:t>
            </a:r>
            <a:endParaRPr lang="en-CA" dirty="0"/>
          </a:p>
        </p:txBody>
      </p:sp>
    </p:spTree>
    <p:extLst>
      <p:ext uri="{BB962C8B-B14F-4D97-AF65-F5344CB8AC3E}">
        <p14:creationId xmlns:p14="http://schemas.microsoft.com/office/powerpoint/2010/main" val="1818638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Methodology </a:t>
            </a:r>
            <a:endParaRPr lang="en-CA" dirty="0"/>
          </a:p>
        </p:txBody>
      </p:sp>
      <p:sp>
        <p:nvSpPr>
          <p:cNvPr id="3" name="Content Placeholder 2"/>
          <p:cNvSpPr>
            <a:spLocks noGrp="1"/>
          </p:cNvSpPr>
          <p:nvPr>
            <p:ph idx="1"/>
          </p:nvPr>
        </p:nvSpPr>
        <p:spPr>
          <a:xfrm>
            <a:off x="838200" y="1620001"/>
            <a:ext cx="10515600" cy="4556962"/>
          </a:xfrm>
        </p:spPr>
        <p:txBody>
          <a:bodyPr>
            <a:normAutofit/>
          </a:bodyPr>
          <a:lstStyle/>
          <a:p>
            <a:pPr>
              <a:lnSpc>
                <a:spcPct val="150000"/>
              </a:lnSpc>
              <a:spcBef>
                <a:spcPts val="1200"/>
              </a:spcBef>
            </a:pPr>
            <a:r>
              <a:rPr lang="en-CA" dirty="0" smtClean="0"/>
              <a:t>Created a survey for youth services librarians at public libraries </a:t>
            </a:r>
          </a:p>
          <a:p>
            <a:pPr>
              <a:lnSpc>
                <a:spcPct val="150000"/>
              </a:lnSpc>
              <a:spcBef>
                <a:spcPts val="1200"/>
              </a:spcBef>
            </a:pPr>
            <a:r>
              <a:rPr lang="en-CA" dirty="0" smtClean="0"/>
              <a:t>Distributed survey online through library </a:t>
            </a:r>
            <a:r>
              <a:rPr lang="en-CA" dirty="0" err="1" smtClean="0"/>
              <a:t>listservs</a:t>
            </a:r>
            <a:r>
              <a:rPr lang="en-CA" dirty="0" smtClean="0"/>
              <a:t> and social media </a:t>
            </a:r>
          </a:p>
          <a:p>
            <a:pPr>
              <a:lnSpc>
                <a:spcPct val="150000"/>
              </a:lnSpc>
              <a:spcBef>
                <a:spcPts val="1200"/>
              </a:spcBef>
            </a:pPr>
            <a:r>
              <a:rPr lang="en-CA" dirty="0" smtClean="0"/>
              <a:t>Almost all multiple-choice questions, accompanied by free-text space</a:t>
            </a:r>
          </a:p>
          <a:p>
            <a:pPr>
              <a:lnSpc>
                <a:spcPct val="150000"/>
              </a:lnSpc>
              <a:spcBef>
                <a:spcPts val="1200"/>
              </a:spcBef>
            </a:pPr>
            <a:r>
              <a:rPr lang="en-CA" dirty="0" smtClean="0"/>
              <a:t>152 librarians from across Canada and the United States participated </a:t>
            </a:r>
          </a:p>
          <a:p>
            <a:pPr>
              <a:lnSpc>
                <a:spcPct val="150000"/>
              </a:lnSpc>
              <a:spcBef>
                <a:spcPts val="1200"/>
              </a:spcBef>
            </a:pPr>
            <a:r>
              <a:rPr lang="en-CA" dirty="0" smtClean="0"/>
              <a:t>Survey was open from January 28</a:t>
            </a:r>
            <a:r>
              <a:rPr lang="en-CA" baseline="30000" dirty="0" smtClean="0"/>
              <a:t>th</a:t>
            </a:r>
            <a:r>
              <a:rPr lang="en-CA" dirty="0" smtClean="0"/>
              <a:t> to March 22</a:t>
            </a:r>
            <a:r>
              <a:rPr lang="en-CA" baseline="30000" dirty="0" smtClean="0"/>
              <a:t>nd</a:t>
            </a:r>
            <a:r>
              <a:rPr lang="en-CA" dirty="0" smtClean="0"/>
              <a:t>, 2016</a:t>
            </a:r>
          </a:p>
          <a:p>
            <a:pPr>
              <a:lnSpc>
                <a:spcPct val="150000"/>
              </a:lnSpc>
              <a:spcBef>
                <a:spcPts val="1200"/>
              </a:spcBef>
            </a:pPr>
            <a:endParaRPr lang="en-CA" dirty="0" smtClean="0"/>
          </a:p>
          <a:p>
            <a:pPr marL="0" indent="0">
              <a:lnSpc>
                <a:spcPct val="150000"/>
              </a:lnSpc>
              <a:spcBef>
                <a:spcPts val="1200"/>
              </a:spcBef>
              <a:buNone/>
            </a:pPr>
            <a:endParaRPr lang="en-CA" dirty="0" smtClean="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16034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 y="577072"/>
            <a:ext cx="12002400" cy="1325563"/>
          </a:xfrm>
        </p:spPr>
        <p:txBody>
          <a:bodyPr/>
          <a:lstStyle/>
          <a:p>
            <a:endParaRPr lang="en-CA" dirty="0"/>
          </a:p>
        </p:txBody>
      </p:sp>
      <p:pic>
        <p:nvPicPr>
          <p:cNvPr id="4" name="Content Placeholder 3"/>
          <p:cNvPicPr>
            <a:picLocks noGrp="1" noChangeAspect="1"/>
          </p:cNvPicPr>
          <p:nvPr>
            <p:ph idx="1"/>
          </p:nvPr>
        </p:nvPicPr>
        <p:blipFill>
          <a:blip r:embed="rId3"/>
          <a:stretch>
            <a:fillRect/>
          </a:stretch>
        </p:blipFill>
        <p:spPr>
          <a:xfrm>
            <a:off x="1494337" y="967431"/>
            <a:ext cx="9229725" cy="4962525"/>
          </a:xfrm>
          <a:prstGeom prst="rect">
            <a:avLst/>
          </a:prstGeom>
        </p:spPr>
      </p:pic>
    </p:spTree>
    <p:extLst>
      <p:ext uri="{BB962C8B-B14F-4D97-AF65-F5344CB8AC3E}">
        <p14:creationId xmlns:p14="http://schemas.microsoft.com/office/powerpoint/2010/main" val="313615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518400" y="365125"/>
            <a:ext cx="319800" cy="45719"/>
          </a:xfrm>
        </p:spPr>
        <p:txBody>
          <a:bodyPr>
            <a:normAutofit fontScale="90000"/>
          </a:bodyPr>
          <a:lstStyle/>
          <a:p>
            <a:pPr>
              <a:lnSpc>
                <a:spcPct val="150000"/>
              </a:lnSpc>
            </a:pPr>
            <a:endParaRPr lang="en-CA" dirty="0"/>
          </a:p>
        </p:txBody>
      </p:sp>
      <p:sp>
        <p:nvSpPr>
          <p:cNvPr id="3" name="Content Placeholder 2"/>
          <p:cNvSpPr>
            <a:spLocks noGrp="1"/>
          </p:cNvSpPr>
          <p:nvPr>
            <p:ph idx="1"/>
          </p:nvPr>
        </p:nvSpPr>
        <p:spPr>
          <a:xfrm>
            <a:off x="1230300" y="604800"/>
            <a:ext cx="9731400" cy="5579363"/>
          </a:xfrm>
        </p:spPr>
        <p:txBody>
          <a:bodyPr>
            <a:noAutofit/>
          </a:bodyPr>
          <a:lstStyle/>
          <a:p>
            <a:pPr marL="0" indent="0">
              <a:lnSpc>
                <a:spcPct val="150000"/>
              </a:lnSpc>
              <a:spcBef>
                <a:spcPts val="0"/>
              </a:spcBef>
              <a:buNone/>
            </a:pPr>
            <a:r>
              <a:rPr lang="en-CA" sz="3200" dirty="0" smtClean="0"/>
              <a:t>73% said young adults borrow more physical books than </a:t>
            </a:r>
            <a:r>
              <a:rPr lang="en-CA" sz="3200" dirty="0" err="1" smtClean="0"/>
              <a:t>ebooks</a:t>
            </a:r>
            <a:r>
              <a:rPr lang="en-CA" sz="3200" dirty="0" smtClean="0"/>
              <a:t>: </a:t>
            </a:r>
          </a:p>
          <a:p>
            <a:pPr marL="0" indent="0">
              <a:lnSpc>
                <a:spcPct val="150000"/>
              </a:lnSpc>
              <a:spcBef>
                <a:spcPts val="0"/>
              </a:spcBef>
              <a:buNone/>
            </a:pPr>
            <a:endParaRPr lang="en-CA" sz="3200" dirty="0"/>
          </a:p>
          <a:p>
            <a:pPr marL="0" indent="0">
              <a:lnSpc>
                <a:spcPct val="150000"/>
              </a:lnSpc>
              <a:spcBef>
                <a:spcPts val="0"/>
              </a:spcBef>
              <a:buNone/>
            </a:pPr>
            <a:r>
              <a:rPr lang="en-CA" sz="3200" dirty="0" smtClean="0"/>
              <a:t>“When a teen is looking for a book and the physical copy is out but the </a:t>
            </a:r>
            <a:r>
              <a:rPr lang="en-CA" sz="3200" dirty="0" err="1" smtClean="0"/>
              <a:t>ebook</a:t>
            </a:r>
            <a:r>
              <a:rPr lang="en-CA" sz="3200" dirty="0" smtClean="0"/>
              <a:t> is available, they tend to prefer requesting the physical book [and waiting for it] over getting the </a:t>
            </a:r>
            <a:r>
              <a:rPr lang="en-CA" sz="3200" dirty="0" err="1" smtClean="0"/>
              <a:t>ebook</a:t>
            </a:r>
            <a:r>
              <a:rPr lang="en-CA" sz="3200" dirty="0" smtClean="0"/>
              <a:t> [immediately]”</a:t>
            </a:r>
            <a:endParaRPr lang="en-CA" sz="3200" dirty="0"/>
          </a:p>
        </p:txBody>
      </p:sp>
    </p:spTree>
    <p:extLst>
      <p:ext uri="{BB962C8B-B14F-4D97-AF65-F5344CB8AC3E}">
        <p14:creationId xmlns:p14="http://schemas.microsoft.com/office/powerpoint/2010/main" val="375023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1739"/>
            <a:ext cx="10515600" cy="739861"/>
          </a:xfrm>
        </p:spPr>
        <p:txBody>
          <a:bodyPr/>
          <a:lstStyle/>
          <a:p>
            <a:pPr algn="ctr"/>
            <a:r>
              <a:rPr lang="en-CA" dirty="0" smtClean="0"/>
              <a:t>Promotion/Outreach </a:t>
            </a:r>
            <a:endParaRPr lang="en-CA" dirty="0"/>
          </a:p>
        </p:txBody>
      </p:sp>
      <p:sp>
        <p:nvSpPr>
          <p:cNvPr id="3" name="Content Placeholder 2"/>
          <p:cNvSpPr>
            <a:spLocks noGrp="1"/>
          </p:cNvSpPr>
          <p:nvPr>
            <p:ph idx="1"/>
          </p:nvPr>
        </p:nvSpPr>
        <p:spPr>
          <a:xfrm>
            <a:off x="838200" y="1159200"/>
            <a:ext cx="10515600" cy="5698800"/>
          </a:xfrm>
        </p:spPr>
        <p:txBody>
          <a:bodyPr>
            <a:normAutofit/>
          </a:bodyPr>
          <a:lstStyle/>
          <a:p>
            <a:pPr>
              <a:lnSpc>
                <a:spcPct val="150000"/>
              </a:lnSpc>
              <a:spcBef>
                <a:spcPts val="0"/>
              </a:spcBef>
            </a:pPr>
            <a:r>
              <a:rPr lang="en-CA" dirty="0" smtClean="0"/>
              <a:t>“We have done a fair amount of outreach in regard to our </a:t>
            </a:r>
            <a:r>
              <a:rPr lang="en-CA" dirty="0" err="1" smtClean="0"/>
              <a:t>ebook</a:t>
            </a:r>
            <a:r>
              <a:rPr lang="en-CA" dirty="0" smtClean="0"/>
              <a:t> services to this population so they are certainly aware the service exists”</a:t>
            </a:r>
          </a:p>
          <a:p>
            <a:pPr>
              <a:lnSpc>
                <a:spcPct val="150000"/>
              </a:lnSpc>
              <a:spcBef>
                <a:spcPts val="0"/>
              </a:spcBef>
            </a:pPr>
            <a:r>
              <a:rPr lang="en-CA" dirty="0" smtClean="0"/>
              <a:t>“I promote the service whenever I am given the opportunity…school visits, for example”</a:t>
            </a:r>
          </a:p>
          <a:p>
            <a:pPr>
              <a:lnSpc>
                <a:spcPct val="150000"/>
              </a:lnSpc>
              <a:spcBef>
                <a:spcPts val="0"/>
              </a:spcBef>
            </a:pPr>
            <a:r>
              <a:rPr lang="en-CA" dirty="0" smtClean="0"/>
              <a:t>I have been asked to visit classrooms and discuss getting library cards and </a:t>
            </a:r>
            <a:r>
              <a:rPr lang="en-CA" dirty="0" err="1" smtClean="0"/>
              <a:t>ebook</a:t>
            </a:r>
            <a:r>
              <a:rPr lang="en-CA" dirty="0" smtClean="0"/>
              <a:t> access”</a:t>
            </a:r>
          </a:p>
        </p:txBody>
      </p:sp>
    </p:spTree>
    <p:extLst>
      <p:ext uri="{BB962C8B-B14F-4D97-AF65-F5344CB8AC3E}">
        <p14:creationId xmlns:p14="http://schemas.microsoft.com/office/powerpoint/2010/main" val="47573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0" y="1051200"/>
            <a:ext cx="10515600" cy="5125763"/>
          </a:xfrm>
        </p:spPr>
        <p:txBody>
          <a:bodyPr>
            <a:normAutofit/>
          </a:bodyPr>
          <a:lstStyle/>
          <a:p>
            <a:pPr marL="0" indent="0" algn="ctr">
              <a:lnSpc>
                <a:spcPct val="150000"/>
              </a:lnSpc>
              <a:spcBef>
                <a:spcPts val="0"/>
              </a:spcBef>
              <a:buNone/>
            </a:pPr>
            <a:r>
              <a:rPr lang="en-CA" dirty="0" smtClean="0"/>
              <a:t>Hardly any young adults ask questions about </a:t>
            </a:r>
            <a:r>
              <a:rPr lang="en-CA" dirty="0" err="1" smtClean="0"/>
              <a:t>ebooks</a:t>
            </a:r>
            <a:endParaRPr lang="en-CA" dirty="0" smtClean="0"/>
          </a:p>
          <a:p>
            <a:pPr marL="0" indent="0">
              <a:lnSpc>
                <a:spcPct val="150000"/>
              </a:lnSpc>
              <a:spcBef>
                <a:spcPts val="0"/>
              </a:spcBef>
              <a:buNone/>
            </a:pPr>
            <a:r>
              <a:rPr lang="en-CA" dirty="0" smtClean="0"/>
              <a:t>Possible reasons:</a:t>
            </a:r>
          </a:p>
          <a:p>
            <a:pPr>
              <a:lnSpc>
                <a:spcPct val="150000"/>
              </a:lnSpc>
              <a:spcBef>
                <a:spcPts val="0"/>
              </a:spcBef>
            </a:pPr>
            <a:r>
              <a:rPr lang="en-CA" dirty="0" smtClean="0"/>
              <a:t>Young adults prefer to look up person online instead of asking in-person</a:t>
            </a:r>
          </a:p>
          <a:p>
            <a:pPr>
              <a:lnSpc>
                <a:spcPct val="150000"/>
              </a:lnSpc>
              <a:spcBef>
                <a:spcPts val="0"/>
              </a:spcBef>
            </a:pPr>
            <a:r>
              <a:rPr lang="en-CA" dirty="0" smtClean="0"/>
              <a:t>Young adults already know how to download </a:t>
            </a:r>
            <a:r>
              <a:rPr lang="en-CA" dirty="0" err="1" smtClean="0"/>
              <a:t>ebooks</a:t>
            </a:r>
            <a:r>
              <a:rPr lang="en-CA" dirty="0" smtClean="0"/>
              <a:t> and don’t need help</a:t>
            </a:r>
          </a:p>
          <a:p>
            <a:pPr>
              <a:lnSpc>
                <a:spcPct val="150000"/>
              </a:lnSpc>
              <a:spcBef>
                <a:spcPts val="0"/>
              </a:spcBef>
            </a:pPr>
            <a:r>
              <a:rPr lang="en-CA" dirty="0"/>
              <a:t>Y</a:t>
            </a:r>
            <a:r>
              <a:rPr lang="en-CA" dirty="0" smtClean="0"/>
              <a:t>oung </a:t>
            </a:r>
            <a:r>
              <a:rPr lang="en-CA" dirty="0" smtClean="0"/>
              <a:t>adults aren’t using the </a:t>
            </a:r>
            <a:r>
              <a:rPr lang="en-CA" dirty="0" err="1" smtClean="0"/>
              <a:t>ebook</a:t>
            </a:r>
            <a:r>
              <a:rPr lang="en-CA" dirty="0" smtClean="0"/>
              <a:t> collection </a:t>
            </a:r>
            <a:endParaRPr lang="en-CA" dirty="0"/>
          </a:p>
        </p:txBody>
      </p:sp>
    </p:spTree>
    <p:extLst>
      <p:ext uri="{BB962C8B-B14F-4D97-AF65-F5344CB8AC3E}">
        <p14:creationId xmlns:p14="http://schemas.microsoft.com/office/powerpoint/2010/main" val="4194559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2677</Words>
  <Application>Microsoft Office PowerPoint</Application>
  <PresentationFormat>Widescreen</PresentationFormat>
  <Paragraphs>132</Paragraphs>
  <Slides>23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Summary of a Study: A Look at Young Adult Use of Ebooks in Public Libraries</vt:lpstr>
      <vt:lpstr>Robyn Gray &amp; Vivian Howard (2017) Young Adult Use of Ebooks: An Analysis of Public Library Services and Resources, Public Library Quarterly, 36:3, 199-212, DOI: 10.1080/01616846.2017.1316149  </vt:lpstr>
      <vt:lpstr>Motivation </vt:lpstr>
      <vt:lpstr>Increasing Use of Young Adult Ebooks </vt:lpstr>
      <vt:lpstr>Methodology </vt:lpstr>
      <vt:lpstr>PowerPoint Presentation</vt:lpstr>
      <vt:lpstr>PowerPoint Presentation</vt:lpstr>
      <vt:lpstr>Promotion/Outreach </vt:lpstr>
      <vt:lpstr>PowerPoint Presentation</vt:lpstr>
      <vt:lpstr>Ebook Program Offerings </vt:lpstr>
      <vt:lpstr>PowerPoint Presentation</vt:lpstr>
      <vt:lpstr>PowerPoint Presentation</vt:lpstr>
      <vt:lpstr>Other Disadvantages to Ebooks? </vt:lpstr>
      <vt:lpstr>Possible Solutions…</vt:lpstr>
      <vt:lpstr>The Importance of Virtual Space </vt:lpstr>
      <vt:lpstr>Advantages of Ebooks for Young Adults</vt:lpstr>
      <vt:lpstr>PowerPoint Presentation</vt:lpstr>
      <vt:lpstr>Supportive Technologies and E-Reading </vt:lpstr>
      <vt:lpstr>Further Questions  </vt:lpstr>
      <vt:lpstr>Conclusion </vt:lpstr>
      <vt:lpstr>Thank you! </vt:lpstr>
      <vt:lpstr>References </vt:lpstr>
      <vt:lpstr>References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Adult Use of E-Books: An Analysis of Public Library Information and Resource Offerings</dc:title>
  <dc:creator>Robyn Gray</dc:creator>
  <cp:lastModifiedBy>Robyn Gray</cp:lastModifiedBy>
  <cp:revision>33</cp:revision>
  <dcterms:created xsi:type="dcterms:W3CDTF">2016-04-06T11:28:55Z</dcterms:created>
  <dcterms:modified xsi:type="dcterms:W3CDTF">2018-04-28T18:13:54Z</dcterms:modified>
</cp:coreProperties>
</file>