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2"/>
  </p:notesMasterIdLst>
  <p:handoutMasterIdLst>
    <p:handoutMasterId r:id="rId23"/>
  </p:handoutMasterIdLst>
  <p:sldIdLst>
    <p:sldId id="290" r:id="rId3"/>
    <p:sldId id="270" r:id="rId4"/>
    <p:sldId id="269" r:id="rId5"/>
    <p:sldId id="272" r:id="rId6"/>
    <p:sldId id="295" r:id="rId7"/>
    <p:sldId id="291" r:id="rId8"/>
    <p:sldId id="277" r:id="rId9"/>
    <p:sldId id="278" r:id="rId10"/>
    <p:sldId id="283" r:id="rId11"/>
    <p:sldId id="284" r:id="rId12"/>
    <p:sldId id="285" r:id="rId13"/>
    <p:sldId id="286" r:id="rId14"/>
    <p:sldId id="294" r:id="rId15"/>
    <p:sldId id="289" r:id="rId16"/>
    <p:sldId id="292" r:id="rId17"/>
    <p:sldId id="271" r:id="rId18"/>
    <p:sldId id="288" r:id="rId19"/>
    <p:sldId id="274" r:id="rId20"/>
    <p:sldId id="293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D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4096" autoAdjust="0"/>
  </p:normalViewPr>
  <p:slideViewPr>
    <p:cSldViewPr snapToGrid="0">
      <p:cViewPr varScale="1">
        <p:scale>
          <a:sx n="82" d="100"/>
          <a:sy n="82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138A3-7CDC-42A9-A3F4-849A2C1BAA3F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8F7365-6D81-40A6-A392-0835898E82E4}">
      <dgm:prSet phldrT="[Text]" custT="1"/>
      <dgm:spPr/>
      <dgm:t>
        <a:bodyPr/>
        <a:lstStyle/>
        <a:p>
          <a:pPr algn="ctr"/>
          <a:r>
            <a:rPr lang="en-US" sz="4400" dirty="0" err="1" smtClean="0">
              <a:latin typeface="Calibri" panose="020F0502020204030204" pitchFamily="34" charset="0"/>
              <a:cs typeface="Calibri" panose="020F0502020204030204" pitchFamily="34" charset="0"/>
            </a:rPr>
            <a:t>Springshare</a:t>
          </a:r>
          <a:r>
            <a:rPr lang="en-US" sz="4400" dirty="0" smtClean="0">
              <a:latin typeface="Calibri" panose="020F0502020204030204" pitchFamily="34" charset="0"/>
              <a:cs typeface="Calibri" panose="020F0502020204030204" pitchFamily="34" charset="0"/>
            </a:rPr>
            <a:t> Suite</a:t>
          </a:r>
          <a:endParaRPr lang="en-US" sz="4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6A9874-DF04-49DA-8BD8-6F16DEDB499B}" type="parTrans" cxnId="{281C6F1B-1035-4D74-9039-65EFF38B7254}">
      <dgm:prSet/>
      <dgm:spPr/>
      <dgm:t>
        <a:bodyPr/>
        <a:lstStyle/>
        <a:p>
          <a:endParaRPr lang="en-US"/>
        </a:p>
      </dgm:t>
    </dgm:pt>
    <dgm:pt modelId="{1B712C78-DDE3-4019-BA4E-44FA14993624}" type="sibTrans" cxnId="{281C6F1B-1035-4D74-9039-65EFF38B7254}">
      <dgm:prSet/>
      <dgm:spPr/>
      <dgm:t>
        <a:bodyPr/>
        <a:lstStyle/>
        <a:p>
          <a:endParaRPr lang="en-US"/>
        </a:p>
      </dgm:t>
    </dgm:pt>
    <dgm:pt modelId="{7ACAE627-BF53-44C4-89A3-F6DA49AF201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/>
            <a:t>LibGuides</a:t>
          </a:r>
          <a:endParaRPr lang="en-US" dirty="0"/>
        </a:p>
      </dgm:t>
    </dgm:pt>
    <dgm:pt modelId="{4867C9FB-A3AA-4D21-A655-2100D479895B}" type="parTrans" cxnId="{D3A89021-201E-4A6A-AA14-70BC30D2FF0E}">
      <dgm:prSet/>
      <dgm:spPr/>
      <dgm:t>
        <a:bodyPr/>
        <a:lstStyle/>
        <a:p>
          <a:endParaRPr lang="en-US"/>
        </a:p>
      </dgm:t>
    </dgm:pt>
    <dgm:pt modelId="{8E151E90-D038-440A-A215-2DF74DB110E4}" type="sibTrans" cxnId="{D3A89021-201E-4A6A-AA14-70BC30D2FF0E}">
      <dgm:prSet/>
      <dgm:spPr/>
      <dgm:t>
        <a:bodyPr/>
        <a:lstStyle/>
        <a:p>
          <a:endParaRPr lang="en-US"/>
        </a:p>
      </dgm:t>
    </dgm:pt>
    <dgm:pt modelId="{3D72A01E-C91B-4E8B-BA74-ECC58E8ED5F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err="1" smtClean="0"/>
            <a:t>LibInsight</a:t>
          </a:r>
          <a:endParaRPr lang="en-US" dirty="0"/>
        </a:p>
      </dgm:t>
    </dgm:pt>
    <dgm:pt modelId="{930B26BA-6188-4F7D-B98F-93B119C61563}" type="parTrans" cxnId="{9BB46A8D-5C92-4EA8-890B-79B69E703DAD}">
      <dgm:prSet/>
      <dgm:spPr/>
      <dgm:t>
        <a:bodyPr/>
        <a:lstStyle/>
        <a:p>
          <a:endParaRPr lang="en-US"/>
        </a:p>
      </dgm:t>
    </dgm:pt>
    <dgm:pt modelId="{5525323A-2FCA-4EFF-A69D-CD51AE76474E}" type="sibTrans" cxnId="{9BB46A8D-5C92-4EA8-890B-79B69E703DAD}">
      <dgm:prSet/>
      <dgm:spPr/>
      <dgm:t>
        <a:bodyPr/>
        <a:lstStyle/>
        <a:p>
          <a:endParaRPr lang="en-US"/>
        </a:p>
      </dgm:t>
    </dgm:pt>
    <dgm:pt modelId="{0F42D2A3-4F0F-4996-948A-03A53EC6F13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/>
            <a:t>LibAnswers</a:t>
          </a:r>
          <a:endParaRPr lang="en-US" dirty="0"/>
        </a:p>
      </dgm:t>
    </dgm:pt>
    <dgm:pt modelId="{5CBF553B-C863-45CD-9F6A-3A95FDF1E07B}" type="parTrans" cxnId="{B5B85A06-945D-4AFD-A7E7-B03889E7499A}">
      <dgm:prSet/>
      <dgm:spPr/>
      <dgm:t>
        <a:bodyPr/>
        <a:lstStyle/>
        <a:p>
          <a:endParaRPr lang="en-US"/>
        </a:p>
      </dgm:t>
    </dgm:pt>
    <dgm:pt modelId="{3BC3F81F-6E54-4F50-80D4-5BAABE16A487}" type="sibTrans" cxnId="{B5B85A06-945D-4AFD-A7E7-B03889E7499A}">
      <dgm:prSet/>
      <dgm:spPr/>
      <dgm:t>
        <a:bodyPr/>
        <a:lstStyle/>
        <a:p>
          <a:endParaRPr lang="en-US"/>
        </a:p>
      </dgm:t>
    </dgm:pt>
    <dgm:pt modelId="{03C94A6C-A579-4974-98A0-CEAEE7CD291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/>
            <a:t>LibWizard</a:t>
          </a:r>
          <a:endParaRPr lang="en-US" dirty="0"/>
        </a:p>
      </dgm:t>
    </dgm:pt>
    <dgm:pt modelId="{33077634-D926-4E37-B158-459FCADB810B}" type="parTrans" cxnId="{95F1D631-49F2-46B4-B04F-08C6AC5D88C9}">
      <dgm:prSet/>
      <dgm:spPr/>
      <dgm:t>
        <a:bodyPr/>
        <a:lstStyle/>
        <a:p>
          <a:endParaRPr lang="en-US"/>
        </a:p>
      </dgm:t>
    </dgm:pt>
    <dgm:pt modelId="{E92C2F9F-B8F2-4B1C-B5BA-B8C4D13AD08F}" type="sibTrans" cxnId="{95F1D631-49F2-46B4-B04F-08C6AC5D88C9}">
      <dgm:prSet/>
      <dgm:spPr/>
      <dgm:t>
        <a:bodyPr/>
        <a:lstStyle/>
        <a:p>
          <a:endParaRPr lang="en-US"/>
        </a:p>
      </dgm:t>
    </dgm:pt>
    <dgm:pt modelId="{A3D210FB-CDD6-489A-A622-93DE899E99CF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err="1" smtClean="0"/>
            <a:t>LibCal</a:t>
          </a:r>
          <a:endParaRPr lang="en-US" dirty="0"/>
        </a:p>
      </dgm:t>
    </dgm:pt>
    <dgm:pt modelId="{0B4109EC-D0A9-4355-B3CD-B4B14967204F}" type="parTrans" cxnId="{F6AB1E50-45E1-4A23-81CD-79226C001AAB}">
      <dgm:prSet/>
      <dgm:spPr/>
      <dgm:t>
        <a:bodyPr/>
        <a:lstStyle/>
        <a:p>
          <a:endParaRPr lang="en-US"/>
        </a:p>
      </dgm:t>
    </dgm:pt>
    <dgm:pt modelId="{690C7816-C97E-4204-B719-92F888A58332}" type="sibTrans" cxnId="{F6AB1E50-45E1-4A23-81CD-79226C001AAB}">
      <dgm:prSet/>
      <dgm:spPr/>
      <dgm:t>
        <a:bodyPr/>
        <a:lstStyle/>
        <a:p>
          <a:endParaRPr lang="en-US"/>
        </a:p>
      </dgm:t>
    </dgm:pt>
    <dgm:pt modelId="{B9DDAFD4-DB83-43D1-A1F4-A80AAF74B9F3}">
      <dgm:prSet phldrT="[Text]"/>
      <dgm:spPr/>
      <dgm:t>
        <a:bodyPr/>
        <a:lstStyle/>
        <a:p>
          <a:r>
            <a:rPr lang="en-US" dirty="0" err="1" smtClean="0"/>
            <a:t>Libstaffer</a:t>
          </a:r>
          <a:endParaRPr lang="en-US" dirty="0"/>
        </a:p>
      </dgm:t>
    </dgm:pt>
    <dgm:pt modelId="{42B33830-E063-4964-AE5C-4841569D0318}" type="parTrans" cxnId="{6A08D210-F0E7-414A-B76C-6B7CE8640EF5}">
      <dgm:prSet/>
      <dgm:spPr/>
      <dgm:t>
        <a:bodyPr/>
        <a:lstStyle/>
        <a:p>
          <a:endParaRPr lang="en-US"/>
        </a:p>
      </dgm:t>
    </dgm:pt>
    <dgm:pt modelId="{A41F00CF-6A46-4B23-B04D-0952021618EF}" type="sibTrans" cxnId="{6A08D210-F0E7-414A-B76C-6B7CE8640EF5}">
      <dgm:prSet/>
      <dgm:spPr/>
      <dgm:t>
        <a:bodyPr/>
        <a:lstStyle/>
        <a:p>
          <a:endParaRPr lang="en-US"/>
        </a:p>
      </dgm:t>
    </dgm:pt>
    <dgm:pt modelId="{8C80C46C-1A26-43CF-AD48-99630084D835}">
      <dgm:prSet phldrT="[Text]"/>
      <dgm:spPr/>
      <dgm:t>
        <a:bodyPr/>
        <a:lstStyle/>
        <a:p>
          <a:r>
            <a:rPr lang="en-US" dirty="0" err="1" smtClean="0"/>
            <a:t>Libguides</a:t>
          </a:r>
          <a:r>
            <a:rPr lang="en-US" dirty="0" smtClean="0"/>
            <a:t> CMS</a:t>
          </a:r>
          <a:endParaRPr lang="en-US" dirty="0"/>
        </a:p>
      </dgm:t>
    </dgm:pt>
    <dgm:pt modelId="{DEC9D947-C98D-4FE4-A7B6-62D18DD7CB1F}" type="parTrans" cxnId="{8EB6FA90-9F67-45D6-85F6-0C3FE605E222}">
      <dgm:prSet/>
      <dgm:spPr/>
      <dgm:t>
        <a:bodyPr/>
        <a:lstStyle/>
        <a:p>
          <a:endParaRPr lang="en-US"/>
        </a:p>
      </dgm:t>
    </dgm:pt>
    <dgm:pt modelId="{ED3E5F52-59DA-4266-875C-E60CA8E7B85B}" type="sibTrans" cxnId="{8EB6FA90-9F67-45D6-85F6-0C3FE605E222}">
      <dgm:prSet/>
      <dgm:spPr/>
      <dgm:t>
        <a:bodyPr/>
        <a:lstStyle/>
        <a:p>
          <a:endParaRPr lang="en-US"/>
        </a:p>
      </dgm:t>
    </dgm:pt>
    <dgm:pt modelId="{C6F9902E-4F5F-4834-949C-1923756CD0E0}" type="pres">
      <dgm:prSet presAssocID="{FAE138A3-7CDC-42A9-A3F4-849A2C1BAA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B6C11D-583E-43D8-B5E6-E6A253C7C681}" type="pres">
      <dgm:prSet presAssocID="{968F7365-6D81-40A6-A392-0835898E82E4}" presName="vertOne" presStyleCnt="0"/>
      <dgm:spPr/>
    </dgm:pt>
    <dgm:pt modelId="{2C707EC7-B3AD-408D-847D-3EC5599F202F}" type="pres">
      <dgm:prSet presAssocID="{968F7365-6D81-40A6-A392-0835898E82E4}" presName="txOne" presStyleLbl="node0" presStyleIdx="0" presStyleCnt="1" custLinFactY="-364159" custLinFactNeighborX="-66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C76BCA-E811-4CDC-9F7C-7604014BB45A}" type="pres">
      <dgm:prSet presAssocID="{968F7365-6D81-40A6-A392-0835898E82E4}" presName="parTransOne" presStyleCnt="0"/>
      <dgm:spPr/>
    </dgm:pt>
    <dgm:pt modelId="{FAE781ED-38F0-4DC0-B907-80CB4D56708D}" type="pres">
      <dgm:prSet presAssocID="{968F7365-6D81-40A6-A392-0835898E82E4}" presName="horzOne" presStyleCnt="0"/>
      <dgm:spPr/>
    </dgm:pt>
    <dgm:pt modelId="{10C89A19-3F25-4CBC-908A-6FFE651620EE}" type="pres">
      <dgm:prSet presAssocID="{7ACAE627-BF53-44C4-89A3-F6DA49AF201C}" presName="vertTwo" presStyleCnt="0"/>
      <dgm:spPr/>
    </dgm:pt>
    <dgm:pt modelId="{64572E6C-92F1-4088-BC59-D0B64DCFA23F}" type="pres">
      <dgm:prSet presAssocID="{7ACAE627-BF53-44C4-89A3-F6DA49AF201C}" presName="txTwo" presStyleLbl="node2" presStyleIdx="0" presStyleCnt="3" custScaleX="101463" custScaleY="106151" custLinFactX="140227" custLinFactY="6709" custLinFactNeighborX="2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C7B06D-8349-4301-8D96-101738BBB528}" type="pres">
      <dgm:prSet presAssocID="{7ACAE627-BF53-44C4-89A3-F6DA49AF201C}" presName="horzTwo" presStyleCnt="0"/>
      <dgm:spPr/>
    </dgm:pt>
    <dgm:pt modelId="{8855E5B8-4ABD-4B1F-9AA5-4F4303D505BE}" type="pres">
      <dgm:prSet presAssocID="{8E151E90-D038-440A-A215-2DF74DB110E4}" presName="sibSpaceTwo" presStyleCnt="0"/>
      <dgm:spPr/>
    </dgm:pt>
    <dgm:pt modelId="{8DAC2435-9001-4B32-A7B5-BE9BC1458E0D}" type="pres">
      <dgm:prSet presAssocID="{0F42D2A3-4F0F-4996-948A-03A53EC6F131}" presName="vertTwo" presStyleCnt="0"/>
      <dgm:spPr/>
    </dgm:pt>
    <dgm:pt modelId="{43131639-2780-4D1F-BDEF-C149A09DAD3C}" type="pres">
      <dgm:prSet presAssocID="{0F42D2A3-4F0F-4996-948A-03A53EC6F131}" presName="txTwo" presStyleLbl="node2" presStyleIdx="1" presStyleCnt="3" custScaleX="101641" custScaleY="106151" custLinFactX="150796" custLinFactY="6709" custLinFactNeighborX="2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C5E24C-9F6D-4B76-AD10-7B49721F2AC8}" type="pres">
      <dgm:prSet presAssocID="{0F42D2A3-4F0F-4996-948A-03A53EC6F131}" presName="horzTwo" presStyleCnt="0"/>
      <dgm:spPr/>
    </dgm:pt>
    <dgm:pt modelId="{20EB9221-A188-484E-8389-AF0A522C1DCB}" type="pres">
      <dgm:prSet presAssocID="{3BC3F81F-6E54-4F50-80D4-5BAABE16A487}" presName="sibSpaceTwo" presStyleCnt="0"/>
      <dgm:spPr/>
    </dgm:pt>
    <dgm:pt modelId="{9303BDE3-44D0-4215-980A-A261D18FAC77}" type="pres">
      <dgm:prSet presAssocID="{03C94A6C-A579-4974-98A0-CEAEE7CD2919}" presName="vertTwo" presStyleCnt="0"/>
      <dgm:spPr/>
    </dgm:pt>
    <dgm:pt modelId="{BFFABB35-02FA-47A1-832D-D98FBA255F35}" type="pres">
      <dgm:prSet presAssocID="{03C94A6C-A579-4974-98A0-CEAEE7CD2919}" presName="txTwo" presStyleLbl="node2" presStyleIdx="2" presStyleCnt="3" custScaleX="22920" custScaleY="106151" custLinFactY="97127" custLinFactNeighborX="3688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CED7CC-26C1-4DBB-A0FA-A2BFE350E9D3}" type="pres">
      <dgm:prSet presAssocID="{03C94A6C-A579-4974-98A0-CEAEE7CD2919}" presName="parTransTwo" presStyleCnt="0"/>
      <dgm:spPr/>
    </dgm:pt>
    <dgm:pt modelId="{334A590E-C95D-4B87-B935-C66F6CD7891A}" type="pres">
      <dgm:prSet presAssocID="{03C94A6C-A579-4974-98A0-CEAEE7CD2919}" presName="horzTwo" presStyleCnt="0"/>
      <dgm:spPr/>
    </dgm:pt>
    <dgm:pt modelId="{88FBD62E-5FF5-4139-9E5F-0BB8532D68CD}" type="pres">
      <dgm:prSet presAssocID="{3D72A01E-C91B-4E8B-BA74-ECC58E8ED5F1}" presName="vertThree" presStyleCnt="0"/>
      <dgm:spPr/>
    </dgm:pt>
    <dgm:pt modelId="{63320D42-1886-4E2F-8963-C8C313E46CCC}" type="pres">
      <dgm:prSet presAssocID="{3D72A01E-C91B-4E8B-BA74-ECC58E8ED5F1}" presName="txThree" presStyleLbl="node3" presStyleIdx="0" presStyleCnt="2" custScaleX="191395" custScaleY="58732" custLinFactY="6661" custLinFactNeighborX="4273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31BD14-1166-4A72-A3DF-B0F475E07992}" type="pres">
      <dgm:prSet presAssocID="{3D72A01E-C91B-4E8B-BA74-ECC58E8ED5F1}" presName="horzThree" presStyleCnt="0"/>
      <dgm:spPr/>
    </dgm:pt>
    <dgm:pt modelId="{C2E28766-B9A4-4746-AFAA-5A178D6A18E3}" type="pres">
      <dgm:prSet presAssocID="{5525323A-2FCA-4EFF-A69D-CD51AE76474E}" presName="sibSpaceThree" presStyleCnt="0"/>
      <dgm:spPr/>
    </dgm:pt>
    <dgm:pt modelId="{73C5E798-678B-4395-B114-D768366BFD46}" type="pres">
      <dgm:prSet presAssocID="{A3D210FB-CDD6-489A-A622-93DE899E99CF}" presName="vertThree" presStyleCnt="0"/>
      <dgm:spPr/>
    </dgm:pt>
    <dgm:pt modelId="{6E302EED-B110-402C-B49A-F169B9136D79}" type="pres">
      <dgm:prSet presAssocID="{A3D210FB-CDD6-489A-A622-93DE899E99CF}" presName="txThree" presStyleLbl="node3" presStyleIdx="1" presStyleCnt="2" custScaleX="79693" custScaleY="57926" custLinFactY="94011" custLinFactNeighborX="6724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E6BAF9-08A4-435C-B412-83AEABAB3FBD}" type="pres">
      <dgm:prSet presAssocID="{A3D210FB-CDD6-489A-A622-93DE899E99CF}" presName="parTransThree" presStyleCnt="0"/>
      <dgm:spPr/>
    </dgm:pt>
    <dgm:pt modelId="{0867DB30-CA40-4082-A963-AF4FDD19E555}" type="pres">
      <dgm:prSet presAssocID="{A3D210FB-CDD6-489A-A622-93DE899E99CF}" presName="horzThree" presStyleCnt="0"/>
      <dgm:spPr/>
    </dgm:pt>
    <dgm:pt modelId="{2745E8E0-C0AC-4A2C-95D2-F4FCF69AC26E}" type="pres">
      <dgm:prSet presAssocID="{B9DDAFD4-DB83-43D1-A1F4-A80AAF74B9F3}" presName="vertFour" presStyleCnt="0">
        <dgm:presLayoutVars>
          <dgm:chPref val="3"/>
        </dgm:presLayoutVars>
      </dgm:prSet>
      <dgm:spPr/>
    </dgm:pt>
    <dgm:pt modelId="{13BBCAB3-9873-40FF-ADF7-D4A8B80C35EC}" type="pres">
      <dgm:prSet presAssocID="{B9DDAFD4-DB83-43D1-A1F4-A80AAF74B9F3}" presName="txFour" presStyleLbl="node4" presStyleIdx="0" presStyleCnt="2" custScaleX="145476" custScaleY="78915" custLinFactY="4165" custLinFactNeighborX="-2423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8CD7B9-2427-4BE0-87EE-4E143A767DA0}" type="pres">
      <dgm:prSet presAssocID="{B9DDAFD4-DB83-43D1-A1F4-A80AAF74B9F3}" presName="horzFour" presStyleCnt="0"/>
      <dgm:spPr/>
    </dgm:pt>
    <dgm:pt modelId="{9E26F646-5144-4DDE-BFE7-F44CCF1FC464}" type="pres">
      <dgm:prSet presAssocID="{A41F00CF-6A46-4B23-B04D-0952021618EF}" presName="sibSpaceFour" presStyleCnt="0"/>
      <dgm:spPr/>
    </dgm:pt>
    <dgm:pt modelId="{6A69EAC4-E331-45F6-A12B-9295AB398DD1}" type="pres">
      <dgm:prSet presAssocID="{8C80C46C-1A26-43CF-AD48-99630084D835}" presName="vertFour" presStyleCnt="0">
        <dgm:presLayoutVars>
          <dgm:chPref val="3"/>
        </dgm:presLayoutVars>
      </dgm:prSet>
      <dgm:spPr/>
    </dgm:pt>
    <dgm:pt modelId="{829EDE47-9241-44FC-8E65-5940E5363802}" type="pres">
      <dgm:prSet presAssocID="{8C80C46C-1A26-43CF-AD48-99630084D835}" presName="txFour" presStyleLbl="node4" presStyleIdx="1" presStyleCnt="2" custScaleX="128737" custScaleY="79545" custLinFactY="7083" custLinFactNeighborX="-1731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AA560D-C631-4597-8E65-D561C00284C0}" type="pres">
      <dgm:prSet presAssocID="{8C80C46C-1A26-43CF-AD48-99630084D835}" presName="horzFour" presStyleCnt="0"/>
      <dgm:spPr/>
    </dgm:pt>
  </dgm:ptLst>
  <dgm:cxnLst>
    <dgm:cxn modelId="{CF76ABAF-4A54-4B36-8385-6D5CA4554AEA}" type="presOf" srcId="{03C94A6C-A579-4974-98A0-CEAEE7CD2919}" destId="{BFFABB35-02FA-47A1-832D-D98FBA255F35}" srcOrd="0" destOrd="0" presId="urn:microsoft.com/office/officeart/2005/8/layout/architecture"/>
    <dgm:cxn modelId="{8EB6FA90-9F67-45D6-85F6-0C3FE605E222}" srcId="{A3D210FB-CDD6-489A-A622-93DE899E99CF}" destId="{8C80C46C-1A26-43CF-AD48-99630084D835}" srcOrd="1" destOrd="0" parTransId="{DEC9D947-C98D-4FE4-A7B6-62D18DD7CB1F}" sibTransId="{ED3E5F52-59DA-4266-875C-E60CA8E7B85B}"/>
    <dgm:cxn modelId="{D3A89021-201E-4A6A-AA14-70BC30D2FF0E}" srcId="{968F7365-6D81-40A6-A392-0835898E82E4}" destId="{7ACAE627-BF53-44C4-89A3-F6DA49AF201C}" srcOrd="0" destOrd="0" parTransId="{4867C9FB-A3AA-4D21-A655-2100D479895B}" sibTransId="{8E151E90-D038-440A-A215-2DF74DB110E4}"/>
    <dgm:cxn modelId="{D7F6EA67-2693-440B-85C6-9EDDAA6EE2F6}" type="presOf" srcId="{968F7365-6D81-40A6-A392-0835898E82E4}" destId="{2C707EC7-B3AD-408D-847D-3EC5599F202F}" srcOrd="0" destOrd="0" presId="urn:microsoft.com/office/officeart/2005/8/layout/architecture"/>
    <dgm:cxn modelId="{95F1D631-49F2-46B4-B04F-08C6AC5D88C9}" srcId="{968F7365-6D81-40A6-A392-0835898E82E4}" destId="{03C94A6C-A579-4974-98A0-CEAEE7CD2919}" srcOrd="2" destOrd="0" parTransId="{33077634-D926-4E37-B158-459FCADB810B}" sibTransId="{E92C2F9F-B8F2-4B1C-B5BA-B8C4D13AD08F}"/>
    <dgm:cxn modelId="{B5B85A06-945D-4AFD-A7E7-B03889E7499A}" srcId="{968F7365-6D81-40A6-A392-0835898E82E4}" destId="{0F42D2A3-4F0F-4996-948A-03A53EC6F131}" srcOrd="1" destOrd="0" parTransId="{5CBF553B-C863-45CD-9F6A-3A95FDF1E07B}" sibTransId="{3BC3F81F-6E54-4F50-80D4-5BAABE16A487}"/>
    <dgm:cxn modelId="{6A08D210-F0E7-414A-B76C-6B7CE8640EF5}" srcId="{A3D210FB-CDD6-489A-A622-93DE899E99CF}" destId="{B9DDAFD4-DB83-43D1-A1F4-A80AAF74B9F3}" srcOrd="0" destOrd="0" parTransId="{42B33830-E063-4964-AE5C-4841569D0318}" sibTransId="{A41F00CF-6A46-4B23-B04D-0952021618EF}"/>
    <dgm:cxn modelId="{52231747-ED29-4AFD-BDFC-B0E446407F8F}" type="presOf" srcId="{3D72A01E-C91B-4E8B-BA74-ECC58E8ED5F1}" destId="{63320D42-1886-4E2F-8963-C8C313E46CCC}" srcOrd="0" destOrd="0" presId="urn:microsoft.com/office/officeart/2005/8/layout/architecture"/>
    <dgm:cxn modelId="{9BB46A8D-5C92-4EA8-890B-79B69E703DAD}" srcId="{03C94A6C-A579-4974-98A0-CEAEE7CD2919}" destId="{3D72A01E-C91B-4E8B-BA74-ECC58E8ED5F1}" srcOrd="0" destOrd="0" parTransId="{930B26BA-6188-4F7D-B98F-93B119C61563}" sibTransId="{5525323A-2FCA-4EFF-A69D-CD51AE76474E}"/>
    <dgm:cxn modelId="{281C6F1B-1035-4D74-9039-65EFF38B7254}" srcId="{FAE138A3-7CDC-42A9-A3F4-849A2C1BAA3F}" destId="{968F7365-6D81-40A6-A392-0835898E82E4}" srcOrd="0" destOrd="0" parTransId="{1F6A9874-DF04-49DA-8BD8-6F16DEDB499B}" sibTransId="{1B712C78-DDE3-4019-BA4E-44FA14993624}"/>
    <dgm:cxn modelId="{F6AB1E50-45E1-4A23-81CD-79226C001AAB}" srcId="{03C94A6C-A579-4974-98A0-CEAEE7CD2919}" destId="{A3D210FB-CDD6-489A-A622-93DE899E99CF}" srcOrd="1" destOrd="0" parTransId="{0B4109EC-D0A9-4355-B3CD-B4B14967204F}" sibTransId="{690C7816-C97E-4204-B719-92F888A58332}"/>
    <dgm:cxn modelId="{F60FE0E8-54A6-41AA-A85F-31BDA4BB556A}" type="presOf" srcId="{8C80C46C-1A26-43CF-AD48-99630084D835}" destId="{829EDE47-9241-44FC-8E65-5940E5363802}" srcOrd="0" destOrd="0" presId="urn:microsoft.com/office/officeart/2005/8/layout/architecture"/>
    <dgm:cxn modelId="{09B558E7-28EA-4600-9477-0EB12941A02D}" type="presOf" srcId="{FAE138A3-7CDC-42A9-A3F4-849A2C1BAA3F}" destId="{C6F9902E-4F5F-4834-949C-1923756CD0E0}" srcOrd="0" destOrd="0" presId="urn:microsoft.com/office/officeart/2005/8/layout/architecture"/>
    <dgm:cxn modelId="{0F50BFE9-0A88-465B-A767-1810F947D7FC}" type="presOf" srcId="{0F42D2A3-4F0F-4996-948A-03A53EC6F131}" destId="{43131639-2780-4D1F-BDEF-C149A09DAD3C}" srcOrd="0" destOrd="0" presId="urn:microsoft.com/office/officeart/2005/8/layout/architecture"/>
    <dgm:cxn modelId="{3A971EBD-7120-436F-9362-248A8BBBC711}" type="presOf" srcId="{7ACAE627-BF53-44C4-89A3-F6DA49AF201C}" destId="{64572E6C-92F1-4088-BC59-D0B64DCFA23F}" srcOrd="0" destOrd="0" presId="urn:microsoft.com/office/officeart/2005/8/layout/architecture"/>
    <dgm:cxn modelId="{F5ACA67D-DA23-4BA8-A392-3D5DE9F3DC10}" type="presOf" srcId="{B9DDAFD4-DB83-43D1-A1F4-A80AAF74B9F3}" destId="{13BBCAB3-9873-40FF-ADF7-D4A8B80C35EC}" srcOrd="0" destOrd="0" presId="urn:microsoft.com/office/officeart/2005/8/layout/architecture"/>
    <dgm:cxn modelId="{D6DC3BD9-60AB-4BC9-BBC1-604BA4279280}" type="presOf" srcId="{A3D210FB-CDD6-489A-A622-93DE899E99CF}" destId="{6E302EED-B110-402C-B49A-F169B9136D79}" srcOrd="0" destOrd="0" presId="urn:microsoft.com/office/officeart/2005/8/layout/architecture"/>
    <dgm:cxn modelId="{0DDEB30F-640E-47C2-8AD3-923EF47F80E8}" type="presParOf" srcId="{C6F9902E-4F5F-4834-949C-1923756CD0E0}" destId="{F1B6C11D-583E-43D8-B5E6-E6A253C7C681}" srcOrd="0" destOrd="0" presId="urn:microsoft.com/office/officeart/2005/8/layout/architecture"/>
    <dgm:cxn modelId="{A3CB856E-D573-4D20-A870-DF1BB22EA46F}" type="presParOf" srcId="{F1B6C11D-583E-43D8-B5E6-E6A253C7C681}" destId="{2C707EC7-B3AD-408D-847D-3EC5599F202F}" srcOrd="0" destOrd="0" presId="urn:microsoft.com/office/officeart/2005/8/layout/architecture"/>
    <dgm:cxn modelId="{370E8DEE-D463-4D48-BFE3-879DCBC22C8E}" type="presParOf" srcId="{F1B6C11D-583E-43D8-B5E6-E6A253C7C681}" destId="{22C76BCA-E811-4CDC-9F7C-7604014BB45A}" srcOrd="1" destOrd="0" presId="urn:microsoft.com/office/officeart/2005/8/layout/architecture"/>
    <dgm:cxn modelId="{14D692D7-96B5-42B5-AC4B-8C3A634DFF8C}" type="presParOf" srcId="{F1B6C11D-583E-43D8-B5E6-E6A253C7C681}" destId="{FAE781ED-38F0-4DC0-B907-80CB4D56708D}" srcOrd="2" destOrd="0" presId="urn:microsoft.com/office/officeart/2005/8/layout/architecture"/>
    <dgm:cxn modelId="{1B153C5E-1278-48D5-8759-27764C6981D1}" type="presParOf" srcId="{FAE781ED-38F0-4DC0-B907-80CB4D56708D}" destId="{10C89A19-3F25-4CBC-908A-6FFE651620EE}" srcOrd="0" destOrd="0" presId="urn:microsoft.com/office/officeart/2005/8/layout/architecture"/>
    <dgm:cxn modelId="{F7FACDEB-8F26-4509-B9A0-B2AF0ABDFA80}" type="presParOf" srcId="{10C89A19-3F25-4CBC-908A-6FFE651620EE}" destId="{64572E6C-92F1-4088-BC59-D0B64DCFA23F}" srcOrd="0" destOrd="0" presId="urn:microsoft.com/office/officeart/2005/8/layout/architecture"/>
    <dgm:cxn modelId="{EBC8BB15-47F7-4976-BADA-7AABF2A71E24}" type="presParOf" srcId="{10C89A19-3F25-4CBC-908A-6FFE651620EE}" destId="{87C7B06D-8349-4301-8D96-101738BBB528}" srcOrd="1" destOrd="0" presId="urn:microsoft.com/office/officeart/2005/8/layout/architecture"/>
    <dgm:cxn modelId="{5842C862-60D2-43BC-96EE-3B743961F7B6}" type="presParOf" srcId="{FAE781ED-38F0-4DC0-B907-80CB4D56708D}" destId="{8855E5B8-4ABD-4B1F-9AA5-4F4303D505BE}" srcOrd="1" destOrd="0" presId="urn:microsoft.com/office/officeart/2005/8/layout/architecture"/>
    <dgm:cxn modelId="{9F0B92BF-296E-43AB-9AC5-2ED299216CC8}" type="presParOf" srcId="{FAE781ED-38F0-4DC0-B907-80CB4D56708D}" destId="{8DAC2435-9001-4B32-A7B5-BE9BC1458E0D}" srcOrd="2" destOrd="0" presId="urn:microsoft.com/office/officeart/2005/8/layout/architecture"/>
    <dgm:cxn modelId="{56927E71-8202-4F7E-BB5B-51AB4E713CC8}" type="presParOf" srcId="{8DAC2435-9001-4B32-A7B5-BE9BC1458E0D}" destId="{43131639-2780-4D1F-BDEF-C149A09DAD3C}" srcOrd="0" destOrd="0" presId="urn:microsoft.com/office/officeart/2005/8/layout/architecture"/>
    <dgm:cxn modelId="{5B964342-D8FF-413E-AD53-75225E262F41}" type="presParOf" srcId="{8DAC2435-9001-4B32-A7B5-BE9BC1458E0D}" destId="{F3C5E24C-9F6D-4B76-AD10-7B49721F2AC8}" srcOrd="1" destOrd="0" presId="urn:microsoft.com/office/officeart/2005/8/layout/architecture"/>
    <dgm:cxn modelId="{DC9E1D82-2B6D-4DAE-8EE4-14AA2450CE88}" type="presParOf" srcId="{FAE781ED-38F0-4DC0-B907-80CB4D56708D}" destId="{20EB9221-A188-484E-8389-AF0A522C1DCB}" srcOrd="3" destOrd="0" presId="urn:microsoft.com/office/officeart/2005/8/layout/architecture"/>
    <dgm:cxn modelId="{D999358C-8EAF-4864-A67D-B30515D6A9E8}" type="presParOf" srcId="{FAE781ED-38F0-4DC0-B907-80CB4D56708D}" destId="{9303BDE3-44D0-4215-980A-A261D18FAC77}" srcOrd="4" destOrd="0" presId="urn:microsoft.com/office/officeart/2005/8/layout/architecture"/>
    <dgm:cxn modelId="{FC1E40D4-711B-44D3-B71F-655EB3BB45FB}" type="presParOf" srcId="{9303BDE3-44D0-4215-980A-A261D18FAC77}" destId="{BFFABB35-02FA-47A1-832D-D98FBA255F35}" srcOrd="0" destOrd="0" presId="urn:microsoft.com/office/officeart/2005/8/layout/architecture"/>
    <dgm:cxn modelId="{6AF0999D-5D71-42E0-A7F8-CA230F58BC35}" type="presParOf" srcId="{9303BDE3-44D0-4215-980A-A261D18FAC77}" destId="{E0CED7CC-26C1-4DBB-A0FA-A2BFE350E9D3}" srcOrd="1" destOrd="0" presId="urn:microsoft.com/office/officeart/2005/8/layout/architecture"/>
    <dgm:cxn modelId="{FF905FC4-A64D-478E-B4D4-23E82A6406CA}" type="presParOf" srcId="{9303BDE3-44D0-4215-980A-A261D18FAC77}" destId="{334A590E-C95D-4B87-B935-C66F6CD7891A}" srcOrd="2" destOrd="0" presId="urn:microsoft.com/office/officeart/2005/8/layout/architecture"/>
    <dgm:cxn modelId="{985EB0EA-2411-41D6-8196-D23C3C8FBB13}" type="presParOf" srcId="{334A590E-C95D-4B87-B935-C66F6CD7891A}" destId="{88FBD62E-5FF5-4139-9E5F-0BB8532D68CD}" srcOrd="0" destOrd="0" presId="urn:microsoft.com/office/officeart/2005/8/layout/architecture"/>
    <dgm:cxn modelId="{C49B83B4-B96A-47AD-95BD-9678349D7D0D}" type="presParOf" srcId="{88FBD62E-5FF5-4139-9E5F-0BB8532D68CD}" destId="{63320D42-1886-4E2F-8963-C8C313E46CCC}" srcOrd="0" destOrd="0" presId="urn:microsoft.com/office/officeart/2005/8/layout/architecture"/>
    <dgm:cxn modelId="{2DFC6BCF-19A5-429B-B81A-B6A557D0C6DE}" type="presParOf" srcId="{88FBD62E-5FF5-4139-9E5F-0BB8532D68CD}" destId="{8D31BD14-1166-4A72-A3DF-B0F475E07992}" srcOrd="1" destOrd="0" presId="urn:microsoft.com/office/officeart/2005/8/layout/architecture"/>
    <dgm:cxn modelId="{AE07911A-6D2A-408F-ABAB-B977C5597207}" type="presParOf" srcId="{334A590E-C95D-4B87-B935-C66F6CD7891A}" destId="{C2E28766-B9A4-4746-AFAA-5A178D6A18E3}" srcOrd="1" destOrd="0" presId="urn:microsoft.com/office/officeart/2005/8/layout/architecture"/>
    <dgm:cxn modelId="{A87CD985-70D7-4929-86FF-138AED7F6E89}" type="presParOf" srcId="{334A590E-C95D-4B87-B935-C66F6CD7891A}" destId="{73C5E798-678B-4395-B114-D768366BFD46}" srcOrd="2" destOrd="0" presId="urn:microsoft.com/office/officeart/2005/8/layout/architecture"/>
    <dgm:cxn modelId="{0098E536-BA29-4BD0-868A-C17215ECF5B6}" type="presParOf" srcId="{73C5E798-678B-4395-B114-D768366BFD46}" destId="{6E302EED-B110-402C-B49A-F169B9136D79}" srcOrd="0" destOrd="0" presId="urn:microsoft.com/office/officeart/2005/8/layout/architecture"/>
    <dgm:cxn modelId="{0E98067D-5124-4F07-BE81-2A893A2A79C1}" type="presParOf" srcId="{73C5E798-678B-4395-B114-D768366BFD46}" destId="{FBE6BAF9-08A4-435C-B412-83AEABAB3FBD}" srcOrd="1" destOrd="0" presId="urn:microsoft.com/office/officeart/2005/8/layout/architecture"/>
    <dgm:cxn modelId="{741E97B3-9BE7-4C7C-82D9-9F3FA3B095B8}" type="presParOf" srcId="{73C5E798-678B-4395-B114-D768366BFD46}" destId="{0867DB30-CA40-4082-A963-AF4FDD19E555}" srcOrd="2" destOrd="0" presId="urn:microsoft.com/office/officeart/2005/8/layout/architecture"/>
    <dgm:cxn modelId="{02E506F9-A6AF-4B65-BD84-41060A0F2CAE}" type="presParOf" srcId="{0867DB30-CA40-4082-A963-AF4FDD19E555}" destId="{2745E8E0-C0AC-4A2C-95D2-F4FCF69AC26E}" srcOrd="0" destOrd="0" presId="urn:microsoft.com/office/officeart/2005/8/layout/architecture"/>
    <dgm:cxn modelId="{CF8DE24F-D17E-418A-A9AF-29C6EE358626}" type="presParOf" srcId="{2745E8E0-C0AC-4A2C-95D2-F4FCF69AC26E}" destId="{13BBCAB3-9873-40FF-ADF7-D4A8B80C35EC}" srcOrd="0" destOrd="0" presId="urn:microsoft.com/office/officeart/2005/8/layout/architecture"/>
    <dgm:cxn modelId="{4D7911C2-2843-4789-8C19-FAB36B6FA4CD}" type="presParOf" srcId="{2745E8E0-C0AC-4A2C-95D2-F4FCF69AC26E}" destId="{718CD7B9-2427-4BE0-87EE-4E143A767DA0}" srcOrd="1" destOrd="0" presId="urn:microsoft.com/office/officeart/2005/8/layout/architecture"/>
    <dgm:cxn modelId="{BD554F9D-9442-46E5-87D6-24A482A89B45}" type="presParOf" srcId="{0867DB30-CA40-4082-A963-AF4FDD19E555}" destId="{9E26F646-5144-4DDE-BFE7-F44CCF1FC464}" srcOrd="1" destOrd="0" presId="urn:microsoft.com/office/officeart/2005/8/layout/architecture"/>
    <dgm:cxn modelId="{E487B7FD-8389-401F-AE2F-452ED014C740}" type="presParOf" srcId="{0867DB30-CA40-4082-A963-AF4FDD19E555}" destId="{6A69EAC4-E331-45F6-A12B-9295AB398DD1}" srcOrd="2" destOrd="0" presId="urn:microsoft.com/office/officeart/2005/8/layout/architecture"/>
    <dgm:cxn modelId="{68638C31-820E-4926-9A27-F4F693F3B50B}" type="presParOf" srcId="{6A69EAC4-E331-45F6-A12B-9295AB398DD1}" destId="{829EDE47-9241-44FC-8E65-5940E5363802}" srcOrd="0" destOrd="0" presId="urn:microsoft.com/office/officeart/2005/8/layout/architecture"/>
    <dgm:cxn modelId="{83C31EDB-848E-4DE3-9DD7-02DEDE78D329}" type="presParOf" srcId="{6A69EAC4-E331-45F6-A12B-9295AB398DD1}" destId="{6FAA560D-C631-4597-8E65-D561C00284C0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07EC7-B3AD-408D-847D-3EC5599F202F}">
      <dsp:nvSpPr>
        <dsp:cNvPr id="0" name=""/>
        <dsp:cNvSpPr/>
      </dsp:nvSpPr>
      <dsp:spPr>
        <a:xfrm>
          <a:off x="0" y="0"/>
          <a:ext cx="11543789" cy="1810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Springshare</a:t>
          </a:r>
          <a:r>
            <a:rPr lang="en-US" sz="4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Suite</a:t>
          </a:r>
          <a:endParaRPr lang="en-US" sz="4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016" y="53016"/>
        <a:ext cx="11437757" cy="1704083"/>
      </dsp:txXfrm>
    </dsp:sp>
    <dsp:sp modelId="{64572E6C-92F1-4088-BC59-D0B64DCFA23F}">
      <dsp:nvSpPr>
        <dsp:cNvPr id="0" name=""/>
        <dsp:cNvSpPr/>
      </dsp:nvSpPr>
      <dsp:spPr>
        <a:xfrm>
          <a:off x="5697379" y="4772924"/>
          <a:ext cx="1690904" cy="192145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LibGuides</a:t>
          </a:r>
          <a:endParaRPr lang="en-US" sz="2400" kern="1200" dirty="0"/>
        </a:p>
      </dsp:txBody>
      <dsp:txXfrm>
        <a:off x="5746904" y="4822449"/>
        <a:ext cx="1591854" cy="1822406"/>
      </dsp:txXfrm>
    </dsp:sp>
    <dsp:sp modelId="{43131639-2780-4D1F-BDEF-C149A09DAD3C}">
      <dsp:nvSpPr>
        <dsp:cNvPr id="0" name=""/>
        <dsp:cNvSpPr/>
      </dsp:nvSpPr>
      <dsp:spPr>
        <a:xfrm>
          <a:off x="7704269" y="4772924"/>
          <a:ext cx="1693870" cy="192145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LibAnswers</a:t>
          </a:r>
          <a:endParaRPr lang="en-US" sz="2400" kern="1200" dirty="0"/>
        </a:p>
      </dsp:txBody>
      <dsp:txXfrm>
        <a:off x="7753881" y="4822536"/>
        <a:ext cx="1594646" cy="1822232"/>
      </dsp:txXfrm>
    </dsp:sp>
    <dsp:sp modelId="{BFFABB35-02FA-47A1-832D-D98FBA255F35}">
      <dsp:nvSpPr>
        <dsp:cNvPr id="0" name=""/>
        <dsp:cNvSpPr/>
      </dsp:nvSpPr>
      <dsp:spPr>
        <a:xfrm>
          <a:off x="9608638" y="4772910"/>
          <a:ext cx="1802533" cy="192145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LibWizard</a:t>
          </a:r>
          <a:endParaRPr lang="en-US" sz="2400" kern="1200" dirty="0"/>
        </a:p>
      </dsp:txBody>
      <dsp:txXfrm>
        <a:off x="9661432" y="4825704"/>
        <a:ext cx="1696945" cy="1815868"/>
      </dsp:txXfrm>
    </dsp:sp>
    <dsp:sp modelId="{63320D42-1886-4E2F-8963-C8C313E46CCC}">
      <dsp:nvSpPr>
        <dsp:cNvPr id="0" name=""/>
        <dsp:cNvSpPr/>
      </dsp:nvSpPr>
      <dsp:spPr>
        <a:xfrm>
          <a:off x="4401372" y="3535506"/>
          <a:ext cx="3177200" cy="106311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LibInsight</a:t>
          </a:r>
          <a:endParaRPr lang="en-US" sz="2400" kern="1200" dirty="0"/>
        </a:p>
      </dsp:txBody>
      <dsp:txXfrm>
        <a:off x="4432510" y="3566644"/>
        <a:ext cx="3114924" cy="1000841"/>
      </dsp:txXfrm>
    </dsp:sp>
    <dsp:sp modelId="{6E302EED-B110-402C-B49A-F169B9136D79}">
      <dsp:nvSpPr>
        <dsp:cNvPr id="0" name=""/>
        <dsp:cNvSpPr/>
      </dsp:nvSpPr>
      <dsp:spPr>
        <a:xfrm>
          <a:off x="7712963" y="3494547"/>
          <a:ext cx="3655405" cy="104852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LibCal</a:t>
          </a:r>
          <a:endParaRPr lang="en-US" sz="2400" kern="1200" dirty="0"/>
        </a:p>
      </dsp:txBody>
      <dsp:txXfrm>
        <a:off x="7743673" y="3525257"/>
        <a:ext cx="3593985" cy="987107"/>
      </dsp:txXfrm>
    </dsp:sp>
    <dsp:sp modelId="{13BBCAB3-9873-40FF-ADF7-D4A8B80C35EC}">
      <dsp:nvSpPr>
        <dsp:cNvPr id="0" name=""/>
        <dsp:cNvSpPr/>
      </dsp:nvSpPr>
      <dsp:spPr>
        <a:xfrm>
          <a:off x="6536493" y="1903030"/>
          <a:ext cx="2414934" cy="1428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Libstaffer</a:t>
          </a:r>
          <a:endParaRPr lang="en-US" sz="2400" kern="1200" dirty="0"/>
        </a:p>
      </dsp:txBody>
      <dsp:txXfrm>
        <a:off x="6578331" y="1944868"/>
        <a:ext cx="2331258" cy="1344777"/>
      </dsp:txXfrm>
    </dsp:sp>
    <dsp:sp modelId="{829EDE47-9241-44FC-8E65-5940E5363802}">
      <dsp:nvSpPr>
        <dsp:cNvPr id="0" name=""/>
        <dsp:cNvSpPr/>
      </dsp:nvSpPr>
      <dsp:spPr>
        <a:xfrm>
          <a:off x="9101212" y="1944445"/>
          <a:ext cx="2137063" cy="14398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Libguides</a:t>
          </a:r>
          <a:r>
            <a:rPr lang="en-US" sz="2400" kern="1200" dirty="0" smtClean="0"/>
            <a:t> CMS</a:t>
          </a:r>
          <a:endParaRPr lang="en-US" sz="2400" kern="1200" dirty="0"/>
        </a:p>
      </dsp:txBody>
      <dsp:txXfrm>
        <a:off x="9143384" y="1986617"/>
        <a:ext cx="2052719" cy="1355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3427AA-B0DB-4818-9003-8D6BBD5B7D3E}" type="datetimeFigureOut">
              <a:rPr lang="en-CA" smtClean="0"/>
              <a:t>25/04/2019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158A8F-7E43-4AC9-A29E-88BC293967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6804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7F8D0C-E8B1-4F08-8D7C-F3CC6A22B634}" type="datetimeFigureOut">
              <a:rPr lang="en-CA" smtClean="0"/>
              <a:t>25/04/2019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562A2C-7DDE-4B11-AA7E-CE2BC027BF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315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negativespace?utm_content=attributionCopyText&amp;utm_medium=referral&amp;utm_source=pexel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marketing-office-working-business-33999/?utm_content=attributionCopyText&amp;utm_medium=referral&amp;utm_source=pexels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Sue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62A2C-7DDE-4B11-AA7E-CE2BC027BF5F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485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Patricia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2A2C-7DDE-4B11-AA7E-CE2BC027BF5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4672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Patricia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2A2C-7DDE-4B11-AA7E-CE2BC027BF5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2799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Patricia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2A2C-7DDE-4B11-AA7E-CE2BC027BF5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7823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Patricia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2A2C-7DDE-4B11-AA7E-CE2BC027BF5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3756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Patricia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2A2C-7DDE-4B11-AA7E-CE2BC027BF5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7746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Sue</a:t>
            </a:r>
          </a:p>
          <a:p>
            <a:endParaRPr lang="en-CA" dirty="0" smtClean="0"/>
          </a:p>
          <a:p>
            <a:r>
              <a:rPr lang="en-CA" dirty="0" err="1" smtClean="0"/>
              <a:t>LibGuides</a:t>
            </a:r>
            <a:r>
              <a:rPr lang="en-CA" dirty="0" smtClean="0"/>
              <a:t> CMS (Platinum Version) – provides more </a:t>
            </a:r>
          </a:p>
          <a:p>
            <a:endParaRPr lang="en-CA" dirty="0" smtClean="0"/>
          </a:p>
          <a:p>
            <a:r>
              <a:rPr lang="en-CA" dirty="0" err="1" smtClean="0"/>
              <a:t>LibStaffer</a:t>
            </a:r>
            <a:r>
              <a:rPr lang="en-CA" dirty="0" smtClean="0"/>
              <a:t> – creat</a:t>
            </a:r>
            <a:r>
              <a:rPr lang="en-CA" baseline="0" dirty="0" smtClean="0"/>
              <a:t>e schedules and </a:t>
            </a:r>
            <a:endParaRPr lang="en-CA" baseline="0" dirty="0" smtClean="0"/>
          </a:p>
          <a:p>
            <a:endParaRPr lang="en-CA" baseline="0" dirty="0" smtClean="0"/>
          </a:p>
          <a:p>
            <a:r>
              <a:rPr lang="en-CA" baseline="0" dirty="0" smtClean="0"/>
              <a:t>LRIG-what it means</a:t>
            </a:r>
          </a:p>
          <a:p>
            <a:endParaRPr lang="en-CA" baseline="0" dirty="0" smtClean="0"/>
          </a:p>
          <a:p>
            <a:r>
              <a:rPr lang="en-CA" baseline="0" dirty="0" err="1" smtClean="0"/>
              <a:t>LibCal</a:t>
            </a:r>
            <a:r>
              <a:rPr lang="en-CA" baseline="0" dirty="0" smtClean="0"/>
              <a:t> as a libraries wide calendar implies a more holistic approach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62A2C-7DDE-4B11-AA7E-CE2BC027BF5F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632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Sue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2A2C-7DDE-4B11-AA7E-CE2BC027BF5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9018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2A2C-7DDE-4B11-AA7E-CE2BC027BF5F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0613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Patricia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2A2C-7DDE-4B11-AA7E-CE2BC027BF5F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7448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3007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716619" y="4489387"/>
            <a:ext cx="5732949" cy="4253103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997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Sue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2A2C-7DDE-4B11-AA7E-CE2BC027BF5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062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Sue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2A2C-7DDE-4B11-AA7E-CE2BC027BF5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576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2A2C-7DDE-4B11-AA7E-CE2BC027BF5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706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2A2C-7DDE-4B11-AA7E-CE2BC027BF5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3167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Negative Space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Pexels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2A2C-7DDE-4B11-AA7E-CE2BC027BF5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7584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Patricia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2A2C-7DDE-4B11-AA7E-CE2BC027BF5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0936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Patricia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2A2C-7DDE-4B11-AA7E-CE2BC027BF5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33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Patricia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2A2C-7DDE-4B11-AA7E-CE2BC027BF5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390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474"/>
            <a:ext cx="2594760" cy="5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6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3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66E3-FFA3-4F85-B034-6194B114D8E1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0B37B7C-1279-4B81-AD25-6FC82003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7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44156C-DB97-4F19-BBF6-7F4461433DE0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25/04/2019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50D2CF-8124-4D53-95AF-04C5A4FC2EB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3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039"/>
            <a:fld id="{CD81C3A9-9133-4CF2-8F4B-E02513BD81D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457039"/>
              <a:t>25/04/2019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039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39"/>
            <a:fld id="{4C1D4652-B1E7-48A4-B413-ED5351D377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457039"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1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180_UnveilingMat7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52" y="0"/>
            <a:ext cx="12294551" cy="6858000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473200" y="706438"/>
            <a:ext cx="8348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473200" y="2032001"/>
            <a:ext cx="8348133" cy="4152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5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457039" rtl="0" eaLnBrk="1" latinLnBrk="0" hangingPunct="1">
        <a:spcBef>
          <a:spcPct val="0"/>
        </a:spcBef>
        <a:buNone/>
        <a:defRPr sz="2800" kern="1200">
          <a:solidFill>
            <a:srgbClr val="0E3C75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45703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8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20" algn="l" defTabSz="45703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6" indent="-228520" algn="l" defTabSz="457039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4156C-DB97-4F19-BBF6-7F4461433DE0}" type="datetimeFigureOut">
              <a:rPr lang="en-CA" smtClean="0"/>
              <a:t>25/04/2019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0D2CF-8124-4D53-95AF-04C5A4FC2E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07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source@uvic.ca" TargetMode="External"/><Relationship Id="rId4" Type="http://schemas.openxmlformats.org/officeDocument/2006/relationships/hyperlink" Target="mailto:askref@uvic.c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answers.uvic.ca/admin/ticket?qid=219470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ppang@uvic.ca" TargetMode="External"/><Relationship Id="rId4" Type="http://schemas.openxmlformats.org/officeDocument/2006/relationships/hyperlink" Target="mailto:suebeng@uvic.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ic.ca/library/about/ul/strategic/uvic_libraries_2018_strategic_directions_web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83" y="-852678"/>
            <a:ext cx="12339783" cy="8991333"/>
          </a:xfrm>
        </p:spPr>
      </p:pic>
      <p:sp>
        <p:nvSpPr>
          <p:cNvPr id="3" name="TextBox 2"/>
          <p:cNvSpPr txBox="1"/>
          <p:nvPr/>
        </p:nvSpPr>
        <p:spPr>
          <a:xfrm>
            <a:off x="3827584" y="200720"/>
            <a:ext cx="8452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From Blasting to Bridging: Building 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lectronic Resource 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anagement (ERM) Infrastructure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021015" y="5331862"/>
            <a:ext cx="806547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Patricia Pang, Electronic Resources Assistant &amp; MLIS candidate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Sue </a:t>
            </a: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Bengtson,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Collections Analyst &amp; Business Librarian</a:t>
            </a:r>
          </a:p>
        </p:txBody>
      </p:sp>
    </p:spTree>
    <p:extLst>
      <p:ext uri="{BB962C8B-B14F-4D97-AF65-F5344CB8AC3E}">
        <p14:creationId xmlns:p14="http://schemas.microsoft.com/office/powerpoint/2010/main" val="3521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933" y="88900"/>
            <a:ext cx="4021667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Voyager Feedback</a:t>
            </a:r>
            <a:endParaRPr lang="en-CA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00"/>
            <a:ext cx="7909079" cy="61849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954539" y="5809285"/>
            <a:ext cx="838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28000" y="1683589"/>
            <a:ext cx="391160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is found on our catalogue page.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Sent to 4 personal emails (Systems Librarian, librarian working on website redesign, and 2 unit supervisors) and the Serials unit email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376" y="0"/>
            <a:ext cx="8348133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360 Link Problem Report</a:t>
            </a:r>
            <a:endParaRPr lang="en-CA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2080" y="1008048"/>
            <a:ext cx="8497824" cy="5849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7037832" y="616843"/>
            <a:ext cx="41148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Sent to </a:t>
            </a:r>
            <a:r>
              <a:rPr lang="en-US" dirty="0" smtClean="0">
                <a:hlinkClick r:id="rId4"/>
              </a:rPr>
              <a:t>askref@uvic.ca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esource@uvic.ca</a:t>
            </a:r>
            <a:r>
              <a:rPr lang="en-US" dirty="0" smtClean="0"/>
              <a:t>, and </a:t>
            </a:r>
            <a:r>
              <a:rPr lang="en-US" dirty="0"/>
              <a:t>Discovery &amp; Linking Technologies </a:t>
            </a:r>
            <a:r>
              <a:rPr lang="en-US" dirty="0" smtClean="0"/>
              <a:t>Committee 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5684" y="3108961"/>
            <a:ext cx="3429000" cy="3078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So…yet another form BUT it starts a ticket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5433"/>
            <a:ext cx="4996979" cy="666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2626" y="141748"/>
            <a:ext cx="9280513" cy="619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615" y="238598"/>
            <a:ext cx="8558785" cy="614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5879334"/>
              </p:ext>
            </p:extLst>
          </p:nvPr>
        </p:nvGraphicFramePr>
        <p:xfrm>
          <a:off x="298937" y="105508"/>
          <a:ext cx="11553093" cy="6752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8937" y="3901440"/>
            <a:ext cx="440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solidFill>
                  <a:srgbClr val="002E5D"/>
                </a:solidFill>
              </a:rPr>
              <a:t>Springshare</a:t>
            </a:r>
            <a:r>
              <a:rPr lang="en-CA" sz="2400" dirty="0" smtClean="0">
                <a:solidFill>
                  <a:srgbClr val="002E5D"/>
                </a:solidFill>
              </a:rPr>
              <a:t> subscriptions desired </a:t>
            </a:r>
            <a:endParaRPr lang="en-CA" sz="2400" dirty="0">
              <a:solidFill>
                <a:srgbClr val="002E5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937" y="5736336"/>
            <a:ext cx="440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2E5D"/>
                </a:solidFill>
              </a:rPr>
              <a:t>Current </a:t>
            </a:r>
            <a:r>
              <a:rPr lang="en-CA" sz="2400" dirty="0" err="1" smtClean="0">
                <a:solidFill>
                  <a:srgbClr val="002E5D"/>
                </a:solidFill>
              </a:rPr>
              <a:t>Springshare</a:t>
            </a:r>
            <a:r>
              <a:rPr lang="en-CA" sz="2400" dirty="0" smtClean="0">
                <a:solidFill>
                  <a:srgbClr val="002E5D"/>
                </a:solidFill>
              </a:rPr>
              <a:t> subscriptions</a:t>
            </a:r>
            <a:endParaRPr lang="en-CA" sz="2400" dirty="0">
              <a:solidFill>
                <a:srgbClr val="002E5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37" y="2297376"/>
            <a:ext cx="4401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2E5D"/>
                </a:solidFill>
              </a:rPr>
              <a:t>Bundled subscription is more cost effective than individual subscriptions</a:t>
            </a:r>
            <a:endParaRPr lang="en-CA" sz="2400" dirty="0">
              <a:solidFill>
                <a:srgbClr val="002E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434" y="258569"/>
            <a:ext cx="10273004" cy="1143000"/>
          </a:xfrm>
        </p:spPr>
        <p:txBody>
          <a:bodyPr>
            <a:normAutofit/>
          </a:bodyPr>
          <a:lstStyle/>
          <a:p>
            <a:r>
              <a:rPr lang="en-CA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Constraints of moving to a new system</a:t>
            </a:r>
            <a:endParaRPr lang="en-CA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01569"/>
            <a:ext cx="9490270" cy="4152899"/>
          </a:xfrm>
        </p:spPr>
        <p:txBody>
          <a:bodyPr/>
          <a:lstStyle/>
          <a:p>
            <a:r>
              <a:rPr lang="en-CA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</a:p>
          <a:p>
            <a:r>
              <a:rPr lang="en-CA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  <a:p>
            <a:r>
              <a:rPr lang="en-CA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 buy-in</a:t>
            </a:r>
          </a:p>
          <a:p>
            <a:r>
              <a:rPr lang="en-CA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available for trialing and implementation</a:t>
            </a:r>
          </a:p>
          <a:p>
            <a:r>
              <a:rPr lang="en-CA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 consultation with stakeholders across organization</a:t>
            </a:r>
          </a:p>
          <a:p>
            <a:r>
              <a:rPr lang="en-CA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 support and maintenance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70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" y="169990"/>
            <a:ext cx="9999472" cy="1143000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matter what system </a:t>
            </a:r>
            <a:r>
              <a:rPr lang="en-CA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CA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use, it has to be…</a:t>
            </a:r>
            <a:endParaRPr lang="en-CA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312" y="1617473"/>
            <a:ext cx="8348133" cy="41528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Collaborative </a:t>
            </a:r>
            <a:endParaRPr lang="en-US" sz="28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transparent access </a:t>
            </a:r>
            <a:endParaRPr lang="en-US" sz="28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Easy for librarians and staff to log in and 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Able to start small, scale 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Embrace its potential</a:t>
            </a:r>
            <a:endParaRPr lang="en-CA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1971" y="3693922"/>
            <a:ext cx="9999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039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E3C7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also have to…</a:t>
            </a:r>
            <a:endParaRPr lang="en-CA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88" y="97212"/>
            <a:ext cx="8348133" cy="1143000"/>
          </a:xfrm>
        </p:spPr>
        <p:txBody>
          <a:bodyPr>
            <a:normAutofit/>
          </a:bodyPr>
          <a:lstStyle/>
          <a:p>
            <a:r>
              <a:rPr lang="en-CA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  <a:endParaRPr lang="en-CA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895" y="1471543"/>
            <a:ext cx="8792465" cy="4152899"/>
          </a:xfrm>
        </p:spPr>
        <p:txBody>
          <a:bodyPr>
            <a:noAutofit/>
          </a:bodyPr>
          <a:lstStyle/>
          <a:p>
            <a:r>
              <a:rPr lang="en-CA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Wide ranging consultation</a:t>
            </a:r>
          </a:p>
          <a:p>
            <a:pPr lvl="1"/>
            <a:r>
              <a:rPr lang="en-CA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scheduled for next month’s Libraries Council</a:t>
            </a:r>
          </a:p>
          <a:p>
            <a:pPr lvl="1"/>
            <a:r>
              <a:rPr lang="en-CA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we know we’ve consulted with the “right” people</a:t>
            </a:r>
          </a:p>
          <a:p>
            <a:r>
              <a:rPr lang="en-CA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stakeholders across the organization for draft working </a:t>
            </a:r>
            <a:r>
              <a:rPr lang="en-CA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</a:p>
          <a:p>
            <a:r>
              <a:rPr lang="en-CA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innovative applications</a:t>
            </a:r>
            <a:endParaRPr lang="en-CA" sz="28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109729" y="1337780"/>
            <a:ext cx="2811439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4400" b="1" dirty="0">
                <a:solidFill>
                  <a:schemeClr val="bg1"/>
                </a:solidFill>
                <a:latin typeface="+mn-lt"/>
              </a:rPr>
              <a:t>Questions?</a:t>
            </a:r>
            <a:endParaRPr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defTabSz="685800"/>
            <a:fld id="{00000000-1234-1234-1234-123412341234}" type="slidenum">
              <a:rPr lang="en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19</a:t>
            </a:fld>
            <a:endParaRPr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3859" y="4305624"/>
            <a:ext cx="7289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3200" b="1" kern="0" dirty="0">
                <a:solidFill>
                  <a:prstClr val="white"/>
                </a:solidFill>
                <a:latin typeface="Calibri" panose="020F0502020204030204" pitchFamily="34" charset="0"/>
              </a:rPr>
              <a:t>Sue Bengtson - </a:t>
            </a:r>
            <a:r>
              <a:rPr lang="en-CA" sz="3200" b="1" kern="0" dirty="0">
                <a:solidFill>
                  <a:prstClr val="white"/>
                </a:solidFill>
                <a:latin typeface="Calibri" panose="020F0502020204030204" pitchFamily="34" charset="0"/>
                <a:hlinkClick r:id="rId4"/>
              </a:rPr>
              <a:t>suebeng@uvic.ca</a:t>
            </a:r>
            <a:endParaRPr lang="en-CA" sz="3200" b="1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3859" y="1708173"/>
            <a:ext cx="5471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b="1" kern="0" dirty="0" smtClean="0">
                <a:solidFill>
                  <a:prstClr val="white"/>
                </a:solidFill>
                <a:latin typeface="Calibri" panose="020F0502020204030204" pitchFamily="34" charset="0"/>
              </a:rPr>
              <a:t>Patricia Pang – </a:t>
            </a:r>
            <a:r>
              <a:rPr lang="en-CA" sz="3200" b="1" kern="0" dirty="0" smtClean="0">
                <a:solidFill>
                  <a:prstClr val="white"/>
                </a:solidFill>
                <a:latin typeface="Calibri" panose="020F0502020204030204" pitchFamily="34" charset="0"/>
                <a:hlinkClick r:id="rId5"/>
              </a:rPr>
              <a:t>ppang@uvic.ca</a:t>
            </a:r>
            <a:r>
              <a:rPr lang="en-CA" sz="3200" b="1" kern="0" dirty="0" smtClean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12233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61" y="117586"/>
            <a:ext cx="8348133" cy="1143000"/>
          </a:xfrm>
        </p:spPr>
        <p:txBody>
          <a:bodyPr>
            <a:normAutofit/>
          </a:bodyPr>
          <a:lstStyle/>
          <a:p>
            <a:r>
              <a:rPr lang="en-CA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Our task</a:t>
            </a:r>
            <a:endParaRPr lang="en-CA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76" y="1260586"/>
            <a:ext cx="10821991" cy="4363600"/>
          </a:xfrm>
        </p:spPr>
        <p:txBody>
          <a:bodyPr/>
          <a:lstStyle/>
          <a:p>
            <a:pPr marL="571500" indent="-571500">
              <a:buFont typeface="+mj-lt"/>
              <a:buAutoNum type="romanLcPeriod"/>
            </a:pPr>
            <a:r>
              <a:rPr lang="en-US" sz="2800" dirty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 CORAL as an </a:t>
            </a:r>
            <a:r>
              <a:rPr lang="en-US" sz="2800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ERM </a:t>
            </a:r>
            <a:r>
              <a:rPr lang="en-US" sz="2800" dirty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800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UVic Libraries</a:t>
            </a:r>
            <a:endParaRPr lang="en-US" sz="2800" dirty="0" smtClean="0">
              <a:solidFill>
                <a:srgbClr val="002E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suitable, develop </a:t>
            </a:r>
            <a:r>
              <a:rPr lang="en-US" sz="2800" dirty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 and best practices for maintaining the information with workflow documentation </a:t>
            </a:r>
            <a:endParaRPr lang="en-US" sz="2800" dirty="0" smtClean="0">
              <a:solidFill>
                <a:srgbClr val="002E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2E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2800" b="1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  <a:endParaRPr lang="en-CA" sz="2800" b="1" dirty="0">
              <a:solidFill>
                <a:srgbClr val="002E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2800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“Having data </a:t>
            </a:r>
            <a:r>
              <a:rPr lang="en-CA" sz="2800" dirty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make informed </a:t>
            </a:r>
            <a:r>
              <a:rPr lang="en-CA" sz="2800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decisions </a:t>
            </a:r>
            <a:r>
              <a:rPr lang="en-CA" sz="2800" dirty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to acquisitions, budget allocation and collection strategies will benefit all areas of the </a:t>
            </a:r>
            <a:r>
              <a:rPr lang="en-CA" sz="2800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libraries.”  </a:t>
            </a:r>
            <a:r>
              <a:rPr lang="en-CA" sz="2800" b="1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 Learning &amp; Research Resources</a:t>
            </a:r>
            <a:endParaRPr lang="en-CA" sz="2800" b="1" dirty="0">
              <a:solidFill>
                <a:srgbClr val="002E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1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22" y="149797"/>
            <a:ext cx="8348133" cy="1143000"/>
          </a:xfrm>
        </p:spPr>
        <p:txBody>
          <a:bodyPr>
            <a:normAutofit/>
          </a:bodyPr>
          <a:lstStyle/>
          <a:p>
            <a:r>
              <a:rPr lang="en-CA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Our ERM needs</a:t>
            </a:r>
            <a:endParaRPr lang="en-CA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713" y="1063691"/>
            <a:ext cx="8348132" cy="5121210"/>
          </a:xfrm>
        </p:spPr>
        <p:txBody>
          <a:bodyPr/>
          <a:lstStyle/>
          <a:p>
            <a:r>
              <a:rPr lang="en-CA" sz="2800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location of information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sz="2600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Usage statistics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sz="2600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License agreements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sz="2600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Vendor relationships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sz="2600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Renewal information</a:t>
            </a:r>
          </a:p>
          <a:p>
            <a:r>
              <a:rPr lang="en-CA" sz="2800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Consistency of format</a:t>
            </a:r>
          </a:p>
          <a:p>
            <a:r>
              <a:rPr lang="en-CA" sz="2800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Elimination of duplication </a:t>
            </a:r>
            <a:endParaRPr lang="en-CA" sz="2800" dirty="0">
              <a:solidFill>
                <a:srgbClr val="002E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2800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Transparency – readily accessible shared location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9478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381" y="117330"/>
            <a:ext cx="8348133" cy="1143000"/>
          </a:xfrm>
        </p:spPr>
        <p:txBody>
          <a:bodyPr>
            <a:normAutofit/>
          </a:bodyPr>
          <a:lstStyle/>
          <a:p>
            <a:r>
              <a:rPr lang="en-CA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Our current situation</a:t>
            </a:r>
            <a:endParaRPr lang="en-CA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81" y="1260330"/>
            <a:ext cx="10915043" cy="4152899"/>
          </a:xfrm>
        </p:spPr>
        <p:txBody>
          <a:bodyPr>
            <a:noAutofit/>
          </a:bodyPr>
          <a:lstStyle/>
          <a:p>
            <a:r>
              <a:rPr lang="en-CA" sz="2800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locations for stored information</a:t>
            </a:r>
          </a:p>
          <a:p>
            <a:r>
              <a:rPr lang="en-CA" sz="2800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easily accessible, especially comparisons across platforms</a:t>
            </a:r>
          </a:p>
          <a:p>
            <a:r>
              <a:rPr lang="en-CA" sz="2800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 account holders “</a:t>
            </a:r>
            <a:r>
              <a:rPr lang="en-CA" sz="2800" dirty="0" err="1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gatekeep</a:t>
            </a:r>
            <a:r>
              <a:rPr lang="en-CA" sz="2800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access usage statistics</a:t>
            </a:r>
          </a:p>
          <a:p>
            <a:r>
              <a:rPr lang="en-CA" sz="2800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systems &amp; multiple logins requires management of passwords</a:t>
            </a:r>
          </a:p>
          <a:p>
            <a:r>
              <a:rPr lang="en-CA" sz="2800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Historical knowledge and notes on licenses kept in personal emails and experience</a:t>
            </a:r>
          </a:p>
          <a:p>
            <a:r>
              <a:rPr lang="en-CA" sz="2800" dirty="0" smtClean="0">
                <a:solidFill>
                  <a:srgbClr val="002E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Excel spreadsheets for different types of information</a:t>
            </a:r>
            <a:endParaRPr lang="en-CA" sz="2800" dirty="0">
              <a:solidFill>
                <a:srgbClr val="002E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57" y="155217"/>
            <a:ext cx="5936019" cy="59360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518987" y="1621289"/>
            <a:ext cx="5673013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guiding principles: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Enduring</a:t>
            </a:r>
            <a:endParaRPr lang="en-CA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569" y="85115"/>
            <a:ext cx="8348133" cy="1143000"/>
          </a:xfrm>
        </p:spPr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747" b="9786"/>
          <a:stretch/>
        </p:blipFill>
        <p:spPr>
          <a:xfrm>
            <a:off x="-156000" y="-571170"/>
            <a:ext cx="12348000" cy="75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48554" y="291793"/>
            <a:ext cx="71745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Communication, in particular intra-unit communications, was identified as an obstacle to achieving </a:t>
            </a:r>
            <a:r>
              <a:rPr lang="en-CA" sz="48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UVic</a:t>
            </a:r>
            <a:r>
              <a:rPr lang="en-CA" sz="4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Libraries’ Strategic Directions</a:t>
            </a:r>
            <a:endParaRPr lang="en-CA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98332"/>
            <a:ext cx="2758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Photo Credit: Negative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Space from 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Pexels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710"/>
            <a:ext cx="8348133" cy="1143000"/>
          </a:xfrm>
        </p:spPr>
        <p:txBody>
          <a:bodyPr>
            <a:normAutofit/>
          </a:bodyPr>
          <a:lstStyle/>
          <a:p>
            <a:r>
              <a:rPr lang="en-CA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Options to consider</a:t>
            </a:r>
            <a:endParaRPr lang="en-CA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169562"/>
              </p:ext>
            </p:extLst>
          </p:nvPr>
        </p:nvGraphicFramePr>
        <p:xfrm>
          <a:off x="140382" y="951978"/>
          <a:ext cx="11354668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163">
                  <a:extLst>
                    <a:ext uri="{9D8B030D-6E8A-4147-A177-3AD203B41FA5}">
                      <a16:colId xmlns:a16="http://schemas.microsoft.com/office/drawing/2014/main" val="154775517"/>
                    </a:ext>
                  </a:extLst>
                </a:gridCol>
                <a:gridCol w="4124754">
                  <a:extLst>
                    <a:ext uri="{9D8B030D-6E8A-4147-A177-3AD203B41FA5}">
                      <a16:colId xmlns:a16="http://schemas.microsoft.com/office/drawing/2014/main" val="642951499"/>
                    </a:ext>
                  </a:extLst>
                </a:gridCol>
                <a:gridCol w="3730751">
                  <a:extLst>
                    <a:ext uri="{9D8B030D-6E8A-4147-A177-3AD203B41FA5}">
                      <a16:colId xmlns:a16="http://schemas.microsoft.com/office/drawing/2014/main" val="1336535076"/>
                    </a:ext>
                  </a:extLst>
                </a:gridCol>
              </a:tblGrid>
              <a:tr h="444672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err="1" smtClean="0"/>
                        <a:t>Intota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CORAL ERM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err="1" smtClean="0"/>
                        <a:t>LibInsight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046528"/>
                  </a:ext>
                </a:extLst>
              </a:tr>
              <a:tr h="956428">
                <a:tc>
                  <a:txBody>
                    <a:bodyPr/>
                    <a:lstStyle/>
                    <a:p>
                      <a:r>
                        <a:rPr lang="en-CA" sz="2000" dirty="0" err="1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Proquest</a:t>
                      </a:r>
                      <a:r>
                        <a:rPr lang="en-CA" sz="200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part of a bundled</a:t>
                      </a:r>
                      <a:r>
                        <a:rPr lang="en-CA" sz="2000" baseline="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subscription to Summon, 360 Link, </a:t>
                      </a:r>
                      <a:r>
                        <a:rPr lang="en-CA" sz="2000" baseline="0" dirty="0" err="1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en-CA" sz="2000" baseline="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CA" sz="2000" dirty="0">
                        <a:solidFill>
                          <a:srgbClr val="002E5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source software first</a:t>
                      </a:r>
                      <a:r>
                        <a:rPr lang="en-CA" sz="2000" baseline="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released in 2010</a:t>
                      </a:r>
                      <a:endParaRPr lang="en-CA" sz="2000" dirty="0" smtClean="0">
                        <a:solidFill>
                          <a:srgbClr val="002E5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CA" sz="2000" baseline="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Initially </a:t>
                      </a:r>
                      <a:r>
                        <a:rPr lang="en-CA" sz="2000" baseline="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developed by University of Notre Dame’s Hesburgh Libraries.</a:t>
                      </a:r>
                      <a:r>
                        <a:rPr lang="en-CA" sz="200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CA" sz="2000" dirty="0">
                        <a:solidFill>
                          <a:srgbClr val="002E5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err="1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Springshare</a:t>
                      </a:r>
                      <a:r>
                        <a:rPr lang="en-CA" sz="200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en-CA" sz="200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neutral</a:t>
                      </a:r>
                      <a:r>
                        <a:rPr lang="en-CA" sz="2000" baseline="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CA" sz="2000" baseline="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third-party </a:t>
                      </a:r>
                      <a:r>
                        <a:rPr lang="en-CA" sz="2000" baseline="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vendor</a:t>
                      </a:r>
                      <a:endParaRPr lang="en-CA" sz="2000" dirty="0">
                        <a:solidFill>
                          <a:srgbClr val="002E5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585120"/>
                  </a:ext>
                </a:extLst>
              </a:tr>
              <a:tr h="956428">
                <a:tc>
                  <a:txBody>
                    <a:bodyPr/>
                    <a:lstStyle/>
                    <a:p>
                      <a:pPr marL="0" marR="0" lvl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Reports (COUNTER,</a:t>
                      </a:r>
                      <a:r>
                        <a:rPr lang="en-CA" sz="2000" baseline="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Library, 360 Usage, </a:t>
                      </a:r>
                      <a:r>
                        <a:rPr lang="en-CA" sz="2000" baseline="0" dirty="0" err="1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Ulrichsweb</a:t>
                      </a:r>
                      <a:r>
                        <a:rPr lang="en-CA" sz="2000" baseline="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Usage)</a:t>
                      </a:r>
                      <a:endParaRPr lang="en-CA" sz="2000" dirty="0" smtClean="0">
                        <a:solidFill>
                          <a:srgbClr val="002E5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CA" sz="2000" dirty="0">
                        <a:solidFill>
                          <a:srgbClr val="002E5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Resources – data related</a:t>
                      </a:r>
                      <a:r>
                        <a:rPr lang="en-CA" sz="2000" baseline="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resources</a:t>
                      </a:r>
                      <a:endParaRPr lang="en-CA" sz="2000" dirty="0" smtClean="0">
                        <a:solidFill>
                          <a:srgbClr val="002E5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CA" sz="200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Licensing - licenses</a:t>
                      </a:r>
                    </a:p>
                    <a:p>
                      <a:r>
                        <a:rPr lang="en-CA" sz="200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Organizations – contact</a:t>
                      </a:r>
                      <a:r>
                        <a:rPr lang="en-CA" sz="2000" baseline="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account details for vendors, publishers </a:t>
                      </a:r>
                      <a:r>
                        <a:rPr lang="en-CA" sz="2000" baseline="0" dirty="0" err="1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en-CA" sz="2000" baseline="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CA" sz="2000" dirty="0" smtClean="0">
                        <a:solidFill>
                          <a:srgbClr val="002E5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CA" sz="200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Usage Statistics</a:t>
                      </a:r>
                    </a:p>
                    <a:p>
                      <a:r>
                        <a:rPr lang="en-CA" sz="200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Management – document management</a:t>
                      </a:r>
                      <a:r>
                        <a:rPr lang="en-CA" sz="2000" baseline="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policies, workflow, procedures </a:t>
                      </a:r>
                      <a:r>
                        <a:rPr lang="en-CA" sz="2000" baseline="0" dirty="0" err="1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en-CA" sz="2000" baseline="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CA" sz="2000" dirty="0" smtClean="0">
                        <a:solidFill>
                          <a:srgbClr val="002E5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CA" sz="2000" dirty="0">
                        <a:solidFill>
                          <a:srgbClr val="002E5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Datasets (e.g. Circulation,</a:t>
                      </a:r>
                      <a:r>
                        <a:rPr lang="en-CA" sz="2000" baseline="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COUNTER 5, Acquisitions, ILL etc.)</a:t>
                      </a:r>
                    </a:p>
                    <a:p>
                      <a:r>
                        <a:rPr lang="en-CA" sz="2000" baseline="0" dirty="0" smtClean="0">
                          <a:solidFill>
                            <a:srgbClr val="002E5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Dashboards, Analyze</a:t>
                      </a:r>
                      <a:endParaRPr lang="en-CA" sz="2000" dirty="0" smtClean="0">
                        <a:solidFill>
                          <a:srgbClr val="002E5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CA" sz="2000" dirty="0">
                        <a:solidFill>
                          <a:srgbClr val="002E5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037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3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04" y="157798"/>
            <a:ext cx="11628858" cy="1143000"/>
          </a:xfrm>
        </p:spPr>
        <p:txBody>
          <a:bodyPr>
            <a:noAutofit/>
          </a:bodyPr>
          <a:lstStyle/>
          <a:p>
            <a:r>
              <a:rPr lang="en-CA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Experience with </a:t>
            </a:r>
            <a:r>
              <a:rPr lang="en-CA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LibAnswers</a:t>
            </a:r>
            <a:r>
              <a:rPr lang="en-CA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as a workflow </a:t>
            </a:r>
            <a:r>
              <a:rPr lang="en-CA" sz="40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CA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olution</a:t>
            </a:r>
            <a:endParaRPr lang="en-CA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44" y="1300798"/>
            <a:ext cx="10499344" cy="41528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Centralized spot for problem reports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Transparency for training purposes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 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 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of inquiry</a:t>
            </a:r>
            <a:endParaRPr lang="en-US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Ability to claim tickets p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revents duplication of responses</a:t>
            </a:r>
            <a:endParaRPr lang="en-US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871803"/>
            <a:ext cx="12382500" cy="3752659"/>
            <a:chOff x="-190500" y="982600"/>
            <a:chExt cx="12382500" cy="37526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90500" y="1077659"/>
              <a:ext cx="12382500" cy="36576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11082528" y="982600"/>
              <a:ext cx="682752" cy="4217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66604" y="1792224"/>
              <a:ext cx="1905000" cy="1981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122"/>
            <a:ext cx="8348133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Summon 2.0 Reports</a:t>
            </a:r>
            <a:endParaRPr lang="en-CA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3388" y="4184142"/>
            <a:ext cx="3739103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his is found on the Summon Search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age.</a:t>
            </a:r>
          </a:p>
          <a:p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Feedback is sent to the personal email of 4 librarians on the Discovery &amp; Linking Technologies Committee</a:t>
            </a:r>
          </a:p>
        </p:txBody>
      </p:sp>
      <p:sp>
        <p:nvSpPr>
          <p:cNvPr id="7" name="Oval 6"/>
          <p:cNvSpPr/>
          <p:nvPr/>
        </p:nvSpPr>
        <p:spPr>
          <a:xfrm>
            <a:off x="10475468" y="2091311"/>
            <a:ext cx="797560" cy="364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Vic Edge content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633</Words>
  <Application>Microsoft Office PowerPoint</Application>
  <PresentationFormat>Widescreen</PresentationFormat>
  <Paragraphs>148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UVic Edge content 2</vt:lpstr>
      <vt:lpstr>1_Office Theme</vt:lpstr>
      <vt:lpstr>PowerPoint Presentation</vt:lpstr>
      <vt:lpstr>Our task</vt:lpstr>
      <vt:lpstr>Our ERM needs</vt:lpstr>
      <vt:lpstr>Our current situation</vt:lpstr>
      <vt:lpstr>PowerPoint Presentation</vt:lpstr>
      <vt:lpstr>PowerPoint Presentation</vt:lpstr>
      <vt:lpstr>Options to consider</vt:lpstr>
      <vt:lpstr>Experience with LibAnswers as a workflow solution</vt:lpstr>
      <vt:lpstr>Summon 2.0 Reports</vt:lpstr>
      <vt:lpstr>Voyager Feedback</vt:lpstr>
      <vt:lpstr>360 Link Problem Report</vt:lpstr>
      <vt:lpstr>LibAnswers</vt:lpstr>
      <vt:lpstr>PowerPoint Presentation</vt:lpstr>
      <vt:lpstr>PowerPoint Presentation</vt:lpstr>
      <vt:lpstr>PowerPoint Presentation</vt:lpstr>
      <vt:lpstr>Constraints of moving to a new system</vt:lpstr>
      <vt:lpstr>No matter what system we use, it has to be…</vt:lpstr>
      <vt:lpstr>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Bengtson</dc:creator>
  <cp:lastModifiedBy>user</cp:lastModifiedBy>
  <cp:revision>69</cp:revision>
  <cp:lastPrinted>2019-04-04T18:06:30Z</cp:lastPrinted>
  <dcterms:created xsi:type="dcterms:W3CDTF">2019-04-04T16:46:15Z</dcterms:created>
  <dcterms:modified xsi:type="dcterms:W3CDTF">2019-04-25T22:35:05Z</dcterms:modified>
</cp:coreProperties>
</file>