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77" r:id="rId6"/>
    <p:sldId id="289" r:id="rId7"/>
    <p:sldId id="284" r:id="rId8"/>
    <p:sldId id="288" r:id="rId9"/>
    <p:sldId id="285" r:id="rId10"/>
    <p:sldId id="278" r:id="rId11"/>
    <p:sldId id="290" r:id="rId12"/>
    <p:sldId id="280" r:id="rId13"/>
    <p:sldId id="263" r:id="rId14"/>
    <p:sldId id="268" r:id="rId15"/>
    <p:sldId id="281" r:id="rId16"/>
    <p:sldId id="283"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4386" autoAdjust="0"/>
  </p:normalViewPr>
  <p:slideViewPr>
    <p:cSldViewPr snapToGrid="0">
      <p:cViewPr varScale="1">
        <p:scale>
          <a:sx n="62" d="100"/>
          <a:sy n="62" d="100"/>
        </p:scale>
        <p:origin x="2472"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5/4/2023</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5/4/2023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90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mj-lt"/>
              <a:buAutoNum type="arabicPeriod"/>
            </a:pPr>
            <a:r>
              <a:rPr lang="en-CA" sz="1000" b="0" i="0" dirty="0">
                <a:solidFill>
                  <a:srgbClr val="000000"/>
                </a:solidFill>
                <a:effectLst/>
                <a:latin typeface="Tahoma" panose="020B0604030504040204" pitchFamily="34" charset="0"/>
              </a:rPr>
              <a:t>Wow! Thanks a lot to you wonderful Librarians~!</a:t>
            </a:r>
          </a:p>
          <a:p>
            <a:pPr rtl="0" fontAlgn="ctr">
              <a:spcBef>
                <a:spcPts val="0"/>
              </a:spcBef>
              <a:spcAft>
                <a:spcPts val="0"/>
              </a:spcAft>
              <a:buFont typeface="+mj-lt"/>
              <a:buAutoNum type="alphaLcPeriod"/>
            </a:pPr>
            <a:r>
              <a:rPr lang="en-US" sz="1100" b="0" i="0" dirty="0">
                <a:effectLst/>
                <a:latin typeface="Calibri" panose="020F0502020204030204" pitchFamily="34" charset="0"/>
              </a:rPr>
              <a:t>Ongoing engagement</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Immediate dip and stabilization</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Note of caution around open rates: opens are only recorded if recipient choses to display images -- a feature which is automatically turned off in our email server. So the actual open rates are likely much higher</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Open &amp; click rates are </a:t>
            </a:r>
            <a:r>
              <a:rPr lang="en-US" sz="1100" b="0" i="0" dirty="0" err="1">
                <a:effectLst/>
                <a:latin typeface="Calibri" panose="020F0502020204030204" pitchFamily="34" charset="0"/>
              </a:rPr>
              <a:t>approx</a:t>
            </a:r>
            <a:r>
              <a:rPr lang="en-US" sz="1100" b="0" i="0" dirty="0">
                <a:effectLst/>
                <a:latin typeface="Calibri" panose="020F0502020204030204" pitchFamily="34" charset="0"/>
              </a:rPr>
              <a:t> industry standard for educational sector</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We've received positive anecdotal feedback on every issue so far </a:t>
            </a:r>
          </a:p>
          <a:p>
            <a:pPr rtl="0" fontAlgn="ctr">
              <a:spcBef>
                <a:spcPts val="0"/>
              </a:spcBef>
              <a:spcAft>
                <a:spcPts val="0"/>
              </a:spcAft>
              <a:buFont typeface="+mj-lt"/>
              <a:buAutoNum type="alphaLcPeriod"/>
            </a:pPr>
            <a:r>
              <a:rPr lang="en-US" sz="1100" b="0" i="0" dirty="0">
                <a:effectLst/>
                <a:latin typeface="Calibri" panose="020F0502020204030204" pitchFamily="34" charset="0"/>
              </a:rPr>
              <a:t>Have we noticed an uptick in the quantity or quality of faculty interactions with the library as a result? </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Each newsletter has generated at least a couple of outreach encounters with faculty -- folks have responded to the newsletter to ask for help with sourcing course materials, troubleshooting their own technical issues, and </a:t>
            </a:r>
            <a:r>
              <a:rPr lang="en-US" sz="1100" b="0" i="0" dirty="0" err="1">
                <a:effectLst/>
                <a:latin typeface="Calibri" panose="020F0502020204030204" pitchFamily="34" charset="0"/>
              </a:rPr>
              <a:t>schol</a:t>
            </a:r>
            <a:r>
              <a:rPr lang="en-US" sz="1100" b="0" i="0" dirty="0">
                <a:effectLst/>
                <a:latin typeface="Calibri" panose="020F0502020204030204" pitchFamily="34" charset="0"/>
              </a:rPr>
              <a:t> comm support.</a:t>
            </a:r>
          </a:p>
          <a:p>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12</a:t>
            </a:fld>
            <a:endParaRPr lang="en-US" dirty="0"/>
          </a:p>
        </p:txBody>
      </p:sp>
    </p:spTree>
    <p:extLst>
      <p:ext uri="{BB962C8B-B14F-4D97-AF65-F5344CB8AC3E}">
        <p14:creationId xmlns:p14="http://schemas.microsoft.com/office/powerpoint/2010/main" val="264755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mj-lt"/>
              <a:buAutoNum type="alphaLcPeriod"/>
            </a:pPr>
            <a:r>
              <a:rPr lang="en-US" sz="1100" b="0" i="0" dirty="0">
                <a:effectLst/>
                <a:latin typeface="Calibri" panose="020F0502020204030204" pitchFamily="34" charset="0"/>
              </a:rPr>
              <a:t>What have we learned about best practices in terms of timing, content, and design? </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Frequency: biweekly was too much, and we noticed a drop-off in engagement and increased unsubscribing. (We don't want to be annoying or overwhelming). We also decided probably nobody but us was actually keeping track of the period, so it didn't need to be rigid necessarily. Now we're nominally on a 3-week schedule, but we shift it as needed based on optimal timing for announcements, vacation times, etc.</a:t>
            </a:r>
          </a:p>
          <a:p>
            <a:pPr rtl="0" fontAlgn="ctr">
              <a:spcBef>
                <a:spcPts val="0"/>
              </a:spcBef>
              <a:spcAft>
                <a:spcPts val="0"/>
              </a:spcAft>
              <a:buFont typeface="+mj-lt"/>
              <a:buAutoNum type="alphaLcPeriod"/>
            </a:pPr>
            <a:r>
              <a:rPr lang="en-US" sz="1100" b="0" i="0" dirty="0">
                <a:effectLst/>
                <a:latin typeface="Calibri" panose="020F0502020204030204" pitchFamily="34" charset="0"/>
              </a:rPr>
              <a:t>How much effort is it to maintain a publishing schedule post-launch, and what are some techniques for mitigating that effort? </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The two-week schedule was hard to maintain, but 3-4 weeks is working well.</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Collaboration -- different people responsible for different elements (Rosie's Reads, ScholComm corner.)</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Maintain a brainstorming document for anybody to drop in ideas for each of the main sections.</a:t>
            </a:r>
          </a:p>
          <a:p>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13</a:t>
            </a:fld>
            <a:endParaRPr lang="en-US" dirty="0"/>
          </a:p>
        </p:txBody>
      </p:sp>
    </p:spTree>
    <p:extLst>
      <p:ext uri="{BB962C8B-B14F-4D97-AF65-F5344CB8AC3E}">
        <p14:creationId xmlns:p14="http://schemas.microsoft.com/office/powerpoint/2010/main" val="409239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Calibri" panose="020F0502020204030204" pitchFamily="34" charset="0"/>
              </a:rPr>
              <a:t> </a:t>
            </a:r>
          </a:p>
          <a:p>
            <a:pPr rtl="0" fontAlgn="ctr">
              <a:spcBef>
                <a:spcPts val="0"/>
              </a:spcBef>
              <a:spcAft>
                <a:spcPts val="0"/>
              </a:spcAft>
              <a:buFont typeface="+mj-lt"/>
              <a:buAutoNum type="romanUcPeriod"/>
            </a:pPr>
            <a:r>
              <a:rPr lang="en-US" sz="1100" b="0" i="0" dirty="0">
                <a:effectLst/>
                <a:latin typeface="Calibri" panose="020F0502020204030204" pitchFamily="34" charset="0"/>
              </a:rPr>
              <a:t>Why we chose to launch a newsletter</a:t>
            </a:r>
          </a:p>
          <a:p>
            <a:pPr marL="742950" lvl="1" indent="-285750" rtl="0" fontAlgn="ctr">
              <a:spcBef>
                <a:spcPts val="0"/>
              </a:spcBef>
              <a:spcAft>
                <a:spcPts val="0"/>
              </a:spcAft>
              <a:buFont typeface="+mj-lt"/>
              <a:buAutoNum type="alphaLcPeriod"/>
            </a:pPr>
            <a:r>
              <a:rPr lang="en-US" sz="1100" b="0" i="0" dirty="0">
                <a:effectLst/>
                <a:latin typeface="Calibri" panose="020F0502020204030204" pitchFamily="34" charset="0"/>
              </a:rPr>
              <a:t>Core faculty interviews -- sense that they're missing out on relevant services and resources but don't have the time to seek out support</a:t>
            </a:r>
          </a:p>
          <a:p>
            <a:pPr marL="742950" lvl="1" indent="-285750" rtl="0" fontAlgn="ctr">
              <a:spcBef>
                <a:spcPts val="0"/>
              </a:spcBef>
              <a:spcAft>
                <a:spcPts val="0"/>
              </a:spcAft>
              <a:buFont typeface="+mj-lt"/>
              <a:buAutoNum type="alphaLcPeriod"/>
            </a:pPr>
            <a:r>
              <a:rPr lang="en-US" sz="1100" b="0" i="0" dirty="0">
                <a:effectLst/>
                <a:latin typeface="Calibri" panose="020F0502020204030204" pitchFamily="34" charset="0"/>
              </a:rPr>
              <a:t>Interest expressed in receiving push information from the Library -- "I might or might not read it, but I'll be glad to receive it and then I can choose that level of engagement for myself" -- "wouldn't be a bother"</a:t>
            </a:r>
          </a:p>
          <a:p>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4</a:t>
            </a:fld>
            <a:endParaRPr lang="en-US" dirty="0"/>
          </a:p>
        </p:txBody>
      </p:sp>
    </p:spTree>
    <p:extLst>
      <p:ext uri="{BB962C8B-B14F-4D97-AF65-F5344CB8AC3E}">
        <p14:creationId xmlns:p14="http://schemas.microsoft.com/office/powerpoint/2010/main" val="2890752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dirty="0">
                <a:effectLst/>
                <a:latin typeface="Calibri" panose="020F0502020204030204" pitchFamily="34" charset="0"/>
              </a:rPr>
              <a:t> </a:t>
            </a:r>
          </a:p>
          <a:p>
            <a:pPr marL="285750" indent="-285750" rtl="0" fontAlgn="ctr">
              <a:spcBef>
                <a:spcPts val="0"/>
              </a:spcBef>
              <a:spcAft>
                <a:spcPts val="0"/>
              </a:spcAft>
              <a:buFont typeface="Arial" panose="020B0604020202020204" pitchFamily="34" charset="0"/>
              <a:buChar char="•"/>
            </a:pPr>
            <a:r>
              <a:rPr lang="en-US" sz="1100" b="0" i="0" dirty="0">
                <a:effectLst/>
                <a:latin typeface="Calibri" panose="020F0502020204030204" pitchFamily="34" charset="0"/>
              </a:rPr>
              <a:t>Currently (previously) our outreach was sporadic -- emails to groups about new resources, one-on-one connections sharing interesting links. Speak to lack of a liaison model and no way to individually support core + associate faculty</a:t>
            </a:r>
          </a:p>
          <a:p>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5</a:t>
            </a:fld>
            <a:endParaRPr lang="en-US" dirty="0"/>
          </a:p>
        </p:txBody>
      </p:sp>
    </p:spTree>
    <p:extLst>
      <p:ext uri="{BB962C8B-B14F-4D97-AF65-F5344CB8AC3E}">
        <p14:creationId xmlns:p14="http://schemas.microsoft.com/office/powerpoint/2010/main" val="268764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ctr">
              <a:spcBef>
                <a:spcPts val="0"/>
              </a:spcBef>
              <a:spcAft>
                <a:spcPts val="0"/>
              </a:spcAft>
              <a:buFont typeface="Arial" panose="020B0604020202020204" pitchFamily="34" charset="0"/>
              <a:buChar char="•"/>
            </a:pPr>
            <a:r>
              <a:rPr lang="en-US" sz="1800" b="0" i="0" dirty="0">
                <a:effectLst/>
                <a:latin typeface="Calibri" panose="020F0502020204030204" pitchFamily="34" charset="0"/>
              </a:rPr>
              <a:t>We wanted a platform for highlighting new and underused resources, increasing familiarity with services and expertise, and announce timely things like events, displays, research activities.</a:t>
            </a:r>
          </a:p>
          <a:p>
            <a:pPr marL="285750" indent="-285750" rtl="0" fontAlgn="ctr">
              <a:spcBef>
                <a:spcPts val="0"/>
              </a:spcBef>
              <a:spcAft>
                <a:spcPts val="0"/>
              </a:spcAft>
              <a:buFont typeface="Arial" panose="020B0604020202020204" pitchFamily="34" charset="0"/>
              <a:buChar char="•"/>
            </a:pPr>
            <a:r>
              <a:rPr lang="en-US" sz="1800" b="0" i="0" dirty="0">
                <a:effectLst/>
                <a:latin typeface="Calibri" panose="020F0502020204030204" pitchFamily="34" charset="0"/>
              </a:rPr>
              <a:t>We also hoped it would foster a sense of belonging among faculty and encourage more open dialogue, faculty reaching out with questions, etc.</a:t>
            </a:r>
          </a:p>
        </p:txBody>
      </p:sp>
      <p:sp>
        <p:nvSpPr>
          <p:cNvPr id="4" name="Slide Number Placeholder 3"/>
          <p:cNvSpPr>
            <a:spLocks noGrp="1"/>
          </p:cNvSpPr>
          <p:nvPr>
            <p:ph type="sldNum" sz="quarter" idx="5"/>
          </p:nvPr>
        </p:nvSpPr>
        <p:spPr/>
        <p:txBody>
          <a:bodyPr/>
          <a:lstStyle/>
          <a:p>
            <a:fld id="{798C5307-140F-447F-BCBA-BB92E3A2906B}" type="slidenum">
              <a:rPr lang="en-US" smtClean="0"/>
              <a:t>6</a:t>
            </a:fld>
            <a:endParaRPr lang="en-US" dirty="0"/>
          </a:p>
        </p:txBody>
      </p:sp>
    </p:spTree>
    <p:extLst>
      <p:ext uri="{BB962C8B-B14F-4D97-AF65-F5344CB8AC3E}">
        <p14:creationId xmlns:p14="http://schemas.microsoft.com/office/powerpoint/2010/main" val="1175764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Audience -- core faculty as a key focus, with </a:t>
            </a:r>
            <a:r>
              <a:rPr lang="en-US" sz="1800" dirty="0" err="1">
                <a:effectLst/>
                <a:latin typeface="Calibri" panose="020F0502020204030204" pitchFamily="34" charset="0"/>
              </a:rPr>
              <a:t>assoc</a:t>
            </a:r>
            <a:r>
              <a:rPr lang="en-US" sz="1800" dirty="0">
                <a:effectLst/>
                <a:latin typeface="Calibri" panose="020F0502020204030204" pitchFamily="34" charset="0"/>
              </a:rPr>
              <a:t> faculty and exec as secondary audiences</a:t>
            </a:r>
            <a:r>
              <a:rPr lang="en-US" dirty="0"/>
              <a:t>.</a:t>
            </a:r>
          </a:p>
          <a:p>
            <a:pPr marL="171450" indent="-171450">
              <a:buFont typeface="Arial" panose="020B0604020202020204" pitchFamily="34" charset="0"/>
              <a:buChar char="•"/>
            </a:pPr>
            <a:r>
              <a:rPr lang="en-US" dirty="0"/>
              <a:t>For us, this meant a distribution list of around 600. Size of audience becomes a consideration point when thinking about platforms, as many have a limit of 500 subscribers on a free account (size also matters on pay-per-email accounts).</a:t>
            </a:r>
          </a:p>
          <a:p>
            <a:pPr marL="171450" indent="-171450">
              <a:buFont typeface="Arial" panose="020B0604020202020204" pitchFamily="34" charset="0"/>
              <a:buChar char="•"/>
            </a:pPr>
            <a:endParaRPr lang="en-US" dirty="0"/>
          </a:p>
          <a:p>
            <a:pPr rtl="0" fontAlgn="ctr">
              <a:spcBef>
                <a:spcPts val="0"/>
              </a:spcBef>
              <a:spcAft>
                <a:spcPts val="0"/>
              </a:spcAft>
              <a:buFont typeface="+mj-lt"/>
              <a:buNone/>
            </a:pPr>
            <a:r>
              <a:rPr lang="en-US" sz="1100" b="0" i="0" dirty="0">
                <a:effectLst/>
                <a:latin typeface="Calibri" panose="020F0502020204030204" pitchFamily="34" charset="0"/>
              </a:rPr>
              <a:t>Frequency -- a point of some contention. We needed to make it sustainable but frequent enough to be part of faculty's expected interaction. </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Contrasting opinions -- biweekly vs monthly. </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Wound up announcing it as "once or twice a month", aiming for biweekly without promising that, and figured we'd identify a good period based on the first few issues.</a:t>
            </a:r>
          </a:p>
          <a:p>
            <a:pPr marL="742950" lvl="1" indent="-285750" rtl="0" fontAlgn="ctr">
              <a:spcBef>
                <a:spcPts val="0"/>
              </a:spcBef>
              <a:spcAft>
                <a:spcPts val="0"/>
              </a:spcAft>
              <a:buFont typeface="+mj-lt"/>
              <a:buAutoNum type="romanLcPeriod"/>
            </a:pPr>
            <a:endParaRPr lang="en-US" sz="1100" b="0" i="0" dirty="0">
              <a:effectLst/>
              <a:latin typeface="Calibri" panose="020F0502020204030204" pitchFamily="34" charset="0"/>
            </a:endParaRPr>
          </a:p>
          <a:p>
            <a:pPr rtl="0" fontAlgn="ctr">
              <a:spcBef>
                <a:spcPts val="0"/>
              </a:spcBef>
              <a:spcAft>
                <a:spcPts val="0"/>
              </a:spcAft>
              <a:buFont typeface="+mj-lt"/>
              <a:buAutoNum type="alphaLcPeriod"/>
            </a:pPr>
            <a:r>
              <a:rPr lang="en-US" sz="1100" b="0" i="0" dirty="0">
                <a:effectLst/>
                <a:latin typeface="Calibri" panose="020F0502020204030204" pitchFamily="34" charset="0"/>
              </a:rPr>
              <a:t>Contents -- a couple of standard sections, plus some based on need/rotation. Aiming to keep it to a handful of sections so it's never overwhelming. </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Featured product or service</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New books</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Rosie's Reads</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ScholComm corner</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Search tips -- when there isn't an announcement</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Announcements -- as needed</a:t>
            </a:r>
          </a:p>
          <a:p>
            <a:pPr marL="0" lvl="0" indent="0" rtl="0" fontAlgn="ctr">
              <a:spcBef>
                <a:spcPts val="0"/>
              </a:spcBef>
              <a:spcAft>
                <a:spcPts val="0"/>
              </a:spcAft>
              <a:buFont typeface="+mj-lt"/>
              <a:buNone/>
            </a:pPr>
            <a:endParaRPr lang="en-US" sz="1100" b="0" i="0" dirty="0">
              <a:effectLst/>
              <a:latin typeface="Calibri" panose="020F0502020204030204" pitchFamily="34" charset="0"/>
            </a:endParaRP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7</a:t>
            </a:fld>
            <a:endParaRPr lang="en-US" dirty="0"/>
          </a:p>
        </p:txBody>
      </p:sp>
    </p:spTree>
    <p:extLst>
      <p:ext uri="{BB962C8B-B14F-4D97-AF65-F5344CB8AC3E}">
        <p14:creationId xmlns:p14="http://schemas.microsoft.com/office/powerpoint/2010/main" val="28812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Audience -- core faculty as a key focus, with </a:t>
            </a:r>
            <a:r>
              <a:rPr lang="en-US" sz="1800" dirty="0" err="1">
                <a:effectLst/>
                <a:latin typeface="Calibri" panose="020F0502020204030204" pitchFamily="34" charset="0"/>
              </a:rPr>
              <a:t>assoc</a:t>
            </a:r>
            <a:r>
              <a:rPr lang="en-US" sz="1800" dirty="0">
                <a:effectLst/>
                <a:latin typeface="Calibri" panose="020F0502020204030204" pitchFamily="34" charset="0"/>
              </a:rPr>
              <a:t> faculty and exec as secondary audiences</a:t>
            </a:r>
            <a:r>
              <a:rPr lang="en-US" dirty="0"/>
              <a:t>.</a:t>
            </a:r>
          </a:p>
          <a:p>
            <a:pPr marL="171450" indent="-171450">
              <a:buFont typeface="Arial" panose="020B0604020202020204" pitchFamily="34" charset="0"/>
              <a:buChar char="•"/>
            </a:pPr>
            <a:r>
              <a:rPr lang="en-US" dirty="0"/>
              <a:t>For us, this meant a distribution list of around 600. Size of audience becomes a consideration point when thinking about platforms, as many have a limit of 500 subscribers on a free account (size also matters on pay-per-email accounts).</a:t>
            </a:r>
          </a:p>
          <a:p>
            <a:pPr marL="171450" indent="-171450">
              <a:buFont typeface="Arial" panose="020B0604020202020204" pitchFamily="34" charset="0"/>
              <a:buChar char="•"/>
            </a:pPr>
            <a:endParaRPr lang="en-US" dirty="0"/>
          </a:p>
          <a:p>
            <a:pPr rtl="0" fontAlgn="ctr">
              <a:spcBef>
                <a:spcPts val="0"/>
              </a:spcBef>
              <a:spcAft>
                <a:spcPts val="0"/>
              </a:spcAft>
              <a:buFont typeface="+mj-lt"/>
              <a:buNone/>
            </a:pPr>
            <a:r>
              <a:rPr lang="en-US" sz="1100" b="0" i="0" dirty="0">
                <a:effectLst/>
                <a:latin typeface="Calibri" panose="020F0502020204030204" pitchFamily="34" charset="0"/>
              </a:rPr>
              <a:t>Frequency -- a point of some contention. We needed to make it sustainable but frequent enough to be part of faculty's expected interaction. </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Contrasting opinions -- biweekly vs monthly. </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Wound up announcing it as "once or twice a month", aiming for biweekly without promising that, and figured we'd identify a good period based on the first few issues.</a:t>
            </a:r>
          </a:p>
          <a:p>
            <a:pPr marL="742950" lvl="1" indent="-285750" rtl="0" fontAlgn="ctr">
              <a:spcBef>
                <a:spcPts val="0"/>
              </a:spcBef>
              <a:spcAft>
                <a:spcPts val="0"/>
              </a:spcAft>
              <a:buFont typeface="+mj-lt"/>
              <a:buAutoNum type="romanLcPeriod"/>
            </a:pPr>
            <a:endParaRPr lang="en-US" sz="1100" b="0" i="0" dirty="0">
              <a:effectLst/>
              <a:latin typeface="Calibri" panose="020F0502020204030204" pitchFamily="34" charset="0"/>
            </a:endParaRPr>
          </a:p>
          <a:p>
            <a:pPr rtl="0" fontAlgn="ctr">
              <a:spcBef>
                <a:spcPts val="0"/>
              </a:spcBef>
              <a:spcAft>
                <a:spcPts val="0"/>
              </a:spcAft>
              <a:buFont typeface="+mj-lt"/>
              <a:buAutoNum type="alphaLcPeriod"/>
            </a:pPr>
            <a:r>
              <a:rPr lang="en-US" sz="1100" b="0" i="0" dirty="0">
                <a:effectLst/>
                <a:latin typeface="Calibri" panose="020F0502020204030204" pitchFamily="34" charset="0"/>
              </a:rPr>
              <a:t>Contents -- a couple of standard sections, plus some based on need/rotation. Aiming to keep it to a handful of sections so it's never overwhelming. </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Featured product or service</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New books</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Rosie's Reads</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ScholComm corner</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Search tips -- when there isn't an announcement</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Announcements -- as needed</a:t>
            </a:r>
          </a:p>
          <a:p>
            <a:pPr marL="0" lvl="0" indent="0" rtl="0" fontAlgn="ctr">
              <a:spcBef>
                <a:spcPts val="0"/>
              </a:spcBef>
              <a:spcAft>
                <a:spcPts val="0"/>
              </a:spcAft>
              <a:buFont typeface="+mj-lt"/>
              <a:buNone/>
            </a:pPr>
            <a:endParaRPr lang="en-US" sz="1100" b="0" i="0" dirty="0">
              <a:effectLst/>
              <a:latin typeface="Calibri" panose="020F0502020204030204" pitchFamily="34" charset="0"/>
            </a:endParaRP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8</a:t>
            </a:fld>
            <a:endParaRPr lang="en-US" dirty="0"/>
          </a:p>
        </p:txBody>
      </p:sp>
    </p:spTree>
    <p:extLst>
      <p:ext uri="{BB962C8B-B14F-4D97-AF65-F5344CB8AC3E}">
        <p14:creationId xmlns:p14="http://schemas.microsoft.com/office/powerpoint/2010/main" val="209358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0"/>
              </a:spcAft>
              <a:buFont typeface="+mj-lt"/>
              <a:buAutoNum type="alphaLcPeriod"/>
            </a:pPr>
            <a:r>
              <a:rPr lang="en-US" sz="1100" b="0" i="0" dirty="0">
                <a:effectLst/>
                <a:latin typeface="Calibri" panose="020F0502020204030204" pitchFamily="34" charset="0"/>
              </a:rPr>
              <a:t>Platform -- Campaign Monitor (supported by institutional subscription)</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We needed it to be cost-neutral</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SpringShare has a cool module but we don't subscribe and didn't have the budget to add it (maybe eventually)</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A lot of free platforms have audience caps and/or privacy concerns (information stored on US servers)</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Looked at PDF by email or a Google newsletter, but poor options for statistics</a:t>
            </a:r>
          </a:p>
          <a:p>
            <a:pPr marL="742950" lvl="1" indent="-285750" rtl="0" fontAlgn="ctr">
              <a:spcBef>
                <a:spcPts val="0"/>
              </a:spcBef>
              <a:spcAft>
                <a:spcPts val="0"/>
              </a:spcAft>
              <a:buFont typeface="+mj-lt"/>
              <a:buAutoNum type="romanLcPeriod"/>
            </a:pPr>
            <a:r>
              <a:rPr lang="en-US" sz="1100" b="0" i="0" dirty="0">
                <a:effectLst/>
                <a:latin typeface="Calibri" panose="020F0502020204030204" pitchFamily="34" charset="0"/>
              </a:rPr>
              <a:t>Campaign Monitor is free to us and the institution has already done the vetting. It also offers solid analysis tools.</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9</a:t>
            </a:fld>
            <a:endParaRPr lang="en-US" dirty="0"/>
          </a:p>
        </p:txBody>
      </p:sp>
    </p:spTree>
    <p:extLst>
      <p:ext uri="{BB962C8B-B14F-4D97-AF65-F5344CB8AC3E}">
        <p14:creationId xmlns:p14="http://schemas.microsoft.com/office/powerpoint/2010/main" val="3009692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5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98C5307-140F-447F-BCBA-BB92E3A2906B}" type="slidenum">
              <a:rPr lang="en-US" smtClean="0"/>
              <a:t>11</a:t>
            </a:fld>
            <a:endParaRPr lang="en-US" dirty="0"/>
          </a:p>
        </p:txBody>
      </p:sp>
    </p:spTree>
    <p:extLst>
      <p:ext uri="{BB962C8B-B14F-4D97-AF65-F5344CB8AC3E}">
        <p14:creationId xmlns:p14="http://schemas.microsoft.com/office/powerpoint/2010/main" val="218563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370622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093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20980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213467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43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9993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8407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dirty="0"/>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dirty="0"/>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589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dirty="0"/>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dirty="0"/>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dirty="0"/>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375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dirty="0"/>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endParaRPr lang="en-US" dirty="0">
              <a:solidFill>
                <a:srgbClr val="FFFFFF"/>
              </a:solidFill>
              <a:effectLst>
                <a:outerShdw blurRad="38100" dist="38100" dir="2700000" algn="tl">
                  <a:srgbClr val="000000">
                    <a:alpha val="43137"/>
                  </a:srgbClr>
                </a:outerShdw>
              </a:effectLst>
            </a:endParaRP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endParaRPr lang="en-US" dirty="0">
              <a:solidFill>
                <a:srgbClr val="FFFFFF"/>
              </a:solidFill>
              <a:effectLst>
                <a:outerShdw blurRad="38100" dist="38100" dir="2700000" algn="tl">
                  <a:srgbClr val="000000">
                    <a:alpha val="43137"/>
                  </a:srgbClr>
                </a:outerShdw>
              </a:effectLst>
            </a:endParaRP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04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dirty="0"/>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dirty="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person-holding-a-green-plant-1072824/"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649044" y="753034"/>
            <a:ext cx="6815446" cy="3887390"/>
          </a:xfrm>
        </p:spPr>
        <p:txBody>
          <a:bodyPr>
            <a:noAutofit/>
          </a:bodyPr>
          <a:lstStyle/>
          <a:p>
            <a:r>
              <a:rPr lang="en-US" sz="5400" dirty="0"/>
              <a:t>Growing faculty relationships through proactive communication</a:t>
            </a:r>
          </a:p>
        </p:txBody>
      </p:sp>
      <p:sp>
        <p:nvSpPr>
          <p:cNvPr id="8" name="Subtitle 7">
            <a:extLst>
              <a:ext uri="{FF2B5EF4-FFF2-40B4-BE49-F238E27FC236}">
                <a16:creationId xmlns:a16="http://schemas.microsoft.com/office/drawing/2014/main" id="{6BBE0348-1527-4055-BA8A-E2754222743D}"/>
              </a:ext>
            </a:extLst>
          </p:cNvPr>
          <p:cNvSpPr>
            <a:spLocks noGrp="1"/>
          </p:cNvSpPr>
          <p:nvPr>
            <p:ph type="subTitle" idx="1"/>
          </p:nvPr>
        </p:nvSpPr>
        <p:spPr>
          <a:xfrm>
            <a:off x="649044" y="5019674"/>
            <a:ext cx="5923206" cy="1343025"/>
          </a:xfrm>
        </p:spPr>
        <p:txBody>
          <a:bodyPr>
            <a:normAutofit fontScale="55000" lnSpcReduction="20000"/>
          </a:bodyPr>
          <a:lstStyle/>
          <a:p>
            <a:r>
              <a:rPr lang="en-US" sz="3800" dirty="0"/>
              <a:t>Caitlin Keenan (she/her/hers)</a:t>
            </a:r>
            <a:br>
              <a:rPr lang="en-US" sz="3800" dirty="0"/>
            </a:br>
            <a:r>
              <a:rPr lang="en-US" sz="3200" b="0" dirty="0"/>
              <a:t>Librarian, user experience, outreach, and assessment</a:t>
            </a:r>
            <a:br>
              <a:rPr lang="en-US" sz="3200" b="0" dirty="0"/>
            </a:br>
            <a:r>
              <a:rPr lang="en-US" sz="3200" b="0" dirty="0"/>
              <a:t>Royal Roads University</a:t>
            </a:r>
          </a:p>
          <a:p>
            <a:r>
              <a:rPr lang="en-US" sz="3200" dirty="0"/>
              <a:t>VILSC, May 5, 2023</a:t>
            </a:r>
          </a:p>
          <a:p>
            <a:endParaRPr lang="en-US" b="0" dirty="0"/>
          </a:p>
        </p:txBody>
      </p:sp>
      <p:pic>
        <p:nvPicPr>
          <p:cNvPr id="5" name="Picture Placeholder 4">
            <a:extLst>
              <a:ext uri="{FF2B5EF4-FFF2-40B4-BE49-F238E27FC236}">
                <a16:creationId xmlns:a16="http://schemas.microsoft.com/office/drawing/2014/main" id="{A33E67C0-6C95-48DB-97CC-8CE8D36C05FB}"/>
              </a:ext>
            </a:extLst>
          </p:cNvPr>
          <p:cNvPicPr>
            <a:picLocks noGrp="1" noChangeAspect="1"/>
          </p:cNvPicPr>
          <p:nvPr>
            <p:ph type="pic" sz="quarter" idx="13"/>
          </p:nvPr>
        </p:nvPicPr>
        <p:blipFill>
          <a:blip r:embed="rId2"/>
          <a:srcRect/>
          <a:stretch/>
        </p:blipFill>
        <p:spPr>
          <a:xfrm>
            <a:off x="7691121" y="-142874"/>
            <a:ext cx="4505396" cy="7071994"/>
          </a:xfrm>
        </p:spPr>
      </p:pic>
      <p:sp>
        <p:nvSpPr>
          <p:cNvPr id="2" name="TextBox 1">
            <a:hlinkClick r:id="rId3"/>
            <a:extLst>
              <a:ext uri="{FF2B5EF4-FFF2-40B4-BE49-F238E27FC236}">
                <a16:creationId xmlns:a16="http://schemas.microsoft.com/office/drawing/2014/main" id="{9FA60D64-3DBC-4B06-8D8F-41D1E47A6207}"/>
              </a:ext>
            </a:extLst>
          </p:cNvPr>
          <p:cNvSpPr txBox="1"/>
          <p:nvPr/>
        </p:nvSpPr>
        <p:spPr>
          <a:xfrm>
            <a:off x="7782560" y="6278880"/>
            <a:ext cx="2554161" cy="369332"/>
          </a:xfrm>
          <a:prstGeom prst="rect">
            <a:avLst/>
          </a:prstGeom>
          <a:noFill/>
        </p:spPr>
        <p:txBody>
          <a:bodyPr wrap="none" rtlCol="0">
            <a:spAutoFit/>
          </a:bodyPr>
          <a:lstStyle/>
          <a:p>
            <a:r>
              <a:rPr lang="en-US" b="0" i="0" dirty="0">
                <a:solidFill>
                  <a:schemeClr val="accent2">
                    <a:lumMod val="20000"/>
                    <a:lumOff val="80000"/>
                  </a:schemeClr>
                </a:solidFill>
                <a:effectLst/>
                <a:latin typeface="PlusJakartaSans"/>
                <a:hlinkClick r:id="rId3">
                  <a:extLst>
                    <a:ext uri="{A12FA001-AC4F-418D-AE19-62706E023703}">
                      <ahyp:hlinkClr xmlns:ahyp="http://schemas.microsoft.com/office/drawing/2018/hyperlinkcolor" val="tx"/>
                    </a:ext>
                  </a:extLst>
                </a:hlinkClick>
              </a:rPr>
              <a:t>Photo by </a:t>
            </a:r>
            <a:r>
              <a:rPr lang="en-US" b="0" i="0" dirty="0" err="1">
                <a:solidFill>
                  <a:schemeClr val="accent2">
                    <a:lumMod val="20000"/>
                    <a:lumOff val="80000"/>
                  </a:schemeClr>
                </a:solidFill>
                <a:effectLst/>
                <a:latin typeface="PlusJakartaSans"/>
                <a:hlinkClick r:id="rId3">
                  <a:extLst>
                    <a:ext uri="{A12FA001-AC4F-418D-AE19-62706E023703}">
                      <ahyp:hlinkClr xmlns:ahyp="http://schemas.microsoft.com/office/drawing/2018/hyperlinkcolor" val="tx"/>
                    </a:ext>
                  </a:extLst>
                </a:hlinkClick>
              </a:rPr>
              <a:t>Akil</a:t>
            </a:r>
            <a:r>
              <a:rPr lang="en-US" b="0" i="0" dirty="0">
                <a:solidFill>
                  <a:schemeClr val="accent2">
                    <a:lumMod val="20000"/>
                    <a:lumOff val="80000"/>
                  </a:schemeClr>
                </a:solidFill>
                <a:effectLst/>
                <a:latin typeface="PlusJakartaSans"/>
                <a:hlinkClick r:id="rId3">
                  <a:extLst>
                    <a:ext uri="{A12FA001-AC4F-418D-AE19-62706E023703}">
                      <ahyp:hlinkClr xmlns:ahyp="http://schemas.microsoft.com/office/drawing/2018/hyperlinkcolor" val="tx"/>
                    </a:ext>
                  </a:extLst>
                </a:hlinkClick>
              </a:rPr>
              <a:t> </a:t>
            </a:r>
            <a:r>
              <a:rPr lang="en-US" b="0" i="0" dirty="0" err="1">
                <a:solidFill>
                  <a:schemeClr val="accent2">
                    <a:lumMod val="20000"/>
                    <a:lumOff val="80000"/>
                  </a:schemeClr>
                </a:solidFill>
                <a:effectLst/>
                <a:latin typeface="PlusJakartaSans"/>
                <a:hlinkClick r:id="rId3">
                  <a:extLst>
                    <a:ext uri="{A12FA001-AC4F-418D-AE19-62706E023703}">
                      <ahyp:hlinkClr xmlns:ahyp="http://schemas.microsoft.com/office/drawing/2018/hyperlinkcolor" val="tx"/>
                    </a:ext>
                  </a:extLst>
                </a:hlinkClick>
              </a:rPr>
              <a:t>Mazumder</a:t>
            </a:r>
            <a:endParaRPr lang="en-CA" dirty="0">
              <a:solidFill>
                <a:schemeClr val="accent2">
                  <a:lumMod val="20000"/>
                  <a:lumOff val="80000"/>
                </a:schemeClr>
              </a:solidFill>
            </a:endParaRPr>
          </a:p>
        </p:txBody>
      </p:sp>
    </p:spTree>
    <p:extLst>
      <p:ext uri="{BB962C8B-B14F-4D97-AF65-F5344CB8AC3E}">
        <p14:creationId xmlns:p14="http://schemas.microsoft.com/office/powerpoint/2010/main" val="2720718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FAF9D845-1D7D-4A88-86ED-B45A77144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34F2A62-CB96-44B7-9829-3BEA927D5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67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49045" y="788594"/>
            <a:ext cx="4033791" cy="2882861"/>
          </a:xfrm>
        </p:spPr>
        <p:txBody>
          <a:bodyPr vert="horz" lIns="91440" tIns="45720" rIns="91440" bIns="45720" rtlCol="0" anchor="t">
            <a:normAutofit/>
          </a:bodyPr>
          <a:lstStyle/>
          <a:p>
            <a:r>
              <a:rPr lang="en-US" spc="-40" dirty="0">
                <a:solidFill>
                  <a:srgbClr val="FFFFFF"/>
                </a:solidFill>
              </a:rPr>
              <a:t>Launched: </a:t>
            </a:r>
            <a:br>
              <a:rPr lang="en-US" spc="-40" dirty="0">
                <a:solidFill>
                  <a:srgbClr val="FFFFFF"/>
                </a:solidFill>
              </a:rPr>
            </a:br>
            <a:r>
              <a:rPr lang="en-US" spc="-40" dirty="0">
                <a:solidFill>
                  <a:srgbClr val="FFFFFF"/>
                </a:solidFill>
              </a:rPr>
              <a:t>January 12, 2023</a:t>
            </a:r>
            <a:br>
              <a:rPr lang="en-US" spc="-40" dirty="0">
                <a:solidFill>
                  <a:srgbClr val="FFFFFF"/>
                </a:solidFill>
              </a:rPr>
            </a:br>
            <a:endParaRPr lang="en-US" spc="-40" dirty="0">
              <a:solidFill>
                <a:srgbClr val="FFFFFF"/>
              </a:solidFill>
            </a:endParaRP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328108" y="6426200"/>
            <a:ext cx="4609652" cy="295275"/>
          </a:xfrm>
        </p:spPr>
        <p:txBody>
          <a:bodyPr vert="horz" lIns="91440" tIns="45720" rIns="91440" bIns="45720" rtlCol="0" anchor="ctr">
            <a:normAutofit/>
          </a:bodyPr>
          <a:lstStyle/>
          <a:p>
            <a:pPr lvl="0">
              <a:spcAft>
                <a:spcPts val="600"/>
              </a:spcAft>
            </a:pPr>
            <a:r>
              <a:rPr lang="en-US" kern="1200" noProof="0" dirty="0">
                <a:solidFill>
                  <a:srgbClr val="FFFFFF"/>
                </a:solidFill>
                <a:latin typeface="+mn-lt"/>
                <a:ea typeface="+mn-ea"/>
                <a:cs typeface="+mn-cs"/>
              </a:rPr>
              <a:t>Growing faculty relationships</a:t>
            </a:r>
          </a:p>
        </p:txBody>
      </p:sp>
      <p:sp>
        <p:nvSpPr>
          <p:cNvPr id="2" name="Date Placeholder 1">
            <a:extLst>
              <a:ext uri="{FF2B5EF4-FFF2-40B4-BE49-F238E27FC236}">
                <a16:creationId xmlns:a16="http://schemas.microsoft.com/office/drawing/2014/main" id="{B8D2C1D6-521E-4B36-BBF3-F3613BE0A718}"/>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pPr>
            <a:r>
              <a:rPr lang="en-US">
                <a:solidFill>
                  <a:schemeClr val="tx1"/>
                </a:solidFill>
              </a:rPr>
              <a:t>20XX</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2722F022-211C-4882-844C-086FEA6806AA}" type="slidenum">
              <a:rPr lang="en-US" noProof="0">
                <a:solidFill>
                  <a:schemeClr val="tx1"/>
                </a:solidFill>
              </a:rPr>
              <a:pPr lvl="0">
                <a:spcAft>
                  <a:spcPts val="600"/>
                </a:spcAft>
              </a:pPr>
              <a:t>10</a:t>
            </a:fld>
            <a:endParaRPr lang="en-US" noProof="0">
              <a:solidFill>
                <a:schemeClr val="tx1"/>
              </a:solidFill>
            </a:endParaRPr>
          </a:p>
        </p:txBody>
      </p:sp>
      <p:pic>
        <p:nvPicPr>
          <p:cNvPr id="34" name="Picture Placeholder 33" descr="Heading and introductory section of first issue of Library Lowdown. Heading shows profile photos of three librarians and the words &quot;Royal Roads University Library&quot;">
            <a:extLst>
              <a:ext uri="{FF2B5EF4-FFF2-40B4-BE49-F238E27FC236}">
                <a16:creationId xmlns:a16="http://schemas.microsoft.com/office/drawing/2014/main" id="{3BBEB7BE-BF62-4CA1-810F-CC27A88C88DD}"/>
              </a:ext>
            </a:extLst>
          </p:cNvPr>
          <p:cNvPicPr>
            <a:picLocks noGrp="1" noChangeAspect="1"/>
          </p:cNvPicPr>
          <p:nvPr>
            <p:ph type="pic" sz="quarter" idx="13"/>
          </p:nvPr>
        </p:nvPicPr>
        <p:blipFill rotWithShape="1">
          <a:blip r:embed="rId3"/>
          <a:srcRect t="-147" b="399"/>
          <a:stretch/>
        </p:blipFill>
        <p:spPr>
          <a:xfrm>
            <a:off x="5310636" y="-2047"/>
            <a:ext cx="6634980" cy="6860047"/>
          </a:xfrm>
        </p:spPr>
      </p:pic>
    </p:spTree>
    <p:extLst>
      <p:ext uri="{BB962C8B-B14F-4D97-AF65-F5344CB8AC3E}">
        <p14:creationId xmlns:p14="http://schemas.microsoft.com/office/powerpoint/2010/main" val="282602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5C88132-7E64-4E8B-943D-833A8F0F4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B6B48AB-3152-443A-9912-04E3D0AB9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33">
            <a:extLst>
              <a:ext uri="{FF2B5EF4-FFF2-40B4-BE49-F238E27FC236}">
                <a16:creationId xmlns:a16="http://schemas.microsoft.com/office/drawing/2014/main" id="{B48A1197-8309-4D79-A0C9-C45E4A6FF315}"/>
              </a:ext>
            </a:extLst>
          </p:cNvPr>
          <p:cNvSpPr>
            <a:spLocks noGrp="1"/>
          </p:cNvSpPr>
          <p:nvPr>
            <p:ph type="title"/>
          </p:nvPr>
        </p:nvSpPr>
        <p:spPr>
          <a:xfrm>
            <a:off x="545285" y="648391"/>
            <a:ext cx="3154260" cy="5311987"/>
          </a:xfrm>
        </p:spPr>
        <p:txBody>
          <a:bodyPr vert="horz" lIns="91440" tIns="45720" rIns="91440" bIns="45720" rtlCol="0" anchor="t">
            <a:normAutofit/>
          </a:bodyPr>
          <a:lstStyle/>
          <a:p>
            <a:pPr>
              <a:lnSpc>
                <a:spcPct val="90000"/>
              </a:lnSpc>
            </a:pPr>
            <a:r>
              <a:rPr lang="en-US" sz="3700" spc="-40" dirty="0">
                <a:solidFill>
                  <a:srgbClr val="FFFFFF"/>
                </a:solidFill>
              </a:rPr>
              <a:t>Initial engagement </a:t>
            </a:r>
          </a:p>
        </p:txBody>
      </p:sp>
      <p:pic>
        <p:nvPicPr>
          <p:cNvPr id="5" name="Content Placeholder 4" descr="A picture containing timeline&#10;&#10;Description automatically generated">
            <a:extLst>
              <a:ext uri="{FF2B5EF4-FFF2-40B4-BE49-F238E27FC236}">
                <a16:creationId xmlns:a16="http://schemas.microsoft.com/office/drawing/2014/main" id="{424F04D8-6284-4497-97A8-C5743E044840}"/>
              </a:ext>
            </a:extLst>
          </p:cNvPr>
          <p:cNvPicPr>
            <a:picLocks noChangeAspect="1"/>
          </p:cNvPicPr>
          <p:nvPr/>
        </p:nvPicPr>
        <p:blipFill>
          <a:blip r:embed="rId3"/>
          <a:stretch>
            <a:fillRect/>
          </a:stretch>
        </p:blipFill>
        <p:spPr>
          <a:xfrm>
            <a:off x="4261444" y="484101"/>
            <a:ext cx="7385271" cy="2086339"/>
          </a:xfrm>
          <a:prstGeom prst="rect">
            <a:avLst/>
          </a:prstGeom>
        </p:spPr>
      </p:pic>
      <p:sp>
        <p:nvSpPr>
          <p:cNvPr id="11" name="Footer Placeholder 2">
            <a:extLst>
              <a:ext uri="{FF2B5EF4-FFF2-40B4-BE49-F238E27FC236}">
                <a16:creationId xmlns:a16="http://schemas.microsoft.com/office/drawing/2014/main" id="{6204C4BA-C5E6-49BE-B63B-C46739184660}"/>
              </a:ext>
            </a:extLst>
          </p:cNvPr>
          <p:cNvSpPr>
            <a:spLocks noGrp="1"/>
          </p:cNvSpPr>
          <p:nvPr>
            <p:ph type="ftr" sz="quarter" idx="11"/>
          </p:nvPr>
        </p:nvSpPr>
        <p:spPr>
          <a:xfrm>
            <a:off x="199277" y="6356350"/>
            <a:ext cx="3773283"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Growing faculty relationships</a:t>
            </a:r>
            <a:endParaRPr lang="en-US" kern="1200" noProof="0" dirty="0">
              <a:solidFill>
                <a:srgbClr val="FFFFFF"/>
              </a:solidFill>
              <a:latin typeface="+mn-lt"/>
              <a:ea typeface="+mn-ea"/>
              <a:cs typeface="+mn-cs"/>
            </a:endParaRPr>
          </a:p>
        </p:txBody>
      </p:sp>
      <p:sp>
        <p:nvSpPr>
          <p:cNvPr id="12" name="Date Placeholder 3">
            <a:extLst>
              <a:ext uri="{FF2B5EF4-FFF2-40B4-BE49-F238E27FC236}">
                <a16:creationId xmlns:a16="http://schemas.microsoft.com/office/drawing/2014/main" id="{19CB07E0-313B-40CA-80F4-58A8C43C1BD9}"/>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r>
              <a:rPr lang="en-US" noProof="0" dirty="0"/>
              <a:t>Keenan – VILSC 2023</a:t>
            </a:r>
          </a:p>
        </p:txBody>
      </p:sp>
      <p:sp>
        <p:nvSpPr>
          <p:cNvPr id="13" name="Slide Number Placeholder 4">
            <a:extLst>
              <a:ext uri="{FF2B5EF4-FFF2-40B4-BE49-F238E27FC236}">
                <a16:creationId xmlns:a16="http://schemas.microsoft.com/office/drawing/2014/main" id="{D68A7B90-CE8C-4D70-A3AC-7C68D53F470B}"/>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06B786C7-B8F9-4072-AAAA-17258464D730}" type="slidenum">
              <a:rPr lang="en-US" noProof="0" smtClean="0"/>
              <a:pPr lvl="0">
                <a:spcAft>
                  <a:spcPts val="600"/>
                </a:spcAft>
              </a:pPr>
              <a:t>11</a:t>
            </a:fld>
            <a:endParaRPr lang="en-US" noProof="0"/>
          </a:p>
        </p:txBody>
      </p:sp>
      <p:sp>
        <p:nvSpPr>
          <p:cNvPr id="7" name="Speech Bubble: Rectangle with Corners Rounded 6">
            <a:extLst>
              <a:ext uri="{FF2B5EF4-FFF2-40B4-BE49-F238E27FC236}">
                <a16:creationId xmlns:a16="http://schemas.microsoft.com/office/drawing/2014/main" id="{8353F0F0-E201-4656-AF25-257B15148C42}"/>
              </a:ext>
            </a:extLst>
          </p:cNvPr>
          <p:cNvSpPr/>
          <p:nvPr/>
        </p:nvSpPr>
        <p:spPr>
          <a:xfrm>
            <a:off x="988060" y="2724150"/>
            <a:ext cx="4851400" cy="1409700"/>
          </a:xfrm>
          <a:prstGeom prst="wedgeRoundRectCallout">
            <a:avLst>
              <a:gd name="adj1" fmla="val 61890"/>
              <a:gd name="adj2" fmla="val 61599"/>
              <a:gd name="adj3" fmla="val 1666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effectLst/>
                <a:latin typeface="Calibri" panose="020F0502020204030204" pitchFamily="34" charset="0"/>
              </a:rPr>
              <a:t>This is a such a great idea and a great production. I really enjoyed perusing all of this.</a:t>
            </a:r>
            <a:endParaRPr lang="en-CA" sz="2400" dirty="0"/>
          </a:p>
        </p:txBody>
      </p:sp>
      <p:sp>
        <p:nvSpPr>
          <p:cNvPr id="16" name="Speech Bubble: Rectangle with Corners Rounded 15">
            <a:extLst>
              <a:ext uri="{FF2B5EF4-FFF2-40B4-BE49-F238E27FC236}">
                <a16:creationId xmlns:a16="http://schemas.microsoft.com/office/drawing/2014/main" id="{E0A06504-9BBD-4563-AB9B-9E8915593849}"/>
              </a:ext>
            </a:extLst>
          </p:cNvPr>
          <p:cNvSpPr/>
          <p:nvPr/>
        </p:nvSpPr>
        <p:spPr>
          <a:xfrm>
            <a:off x="6795315" y="2998932"/>
            <a:ext cx="4851400" cy="1092200"/>
          </a:xfrm>
          <a:prstGeom prst="wedgeRoundRectCallout">
            <a:avLst>
              <a:gd name="adj1" fmla="val -29734"/>
              <a:gd name="adj2" fmla="val 83430"/>
              <a:gd name="adj3" fmla="val 16667"/>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ctr">
              <a:spcBef>
                <a:spcPts val="0"/>
              </a:spcBef>
              <a:spcAft>
                <a:spcPts val="0"/>
              </a:spcAft>
            </a:pPr>
            <a:r>
              <a:rPr lang="en-CA" sz="2400" dirty="0">
                <a:latin typeface="Calibri" panose="020F0502020204030204" pitchFamily="34" charset="0"/>
              </a:rPr>
              <a:t>S</a:t>
            </a:r>
            <a:r>
              <a:rPr lang="en-CA" sz="2400" b="0" i="0" dirty="0">
                <a:effectLst/>
                <a:latin typeface="Calibri" panose="020F0502020204030204" pitchFamily="34" charset="0"/>
              </a:rPr>
              <a:t>uch a wonderful initiative. Many thanks. I love it. </a:t>
            </a:r>
          </a:p>
        </p:txBody>
      </p:sp>
      <p:sp>
        <p:nvSpPr>
          <p:cNvPr id="17" name="Speech Bubble: Rectangle with Corners Rounded 16">
            <a:extLst>
              <a:ext uri="{FF2B5EF4-FFF2-40B4-BE49-F238E27FC236}">
                <a16:creationId xmlns:a16="http://schemas.microsoft.com/office/drawing/2014/main" id="{4E421586-92B1-4CE3-8F0C-E2BA94BAB127}"/>
              </a:ext>
            </a:extLst>
          </p:cNvPr>
          <p:cNvSpPr/>
          <p:nvPr/>
        </p:nvSpPr>
        <p:spPr>
          <a:xfrm>
            <a:off x="1115060" y="4725958"/>
            <a:ext cx="5425440" cy="1493868"/>
          </a:xfrm>
          <a:prstGeom prst="wedgeRoundRectCallout">
            <a:avLst>
              <a:gd name="adj1" fmla="val 30336"/>
              <a:gd name="adj2" fmla="val -67077"/>
              <a:gd name="adj3" fmla="val 16667"/>
            </a:avLst>
          </a:prstGeom>
          <a:solidFill>
            <a:schemeClr val="accent4"/>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ctr">
              <a:spcBef>
                <a:spcPts val="0"/>
              </a:spcBef>
              <a:spcAft>
                <a:spcPts val="0"/>
              </a:spcAft>
            </a:pPr>
            <a:r>
              <a:rPr lang="en-CA" sz="2000" b="0" i="0" dirty="0">
                <a:solidFill>
                  <a:schemeClr val="bg1"/>
                </a:solidFill>
                <a:effectLst/>
                <a:latin typeface="Tahoma" panose="020B0604030504040204" pitchFamily="34" charset="0"/>
              </a:rPr>
              <a:t>This is awesome and I found it very helpful in research for materials for my courses. Well done and keep up the good work!</a:t>
            </a:r>
          </a:p>
        </p:txBody>
      </p:sp>
      <p:sp>
        <p:nvSpPr>
          <p:cNvPr id="20" name="Speech Bubble: Rectangle with Corners Rounded 19">
            <a:extLst>
              <a:ext uri="{FF2B5EF4-FFF2-40B4-BE49-F238E27FC236}">
                <a16:creationId xmlns:a16="http://schemas.microsoft.com/office/drawing/2014/main" id="{FC06B76E-ACC8-4C81-AD75-676B17CA9D9B}"/>
              </a:ext>
            </a:extLst>
          </p:cNvPr>
          <p:cNvSpPr/>
          <p:nvPr/>
        </p:nvSpPr>
        <p:spPr>
          <a:xfrm>
            <a:off x="7655560" y="4966951"/>
            <a:ext cx="3357425" cy="1234420"/>
          </a:xfrm>
          <a:prstGeom prst="wedgeRoundRectCallout">
            <a:avLst>
              <a:gd name="adj1" fmla="val -61307"/>
              <a:gd name="adj2" fmla="val -40382"/>
              <a:gd name="adj3" fmla="val 16667"/>
            </a:avLst>
          </a:prstGeom>
          <a:solidFill>
            <a:schemeClr val="bg2">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ctr">
              <a:spcBef>
                <a:spcPts val="0"/>
              </a:spcBef>
              <a:spcAft>
                <a:spcPts val="0"/>
              </a:spcAft>
            </a:pPr>
            <a:r>
              <a:rPr lang="en-CA" sz="2000" b="0" i="0" dirty="0">
                <a:solidFill>
                  <a:schemeClr val="bg1"/>
                </a:solidFill>
                <a:effectLst/>
                <a:latin typeface="Tahoma" panose="020B0604030504040204" pitchFamily="34" charset="0"/>
              </a:rPr>
              <a:t>Wow! Thanks a lot to you wonderful Librarians!!</a:t>
            </a:r>
          </a:p>
        </p:txBody>
      </p:sp>
    </p:spTree>
    <p:extLst>
      <p:ext uri="{BB962C8B-B14F-4D97-AF65-F5344CB8AC3E}">
        <p14:creationId xmlns:p14="http://schemas.microsoft.com/office/powerpoint/2010/main" val="283486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FFA683-4D7A-484A-BBC3-5065D8D8D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3BC28F-C3C3-48C8-AEF2-3D73C4EDB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35B3E-91DA-446D-8E58-8C56C3F0E346}"/>
              </a:ext>
            </a:extLst>
          </p:cNvPr>
          <p:cNvSpPr>
            <a:spLocks noGrp="1"/>
          </p:cNvSpPr>
          <p:nvPr>
            <p:ph type="title"/>
          </p:nvPr>
        </p:nvSpPr>
        <p:spPr>
          <a:xfrm>
            <a:off x="553719" y="827888"/>
            <a:ext cx="3146911" cy="5115711"/>
          </a:xfrm>
        </p:spPr>
        <p:txBody>
          <a:bodyPr vert="horz" lIns="91440" tIns="45720" rIns="91440" bIns="45720" rtlCol="0" anchor="b">
            <a:normAutofit/>
          </a:bodyPr>
          <a:lstStyle/>
          <a:p>
            <a:pPr>
              <a:lnSpc>
                <a:spcPct val="90000"/>
              </a:lnSpc>
            </a:pPr>
            <a:r>
              <a:rPr lang="en-US" sz="4100" spc="-40" dirty="0">
                <a:solidFill>
                  <a:srgbClr val="FFFFFF"/>
                </a:solidFill>
              </a:rPr>
              <a:t>Ongoing experience</a:t>
            </a:r>
          </a:p>
        </p:txBody>
      </p:sp>
      <p:sp>
        <p:nvSpPr>
          <p:cNvPr id="4" name="Content Placeholder 3">
            <a:extLst>
              <a:ext uri="{FF2B5EF4-FFF2-40B4-BE49-F238E27FC236}">
                <a16:creationId xmlns:a16="http://schemas.microsoft.com/office/drawing/2014/main" id="{DA93FB2A-1C36-473C-ADE9-0441B52E0F93}"/>
              </a:ext>
            </a:extLst>
          </p:cNvPr>
          <p:cNvSpPr>
            <a:spLocks noGrp="1"/>
          </p:cNvSpPr>
          <p:nvPr>
            <p:ph sz="quarter" idx="14"/>
          </p:nvPr>
        </p:nvSpPr>
        <p:spPr>
          <a:xfrm>
            <a:off x="4725743" y="779929"/>
            <a:ext cx="6634332" cy="5292763"/>
          </a:xfrm>
        </p:spPr>
        <p:txBody>
          <a:bodyPr vert="horz" lIns="91440" tIns="45720" rIns="91440" bIns="45720" rtlCol="0">
            <a:normAutofit/>
          </a:bodyPr>
          <a:lstStyle/>
          <a:p>
            <a:r>
              <a:rPr lang="en-US" dirty="0"/>
              <a:t>6 issues so far</a:t>
            </a:r>
          </a:p>
          <a:p>
            <a:r>
              <a:rPr lang="en-US" dirty="0"/>
              <a:t>Stabilization in engagement</a:t>
            </a:r>
          </a:p>
          <a:p>
            <a:pPr lvl="1"/>
            <a:r>
              <a:rPr lang="en-US" dirty="0"/>
              <a:t>Open rate: 23.5%</a:t>
            </a:r>
          </a:p>
          <a:p>
            <a:pPr lvl="1"/>
            <a:r>
              <a:rPr lang="en-US" dirty="0"/>
              <a:t>Click rate: 4.65%</a:t>
            </a:r>
          </a:p>
          <a:p>
            <a:pPr lvl="1"/>
            <a:r>
              <a:rPr lang="en-US" b="1" dirty="0">
                <a:solidFill>
                  <a:srgbClr val="FF0000"/>
                </a:solidFill>
              </a:rPr>
              <a:t>Open rates underreported</a:t>
            </a:r>
          </a:p>
          <a:p>
            <a:r>
              <a:rPr lang="en-US" dirty="0"/>
              <a:t>Ongoing positive anecdotal feedback</a:t>
            </a:r>
          </a:p>
          <a:p>
            <a:r>
              <a:rPr lang="en-US" dirty="0"/>
              <a:t>Uptick in faculty engagement??</a:t>
            </a:r>
          </a:p>
        </p:txBody>
      </p:sp>
      <p:sp>
        <p:nvSpPr>
          <p:cNvPr id="3" name="Footer Placeholder 2">
            <a:extLst>
              <a:ext uri="{FF2B5EF4-FFF2-40B4-BE49-F238E27FC236}">
                <a16:creationId xmlns:a16="http://schemas.microsoft.com/office/drawing/2014/main" id="{1C0B640F-540C-4AD4-9D2E-A670C45D3D47}"/>
              </a:ext>
            </a:extLst>
          </p:cNvPr>
          <p:cNvSpPr>
            <a:spLocks noGrp="1"/>
          </p:cNvSpPr>
          <p:nvPr>
            <p:ph type="ftr" sz="quarter" idx="11"/>
          </p:nvPr>
        </p:nvSpPr>
        <p:spPr>
          <a:xfrm>
            <a:off x="201168" y="6356350"/>
            <a:ext cx="3663166"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Growing faculty relationships</a:t>
            </a:r>
            <a:endParaRPr lang="en-US" kern="1200" noProof="0" dirty="0">
              <a:solidFill>
                <a:srgbClr val="FFFFFF"/>
              </a:solidFill>
              <a:latin typeface="+mn-lt"/>
              <a:ea typeface="+mn-ea"/>
              <a:cs typeface="+mn-cs"/>
            </a:endParaRPr>
          </a:p>
        </p:txBody>
      </p:sp>
      <p:sp>
        <p:nvSpPr>
          <p:cNvPr id="5" name="Date Placeholder 4">
            <a:extLst>
              <a:ext uri="{FF2B5EF4-FFF2-40B4-BE49-F238E27FC236}">
                <a16:creationId xmlns:a16="http://schemas.microsoft.com/office/drawing/2014/main" id="{B453D66E-88E7-4997-9E8D-43B3A21DF2CD}"/>
              </a:ext>
            </a:extLst>
          </p:cNvPr>
          <p:cNvSpPr>
            <a:spLocks noGrp="1"/>
          </p:cNvSpPr>
          <p:nvPr>
            <p:ph type="dt" sz="half" idx="10"/>
          </p:nvPr>
        </p:nvSpPr>
        <p:spPr>
          <a:xfrm>
            <a:off x="7010400" y="6356350"/>
            <a:ext cx="4289234" cy="365125"/>
          </a:xfrm>
        </p:spPr>
        <p:txBody>
          <a:bodyPr vert="horz" lIns="91440" tIns="45720" rIns="91440" bIns="45720" rtlCol="0" anchor="ctr">
            <a:normAutofit/>
          </a:bodyPr>
          <a:lstStyle/>
          <a:p>
            <a:pPr lvl="0"/>
            <a:r>
              <a:rPr lang="en-US" noProof="0"/>
              <a:t>Keenan – VILSC 2023</a:t>
            </a:r>
            <a:endParaRPr lang="en-US" noProof="0" dirty="0"/>
          </a:p>
        </p:txBody>
      </p:sp>
      <p:sp>
        <p:nvSpPr>
          <p:cNvPr id="6" name="Slide Number Placeholder 5">
            <a:extLst>
              <a:ext uri="{FF2B5EF4-FFF2-40B4-BE49-F238E27FC236}">
                <a16:creationId xmlns:a16="http://schemas.microsoft.com/office/drawing/2014/main" id="{02DF3F89-BD2F-41C7-906F-8D87839CF483}"/>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12</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87422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35B3E-91DA-446D-8E58-8C56C3F0E346}"/>
              </a:ext>
            </a:extLst>
          </p:cNvPr>
          <p:cNvSpPr>
            <a:spLocks noGrp="1"/>
          </p:cNvSpPr>
          <p:nvPr>
            <p:ph type="title"/>
          </p:nvPr>
        </p:nvSpPr>
        <p:spPr>
          <a:xfrm>
            <a:off x="5598041" y="365124"/>
            <a:ext cx="5837337" cy="1564685"/>
          </a:xfrm>
        </p:spPr>
        <p:txBody>
          <a:bodyPr vert="horz" lIns="91440" tIns="45720" rIns="91440" bIns="45720" rtlCol="0" anchor="b">
            <a:normAutofit/>
          </a:bodyPr>
          <a:lstStyle/>
          <a:p>
            <a:pPr>
              <a:lnSpc>
                <a:spcPct val="90000"/>
              </a:lnSpc>
            </a:pPr>
            <a:r>
              <a:rPr lang="en-US" sz="4400" spc="-40" dirty="0">
                <a:solidFill>
                  <a:srgbClr val="FFFFFF"/>
                </a:solidFill>
              </a:rPr>
              <a:t>Now we know…</a:t>
            </a:r>
          </a:p>
        </p:txBody>
      </p:sp>
      <p:pic>
        <p:nvPicPr>
          <p:cNvPr id="15" name="Picture 14" descr="People holding hands">
            <a:extLst>
              <a:ext uri="{FF2B5EF4-FFF2-40B4-BE49-F238E27FC236}">
                <a16:creationId xmlns:a16="http://schemas.microsoft.com/office/drawing/2014/main" id="{70EF8E82-D2D6-BACB-9064-258A73377410}"/>
              </a:ext>
            </a:extLst>
          </p:cNvPr>
          <p:cNvPicPr>
            <a:picLocks noChangeAspect="1"/>
          </p:cNvPicPr>
          <p:nvPr/>
        </p:nvPicPr>
        <p:blipFill rotWithShape="1">
          <a:blip r:embed="rId3"/>
          <a:srcRect l="31420" r="19258" b="-1"/>
          <a:stretch/>
        </p:blipFill>
        <p:spPr>
          <a:xfrm>
            <a:off x="20" y="10"/>
            <a:ext cx="5067279" cy="6857990"/>
          </a:xfrm>
          <a:prstGeom prst="rect">
            <a:avLst/>
          </a:prstGeom>
        </p:spPr>
      </p:pic>
      <p:sp>
        <p:nvSpPr>
          <p:cNvPr id="4" name="Content Placeholder 3">
            <a:extLst>
              <a:ext uri="{FF2B5EF4-FFF2-40B4-BE49-F238E27FC236}">
                <a16:creationId xmlns:a16="http://schemas.microsoft.com/office/drawing/2014/main" id="{DA93FB2A-1C36-473C-ADE9-0441B52E0F93}"/>
              </a:ext>
            </a:extLst>
          </p:cNvPr>
          <p:cNvSpPr>
            <a:spLocks noGrp="1"/>
          </p:cNvSpPr>
          <p:nvPr>
            <p:ph sz="quarter" idx="14"/>
          </p:nvPr>
        </p:nvSpPr>
        <p:spPr>
          <a:xfrm>
            <a:off x="5725236" y="2737821"/>
            <a:ext cx="5710142" cy="3463963"/>
          </a:xfrm>
        </p:spPr>
        <p:txBody>
          <a:bodyPr vert="horz" lIns="91440" tIns="45720" rIns="91440" bIns="45720" rtlCol="0">
            <a:normAutofit/>
          </a:bodyPr>
          <a:lstStyle/>
          <a:p>
            <a:r>
              <a:rPr lang="en-US" dirty="0"/>
              <a:t>Frequency</a:t>
            </a:r>
          </a:p>
          <a:p>
            <a:r>
              <a:rPr lang="en-US" dirty="0"/>
              <a:t>Collaboration</a:t>
            </a:r>
          </a:p>
          <a:p>
            <a:r>
              <a:rPr lang="en-US" dirty="0"/>
              <a:t>Time commitment</a:t>
            </a:r>
          </a:p>
        </p:txBody>
      </p:sp>
      <p:sp>
        <p:nvSpPr>
          <p:cNvPr id="3" name="Footer Placeholder 2">
            <a:extLst>
              <a:ext uri="{FF2B5EF4-FFF2-40B4-BE49-F238E27FC236}">
                <a16:creationId xmlns:a16="http://schemas.microsoft.com/office/drawing/2014/main" id="{1C0B640F-540C-4AD4-9D2E-A670C45D3D47}"/>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lvl="0">
              <a:spcAft>
                <a:spcPts val="600"/>
              </a:spcAft>
            </a:pPr>
            <a:r>
              <a:rPr lang="en-US" kern="1200" noProof="0" dirty="0">
                <a:solidFill>
                  <a:srgbClr val="FFFFFF"/>
                </a:solidFill>
                <a:latin typeface="+mn-lt"/>
                <a:ea typeface="+mn-ea"/>
                <a:cs typeface="+mn-cs"/>
              </a:rPr>
              <a:t>Growing faculty relationships</a:t>
            </a:r>
          </a:p>
        </p:txBody>
      </p:sp>
      <p:sp>
        <p:nvSpPr>
          <p:cNvPr id="5" name="Date Placeholder 4">
            <a:extLst>
              <a:ext uri="{FF2B5EF4-FFF2-40B4-BE49-F238E27FC236}">
                <a16:creationId xmlns:a16="http://schemas.microsoft.com/office/drawing/2014/main" id="{B453D66E-88E7-4997-9E8D-43B3A21DF2CD}"/>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dirty="0"/>
              <a:t>Keenan – VILSC 2023</a:t>
            </a:r>
          </a:p>
        </p:txBody>
      </p:sp>
      <p:sp>
        <p:nvSpPr>
          <p:cNvPr id="6" name="Slide Number Placeholder 5">
            <a:extLst>
              <a:ext uri="{FF2B5EF4-FFF2-40B4-BE49-F238E27FC236}">
                <a16:creationId xmlns:a16="http://schemas.microsoft.com/office/drawing/2014/main" id="{02DF3F89-BD2F-41C7-906F-8D87839CF483}"/>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13</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95551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10;&#10;Description automatically generated">
            <a:extLst>
              <a:ext uri="{FF2B5EF4-FFF2-40B4-BE49-F238E27FC236}">
                <a16:creationId xmlns:a16="http://schemas.microsoft.com/office/drawing/2014/main" id="{A92E4CC7-BD44-4604-A117-C4B8CF354677}"/>
              </a:ext>
            </a:extLst>
          </p:cNvPr>
          <p:cNvPicPr>
            <a:picLocks noGrp="1" noChangeAspect="1"/>
          </p:cNvPicPr>
          <p:nvPr>
            <p:ph type="pic" sz="quarter" idx="13"/>
          </p:nvPr>
        </p:nvPicPr>
        <p:blipFill rotWithShape="1">
          <a:blip r:embed="rId2">
            <a:alphaModFix amt="35000"/>
          </a:blip>
          <a:srcRect l="344" r="-1367"/>
          <a:stretch/>
        </p:blipFill>
        <p:spPr>
          <a:xfrm>
            <a:off x="0" y="633"/>
            <a:ext cx="12493166" cy="6353812"/>
          </a:xfrm>
        </p:spPr>
      </p:pic>
      <p:sp>
        <p:nvSpPr>
          <p:cNvPr id="27" name="Footer Placeholder 26">
            <a:extLst>
              <a:ext uri="{FF2B5EF4-FFF2-40B4-BE49-F238E27FC236}">
                <a16:creationId xmlns:a16="http://schemas.microsoft.com/office/drawing/2014/main" id="{292399BD-BD2E-4306-802E-64A79BA9774A}"/>
              </a:ext>
            </a:extLst>
          </p:cNvPr>
          <p:cNvSpPr>
            <a:spLocks noGrp="1"/>
          </p:cNvSpPr>
          <p:nvPr>
            <p:ph type="ftr" sz="quarter" idx="11"/>
          </p:nvPr>
        </p:nvSpPr>
        <p:spPr>
          <a:xfrm>
            <a:off x="201168" y="6356350"/>
            <a:ext cx="4837176" cy="365125"/>
          </a:xfrm>
        </p:spPr>
        <p:txBody>
          <a:bodyPr/>
          <a:lstStyle/>
          <a:p>
            <a:pPr lvl="0"/>
            <a:r>
              <a:rPr lang="en-US" noProof="0" dirty="0"/>
              <a:t>Presentation title</a:t>
            </a:r>
          </a:p>
        </p:txBody>
      </p:sp>
      <p:sp>
        <p:nvSpPr>
          <p:cNvPr id="26" name="Date Placeholder 25">
            <a:extLst>
              <a:ext uri="{FF2B5EF4-FFF2-40B4-BE49-F238E27FC236}">
                <a16:creationId xmlns:a16="http://schemas.microsoft.com/office/drawing/2014/main" id="{A98E8EB0-8988-42CF-80D1-7A2AB7D1F8AF}"/>
              </a:ext>
            </a:extLst>
          </p:cNvPr>
          <p:cNvSpPr>
            <a:spLocks noGrp="1"/>
          </p:cNvSpPr>
          <p:nvPr>
            <p:ph type="dt" sz="half" idx="10"/>
          </p:nvPr>
        </p:nvSpPr>
        <p:spPr>
          <a:xfrm>
            <a:off x="7013448" y="6355080"/>
            <a:ext cx="4352544" cy="365125"/>
          </a:xfrm>
        </p:spPr>
        <p:txBody>
          <a:bodyPr/>
          <a:lstStyle/>
          <a:p>
            <a:pPr lvl="0"/>
            <a:r>
              <a:rPr lang="en-US" noProof="0" dirty="0"/>
              <a:t>20XX</a:t>
            </a:r>
          </a:p>
        </p:txBody>
      </p:sp>
      <p:sp>
        <p:nvSpPr>
          <p:cNvPr id="28" name="Slide Number Placeholder 27">
            <a:extLst>
              <a:ext uri="{FF2B5EF4-FFF2-40B4-BE49-F238E27FC236}">
                <a16:creationId xmlns:a16="http://schemas.microsoft.com/office/drawing/2014/main" id="{F3FAC0BD-E5E7-4E36-B85D-0C1D0408A115}"/>
              </a:ext>
            </a:extLst>
          </p:cNvPr>
          <p:cNvSpPr>
            <a:spLocks noGrp="1"/>
          </p:cNvSpPr>
          <p:nvPr>
            <p:ph type="sldNum" sz="quarter" idx="12"/>
          </p:nvPr>
        </p:nvSpPr>
        <p:spPr>
          <a:xfrm>
            <a:off x="11365992" y="6356350"/>
            <a:ext cx="630936" cy="365125"/>
          </a:xfrm>
        </p:spPr>
        <p:txBody>
          <a:bodyPr/>
          <a:lstStyle/>
          <a:p>
            <a:pPr lvl="0"/>
            <a:fld id="{CD6D940D-6D44-4DF9-9322-B4B11F7EDCD0}" type="slidenum">
              <a:rPr lang="en-US" noProof="0" smtClean="0"/>
              <a:pPr lvl="0"/>
              <a:t>14</a:t>
            </a:fld>
            <a:endParaRPr lang="en-US" noProof="0" dirty="0"/>
          </a:p>
        </p:txBody>
      </p:sp>
      <p:sp>
        <p:nvSpPr>
          <p:cNvPr id="3" name="Title 2">
            <a:extLst>
              <a:ext uri="{FF2B5EF4-FFF2-40B4-BE49-F238E27FC236}">
                <a16:creationId xmlns:a16="http://schemas.microsoft.com/office/drawing/2014/main" id="{8AC7AC30-1251-40E1-9808-1FB902C4C199}"/>
              </a:ext>
            </a:extLst>
          </p:cNvPr>
          <p:cNvSpPr>
            <a:spLocks noGrp="1"/>
          </p:cNvSpPr>
          <p:nvPr>
            <p:ph type="ctrTitle"/>
          </p:nvPr>
        </p:nvSpPr>
        <p:spPr>
          <a:xfrm>
            <a:off x="201168" y="3177539"/>
            <a:ext cx="11014364" cy="2755902"/>
          </a:xfrm>
          <a:noFill/>
        </p:spPr>
        <p:txBody>
          <a:bodyPr>
            <a:normAutofit/>
          </a:bodyPr>
          <a:lstStyle/>
          <a:p>
            <a:r>
              <a:rPr lang="en-US" sz="4800" dirty="0">
                <a:solidFill>
                  <a:schemeClr val="tx2">
                    <a:lumMod val="75000"/>
                    <a:lumOff val="25000"/>
                  </a:schemeClr>
                </a:solidFill>
              </a:rPr>
              <a:t>So: </a:t>
            </a:r>
            <a:r>
              <a:rPr lang="en-US" sz="4800" b="0" dirty="0">
                <a:solidFill>
                  <a:schemeClr val="tx2">
                    <a:lumMod val="75000"/>
                    <a:lumOff val="25000"/>
                  </a:schemeClr>
                </a:solidFill>
              </a:rPr>
              <a:t>d</a:t>
            </a:r>
            <a:r>
              <a:rPr lang="en-US" sz="4800" b="0" i="0" dirty="0">
                <a:solidFill>
                  <a:schemeClr val="tx2">
                    <a:lumMod val="75000"/>
                    <a:lumOff val="25000"/>
                  </a:schemeClr>
                </a:solidFill>
                <a:effectLst/>
              </a:rPr>
              <a:t>oes the return on investment of publishing a faculty newsletter justify the costs?</a:t>
            </a:r>
            <a:endParaRPr lang="en-US" sz="4800" b="0" dirty="0">
              <a:solidFill>
                <a:schemeClr val="tx2">
                  <a:lumMod val="75000"/>
                  <a:lumOff val="25000"/>
                </a:schemeClr>
              </a:solidFill>
            </a:endParaRPr>
          </a:p>
        </p:txBody>
      </p:sp>
    </p:spTree>
    <p:extLst>
      <p:ext uri="{BB962C8B-B14F-4D97-AF65-F5344CB8AC3E}">
        <p14:creationId xmlns:p14="http://schemas.microsoft.com/office/powerpoint/2010/main" val="338647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C13C0134-11B8-43E8-B111-B920DA6AB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CA105588-1931-472A-B45E-315C8602D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9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647700" y="753035"/>
            <a:ext cx="4994087" cy="3780866"/>
          </a:xfrm>
        </p:spPr>
        <p:txBody>
          <a:bodyPr vert="horz" lIns="91440" tIns="45720" rIns="91440" bIns="45720" rtlCol="0" anchor="t">
            <a:normAutofit/>
          </a:bodyPr>
          <a:lstStyle/>
          <a:p>
            <a:r>
              <a:rPr lang="en-US" sz="7200">
                <a:solidFill>
                  <a:srgbClr val="FFFFFF"/>
                </a:solidFill>
              </a:rPr>
              <a:t>Thank you</a:t>
            </a:r>
          </a:p>
        </p:txBody>
      </p:sp>
      <p:sp>
        <p:nvSpPr>
          <p:cNvPr id="33" name="Subtitle 32">
            <a:extLst>
              <a:ext uri="{FF2B5EF4-FFF2-40B4-BE49-F238E27FC236}">
                <a16:creationId xmlns:a16="http://schemas.microsoft.com/office/drawing/2014/main" id="{0EEAA874-288B-4330-9FA4-F1144ACD46DE}"/>
              </a:ext>
            </a:extLst>
          </p:cNvPr>
          <p:cNvSpPr>
            <a:spLocks noGrp="1"/>
          </p:cNvSpPr>
          <p:nvPr>
            <p:ph type="subTitle" idx="1"/>
          </p:nvPr>
        </p:nvSpPr>
        <p:spPr>
          <a:xfrm>
            <a:off x="647701" y="4533901"/>
            <a:ext cx="4624992" cy="1409700"/>
          </a:xfrm>
        </p:spPr>
        <p:txBody>
          <a:bodyPr vert="horz" lIns="91440" tIns="45720" rIns="91440" bIns="45720" rtlCol="0" anchor="b">
            <a:normAutofit/>
          </a:bodyPr>
          <a:lstStyle/>
          <a:p>
            <a:pPr>
              <a:lnSpc>
                <a:spcPct val="90000"/>
              </a:lnSpc>
              <a:spcBef>
                <a:spcPts val="1000"/>
              </a:spcBef>
            </a:pPr>
            <a:r>
              <a:rPr lang="en-US" sz="2400" dirty="0">
                <a:solidFill>
                  <a:srgbClr val="FFFFFF"/>
                </a:solidFill>
              </a:rPr>
              <a:t>Caitlin.Keenan@royalroads.ca</a:t>
            </a:r>
          </a:p>
        </p:txBody>
      </p:sp>
      <p:pic>
        <p:nvPicPr>
          <p:cNvPr id="58" name="Picture Placeholder 57" descr="A picture containing mountain, sky, outdoor, nature">
            <a:extLst>
              <a:ext uri="{FF2B5EF4-FFF2-40B4-BE49-F238E27FC236}">
                <a16:creationId xmlns:a16="http://schemas.microsoft.com/office/drawing/2014/main" id="{A51C462C-6D3B-4554-9CDC-86D00D0EA07A}"/>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t="7632" b="18598"/>
          <a:stretch/>
        </p:blipFill>
        <p:spPr>
          <a:xfrm>
            <a:off x="6095005" y="10"/>
            <a:ext cx="6096001" cy="3428990"/>
          </a:xfrm>
          <a:prstGeom prst="rect">
            <a:avLst/>
          </a:prstGeom>
        </p:spPr>
      </p:pic>
      <p:sp>
        <p:nvSpPr>
          <p:cNvPr id="4" name="Footer Placeholder 3">
            <a:extLst>
              <a:ext uri="{FF2B5EF4-FFF2-40B4-BE49-F238E27FC236}">
                <a16:creationId xmlns:a16="http://schemas.microsoft.com/office/drawing/2014/main" id="{BBA09E0B-CEBC-425D-8A86-1F858D8DE9AD}"/>
              </a:ext>
            </a:extLst>
          </p:cNvPr>
          <p:cNvSpPr>
            <a:spLocks noGrp="1"/>
          </p:cNvSpPr>
          <p:nvPr>
            <p:ph type="ftr" sz="quarter" idx="11"/>
          </p:nvPr>
        </p:nvSpPr>
        <p:spPr>
          <a:xfrm>
            <a:off x="201168" y="6356350"/>
            <a:ext cx="4837176" cy="365125"/>
          </a:xfrm>
        </p:spPr>
        <p:txBody>
          <a:bodyPr vert="horz" lIns="91440" tIns="45720" rIns="91440" bIns="45720" rtlCol="0" anchor="ctr">
            <a:normAutofit/>
          </a:bodyPr>
          <a:lstStyle/>
          <a:p>
            <a:pPr lvl="0">
              <a:spcAft>
                <a:spcPts val="600"/>
              </a:spcAft>
            </a:pPr>
            <a:r>
              <a:rPr lang="en-US" kern="1200" noProof="0">
                <a:solidFill>
                  <a:srgbClr val="FFFFFF"/>
                </a:solidFill>
                <a:latin typeface="+mn-lt"/>
                <a:ea typeface="+mn-ea"/>
                <a:cs typeface="+mn-cs"/>
              </a:rPr>
              <a:t>Growing faculty relationships</a:t>
            </a:r>
            <a:endParaRPr lang="en-US" kern="1200" noProof="0" dirty="0">
              <a:solidFill>
                <a:srgbClr val="FFFFFF"/>
              </a:solidFill>
              <a:latin typeface="+mn-lt"/>
              <a:ea typeface="+mn-ea"/>
              <a:cs typeface="+mn-cs"/>
            </a:endParaRPr>
          </a:p>
        </p:txBody>
      </p:sp>
      <p:pic>
        <p:nvPicPr>
          <p:cNvPr id="52" name="Picture Placeholder 51" descr="A picture containing sky, outdoor, mountain, nature, stars">
            <a:extLst>
              <a:ext uri="{FF2B5EF4-FFF2-40B4-BE49-F238E27FC236}">
                <a16:creationId xmlns:a16="http://schemas.microsoft.com/office/drawing/2014/main" id="{45DFCBF0-F91E-40C0-A4E6-24E8250C3BA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11556" r="-1" b="-1"/>
          <a:stretch/>
        </p:blipFill>
        <p:spPr>
          <a:xfrm>
            <a:off x="6096006" y="3429000"/>
            <a:ext cx="6096001" cy="3429000"/>
          </a:xfrm>
          <a:prstGeom prst="rect">
            <a:avLst/>
          </a:prstGeom>
        </p:spPr>
      </p:pic>
      <p:sp>
        <p:nvSpPr>
          <p:cNvPr id="5" name="Date Placeholder 4">
            <a:extLst>
              <a:ext uri="{FF2B5EF4-FFF2-40B4-BE49-F238E27FC236}">
                <a16:creationId xmlns:a16="http://schemas.microsoft.com/office/drawing/2014/main" id="{4DBAEA19-91BF-48E8-A1D4-8FB745EA44D0}"/>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lvl="0">
              <a:spcAft>
                <a:spcPts val="600"/>
              </a:spcAft>
            </a:pPr>
            <a:r>
              <a:rPr lang="en-US" noProof="0">
                <a:solidFill>
                  <a:srgbClr val="FFFFFF"/>
                </a:solidFill>
              </a:rPr>
              <a:t>Keenan – VILSC 2023</a:t>
            </a:r>
          </a:p>
        </p:txBody>
      </p:sp>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lvl="0">
              <a:spcAft>
                <a:spcPts val="600"/>
              </a:spcAft>
            </a:pPr>
            <a:fld id="{D39F39FF-F5CB-4ACA-9B46-4CCF89ECA75F}" type="slidenum">
              <a:rPr lang="en-US" noProof="0">
                <a:solidFill>
                  <a:srgbClr val="FFFFFF"/>
                </a:solidFill>
              </a:rPr>
              <a:pPr lvl="0">
                <a:spcAft>
                  <a:spcPts val="600"/>
                </a:spcAft>
              </a:pPr>
              <a:t>15</a:t>
            </a:fld>
            <a:endParaRPr lang="en-US" noProof="0">
              <a:solidFill>
                <a:srgbClr val="FFFFFF"/>
              </a:solidFill>
            </a:endParaRPr>
          </a:p>
        </p:txBody>
      </p:sp>
    </p:spTree>
    <p:extLst>
      <p:ext uri="{BB962C8B-B14F-4D97-AF65-F5344CB8AC3E}">
        <p14:creationId xmlns:p14="http://schemas.microsoft.com/office/powerpoint/2010/main" val="76761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a:srcRect l="11047" r="9213"/>
          <a:stretch/>
        </p:blipFill>
        <p:spPr>
          <a:xfrm>
            <a:off x="4065104" y="0"/>
            <a:ext cx="9721762" cy="6858000"/>
          </a:xfrm>
        </p:spPr>
      </p:pic>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469293" y="424516"/>
            <a:ext cx="3209008" cy="5166659"/>
          </a:xfrm>
        </p:spPr>
        <p:txBody>
          <a:bodyPr>
            <a:noAutofit/>
          </a:bodyPr>
          <a:lstStyle/>
          <a:p>
            <a:r>
              <a:rPr lang="en-US" sz="2800" b="0" dirty="0"/>
              <a:t>I humbly acknowledge my status as an uninvited visitor on the traditional, unceded lands of the </a:t>
            </a:r>
            <a:r>
              <a:rPr lang="en-US" sz="2800" b="0" dirty="0" err="1"/>
              <a:t>Xwsepsum</a:t>
            </a:r>
            <a:r>
              <a:rPr lang="en-US" sz="2800" b="0" dirty="0"/>
              <a:t>, </a:t>
            </a:r>
            <a:r>
              <a:rPr lang="en-US" sz="2800" b="0" dirty="0" err="1"/>
              <a:t>Lkwungen</a:t>
            </a:r>
            <a:r>
              <a:rPr lang="en-US" sz="2800" b="0" dirty="0"/>
              <a:t>, </a:t>
            </a:r>
            <a:r>
              <a:rPr lang="en-CA" sz="2800" b="0" i="0" dirty="0" err="1">
                <a:effectLst/>
                <a:latin typeface="inherit"/>
              </a:rPr>
              <a:t>Songhees</a:t>
            </a:r>
            <a:r>
              <a:rPr lang="en-CA" sz="2800" b="0" i="0" dirty="0">
                <a:effectLst/>
                <a:latin typeface="inherit"/>
              </a:rPr>
              <a:t>, Esquimalt, and W̱SÁNEĆ</a:t>
            </a:r>
            <a:br>
              <a:rPr lang="en-CA" sz="2800" b="0" i="0" dirty="0">
                <a:effectLst/>
                <a:latin typeface="OpenSansRegular"/>
              </a:rPr>
            </a:br>
            <a:r>
              <a:rPr lang="en-US" sz="2800" b="0" dirty="0"/>
              <a:t>ancestors and their families. </a:t>
            </a:r>
          </a:p>
        </p:txBody>
      </p:sp>
      <p:sp>
        <p:nvSpPr>
          <p:cNvPr id="20" name="Footer Placeholder 19">
            <a:extLst>
              <a:ext uri="{FF2B5EF4-FFF2-40B4-BE49-F238E27FC236}">
                <a16:creationId xmlns:a16="http://schemas.microsoft.com/office/drawing/2014/main" id="{6DB8AAF6-0D0C-4F4F-A10E-6A66E4A7BEC3}"/>
              </a:ext>
            </a:extLst>
          </p:cNvPr>
          <p:cNvSpPr>
            <a:spLocks noGrp="1"/>
          </p:cNvSpPr>
          <p:nvPr>
            <p:ph type="ftr" sz="quarter" idx="11"/>
          </p:nvPr>
        </p:nvSpPr>
        <p:spPr>
          <a:xfrm>
            <a:off x="199277" y="6356350"/>
            <a:ext cx="3749040" cy="365125"/>
          </a:xfrm>
        </p:spPr>
        <p:txBody>
          <a:bodyPr/>
          <a:lstStyle/>
          <a:p>
            <a:r>
              <a:rPr lang="en-US" dirty="0"/>
              <a:t>Growing faculty relationships</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solidFill>
                  <a:schemeClr val="bg1"/>
                </a:solidFill>
              </a:rPr>
              <a:pPr lvl="0"/>
              <a:t>2</a:t>
            </a:fld>
            <a:endParaRPr lang="en-US" noProof="0" dirty="0">
              <a:solidFill>
                <a:schemeClr val="bg1"/>
              </a:solidFill>
            </a:endParaRPr>
          </a:p>
        </p:txBody>
      </p:sp>
      <p:sp>
        <p:nvSpPr>
          <p:cNvPr id="19" name="Date Placeholder 18">
            <a:extLst>
              <a:ext uri="{FF2B5EF4-FFF2-40B4-BE49-F238E27FC236}">
                <a16:creationId xmlns:a16="http://schemas.microsoft.com/office/drawing/2014/main" id="{CE93697D-BFA2-4D84-A860-BA620414419D}"/>
              </a:ext>
            </a:extLst>
          </p:cNvPr>
          <p:cNvSpPr>
            <a:spLocks noGrp="1"/>
          </p:cNvSpPr>
          <p:nvPr>
            <p:ph type="dt" sz="half" idx="10"/>
          </p:nvPr>
        </p:nvSpPr>
        <p:spPr>
          <a:xfrm>
            <a:off x="7013448" y="6355080"/>
            <a:ext cx="4352544" cy="365125"/>
          </a:xfrm>
        </p:spPr>
        <p:txBody>
          <a:bodyPr/>
          <a:lstStyle/>
          <a:p>
            <a:pPr lvl="0"/>
            <a:r>
              <a:rPr lang="en-US" noProof="0" dirty="0">
                <a:solidFill>
                  <a:schemeClr val="bg1"/>
                </a:solidFill>
              </a:rPr>
              <a:t>Keenan – VILSC 2023</a:t>
            </a:r>
          </a:p>
        </p:txBody>
      </p:sp>
    </p:spTree>
    <p:extLst>
      <p:ext uri="{BB962C8B-B14F-4D97-AF65-F5344CB8AC3E}">
        <p14:creationId xmlns:p14="http://schemas.microsoft.com/office/powerpoint/2010/main" val="426307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8946-FA09-43AE-8582-7B0BCE9C27E9}"/>
              </a:ext>
            </a:extLst>
          </p:cNvPr>
          <p:cNvSpPr>
            <a:spLocks noGrp="1"/>
          </p:cNvSpPr>
          <p:nvPr>
            <p:ph type="title"/>
          </p:nvPr>
        </p:nvSpPr>
        <p:spPr/>
        <p:txBody>
          <a:bodyPr/>
          <a:lstStyle/>
          <a:p>
            <a:r>
              <a:rPr lang="en-US" dirty="0"/>
              <a:t>Agenda</a:t>
            </a:r>
            <a:endParaRPr lang="en-CA" dirty="0"/>
          </a:p>
        </p:txBody>
      </p:sp>
      <p:sp>
        <p:nvSpPr>
          <p:cNvPr id="3" name="Footer Placeholder 2">
            <a:extLst>
              <a:ext uri="{FF2B5EF4-FFF2-40B4-BE49-F238E27FC236}">
                <a16:creationId xmlns:a16="http://schemas.microsoft.com/office/drawing/2014/main" id="{4B2F63F2-085C-4119-97EE-AEB9CB30F7A1}"/>
              </a:ext>
            </a:extLst>
          </p:cNvPr>
          <p:cNvSpPr>
            <a:spLocks noGrp="1"/>
          </p:cNvSpPr>
          <p:nvPr>
            <p:ph type="ftr" sz="quarter" idx="11"/>
          </p:nvPr>
        </p:nvSpPr>
        <p:spPr/>
        <p:txBody>
          <a:bodyPr/>
          <a:lstStyle/>
          <a:p>
            <a:r>
              <a:rPr lang="en-US"/>
              <a:t>Growing faculty relationships</a:t>
            </a:r>
            <a:endParaRPr lang="en-US" dirty="0"/>
          </a:p>
        </p:txBody>
      </p:sp>
      <p:sp>
        <p:nvSpPr>
          <p:cNvPr id="6" name="Text Placeholder 5">
            <a:extLst>
              <a:ext uri="{FF2B5EF4-FFF2-40B4-BE49-F238E27FC236}">
                <a16:creationId xmlns:a16="http://schemas.microsoft.com/office/drawing/2014/main" id="{54F5CA53-B37C-42D3-92DF-312B95CB578C}"/>
              </a:ext>
            </a:extLst>
          </p:cNvPr>
          <p:cNvSpPr>
            <a:spLocks noGrp="1"/>
          </p:cNvSpPr>
          <p:nvPr>
            <p:ph type="body" sz="quarter" idx="15"/>
          </p:nvPr>
        </p:nvSpPr>
        <p:spPr>
          <a:xfrm>
            <a:off x="4864100" y="776942"/>
            <a:ext cx="6599238" cy="5360892"/>
          </a:xfrm>
        </p:spPr>
        <p:txBody>
          <a:bodyPr>
            <a:normAutofit/>
          </a:bodyPr>
          <a:lstStyle/>
          <a:p>
            <a:r>
              <a:rPr lang="en-US" sz="2400" dirty="0"/>
              <a:t>Why a newsletter?</a:t>
            </a:r>
          </a:p>
          <a:p>
            <a:r>
              <a:rPr lang="en-US" sz="2400" dirty="0"/>
              <a:t>Preliminary considerations</a:t>
            </a:r>
          </a:p>
          <a:p>
            <a:r>
              <a:rPr lang="en-US" sz="2400" dirty="0"/>
              <a:t>Our launch experience</a:t>
            </a:r>
          </a:p>
          <a:p>
            <a:r>
              <a:rPr lang="en-US" sz="2400" dirty="0"/>
              <a:t>Lessons learned</a:t>
            </a:r>
          </a:p>
          <a:p>
            <a:endParaRPr lang="en-US" sz="2400" dirty="0"/>
          </a:p>
          <a:p>
            <a:pPr marL="0" indent="0">
              <a:buNone/>
            </a:pPr>
            <a:r>
              <a:rPr lang="en-US" sz="2400" b="1" i="0" dirty="0">
                <a:solidFill>
                  <a:schemeClr val="tx2">
                    <a:lumMod val="75000"/>
                    <a:lumOff val="25000"/>
                  </a:schemeClr>
                </a:solidFill>
                <a:effectLst/>
              </a:rPr>
              <a:t>Does the return on investment of publishing a newsletter justify the costs?</a:t>
            </a:r>
            <a:endParaRPr lang="en-CA" sz="2400" b="1" dirty="0"/>
          </a:p>
        </p:txBody>
      </p:sp>
      <p:sp>
        <p:nvSpPr>
          <p:cNvPr id="7" name="Date Placeholder 6">
            <a:extLst>
              <a:ext uri="{FF2B5EF4-FFF2-40B4-BE49-F238E27FC236}">
                <a16:creationId xmlns:a16="http://schemas.microsoft.com/office/drawing/2014/main" id="{50AEBAC7-0DB6-4F99-B96F-74BEC0677297}"/>
              </a:ext>
            </a:extLst>
          </p:cNvPr>
          <p:cNvSpPr>
            <a:spLocks noGrp="1"/>
          </p:cNvSpPr>
          <p:nvPr>
            <p:ph type="dt" sz="half" idx="10"/>
          </p:nvPr>
        </p:nvSpPr>
        <p:spPr/>
        <p:txBody>
          <a:bodyPr/>
          <a:lstStyle/>
          <a:p>
            <a:pPr lvl="0"/>
            <a:r>
              <a:rPr lang="en-US" noProof="0"/>
              <a:t>Keenan – VILSC 2023</a:t>
            </a:r>
            <a:endParaRPr lang="en-US" noProof="0" dirty="0"/>
          </a:p>
        </p:txBody>
      </p:sp>
      <p:sp>
        <p:nvSpPr>
          <p:cNvPr id="8" name="Slide Number Placeholder 7">
            <a:extLst>
              <a:ext uri="{FF2B5EF4-FFF2-40B4-BE49-F238E27FC236}">
                <a16:creationId xmlns:a16="http://schemas.microsoft.com/office/drawing/2014/main" id="{D005ACD3-32FF-4446-AE41-18FF29CB40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9144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0930042" cy="1501327"/>
          </a:xfrm>
        </p:spPr>
        <p:txBody>
          <a:bodyPr/>
          <a:lstStyle/>
          <a:p>
            <a:r>
              <a:rPr lang="en-US" dirty="0"/>
              <a:t>Why a newsletter?</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12470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r>
              <a:rPr lang="en-US" dirty="0">
                <a:solidFill>
                  <a:schemeClr val="tx1"/>
                </a:solidFill>
              </a:rPr>
              <a:t>Growing faculty relationships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201169" y="2929820"/>
            <a:ext cx="6459276" cy="3284359"/>
          </a:xfrm>
        </p:spPr>
        <p:txBody>
          <a:bodyPr>
            <a:normAutofit/>
          </a:bodyPr>
          <a:lstStyle/>
          <a:p>
            <a:pPr marL="342900" indent="-342900">
              <a:buFont typeface="Arial" panose="020B0604020202020204" pitchFamily="34" charset="0"/>
              <a:buChar char="•"/>
            </a:pPr>
            <a:r>
              <a:rPr lang="en-US" dirty="0"/>
              <a:t>Faculty interviews revealed:</a:t>
            </a:r>
          </a:p>
          <a:p>
            <a:pPr marL="1028700" lvl="1" indent="-342900"/>
            <a:r>
              <a:rPr lang="en-US" sz="2400" dirty="0"/>
              <a:t>General feeling of “missing out” </a:t>
            </a:r>
          </a:p>
          <a:p>
            <a:pPr marL="1028700" lvl="1" indent="-342900"/>
            <a:r>
              <a:rPr lang="en-US" sz="2400" dirty="0"/>
              <a:t>No time to seek out support</a:t>
            </a:r>
          </a:p>
          <a:p>
            <a:pPr marL="1028700" lvl="1" indent="-342900"/>
            <a:r>
              <a:rPr lang="en-US" sz="2400" dirty="0"/>
              <a:t>Interest in push communications</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Keenan – VILSC 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4</a:t>
            </a:fld>
            <a:endParaRPr lang="en-US" noProof="0" dirty="0"/>
          </a:p>
        </p:txBody>
      </p:sp>
    </p:spTree>
    <p:extLst>
      <p:ext uri="{BB962C8B-B14F-4D97-AF65-F5344CB8AC3E}">
        <p14:creationId xmlns:p14="http://schemas.microsoft.com/office/powerpoint/2010/main" val="388122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0930042" cy="1501327"/>
          </a:xfrm>
        </p:spPr>
        <p:txBody>
          <a:bodyPr/>
          <a:lstStyle/>
          <a:p>
            <a:r>
              <a:rPr lang="en-US" dirty="0"/>
              <a:t>Why a newsletter?</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7124700" y="2286000"/>
            <a:ext cx="5067300" cy="4572000"/>
          </a:xfrm>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r>
              <a:rPr lang="en-US" dirty="0">
                <a:solidFill>
                  <a:schemeClr val="tx1"/>
                </a:solidFill>
              </a:rPr>
              <a:t>Growing faculty relationships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201169" y="2929820"/>
            <a:ext cx="6459276" cy="3284359"/>
          </a:xfrm>
        </p:spPr>
        <p:txBody>
          <a:bodyPr>
            <a:normAutofit/>
          </a:bodyPr>
          <a:lstStyle/>
          <a:p>
            <a:pPr marL="342900" indent="-342900">
              <a:buFont typeface="Arial" panose="020B0604020202020204" pitchFamily="34" charset="0"/>
              <a:buChar char="•"/>
            </a:pPr>
            <a:r>
              <a:rPr lang="en-US" dirty="0"/>
              <a:t>Gaps in current outreach model</a:t>
            </a:r>
          </a:p>
          <a:p>
            <a:pPr marL="1028700" lvl="1" indent="-342900"/>
            <a:r>
              <a:rPr lang="en-US" sz="2400" dirty="0"/>
              <a:t>Sporadic group emails</a:t>
            </a:r>
          </a:p>
          <a:p>
            <a:pPr marL="1028700" lvl="1" indent="-342900"/>
            <a:r>
              <a:rPr lang="en-US" sz="2400" dirty="0"/>
              <a:t>Reliance on one-on-one connections</a:t>
            </a:r>
          </a:p>
          <a:p>
            <a:pPr marL="1028700" lvl="1" indent="-342900"/>
            <a:r>
              <a:rPr lang="en-US" sz="2400" dirty="0"/>
              <a:t>Problem of scale</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Keenan – VILSC 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5</a:t>
            </a:fld>
            <a:endParaRPr lang="en-US" noProof="0" dirty="0"/>
          </a:p>
        </p:txBody>
      </p:sp>
      <p:sp>
        <p:nvSpPr>
          <p:cNvPr id="10" name="TextBox 9">
            <a:extLst>
              <a:ext uri="{FF2B5EF4-FFF2-40B4-BE49-F238E27FC236}">
                <a16:creationId xmlns:a16="http://schemas.microsoft.com/office/drawing/2014/main" id="{642FC5CC-4934-4772-9462-059FDB98DDA2}"/>
              </a:ext>
            </a:extLst>
          </p:cNvPr>
          <p:cNvSpPr txBox="1"/>
          <p:nvPr/>
        </p:nvSpPr>
        <p:spPr>
          <a:xfrm>
            <a:off x="7359650" y="2606654"/>
            <a:ext cx="4183305" cy="707886"/>
          </a:xfrm>
          <a:prstGeom prst="rect">
            <a:avLst/>
          </a:prstGeom>
          <a:noFill/>
        </p:spPr>
        <p:txBody>
          <a:bodyPr wrap="square">
            <a:spAutoFit/>
          </a:bodyPr>
          <a:lstStyle/>
          <a:p>
            <a:r>
              <a:rPr lang="en-US" sz="2000" b="1" dirty="0">
                <a:solidFill>
                  <a:schemeClr val="accent1"/>
                </a:solidFill>
              </a:rPr>
              <a:t>Quick poll! </a:t>
            </a:r>
            <a:r>
              <a:rPr lang="en-US" sz="2000" b="1" dirty="0"/>
              <a:t>Does your library currently have a newsletter?</a:t>
            </a:r>
          </a:p>
        </p:txBody>
      </p:sp>
    </p:spTree>
    <p:extLst>
      <p:ext uri="{BB962C8B-B14F-4D97-AF65-F5344CB8AC3E}">
        <p14:creationId xmlns:p14="http://schemas.microsoft.com/office/powerpoint/2010/main" val="232090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0930042" cy="1501327"/>
          </a:xfrm>
        </p:spPr>
        <p:txBody>
          <a:bodyPr/>
          <a:lstStyle/>
          <a:p>
            <a:r>
              <a:rPr lang="en-US" dirty="0"/>
              <a:t>Goals</a:t>
            </a:r>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r>
              <a:rPr lang="en-US" dirty="0">
                <a:solidFill>
                  <a:schemeClr val="tx1"/>
                </a:solidFill>
              </a:rPr>
              <a:t>Growing faculty relationships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665345" y="2929820"/>
            <a:ext cx="10700647" cy="3284359"/>
          </a:xfrm>
        </p:spPr>
        <p:txBody>
          <a:bodyPr>
            <a:normAutofit/>
          </a:bodyPr>
          <a:lstStyle/>
          <a:p>
            <a:pPr marL="342900" indent="-342900">
              <a:buFont typeface="Arial" panose="020B0604020202020204" pitchFamily="34" charset="0"/>
              <a:buChar char="•"/>
            </a:pPr>
            <a:r>
              <a:rPr lang="en-US" dirty="0"/>
              <a:t>Increase engagement with Library and </a:t>
            </a:r>
            <a:r>
              <a:rPr lang="en-US" b="1" dirty="0"/>
              <a:t>awareness</a:t>
            </a:r>
            <a:r>
              <a:rPr lang="en-US" dirty="0"/>
              <a:t> of relevant services and resources. </a:t>
            </a:r>
          </a:p>
          <a:p>
            <a:pPr marL="342900" indent="-342900">
              <a:buFont typeface="Arial" panose="020B0604020202020204" pitchFamily="34" charset="0"/>
              <a:buChar char="•"/>
            </a:pPr>
            <a:r>
              <a:rPr lang="en-US" dirty="0"/>
              <a:t>Raise the overall </a:t>
            </a:r>
            <a:r>
              <a:rPr lang="en-US" b="1" dirty="0"/>
              <a:t>profile</a:t>
            </a:r>
            <a:r>
              <a:rPr lang="en-US" dirty="0"/>
              <a:t> of the Library within the University community.</a:t>
            </a:r>
          </a:p>
          <a:p>
            <a:pPr marL="342900" indent="-342900">
              <a:buFont typeface="Arial" panose="020B0604020202020204" pitchFamily="34" charset="0"/>
              <a:buChar char="•"/>
            </a:pPr>
            <a:r>
              <a:rPr lang="en-US" dirty="0"/>
              <a:t>Foster a </a:t>
            </a:r>
            <a:r>
              <a:rPr lang="en-US" b="1" dirty="0"/>
              <a:t>sense of belonging</a:t>
            </a:r>
            <a:r>
              <a:rPr lang="en-US" dirty="0"/>
              <a:t> among faculty and encourage collegial interactions.</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Keenan – VILSC 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6</a:t>
            </a:fld>
            <a:endParaRPr lang="en-US" noProof="0" dirty="0"/>
          </a:p>
        </p:txBody>
      </p:sp>
    </p:spTree>
    <p:extLst>
      <p:ext uri="{BB962C8B-B14F-4D97-AF65-F5344CB8AC3E}">
        <p14:creationId xmlns:p14="http://schemas.microsoft.com/office/powerpoint/2010/main" val="462733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0930042" cy="1501327"/>
          </a:xfrm>
        </p:spPr>
        <p:txBody>
          <a:bodyPr/>
          <a:lstStyle/>
          <a:p>
            <a:r>
              <a:rPr lang="en-US" dirty="0"/>
              <a:t>Scope considerations</a:t>
            </a:r>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r>
              <a:rPr lang="en-US" dirty="0">
                <a:solidFill>
                  <a:schemeClr val="tx1"/>
                </a:solidFill>
              </a:rPr>
              <a:t>Growing faculty relationships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665345" y="2929820"/>
            <a:ext cx="10700647" cy="3284359"/>
          </a:xfrm>
        </p:spPr>
        <p:txBody>
          <a:bodyPr>
            <a:normAutofit/>
          </a:bodyPr>
          <a:lstStyle/>
          <a:p>
            <a:r>
              <a:rPr lang="en-US" b="1" dirty="0"/>
              <a:t>Distribution list</a:t>
            </a:r>
          </a:p>
          <a:p>
            <a:pPr marL="342900" indent="-342900">
              <a:buFont typeface="Arial" panose="020B0604020202020204" pitchFamily="34" charset="0"/>
              <a:buChar char="•"/>
            </a:pPr>
            <a:r>
              <a:rPr lang="en-US" dirty="0"/>
              <a:t>50 recipients? 500? 5000?</a:t>
            </a:r>
          </a:p>
          <a:p>
            <a:r>
              <a:rPr lang="en-US" b="1" dirty="0"/>
              <a:t>Frequency</a:t>
            </a:r>
          </a:p>
          <a:p>
            <a:pPr marL="342900" indent="-342900">
              <a:buFont typeface="Arial" panose="020B0604020202020204" pitchFamily="34" charset="0"/>
              <a:buChar char="•"/>
            </a:pPr>
            <a:r>
              <a:rPr lang="en-US" dirty="0"/>
              <a:t>Biweekly? Monthly? Sporadic?</a:t>
            </a:r>
          </a:p>
          <a:p>
            <a:r>
              <a:rPr lang="en-US" b="1" dirty="0"/>
              <a:t>Contents</a:t>
            </a:r>
          </a:p>
          <a:p>
            <a:pPr marL="342900" indent="-342900">
              <a:buFont typeface="Arial" panose="020B0604020202020204" pitchFamily="34" charset="0"/>
              <a:buChar char="•"/>
            </a:pPr>
            <a:r>
              <a:rPr lang="en-US" dirty="0"/>
              <a:t>Regular sections? What’s interesting? What’s sustainable?</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Keenan – VILSC 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7</a:t>
            </a:fld>
            <a:endParaRPr lang="en-US" noProof="0" dirty="0"/>
          </a:p>
        </p:txBody>
      </p:sp>
    </p:spTree>
    <p:extLst>
      <p:ext uri="{BB962C8B-B14F-4D97-AF65-F5344CB8AC3E}">
        <p14:creationId xmlns:p14="http://schemas.microsoft.com/office/powerpoint/2010/main" val="74899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0930042" cy="1501327"/>
          </a:xfrm>
        </p:spPr>
        <p:txBody>
          <a:bodyPr/>
          <a:lstStyle/>
          <a:p>
            <a:r>
              <a:rPr lang="en-US" dirty="0"/>
              <a:t>Sections</a:t>
            </a:r>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r>
              <a:rPr lang="en-US" dirty="0">
                <a:solidFill>
                  <a:schemeClr val="tx1"/>
                </a:solidFill>
              </a:rPr>
              <a:t>Growing faculty relationships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665345" y="2929820"/>
            <a:ext cx="10700647" cy="3284359"/>
          </a:xfrm>
        </p:spPr>
        <p:txBody>
          <a:bodyPr>
            <a:normAutofit/>
          </a:bodyPr>
          <a:lstStyle/>
          <a:p>
            <a:r>
              <a:rPr lang="en-US" dirty="0"/>
              <a:t>Featured product or service</a:t>
            </a:r>
          </a:p>
          <a:p>
            <a:r>
              <a:rPr lang="en-US" dirty="0"/>
              <a:t>New books</a:t>
            </a:r>
          </a:p>
          <a:p>
            <a:r>
              <a:rPr lang="en-US" dirty="0"/>
              <a:t>“Rosie’s Reads”</a:t>
            </a:r>
          </a:p>
          <a:p>
            <a:r>
              <a:rPr lang="en-US" dirty="0"/>
              <a:t>Scholarly Communications corner</a:t>
            </a:r>
          </a:p>
          <a:p>
            <a:r>
              <a:rPr lang="en-US" dirty="0"/>
              <a:t>Search tip</a:t>
            </a:r>
          </a:p>
          <a:p>
            <a:r>
              <a:rPr lang="en-US" dirty="0"/>
              <a:t>Announcement</a:t>
            </a:r>
          </a:p>
          <a:p>
            <a:endParaRPr lang="en-US" dirty="0"/>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Keenan – VILSC 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8</a:t>
            </a:fld>
            <a:endParaRPr lang="en-US" noProof="0" dirty="0"/>
          </a:p>
        </p:txBody>
      </p:sp>
      <p:pic>
        <p:nvPicPr>
          <p:cNvPr id="6" name="Picture 5">
            <a:extLst>
              <a:ext uri="{FF2B5EF4-FFF2-40B4-BE49-F238E27FC236}">
                <a16:creationId xmlns:a16="http://schemas.microsoft.com/office/drawing/2014/main" id="{73C69014-0939-4DFC-9BCC-DFC04D1E5D4F}"/>
              </a:ext>
            </a:extLst>
          </p:cNvPr>
          <p:cNvPicPr>
            <a:picLocks noChangeAspect="1"/>
          </p:cNvPicPr>
          <p:nvPr/>
        </p:nvPicPr>
        <p:blipFill>
          <a:blip r:embed="rId3"/>
          <a:stretch>
            <a:fillRect/>
          </a:stretch>
        </p:blipFill>
        <p:spPr>
          <a:xfrm>
            <a:off x="5920970" y="1707191"/>
            <a:ext cx="5796349" cy="4029287"/>
          </a:xfrm>
          <a:prstGeom prst="rect">
            <a:avLst/>
          </a:prstGeom>
          <a:ln>
            <a:solidFill>
              <a:schemeClr val="accent1"/>
            </a:solidFill>
          </a:ln>
        </p:spPr>
      </p:pic>
    </p:spTree>
    <p:extLst>
      <p:ext uri="{BB962C8B-B14F-4D97-AF65-F5344CB8AC3E}">
        <p14:creationId xmlns:p14="http://schemas.microsoft.com/office/powerpoint/2010/main" val="75739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a:xfrm>
            <a:off x="649045" y="365124"/>
            <a:ext cx="10930042" cy="1501327"/>
          </a:xfrm>
        </p:spPr>
        <p:txBody>
          <a:bodyPr/>
          <a:lstStyle/>
          <a:p>
            <a:r>
              <a:rPr lang="en-US" dirty="0"/>
              <a:t>Platform considerations</a:t>
            </a:r>
          </a:p>
        </p:txBody>
      </p:sp>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a:xfrm>
            <a:off x="201168" y="6356350"/>
            <a:ext cx="4837176" cy="365125"/>
          </a:xfrm>
        </p:spPr>
        <p:txBody>
          <a:bodyPr/>
          <a:lstStyle/>
          <a:p>
            <a:r>
              <a:rPr lang="en-US" dirty="0">
                <a:solidFill>
                  <a:schemeClr val="tx1"/>
                </a:solidFill>
              </a:rPr>
              <a:t>Growing faculty relationships</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a:xfrm>
            <a:off x="665346" y="2929820"/>
            <a:ext cx="5261322" cy="3284359"/>
          </a:xfrm>
        </p:spPr>
        <p:txBody>
          <a:bodyPr>
            <a:normAutofit/>
          </a:bodyPr>
          <a:lstStyle/>
          <a:p>
            <a:r>
              <a:rPr lang="en-US" b="1" dirty="0"/>
              <a:t>Factors to consider:</a:t>
            </a:r>
          </a:p>
          <a:p>
            <a:pPr marL="342900" indent="-342900">
              <a:buFont typeface="Arial" panose="020B0604020202020204" pitchFamily="34" charset="0"/>
              <a:buChar char="•"/>
            </a:pPr>
            <a:r>
              <a:rPr lang="en-US" dirty="0"/>
              <a:t>Cost</a:t>
            </a:r>
          </a:p>
          <a:p>
            <a:pPr marL="342900" indent="-342900">
              <a:buFont typeface="Arial" panose="020B0604020202020204" pitchFamily="34" charset="0"/>
              <a:buChar char="•"/>
            </a:pPr>
            <a:r>
              <a:rPr lang="en-US" dirty="0"/>
              <a:t>Privacy</a:t>
            </a:r>
          </a:p>
          <a:p>
            <a:pPr marL="342900" indent="-342900">
              <a:buFont typeface="Arial" panose="020B0604020202020204" pitchFamily="34" charset="0"/>
              <a:buChar char="•"/>
            </a:pPr>
            <a:r>
              <a:rPr lang="en-US" dirty="0"/>
              <a:t>Audience cap</a:t>
            </a:r>
          </a:p>
          <a:p>
            <a:pPr marL="342900" indent="-342900">
              <a:buFont typeface="Arial" panose="020B0604020202020204" pitchFamily="34" charset="0"/>
              <a:buChar char="•"/>
            </a:pPr>
            <a:r>
              <a:rPr lang="en-US" dirty="0"/>
              <a:t>Statistics module</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a:xfrm>
            <a:off x="7013448" y="6355080"/>
            <a:ext cx="4352544" cy="365125"/>
          </a:xfrm>
        </p:spPr>
        <p:txBody>
          <a:bodyPr/>
          <a:lstStyle/>
          <a:p>
            <a:pPr lvl="0"/>
            <a:r>
              <a:rPr lang="en-US" noProof="0" dirty="0"/>
              <a:t>Keenan – VILSC 2023</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a:xfrm>
            <a:off x="11365992" y="6356350"/>
            <a:ext cx="630936" cy="365125"/>
          </a:xfrm>
        </p:spPr>
        <p:txBody>
          <a:bodyPr/>
          <a:lstStyle/>
          <a:p>
            <a:pPr lvl="0"/>
            <a:fld id="{244D815C-8BF3-4ECF-A945-A2A7C2983AF9}" type="slidenum">
              <a:rPr lang="en-US" noProof="0" smtClean="0"/>
              <a:pPr lvl="0"/>
              <a:t>9</a:t>
            </a:fld>
            <a:endParaRPr lang="en-US" noProof="0" dirty="0"/>
          </a:p>
        </p:txBody>
      </p:sp>
      <p:pic>
        <p:nvPicPr>
          <p:cNvPr id="6" name="Picture 5" descr="Campaign Monitor logo&#10;">
            <a:extLst>
              <a:ext uri="{FF2B5EF4-FFF2-40B4-BE49-F238E27FC236}">
                <a16:creationId xmlns:a16="http://schemas.microsoft.com/office/drawing/2014/main" id="{2E72D1A3-D72D-4D07-B974-2F800910B21A}"/>
              </a:ext>
            </a:extLst>
          </p:cNvPr>
          <p:cNvPicPr>
            <a:picLocks noChangeAspect="1"/>
          </p:cNvPicPr>
          <p:nvPr/>
        </p:nvPicPr>
        <p:blipFill>
          <a:blip r:embed="rId3"/>
          <a:stretch>
            <a:fillRect/>
          </a:stretch>
        </p:blipFill>
        <p:spPr>
          <a:xfrm>
            <a:off x="5151657" y="2486606"/>
            <a:ext cx="2631722" cy="1462068"/>
          </a:xfrm>
          <a:prstGeom prst="rect">
            <a:avLst/>
          </a:prstGeom>
        </p:spPr>
      </p:pic>
      <p:pic>
        <p:nvPicPr>
          <p:cNvPr id="10" name="Picture 9" descr="Google Docs logo">
            <a:extLst>
              <a:ext uri="{FF2B5EF4-FFF2-40B4-BE49-F238E27FC236}">
                <a16:creationId xmlns:a16="http://schemas.microsoft.com/office/drawing/2014/main" id="{8785ED19-1DD6-4608-959C-B0AD2EADEC46}"/>
              </a:ext>
            </a:extLst>
          </p:cNvPr>
          <p:cNvPicPr>
            <a:picLocks noChangeAspect="1"/>
          </p:cNvPicPr>
          <p:nvPr/>
        </p:nvPicPr>
        <p:blipFill>
          <a:blip r:embed="rId4"/>
          <a:stretch>
            <a:fillRect/>
          </a:stretch>
        </p:blipFill>
        <p:spPr>
          <a:xfrm>
            <a:off x="8771522" y="4332129"/>
            <a:ext cx="2360411" cy="1327731"/>
          </a:xfrm>
          <a:prstGeom prst="rect">
            <a:avLst/>
          </a:prstGeom>
        </p:spPr>
      </p:pic>
      <p:pic>
        <p:nvPicPr>
          <p:cNvPr id="12" name="Picture 11" descr="Mailchimp logo&#10;">
            <a:extLst>
              <a:ext uri="{FF2B5EF4-FFF2-40B4-BE49-F238E27FC236}">
                <a16:creationId xmlns:a16="http://schemas.microsoft.com/office/drawing/2014/main" id="{02409414-C17E-4229-8A53-E866B89125F6}"/>
              </a:ext>
            </a:extLst>
          </p:cNvPr>
          <p:cNvPicPr>
            <a:picLocks noChangeAspect="1"/>
          </p:cNvPicPr>
          <p:nvPr/>
        </p:nvPicPr>
        <p:blipFill>
          <a:blip r:embed="rId5"/>
          <a:stretch>
            <a:fillRect/>
          </a:stretch>
        </p:blipFill>
        <p:spPr>
          <a:xfrm>
            <a:off x="8669246" y="2561671"/>
            <a:ext cx="2356838" cy="1327731"/>
          </a:xfrm>
          <a:prstGeom prst="rect">
            <a:avLst/>
          </a:prstGeom>
        </p:spPr>
      </p:pic>
      <p:pic>
        <p:nvPicPr>
          <p:cNvPr id="14" name="Picture 13" descr="Springshare logo">
            <a:extLst>
              <a:ext uri="{FF2B5EF4-FFF2-40B4-BE49-F238E27FC236}">
                <a16:creationId xmlns:a16="http://schemas.microsoft.com/office/drawing/2014/main" id="{9B600260-DBDD-4ED7-922F-28BE9515D6AB}"/>
              </a:ext>
            </a:extLst>
          </p:cNvPr>
          <p:cNvPicPr>
            <a:picLocks noChangeAspect="1"/>
          </p:cNvPicPr>
          <p:nvPr/>
        </p:nvPicPr>
        <p:blipFill>
          <a:blip r:embed="rId6"/>
          <a:stretch>
            <a:fillRect/>
          </a:stretch>
        </p:blipFill>
        <p:spPr>
          <a:xfrm>
            <a:off x="5151657" y="4332129"/>
            <a:ext cx="2980322" cy="556327"/>
          </a:xfrm>
          <a:prstGeom prst="rect">
            <a:avLst/>
          </a:prstGeom>
        </p:spPr>
      </p:pic>
    </p:spTree>
    <p:extLst>
      <p:ext uri="{BB962C8B-B14F-4D97-AF65-F5344CB8AC3E}">
        <p14:creationId xmlns:p14="http://schemas.microsoft.com/office/powerpoint/2010/main" val="2486188568"/>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8757C30-AE9A-4680-90EB-19D282EC2B7C}">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236</TotalTime>
  <Words>1430</Words>
  <Application>Microsoft Office PowerPoint</Application>
  <PresentationFormat>Widescreen</PresentationFormat>
  <Paragraphs>177</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Avenir Next LT Pro</vt:lpstr>
      <vt:lpstr>Calibri</vt:lpstr>
      <vt:lpstr>inherit</vt:lpstr>
      <vt:lpstr>OpenSansRegular</vt:lpstr>
      <vt:lpstr>PlusJakartaSans</vt:lpstr>
      <vt:lpstr>Tahoma</vt:lpstr>
      <vt:lpstr>ColorBlockVTI</vt:lpstr>
      <vt:lpstr>Growing faculty relationships through proactive communication</vt:lpstr>
      <vt:lpstr>I humbly acknowledge my status as an uninvited visitor on the traditional, unceded lands of the Xwsepsum, Lkwungen, Songhees, Esquimalt, and W̱SÁNEĆ ancestors and their families. </vt:lpstr>
      <vt:lpstr>Agenda</vt:lpstr>
      <vt:lpstr>Why a newsletter?</vt:lpstr>
      <vt:lpstr>Why a newsletter?</vt:lpstr>
      <vt:lpstr>Goals</vt:lpstr>
      <vt:lpstr>Scope considerations</vt:lpstr>
      <vt:lpstr>Sections</vt:lpstr>
      <vt:lpstr>Platform considerations</vt:lpstr>
      <vt:lpstr>Launched:  January 12, 2023 </vt:lpstr>
      <vt:lpstr>Initial engagement </vt:lpstr>
      <vt:lpstr>Ongoing experience</vt:lpstr>
      <vt:lpstr>Now we know…</vt:lpstr>
      <vt:lpstr>So: does the return on investment of publishing a faculty newsletter justify the costs?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faculty relationships through proactive communication</dc:title>
  <dc:creator>Caitlin Keenan</dc:creator>
  <cp:lastModifiedBy>Caitlin Keenan</cp:lastModifiedBy>
  <cp:revision>10</cp:revision>
  <dcterms:created xsi:type="dcterms:W3CDTF">2023-04-29T00:16:43Z</dcterms:created>
  <dcterms:modified xsi:type="dcterms:W3CDTF">2023-05-04T23:06:25Z</dcterms:modified>
</cp:coreProperties>
</file>