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064"/>
    <a:srgbClr val="FFC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13" d="100"/>
          <a:sy n="113"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5B471-D139-416C-8635-65CA0904E48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56D45C2-0265-40D1-8E76-B61358885CF7}">
      <dgm:prSet/>
      <dgm:spPr/>
      <dgm:t>
        <a:bodyPr/>
        <a:lstStyle/>
        <a:p>
          <a:r>
            <a:rPr lang="en-CA"/>
            <a:t>Lawyers like doing jigsaw puzzles just as much as we do</a:t>
          </a:r>
          <a:endParaRPr lang="en-US"/>
        </a:p>
      </dgm:t>
    </dgm:pt>
    <dgm:pt modelId="{4E3CF5DB-F889-4FA5-A863-E62710475EDC}" type="parTrans" cxnId="{B5B55572-0E5D-4FFA-89FF-F0758DE7B8B3}">
      <dgm:prSet/>
      <dgm:spPr/>
      <dgm:t>
        <a:bodyPr/>
        <a:lstStyle/>
        <a:p>
          <a:endParaRPr lang="en-US"/>
        </a:p>
      </dgm:t>
    </dgm:pt>
    <dgm:pt modelId="{E88E27D5-A19D-4009-8507-5072FAD05C15}" type="sibTrans" cxnId="{B5B55572-0E5D-4FFA-89FF-F0758DE7B8B3}">
      <dgm:prSet/>
      <dgm:spPr/>
      <dgm:t>
        <a:bodyPr/>
        <a:lstStyle/>
        <a:p>
          <a:endParaRPr lang="en-US"/>
        </a:p>
      </dgm:t>
    </dgm:pt>
    <dgm:pt modelId="{00767640-6242-4689-A675-D968C1CF8D6B}">
      <dgm:prSet/>
      <dgm:spPr>
        <a:solidFill>
          <a:srgbClr val="FFC000"/>
        </a:solidFill>
      </dgm:spPr>
      <dgm:t>
        <a:bodyPr/>
        <a:lstStyle/>
        <a:p>
          <a:r>
            <a:rPr lang="en-CA" dirty="0">
              <a:solidFill>
                <a:schemeClr val="bg1"/>
              </a:solidFill>
            </a:rPr>
            <a:t>Parents trying to fill out forms on a computer appreciate the toys and books for their kids</a:t>
          </a:r>
          <a:endParaRPr lang="en-US" dirty="0">
            <a:solidFill>
              <a:schemeClr val="bg1"/>
            </a:solidFill>
          </a:endParaRPr>
        </a:p>
      </dgm:t>
    </dgm:pt>
    <dgm:pt modelId="{B47B7B67-36AE-423E-B012-6242259424B4}" type="parTrans" cxnId="{7257984F-9576-48CA-903A-D4F03A4159DA}">
      <dgm:prSet/>
      <dgm:spPr/>
      <dgm:t>
        <a:bodyPr/>
        <a:lstStyle/>
        <a:p>
          <a:endParaRPr lang="en-US"/>
        </a:p>
      </dgm:t>
    </dgm:pt>
    <dgm:pt modelId="{C041398B-031A-4A7F-BD21-C75785D16F9B}" type="sibTrans" cxnId="{7257984F-9576-48CA-903A-D4F03A4159DA}">
      <dgm:prSet/>
      <dgm:spPr/>
      <dgm:t>
        <a:bodyPr/>
        <a:lstStyle/>
        <a:p>
          <a:endParaRPr lang="en-US"/>
        </a:p>
      </dgm:t>
    </dgm:pt>
    <dgm:pt modelId="{05D7EE65-6685-4E86-A7B7-928909E35A96}">
      <dgm:prSet/>
      <dgm:spPr>
        <a:solidFill>
          <a:srgbClr val="89C064"/>
        </a:solidFill>
      </dgm:spPr>
      <dgm:t>
        <a:bodyPr/>
        <a:lstStyle/>
        <a:p>
          <a:r>
            <a:rPr lang="en-CA" dirty="0"/>
            <a:t>Courthouse employees enjoy taking their lunches in easy chairs looking out at a beautiful view</a:t>
          </a:r>
          <a:endParaRPr lang="en-US" dirty="0"/>
        </a:p>
      </dgm:t>
    </dgm:pt>
    <dgm:pt modelId="{968504A9-FE82-4924-8EAE-2476E50958BB}" type="parTrans" cxnId="{735502A3-29E8-43A6-A0E3-B3DA5CE8DF71}">
      <dgm:prSet/>
      <dgm:spPr/>
      <dgm:t>
        <a:bodyPr/>
        <a:lstStyle/>
        <a:p>
          <a:endParaRPr lang="en-US"/>
        </a:p>
      </dgm:t>
    </dgm:pt>
    <dgm:pt modelId="{2BA49A8E-74DC-41BB-B87D-DD896D515E78}" type="sibTrans" cxnId="{735502A3-29E8-43A6-A0E3-B3DA5CE8DF71}">
      <dgm:prSet/>
      <dgm:spPr/>
      <dgm:t>
        <a:bodyPr/>
        <a:lstStyle/>
        <a:p>
          <a:endParaRPr lang="en-US"/>
        </a:p>
      </dgm:t>
    </dgm:pt>
    <dgm:pt modelId="{95B745E6-883F-4DB1-B90C-2D666D205FB4}">
      <dgm:prSet/>
      <dgm:spPr>
        <a:solidFill>
          <a:schemeClr val="accent5">
            <a:lumMod val="75000"/>
          </a:schemeClr>
        </a:solidFill>
      </dgm:spPr>
      <dgm:t>
        <a:bodyPr/>
        <a:lstStyle/>
        <a:p>
          <a:r>
            <a:rPr lang="en-CA" dirty="0"/>
            <a:t>Clients share more about themselves in this informal recreation area</a:t>
          </a:r>
          <a:endParaRPr lang="en-US" dirty="0"/>
        </a:p>
      </dgm:t>
    </dgm:pt>
    <dgm:pt modelId="{C384E917-B20A-4F97-A6DD-DE5F7A3583A2}" type="parTrans" cxnId="{B27F1D7A-D0C1-49F5-BDDC-64BD2CA146A8}">
      <dgm:prSet/>
      <dgm:spPr/>
      <dgm:t>
        <a:bodyPr/>
        <a:lstStyle/>
        <a:p>
          <a:endParaRPr lang="en-US"/>
        </a:p>
      </dgm:t>
    </dgm:pt>
    <dgm:pt modelId="{13702718-B71B-4D93-8715-6F21A4CA76D3}" type="sibTrans" cxnId="{B27F1D7A-D0C1-49F5-BDDC-64BD2CA146A8}">
      <dgm:prSet/>
      <dgm:spPr/>
      <dgm:t>
        <a:bodyPr/>
        <a:lstStyle/>
        <a:p>
          <a:endParaRPr lang="en-US"/>
        </a:p>
      </dgm:t>
    </dgm:pt>
    <dgm:pt modelId="{6989160F-D175-4151-A815-B5F45E5AD6A3}" type="pres">
      <dgm:prSet presAssocID="{DFF5B471-D139-416C-8635-65CA0904E48D}" presName="diagram" presStyleCnt="0">
        <dgm:presLayoutVars>
          <dgm:dir/>
          <dgm:resizeHandles val="exact"/>
        </dgm:presLayoutVars>
      </dgm:prSet>
      <dgm:spPr/>
    </dgm:pt>
    <dgm:pt modelId="{C83F20F0-3117-4BBA-8357-A9AA22FAF457}" type="pres">
      <dgm:prSet presAssocID="{256D45C2-0265-40D1-8E76-B61358885CF7}" presName="node" presStyleLbl="node1" presStyleIdx="0" presStyleCnt="4">
        <dgm:presLayoutVars>
          <dgm:bulletEnabled val="1"/>
        </dgm:presLayoutVars>
      </dgm:prSet>
      <dgm:spPr/>
    </dgm:pt>
    <dgm:pt modelId="{A4FBA811-DA83-473C-A678-89CEF75612CC}" type="pres">
      <dgm:prSet presAssocID="{E88E27D5-A19D-4009-8507-5072FAD05C15}" presName="sibTrans" presStyleCnt="0"/>
      <dgm:spPr/>
    </dgm:pt>
    <dgm:pt modelId="{615FD2C8-8596-41A6-8A25-92F107EB16FF}" type="pres">
      <dgm:prSet presAssocID="{00767640-6242-4689-A675-D968C1CF8D6B}" presName="node" presStyleLbl="node1" presStyleIdx="1" presStyleCnt="4">
        <dgm:presLayoutVars>
          <dgm:bulletEnabled val="1"/>
        </dgm:presLayoutVars>
      </dgm:prSet>
      <dgm:spPr/>
    </dgm:pt>
    <dgm:pt modelId="{3EAD3274-E1C7-408C-A2E7-82CB1999C346}" type="pres">
      <dgm:prSet presAssocID="{C041398B-031A-4A7F-BD21-C75785D16F9B}" presName="sibTrans" presStyleCnt="0"/>
      <dgm:spPr/>
    </dgm:pt>
    <dgm:pt modelId="{022F31AF-F6A7-4578-A827-E139534D3A34}" type="pres">
      <dgm:prSet presAssocID="{05D7EE65-6685-4E86-A7B7-928909E35A96}" presName="node" presStyleLbl="node1" presStyleIdx="2" presStyleCnt="4">
        <dgm:presLayoutVars>
          <dgm:bulletEnabled val="1"/>
        </dgm:presLayoutVars>
      </dgm:prSet>
      <dgm:spPr/>
    </dgm:pt>
    <dgm:pt modelId="{5CBFFD55-EDB1-4600-ADEA-91074C46BAA4}" type="pres">
      <dgm:prSet presAssocID="{2BA49A8E-74DC-41BB-B87D-DD896D515E78}" presName="sibTrans" presStyleCnt="0"/>
      <dgm:spPr/>
    </dgm:pt>
    <dgm:pt modelId="{4DD77AC1-D5BA-4409-B579-236F91A335F7}" type="pres">
      <dgm:prSet presAssocID="{95B745E6-883F-4DB1-B90C-2D666D205FB4}" presName="node" presStyleLbl="node1" presStyleIdx="3" presStyleCnt="4">
        <dgm:presLayoutVars>
          <dgm:bulletEnabled val="1"/>
        </dgm:presLayoutVars>
      </dgm:prSet>
      <dgm:spPr/>
    </dgm:pt>
  </dgm:ptLst>
  <dgm:cxnLst>
    <dgm:cxn modelId="{B87F7A2F-6504-4691-B45E-669C0A91D7C3}" type="presOf" srcId="{05D7EE65-6685-4E86-A7B7-928909E35A96}" destId="{022F31AF-F6A7-4578-A827-E139534D3A34}" srcOrd="0" destOrd="0" presId="urn:microsoft.com/office/officeart/2005/8/layout/default"/>
    <dgm:cxn modelId="{8ED91532-A218-4210-81CD-A1CCD87B4016}" type="presOf" srcId="{256D45C2-0265-40D1-8E76-B61358885CF7}" destId="{C83F20F0-3117-4BBA-8357-A9AA22FAF457}" srcOrd="0" destOrd="0" presId="urn:microsoft.com/office/officeart/2005/8/layout/default"/>
    <dgm:cxn modelId="{7257984F-9576-48CA-903A-D4F03A4159DA}" srcId="{DFF5B471-D139-416C-8635-65CA0904E48D}" destId="{00767640-6242-4689-A675-D968C1CF8D6B}" srcOrd="1" destOrd="0" parTransId="{B47B7B67-36AE-423E-B012-6242259424B4}" sibTransId="{C041398B-031A-4A7F-BD21-C75785D16F9B}"/>
    <dgm:cxn modelId="{B5B55572-0E5D-4FFA-89FF-F0758DE7B8B3}" srcId="{DFF5B471-D139-416C-8635-65CA0904E48D}" destId="{256D45C2-0265-40D1-8E76-B61358885CF7}" srcOrd="0" destOrd="0" parTransId="{4E3CF5DB-F889-4FA5-A863-E62710475EDC}" sibTransId="{E88E27D5-A19D-4009-8507-5072FAD05C15}"/>
    <dgm:cxn modelId="{98672E74-75BF-4D8F-9E29-394BFC82EC42}" type="presOf" srcId="{DFF5B471-D139-416C-8635-65CA0904E48D}" destId="{6989160F-D175-4151-A815-B5F45E5AD6A3}" srcOrd="0" destOrd="0" presId="urn:microsoft.com/office/officeart/2005/8/layout/default"/>
    <dgm:cxn modelId="{B27F1D7A-D0C1-49F5-BDDC-64BD2CA146A8}" srcId="{DFF5B471-D139-416C-8635-65CA0904E48D}" destId="{95B745E6-883F-4DB1-B90C-2D666D205FB4}" srcOrd="3" destOrd="0" parTransId="{C384E917-B20A-4F97-A6DD-DE5F7A3583A2}" sibTransId="{13702718-B71B-4D93-8715-6F21A4CA76D3}"/>
    <dgm:cxn modelId="{735502A3-29E8-43A6-A0E3-B3DA5CE8DF71}" srcId="{DFF5B471-D139-416C-8635-65CA0904E48D}" destId="{05D7EE65-6685-4E86-A7B7-928909E35A96}" srcOrd="2" destOrd="0" parTransId="{968504A9-FE82-4924-8EAE-2476E50958BB}" sibTransId="{2BA49A8E-74DC-41BB-B87D-DD896D515E78}"/>
    <dgm:cxn modelId="{34D7A4B5-3739-450D-BC19-36BD6ABC803C}" type="presOf" srcId="{00767640-6242-4689-A675-D968C1CF8D6B}" destId="{615FD2C8-8596-41A6-8A25-92F107EB16FF}" srcOrd="0" destOrd="0" presId="urn:microsoft.com/office/officeart/2005/8/layout/default"/>
    <dgm:cxn modelId="{59BB6CF0-63B3-47B0-B307-1B589A57E752}" type="presOf" srcId="{95B745E6-883F-4DB1-B90C-2D666D205FB4}" destId="{4DD77AC1-D5BA-4409-B579-236F91A335F7}" srcOrd="0" destOrd="0" presId="urn:microsoft.com/office/officeart/2005/8/layout/default"/>
    <dgm:cxn modelId="{0EA034E1-B008-4FDC-AC2A-1ED5505D65A6}" type="presParOf" srcId="{6989160F-D175-4151-A815-B5F45E5AD6A3}" destId="{C83F20F0-3117-4BBA-8357-A9AA22FAF457}" srcOrd="0" destOrd="0" presId="urn:microsoft.com/office/officeart/2005/8/layout/default"/>
    <dgm:cxn modelId="{D216B73E-C385-4DB6-B3A6-05E6AE45CF8B}" type="presParOf" srcId="{6989160F-D175-4151-A815-B5F45E5AD6A3}" destId="{A4FBA811-DA83-473C-A678-89CEF75612CC}" srcOrd="1" destOrd="0" presId="urn:microsoft.com/office/officeart/2005/8/layout/default"/>
    <dgm:cxn modelId="{870E3A19-9B0D-42EB-82F8-16FB553EC854}" type="presParOf" srcId="{6989160F-D175-4151-A815-B5F45E5AD6A3}" destId="{615FD2C8-8596-41A6-8A25-92F107EB16FF}" srcOrd="2" destOrd="0" presId="urn:microsoft.com/office/officeart/2005/8/layout/default"/>
    <dgm:cxn modelId="{970934CE-82F8-4AB2-8BA3-600EFC2D5806}" type="presParOf" srcId="{6989160F-D175-4151-A815-B5F45E5AD6A3}" destId="{3EAD3274-E1C7-408C-A2E7-82CB1999C346}" srcOrd="3" destOrd="0" presId="urn:microsoft.com/office/officeart/2005/8/layout/default"/>
    <dgm:cxn modelId="{AA92AB71-7D08-4B4D-85EF-5E0196370684}" type="presParOf" srcId="{6989160F-D175-4151-A815-B5F45E5AD6A3}" destId="{022F31AF-F6A7-4578-A827-E139534D3A34}" srcOrd="4" destOrd="0" presId="urn:microsoft.com/office/officeart/2005/8/layout/default"/>
    <dgm:cxn modelId="{DEB69B3F-70E9-4E51-9490-4DFCD1E19A8B}" type="presParOf" srcId="{6989160F-D175-4151-A815-B5F45E5AD6A3}" destId="{5CBFFD55-EDB1-4600-ADEA-91074C46BAA4}" srcOrd="5" destOrd="0" presId="urn:microsoft.com/office/officeart/2005/8/layout/default"/>
    <dgm:cxn modelId="{1F46B175-CE68-43F1-858C-269BE9BBC45B}" type="presParOf" srcId="{6989160F-D175-4151-A815-B5F45E5AD6A3}" destId="{4DD77AC1-D5BA-4409-B579-236F91A335F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F20F0-3117-4BBA-8357-A9AA22FAF457}">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a:t>Lawyers like doing jigsaw puzzles just as much as we do</a:t>
          </a:r>
          <a:endParaRPr lang="en-US" sz="2300" kern="1200"/>
        </a:p>
      </dsp:txBody>
      <dsp:txXfrm>
        <a:off x="402550" y="1992"/>
        <a:ext cx="3034531" cy="1820718"/>
      </dsp:txXfrm>
    </dsp:sp>
    <dsp:sp modelId="{615FD2C8-8596-41A6-8A25-92F107EB16FF}">
      <dsp:nvSpPr>
        <dsp:cNvPr id="0" name=""/>
        <dsp:cNvSpPr/>
      </dsp:nvSpPr>
      <dsp:spPr>
        <a:xfrm>
          <a:off x="3740534" y="1992"/>
          <a:ext cx="3034531" cy="182071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solidFill>
                <a:schemeClr val="bg1"/>
              </a:solidFill>
            </a:rPr>
            <a:t>Parents trying to fill out forms on a computer appreciate the toys and books for their kids</a:t>
          </a:r>
          <a:endParaRPr lang="en-US" sz="2300" kern="1200" dirty="0">
            <a:solidFill>
              <a:schemeClr val="bg1"/>
            </a:solidFill>
          </a:endParaRPr>
        </a:p>
      </dsp:txBody>
      <dsp:txXfrm>
        <a:off x="3740534" y="1992"/>
        <a:ext cx="3034531" cy="1820718"/>
      </dsp:txXfrm>
    </dsp:sp>
    <dsp:sp modelId="{022F31AF-F6A7-4578-A827-E139534D3A34}">
      <dsp:nvSpPr>
        <dsp:cNvPr id="0" name=""/>
        <dsp:cNvSpPr/>
      </dsp:nvSpPr>
      <dsp:spPr>
        <a:xfrm>
          <a:off x="7078518" y="1992"/>
          <a:ext cx="3034531" cy="1820718"/>
        </a:xfrm>
        <a:prstGeom prst="rect">
          <a:avLst/>
        </a:prstGeom>
        <a:solidFill>
          <a:srgbClr val="89C0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Courthouse employees enjoy taking their lunches in easy chairs looking out at a beautiful view</a:t>
          </a:r>
          <a:endParaRPr lang="en-US" sz="2300" kern="1200" dirty="0"/>
        </a:p>
      </dsp:txBody>
      <dsp:txXfrm>
        <a:off x="7078518" y="1992"/>
        <a:ext cx="3034531" cy="1820718"/>
      </dsp:txXfrm>
    </dsp:sp>
    <dsp:sp modelId="{4DD77AC1-D5BA-4409-B579-236F91A335F7}">
      <dsp:nvSpPr>
        <dsp:cNvPr id="0" name=""/>
        <dsp:cNvSpPr/>
      </dsp:nvSpPr>
      <dsp:spPr>
        <a:xfrm>
          <a:off x="3740534" y="2126164"/>
          <a:ext cx="3034531" cy="1820718"/>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dirty="0"/>
            <a:t>Clients share more about themselves in this informal recreation area</a:t>
          </a:r>
          <a:endParaRPr lang="en-US" sz="2300" kern="1200" dirty="0"/>
        </a:p>
      </dsp:txBody>
      <dsp:txXfrm>
        <a:off x="3740534" y="2126164"/>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71E2-792C-4C86-8692-A4F697D34C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F3FB66-6EFF-435F-B83F-37B7BE5C9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D807F8-2BD1-4BAE-A68F-BCFE17D9F910}"/>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5" name="Footer Placeholder 4">
            <a:extLst>
              <a:ext uri="{FF2B5EF4-FFF2-40B4-BE49-F238E27FC236}">
                <a16:creationId xmlns:a16="http://schemas.microsoft.com/office/drawing/2014/main" id="{B2B3C0E0-BEE8-4C27-AA3A-09DC48A09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22B3D-6008-404D-9BB1-2EC04C417000}"/>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107287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2F1C-C419-44E1-83D2-BAF1B0BC1A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07E898-ECE8-4A5C-BEF2-94FD8BEF3F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6C3D3-4AD6-46FD-A316-6219E6BDBC4C}"/>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5" name="Footer Placeholder 4">
            <a:extLst>
              <a:ext uri="{FF2B5EF4-FFF2-40B4-BE49-F238E27FC236}">
                <a16:creationId xmlns:a16="http://schemas.microsoft.com/office/drawing/2014/main" id="{DBCC6637-78E1-427C-849D-CF8284945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A32BD-BFAE-4BE0-A3A7-A30BA7EEF3CD}"/>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21509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647B29-02B6-4209-A157-BAB8704284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505F1-EFC7-459A-BEA3-0F6D2FCEE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230A3-C16C-4260-B689-6C2B9A411DE6}"/>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5" name="Footer Placeholder 4">
            <a:extLst>
              <a:ext uri="{FF2B5EF4-FFF2-40B4-BE49-F238E27FC236}">
                <a16:creationId xmlns:a16="http://schemas.microsoft.com/office/drawing/2014/main" id="{50292668-0969-4B2F-9E32-7B6489FE4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9667B-89AE-4A1A-AB27-01D875B4022E}"/>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343830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550A-5FD1-430E-94A6-3B75AE9B2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54E43-0377-4766-A5E0-F1E2E8262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D5C5F-31F1-4037-8B8C-C6576D0EF144}"/>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5" name="Footer Placeholder 4">
            <a:extLst>
              <a:ext uri="{FF2B5EF4-FFF2-40B4-BE49-F238E27FC236}">
                <a16:creationId xmlns:a16="http://schemas.microsoft.com/office/drawing/2014/main" id="{C3FA9EB0-D5D5-49DC-BDCA-0644C7E23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386B4-9C1B-49EF-BE1D-FAA9A831C10E}"/>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194121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A4A5-78D1-4F30-8B8E-0DFE5FCC96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6EC7FD-D968-405D-BC4B-32D5862A86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F621C4-29DD-4BD0-8851-D8D2D2B214B1}"/>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5" name="Footer Placeholder 4">
            <a:extLst>
              <a:ext uri="{FF2B5EF4-FFF2-40B4-BE49-F238E27FC236}">
                <a16:creationId xmlns:a16="http://schemas.microsoft.com/office/drawing/2014/main" id="{50937F56-1AAA-4576-9725-F8AE47446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7AEB2-DDE8-47BB-8F06-D1392F1D383B}"/>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135757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1758-1386-4ED6-B1C0-2C5F16389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BA716E-4013-451A-9A8F-71ACFE8645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23A07-2825-43FE-82FE-D0CB18DDF7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4B94D8-9B67-4DD6-B2FF-7D66CB98157C}"/>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6" name="Footer Placeholder 5">
            <a:extLst>
              <a:ext uri="{FF2B5EF4-FFF2-40B4-BE49-F238E27FC236}">
                <a16:creationId xmlns:a16="http://schemas.microsoft.com/office/drawing/2014/main" id="{7695E582-243B-4785-9AD0-B93713F69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ED5480-5346-4ACD-B1D0-A8D80184DA3B}"/>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385790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E954-9E61-489A-9237-4CE1B8CAB0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0B9BD0-8299-4228-831F-0C1DCDE26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6BE92-10DB-4992-BBE0-760A92282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BD9E19-E128-462F-B321-89FBCF562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2DB9E-FA88-48AA-84AA-A7743880EC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72E92D-F059-488B-B0B5-C88E6B9360CF}"/>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8" name="Footer Placeholder 7">
            <a:extLst>
              <a:ext uri="{FF2B5EF4-FFF2-40B4-BE49-F238E27FC236}">
                <a16:creationId xmlns:a16="http://schemas.microsoft.com/office/drawing/2014/main" id="{D611DFAA-589C-4F0D-A148-EA196E3EEA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B95A6-6D32-4D49-80E5-F0264CD81F49}"/>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414612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33FF-67D3-421B-A14F-60F606A3E8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DAEAD2-4947-4BC7-B7F7-331AF323B6F2}"/>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4" name="Footer Placeholder 3">
            <a:extLst>
              <a:ext uri="{FF2B5EF4-FFF2-40B4-BE49-F238E27FC236}">
                <a16:creationId xmlns:a16="http://schemas.microsoft.com/office/drawing/2014/main" id="{621D3BA7-F630-414E-964F-94FBD50C8E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20AD79-BA90-41B4-8DCF-CA4A60514F8C}"/>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107496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6B058-54E7-4338-94C9-C4A06B586829}"/>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3" name="Footer Placeholder 2">
            <a:extLst>
              <a:ext uri="{FF2B5EF4-FFF2-40B4-BE49-F238E27FC236}">
                <a16:creationId xmlns:a16="http://schemas.microsoft.com/office/drawing/2014/main" id="{DBD7F565-4C3C-4358-BB3E-D89695BD47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38E1F-9592-45E9-A821-6297BD3B0891}"/>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419132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038C-3839-4B42-ABB2-8314A27AC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04D4C2-DCB9-4E79-A5D4-DF42CD322F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38CBA-9569-404D-A331-2C3E271E0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B0B52-B643-4404-BD1F-BD7A135560C7}"/>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6" name="Footer Placeholder 5">
            <a:extLst>
              <a:ext uri="{FF2B5EF4-FFF2-40B4-BE49-F238E27FC236}">
                <a16:creationId xmlns:a16="http://schemas.microsoft.com/office/drawing/2014/main" id="{C7D8689D-6B1A-49FD-9A58-DC8A801F0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B2245-15B1-4589-B68C-D732D49BFE92}"/>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305834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9E85-2A1B-415B-831E-AAFBE0109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1F640-B492-4E48-B9BA-BE63AC3E6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C01B62-3108-4E13-B719-E42900C1C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C2C76-3DA6-4ED5-9391-876774C74C9C}"/>
              </a:ext>
            </a:extLst>
          </p:cNvPr>
          <p:cNvSpPr>
            <a:spLocks noGrp="1"/>
          </p:cNvSpPr>
          <p:nvPr>
            <p:ph type="dt" sz="half" idx="10"/>
          </p:nvPr>
        </p:nvSpPr>
        <p:spPr/>
        <p:txBody>
          <a:bodyPr/>
          <a:lstStyle/>
          <a:p>
            <a:fld id="{C84EC7C8-FC4C-4456-A91E-DFA2C429E927}" type="datetimeFigureOut">
              <a:rPr lang="en-US" smtClean="0"/>
              <a:t>4/25/2023</a:t>
            </a:fld>
            <a:endParaRPr lang="en-US"/>
          </a:p>
        </p:txBody>
      </p:sp>
      <p:sp>
        <p:nvSpPr>
          <p:cNvPr id="6" name="Footer Placeholder 5">
            <a:extLst>
              <a:ext uri="{FF2B5EF4-FFF2-40B4-BE49-F238E27FC236}">
                <a16:creationId xmlns:a16="http://schemas.microsoft.com/office/drawing/2014/main" id="{1E99B4CD-AC65-4777-859E-5EE902A70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21940-75EB-4714-BDF1-CAD71E90BE56}"/>
              </a:ext>
            </a:extLst>
          </p:cNvPr>
          <p:cNvSpPr>
            <a:spLocks noGrp="1"/>
          </p:cNvSpPr>
          <p:nvPr>
            <p:ph type="sldNum" sz="quarter" idx="12"/>
          </p:nvPr>
        </p:nvSpPr>
        <p:spPr/>
        <p:txBody>
          <a:bodyPr/>
          <a:lstStyle/>
          <a:p>
            <a:fld id="{22FFD237-418C-4EAE-B695-F9B9AB160F3E}" type="slidenum">
              <a:rPr lang="en-US" smtClean="0"/>
              <a:t>‹#›</a:t>
            </a:fld>
            <a:endParaRPr lang="en-US"/>
          </a:p>
        </p:txBody>
      </p:sp>
    </p:spTree>
    <p:extLst>
      <p:ext uri="{BB962C8B-B14F-4D97-AF65-F5344CB8AC3E}">
        <p14:creationId xmlns:p14="http://schemas.microsoft.com/office/powerpoint/2010/main" val="204503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7D7BE6-9FC3-45F3-B9E9-62F6A13C33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0D0590-5235-4CC7-8E1F-91EDC07557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50A5B-702F-4DAC-BA4A-76F0BF0F7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EC7C8-FC4C-4456-A91E-DFA2C429E927}" type="datetimeFigureOut">
              <a:rPr lang="en-US" smtClean="0"/>
              <a:t>4/25/2023</a:t>
            </a:fld>
            <a:endParaRPr lang="en-US"/>
          </a:p>
        </p:txBody>
      </p:sp>
      <p:sp>
        <p:nvSpPr>
          <p:cNvPr id="5" name="Footer Placeholder 4">
            <a:extLst>
              <a:ext uri="{FF2B5EF4-FFF2-40B4-BE49-F238E27FC236}">
                <a16:creationId xmlns:a16="http://schemas.microsoft.com/office/drawing/2014/main" id="{5398DC75-577F-457D-A772-D95996920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B3DD11-CEF8-4292-8249-2EF942790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D237-418C-4EAE-B695-F9B9AB160F3E}" type="slidenum">
              <a:rPr lang="en-US" smtClean="0"/>
              <a:t>‹#›</a:t>
            </a:fld>
            <a:endParaRPr lang="en-US"/>
          </a:p>
        </p:txBody>
      </p:sp>
    </p:spTree>
    <p:extLst>
      <p:ext uri="{BB962C8B-B14F-4D97-AF65-F5344CB8AC3E}">
        <p14:creationId xmlns:p14="http://schemas.microsoft.com/office/powerpoint/2010/main" val="3545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0DB68-ED21-48CB-AFDB-0C24AB41ADC1}"/>
              </a:ext>
            </a:extLst>
          </p:cNvPr>
          <p:cNvSpPr>
            <a:spLocks noGrp="1"/>
          </p:cNvSpPr>
          <p:nvPr>
            <p:ph type="ctrTitle"/>
          </p:nvPr>
        </p:nvSpPr>
        <p:spPr>
          <a:xfrm>
            <a:off x="890339" y="1421786"/>
            <a:ext cx="3734014" cy="2760740"/>
          </a:xfrm>
        </p:spPr>
        <p:txBody>
          <a:bodyPr anchor="b">
            <a:noAutofit/>
          </a:bodyPr>
          <a:lstStyle/>
          <a:p>
            <a:pPr algn="l"/>
            <a:r>
              <a:rPr lang="en-CA" sz="5500" b="1">
                <a:latin typeface="Berlin Sans FB Demi" panose="020E0802020502020306" pitchFamily="34" charset="0"/>
                <a:cs typeface="Aharoni" panose="02010803020104030203" pitchFamily="2" charset="-79"/>
              </a:rPr>
              <a:t>Oasis </a:t>
            </a:r>
            <a:br>
              <a:rPr lang="en-CA" sz="5500" b="1">
                <a:latin typeface="Berlin Sans FB Demi" panose="020E0802020502020306" pitchFamily="34" charset="0"/>
                <a:cs typeface="Aharoni" panose="02010803020104030203" pitchFamily="2" charset="-79"/>
              </a:rPr>
            </a:br>
            <a:r>
              <a:rPr lang="en-CA" sz="5500" b="1">
                <a:latin typeface="Berlin Sans FB Demi" panose="020E0802020502020306" pitchFamily="34" charset="0"/>
                <a:cs typeface="Aharoni" panose="02010803020104030203" pitchFamily="2" charset="-79"/>
              </a:rPr>
              <a:t>in the Courthouse</a:t>
            </a:r>
            <a:endParaRPr lang="en-US" sz="5500" b="1" dirty="0">
              <a:latin typeface="Berlin Sans FB Demi" panose="020E0802020502020306" pitchFamily="34" charset="0"/>
              <a:cs typeface="Aharoni" panose="02010803020104030203" pitchFamily="2" charset="-79"/>
            </a:endParaRPr>
          </a:p>
        </p:txBody>
      </p:sp>
      <p:sp>
        <p:nvSpPr>
          <p:cNvPr id="3" name="Subtitle 2">
            <a:extLst>
              <a:ext uri="{FF2B5EF4-FFF2-40B4-BE49-F238E27FC236}">
                <a16:creationId xmlns:a16="http://schemas.microsoft.com/office/drawing/2014/main" id="{2D0A0B09-45E4-4648-AC4B-4EBF3A45D483}"/>
              </a:ext>
            </a:extLst>
          </p:cNvPr>
          <p:cNvSpPr>
            <a:spLocks noGrp="1"/>
          </p:cNvSpPr>
          <p:nvPr>
            <p:ph type="subTitle" idx="1"/>
          </p:nvPr>
        </p:nvSpPr>
        <p:spPr>
          <a:xfrm>
            <a:off x="890339" y="4636008"/>
            <a:ext cx="3734014" cy="1169794"/>
          </a:xfrm>
        </p:spPr>
        <p:txBody>
          <a:bodyPr>
            <a:normAutofit fontScale="77500" lnSpcReduction="20000"/>
          </a:bodyPr>
          <a:lstStyle/>
          <a:p>
            <a:pPr algn="l">
              <a:spcBef>
                <a:spcPts val="600"/>
              </a:spcBef>
            </a:pPr>
            <a:r>
              <a:rPr lang="en-CA" sz="2000" b="1" dirty="0"/>
              <a:t>Heather Reid</a:t>
            </a:r>
          </a:p>
          <a:p>
            <a:pPr algn="l">
              <a:spcBef>
                <a:spcPts val="600"/>
              </a:spcBef>
            </a:pPr>
            <a:r>
              <a:rPr lang="en-CA" sz="2000" b="1" dirty="0"/>
              <a:t>Library Technician</a:t>
            </a:r>
          </a:p>
          <a:p>
            <a:pPr algn="l">
              <a:spcBef>
                <a:spcPts val="600"/>
              </a:spcBef>
            </a:pPr>
            <a:r>
              <a:rPr lang="en-CA" sz="2000" b="1" dirty="0"/>
              <a:t>Vancouver Island Library Staff Conference</a:t>
            </a:r>
          </a:p>
          <a:p>
            <a:pPr algn="l">
              <a:spcBef>
                <a:spcPts val="600"/>
              </a:spcBef>
            </a:pPr>
            <a:r>
              <a:rPr lang="en-CA" sz="2000" b="1" dirty="0"/>
              <a:t>May 2023</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hart&#10;&#10;Description automatically generated">
            <a:extLst>
              <a:ext uri="{FF2B5EF4-FFF2-40B4-BE49-F238E27FC236}">
                <a16:creationId xmlns:a16="http://schemas.microsoft.com/office/drawing/2014/main" id="{DB970E15-7BDA-4FCD-B527-F5D17C25567B}"/>
              </a:ext>
            </a:extLst>
          </p:cNvPr>
          <p:cNvPicPr>
            <a:picLocks noChangeAspect="1"/>
          </p:cNvPicPr>
          <p:nvPr/>
        </p:nvPicPr>
        <p:blipFill rotWithShape="1">
          <a:blip r:embed="rId2">
            <a:extLst>
              <a:ext uri="{28A0092B-C50C-407E-A947-70E740481C1C}">
                <a14:useLocalDpi xmlns:a14="http://schemas.microsoft.com/office/drawing/2010/main" val="0"/>
              </a:ext>
            </a:extLst>
          </a:blip>
          <a:srcRect l="18630" r="3885" b="-1"/>
          <a:stretch/>
        </p:blipFill>
        <p:spPr>
          <a:xfrm>
            <a:off x="4827181" y="-1028700"/>
            <a:ext cx="7363297" cy="78867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Picture 6" descr="Logo, company name&#10;&#10;Description automatically generated">
            <a:extLst>
              <a:ext uri="{FF2B5EF4-FFF2-40B4-BE49-F238E27FC236}">
                <a16:creationId xmlns:a16="http://schemas.microsoft.com/office/drawing/2014/main" id="{02E6EC4C-E733-41F5-87D5-3AABC7224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87" y="153136"/>
            <a:ext cx="2213409" cy="1041909"/>
          </a:xfrm>
          <a:prstGeom prst="rect">
            <a:avLst/>
          </a:prstGeom>
        </p:spPr>
      </p:pic>
    </p:spTree>
    <p:extLst>
      <p:ext uri="{BB962C8B-B14F-4D97-AF65-F5344CB8AC3E}">
        <p14:creationId xmlns:p14="http://schemas.microsoft.com/office/powerpoint/2010/main" val="245379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00C13C-8350-4745-A32B-9B3A358A68DB}"/>
              </a:ext>
            </a:extLst>
          </p:cNvPr>
          <p:cNvSpPr>
            <a:spLocks noGrp="1"/>
          </p:cNvSpPr>
          <p:nvPr>
            <p:ph type="title"/>
          </p:nvPr>
        </p:nvSpPr>
        <p:spPr>
          <a:xfrm>
            <a:off x="5297762" y="329184"/>
            <a:ext cx="6251110" cy="1783080"/>
          </a:xfrm>
        </p:spPr>
        <p:txBody>
          <a:bodyPr anchor="b">
            <a:noAutofit/>
          </a:bodyPr>
          <a:lstStyle/>
          <a:p>
            <a:r>
              <a:rPr lang="en-CA" sz="5400" dirty="0">
                <a:latin typeface="Berlin Sans FB" panose="020E0602020502020306" pitchFamily="34" charset="0"/>
              </a:rPr>
              <a:t>Welcoming </a:t>
            </a:r>
            <a:r>
              <a:rPr lang="en-CA" sz="5400" i="1" dirty="0">
                <a:latin typeface="Berlin Sans FB" panose="020E0602020502020306" pitchFamily="34" charset="0"/>
              </a:rPr>
              <a:t>everyone</a:t>
            </a:r>
            <a:r>
              <a:rPr lang="en-CA" sz="5400" dirty="0">
                <a:latin typeface="Berlin Sans FB" panose="020E0602020502020306" pitchFamily="34" charset="0"/>
              </a:rPr>
              <a:t> back to our library</a:t>
            </a:r>
            <a:endParaRPr lang="en-US" sz="5400" dirty="0">
              <a:latin typeface="Berlin Sans FB" panose="020E0602020502020306" pitchFamily="34" charset="0"/>
            </a:endParaRPr>
          </a:p>
        </p:txBody>
      </p:sp>
      <p:pic>
        <p:nvPicPr>
          <p:cNvPr id="9" name="Content Placeholder 8">
            <a:extLst>
              <a:ext uri="{FF2B5EF4-FFF2-40B4-BE49-F238E27FC236}">
                <a16:creationId xmlns:a16="http://schemas.microsoft.com/office/drawing/2014/main" id="{8495A7F3-3003-4512-B0A4-F42D4DD286BD}"/>
              </a:ext>
            </a:extLst>
          </p:cNvPr>
          <p:cNvPicPr>
            <a:picLocks noChangeAspect="1"/>
          </p:cNvPicPr>
          <p:nvPr/>
        </p:nvPicPr>
        <p:blipFill rotWithShape="1">
          <a:blip r:embed="rId2"/>
          <a:srcRect l="49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603A50A1-E173-F4E7-FA49-0588A60AEC28}"/>
              </a:ext>
            </a:extLst>
          </p:cNvPr>
          <p:cNvSpPr>
            <a:spLocks noGrp="1"/>
          </p:cNvSpPr>
          <p:nvPr>
            <p:ph idx="1"/>
          </p:nvPr>
        </p:nvSpPr>
        <p:spPr>
          <a:xfrm>
            <a:off x="5297762" y="2706624"/>
            <a:ext cx="6251110" cy="3483864"/>
          </a:xfrm>
        </p:spPr>
        <p:txBody>
          <a:bodyPr>
            <a:normAutofit lnSpcReduction="10000"/>
          </a:bodyPr>
          <a:lstStyle/>
          <a:p>
            <a:r>
              <a:rPr lang="en-CA" sz="2200" dirty="0"/>
              <a:t>Courthouse Libraries BC serves legal professionals and members of the public who are seeking information to help them deal with legal matters ranging from divorce to probating wills, and from evictions to personal injury</a:t>
            </a:r>
          </a:p>
          <a:p>
            <a:r>
              <a:rPr lang="en-CA" sz="2200" dirty="0"/>
              <a:t>In April 2022 we flung our doors wide open to the public after two years of remote and appointment-only legal research services</a:t>
            </a:r>
          </a:p>
          <a:p>
            <a:r>
              <a:rPr lang="en-CA" sz="2200" dirty="0"/>
              <a:t>People often come to our space at stressful time in their lives and we want to make everyone feel welcome</a:t>
            </a:r>
            <a:endParaRPr lang="en-US" sz="2200" dirty="0"/>
          </a:p>
        </p:txBody>
      </p:sp>
    </p:spTree>
    <p:extLst>
      <p:ext uri="{BB962C8B-B14F-4D97-AF65-F5344CB8AC3E}">
        <p14:creationId xmlns:p14="http://schemas.microsoft.com/office/powerpoint/2010/main" val="280182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019CB-6EFD-4C68-B469-8F545092C6F0}"/>
              </a:ext>
            </a:extLst>
          </p:cNvPr>
          <p:cNvSpPr>
            <a:spLocks noGrp="1"/>
          </p:cNvSpPr>
          <p:nvPr>
            <p:ph type="title"/>
          </p:nvPr>
        </p:nvSpPr>
        <p:spPr>
          <a:xfrm>
            <a:off x="630936" y="4440365"/>
            <a:ext cx="4245864" cy="1722691"/>
          </a:xfrm>
        </p:spPr>
        <p:txBody>
          <a:bodyPr anchor="ctr">
            <a:normAutofit/>
          </a:bodyPr>
          <a:lstStyle/>
          <a:p>
            <a:r>
              <a:rPr lang="en-CA" sz="5400" dirty="0">
                <a:latin typeface="Berlin Sans FB Demi" panose="020E0802020502020306" pitchFamily="34" charset="0"/>
              </a:rPr>
              <a:t>Creating the Cozy Corner</a:t>
            </a:r>
            <a:endParaRPr lang="en-US" sz="5400" dirty="0">
              <a:latin typeface="Berlin Sans FB Demi" panose="020E0802020502020306" pitchFamily="34" charset="0"/>
            </a:endParaRPr>
          </a:p>
        </p:txBody>
      </p:sp>
      <p:pic>
        <p:nvPicPr>
          <p:cNvPr id="9" name="Picture 8">
            <a:extLst>
              <a:ext uri="{FF2B5EF4-FFF2-40B4-BE49-F238E27FC236}">
                <a16:creationId xmlns:a16="http://schemas.microsoft.com/office/drawing/2014/main" id="{D2A1DCA8-FCBD-4AC3-9C83-F89DE60817B0}"/>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705523" y="320040"/>
            <a:ext cx="4986705" cy="39270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icture containing text, indoor, floor, room&#10;&#10;Description automatically generated">
            <a:extLst>
              <a:ext uri="{FF2B5EF4-FFF2-40B4-BE49-F238E27FC236}">
                <a16:creationId xmlns:a16="http://schemas.microsoft.com/office/drawing/2014/main" id="{FD875C6F-7FCB-44F2-B68D-0BE91057983D}"/>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6372055" y="320040"/>
            <a:ext cx="5236041" cy="39270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7"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1A675A-AE4C-447F-9649-5017302F6008}"/>
              </a:ext>
            </a:extLst>
          </p:cNvPr>
          <p:cNvSpPr>
            <a:spLocks noGrp="1"/>
          </p:cNvSpPr>
          <p:nvPr>
            <p:ph idx="1"/>
          </p:nvPr>
        </p:nvSpPr>
        <p:spPr>
          <a:xfrm>
            <a:off x="5333999" y="4440365"/>
            <a:ext cx="6214871" cy="1722691"/>
          </a:xfrm>
        </p:spPr>
        <p:txBody>
          <a:bodyPr anchor="ctr">
            <a:normAutofit/>
          </a:bodyPr>
          <a:lstStyle/>
          <a:p>
            <a:r>
              <a:rPr lang="en-CA" sz="2200" dirty="0"/>
              <a:t>With a small budget in hand, we decided to create a leisure area in a quiet corner of the law library where people can take breaks from the difficult  or stressful work they’ve come to do</a:t>
            </a:r>
            <a:endParaRPr lang="en-US" sz="2200" dirty="0"/>
          </a:p>
        </p:txBody>
      </p:sp>
    </p:spTree>
    <p:extLst>
      <p:ext uri="{BB962C8B-B14F-4D97-AF65-F5344CB8AC3E}">
        <p14:creationId xmlns:p14="http://schemas.microsoft.com/office/powerpoint/2010/main" val="157596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EACC8-B981-408F-A072-0995F835AA1F}"/>
              </a:ext>
            </a:extLst>
          </p:cNvPr>
          <p:cNvSpPr>
            <a:spLocks noGrp="1"/>
          </p:cNvSpPr>
          <p:nvPr>
            <p:ph type="title"/>
          </p:nvPr>
        </p:nvSpPr>
        <p:spPr>
          <a:xfrm>
            <a:off x="640080" y="325369"/>
            <a:ext cx="4368602" cy="1956841"/>
          </a:xfrm>
        </p:spPr>
        <p:txBody>
          <a:bodyPr anchor="b">
            <a:normAutofit/>
          </a:bodyPr>
          <a:lstStyle/>
          <a:p>
            <a:r>
              <a:rPr lang="en-CA" sz="5400" dirty="0">
                <a:latin typeface="Berlin Sans FB Demi" panose="020E0802020502020306" pitchFamily="34" charset="0"/>
              </a:rPr>
              <a:t>Encouraging the hesitant </a:t>
            </a:r>
            <a:endParaRPr lang="en-US" sz="5400" dirty="0">
              <a:latin typeface="Berlin Sans FB Demi" panose="020E0802020502020306" pitchFamily="34" charset="0"/>
            </a:endParaRP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74C63C82-7CD2-43DC-8582-27D0F6CFE4A4}"/>
              </a:ext>
            </a:extLst>
          </p:cNvPr>
          <p:cNvSpPr>
            <a:spLocks noGrp="1"/>
          </p:cNvSpPr>
          <p:nvPr>
            <p:ph idx="1"/>
          </p:nvPr>
        </p:nvSpPr>
        <p:spPr>
          <a:xfrm>
            <a:off x="640080" y="2872899"/>
            <a:ext cx="4243589" cy="3320668"/>
          </a:xfrm>
        </p:spPr>
        <p:txBody>
          <a:bodyPr>
            <a:normAutofit/>
          </a:bodyPr>
          <a:lstStyle/>
          <a:p>
            <a:r>
              <a:rPr lang="en-CA" sz="2200" dirty="0"/>
              <a:t>We thought about the many people who hesitate before entering our space, unsure of whether they belong, or will be welcomed. With that in mind we particularly wanted to let parents and Indigenous visitors know that this is a space for them, just as much as it is for the legal professionals who use the library</a:t>
            </a:r>
            <a:endParaRPr lang="en-US" sz="2200" dirty="0"/>
          </a:p>
        </p:txBody>
      </p:sp>
      <p:pic>
        <p:nvPicPr>
          <p:cNvPr id="15" name="Picture 14" descr="A picture containing text, indoor, shelf, bunch&#10;&#10;Description automatically generated">
            <a:extLst>
              <a:ext uri="{FF2B5EF4-FFF2-40B4-BE49-F238E27FC236}">
                <a16:creationId xmlns:a16="http://schemas.microsoft.com/office/drawing/2014/main" id="{A0D4D600-8AC8-46D9-B064-C81BF428E789}"/>
              </a:ext>
            </a:extLst>
          </p:cNvPr>
          <p:cNvPicPr>
            <a:picLocks noChangeAspect="1"/>
          </p:cNvPicPr>
          <p:nvPr/>
        </p:nvPicPr>
        <p:blipFill rotWithShape="1">
          <a:blip r:embed="rId2">
            <a:extLst>
              <a:ext uri="{28A0092B-C50C-407E-A947-70E740481C1C}">
                <a14:useLocalDpi xmlns:a14="http://schemas.microsoft.com/office/drawing/2010/main" val="0"/>
              </a:ext>
            </a:extLst>
          </a:blip>
          <a:srcRect l="9017" r="1575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9854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29762-0558-4EEC-8CF6-020609A2CA2A}"/>
              </a:ext>
            </a:extLst>
          </p:cNvPr>
          <p:cNvSpPr>
            <a:spLocks noGrp="1"/>
          </p:cNvSpPr>
          <p:nvPr>
            <p:ph type="title"/>
          </p:nvPr>
        </p:nvSpPr>
        <p:spPr>
          <a:xfrm>
            <a:off x="838201" y="345810"/>
            <a:ext cx="5120561" cy="1325563"/>
          </a:xfrm>
        </p:spPr>
        <p:txBody>
          <a:bodyPr>
            <a:normAutofit/>
          </a:bodyPr>
          <a:lstStyle/>
          <a:p>
            <a:r>
              <a:rPr lang="en-CA">
                <a:latin typeface="Berlin Sans FB Demi" panose="020E0802020502020306" pitchFamily="34" charset="0"/>
              </a:rPr>
              <a:t>Read, play, have fun or decompress</a:t>
            </a:r>
            <a:endParaRPr lang="en-US"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9586F7FD-6A43-4E66-B6B7-46000F60D582}"/>
              </a:ext>
            </a:extLst>
          </p:cNvPr>
          <p:cNvSpPr>
            <a:spLocks noGrp="1"/>
          </p:cNvSpPr>
          <p:nvPr>
            <p:ph idx="1"/>
          </p:nvPr>
        </p:nvSpPr>
        <p:spPr>
          <a:xfrm>
            <a:off x="838201" y="1825625"/>
            <a:ext cx="5092194" cy="4351338"/>
          </a:xfrm>
        </p:spPr>
        <p:txBody>
          <a:bodyPr>
            <a:normAutofit/>
          </a:bodyPr>
          <a:lstStyle/>
          <a:p>
            <a:r>
              <a:rPr lang="en-CA"/>
              <a:t>Because the courthouse can be an intimidating place, we wanted to provide a variety of ways for people to rest or even have some fun</a:t>
            </a:r>
          </a:p>
          <a:p>
            <a:r>
              <a:rPr lang="en-CA"/>
              <a:t>We are glad to find new artworks and completed puzzles that sometimes get done after hours – a very unusual thing about our libraries!</a:t>
            </a:r>
            <a:endParaRPr lang="en-US" dirty="0"/>
          </a:p>
        </p:txBody>
      </p:sp>
      <p:sp>
        <p:nvSpPr>
          <p:cNvPr id="71" name="Oval 6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A picture containing text, shelf, lots, different&#10;&#10;Description automatically generated">
            <a:extLst>
              <a:ext uri="{FF2B5EF4-FFF2-40B4-BE49-F238E27FC236}">
                <a16:creationId xmlns:a16="http://schemas.microsoft.com/office/drawing/2014/main" id="{6EDAB883-CF02-410D-9C83-F5095BBC16EB}"/>
              </a:ext>
            </a:extLst>
          </p:cNvPr>
          <p:cNvPicPr>
            <a:picLocks noChangeAspect="1"/>
          </p:cNvPicPr>
          <p:nvPr/>
        </p:nvPicPr>
        <p:blipFill rotWithShape="1">
          <a:blip r:embed="rId2">
            <a:extLst>
              <a:ext uri="{28A0092B-C50C-407E-A947-70E740481C1C}">
                <a14:useLocalDpi xmlns:a14="http://schemas.microsoft.com/office/drawing/2010/main" val="0"/>
              </a:ext>
            </a:extLst>
          </a:blip>
          <a:srcRect t="36968" r="1" b="17309"/>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69" name="Arc 6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5" name="Picture 14" descr="A picture containing text, businesscard&#10;&#10;Description automatically generated">
            <a:extLst>
              <a:ext uri="{FF2B5EF4-FFF2-40B4-BE49-F238E27FC236}">
                <a16:creationId xmlns:a16="http://schemas.microsoft.com/office/drawing/2014/main" id="{6B1FE317-C337-4299-9A9C-EE0299DF58F3}"/>
              </a:ext>
            </a:extLst>
          </p:cNvPr>
          <p:cNvPicPr>
            <a:picLocks noChangeAspect="1"/>
          </p:cNvPicPr>
          <p:nvPr/>
        </p:nvPicPr>
        <p:blipFill rotWithShape="1">
          <a:blip r:embed="rId3">
            <a:extLst>
              <a:ext uri="{28A0092B-C50C-407E-A947-70E740481C1C}">
                <a14:useLocalDpi xmlns:a14="http://schemas.microsoft.com/office/drawing/2010/main" val="0"/>
              </a:ext>
            </a:extLst>
          </a:blip>
          <a:srcRect l="6371" r="5875"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54283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5FD8B-5C91-4B3B-80D6-922431B2A0A1}"/>
              </a:ext>
            </a:extLst>
          </p:cNvPr>
          <p:cNvSpPr>
            <a:spLocks noGrp="1"/>
          </p:cNvSpPr>
          <p:nvPr>
            <p:ph type="title"/>
          </p:nvPr>
        </p:nvSpPr>
        <p:spPr>
          <a:xfrm>
            <a:off x="838200" y="365125"/>
            <a:ext cx="10515600" cy="1325563"/>
          </a:xfrm>
        </p:spPr>
        <p:txBody>
          <a:bodyPr>
            <a:normAutofit/>
          </a:bodyPr>
          <a:lstStyle/>
          <a:p>
            <a:r>
              <a:rPr lang="en-CA" sz="5400">
                <a:latin typeface="Berlin Sans FB Demi" panose="020E0802020502020306" pitchFamily="34" charset="0"/>
              </a:rPr>
              <a:t>What we’ve observed</a:t>
            </a:r>
            <a:endParaRPr lang="en-US" sz="5400">
              <a:latin typeface="Berlin Sans FB Demi" panose="020E0802020502020306" pitchFamily="34" charset="0"/>
            </a:endParaRPr>
          </a:p>
        </p:txBody>
      </p:sp>
      <p:sp>
        <p:nvSpPr>
          <p:cNvPr id="3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37DE955-8387-ED05-0D50-87606017B465}"/>
              </a:ext>
            </a:extLst>
          </p:cNvPr>
          <p:cNvGraphicFramePr>
            <a:graphicFrameLocks noGrp="1"/>
          </p:cNvGraphicFramePr>
          <p:nvPr>
            <p:ph idx="1"/>
            <p:extLst>
              <p:ext uri="{D42A27DB-BD31-4B8C-83A1-F6EECF244321}">
                <p14:modId xmlns:p14="http://schemas.microsoft.com/office/powerpoint/2010/main" val="90836527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627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371ADCED-CF17-45B3-BB19-47D90360B22B}"/>
              </a:ext>
            </a:extLst>
          </p:cNvPr>
          <p:cNvSpPr txBox="1">
            <a:spLocks/>
          </p:cNvSpPr>
          <p:nvPr/>
        </p:nvSpPr>
        <p:spPr>
          <a:xfrm>
            <a:off x="3330097" y="1568393"/>
            <a:ext cx="5393266" cy="506730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dirty="0">
                <a:latin typeface="Berlin Sans FB Demi" panose="020E0802020502020306" pitchFamily="34" charset="0"/>
                <a:ea typeface="+mn-ea"/>
                <a:cs typeface="+mn-cs"/>
              </a:rPr>
              <a:t>Keep in touch!</a:t>
            </a:r>
          </a:p>
          <a:p>
            <a:pPr>
              <a:spcAft>
                <a:spcPts val="600"/>
              </a:spcAft>
            </a:pPr>
            <a:r>
              <a:rPr lang="en-US" sz="2000" b="1" dirty="0">
                <a:latin typeface="+mn-lt"/>
                <a:ea typeface="+mn-ea"/>
                <a:cs typeface="+mn-cs"/>
              </a:rPr>
              <a:t>We welcome your referrals for legal information</a:t>
            </a:r>
          </a:p>
          <a:p>
            <a:pPr>
              <a:spcAft>
                <a:spcPts val="600"/>
              </a:spcAft>
            </a:pPr>
            <a:endParaRPr lang="en-US" sz="1600" b="1" dirty="0">
              <a:latin typeface="+mn-lt"/>
              <a:ea typeface="+mn-ea"/>
              <a:cs typeface="+mn-cs"/>
            </a:endParaRPr>
          </a:p>
          <a:p>
            <a:pPr>
              <a:spcAft>
                <a:spcPts val="600"/>
              </a:spcAft>
            </a:pPr>
            <a:br>
              <a:rPr lang="en-US" b="1" dirty="0">
                <a:latin typeface="Berlin Sans FB Demi" panose="020E0802020502020306" pitchFamily="34" charset="0"/>
                <a:ea typeface="+mn-ea"/>
                <a:cs typeface="+mn-cs"/>
              </a:rPr>
            </a:br>
            <a:endParaRPr lang="en-US" b="1" dirty="0">
              <a:latin typeface="Berlin Sans FB Demi" panose="020E0802020502020306" pitchFamily="34" charset="0"/>
              <a:ea typeface="+mn-ea"/>
              <a:cs typeface="+mn-cs"/>
            </a:endParaRPr>
          </a:p>
          <a:p>
            <a:pPr>
              <a:spcAft>
                <a:spcPts val="600"/>
              </a:spcAft>
            </a:pPr>
            <a:endParaRPr lang="en-US" b="1" dirty="0">
              <a:latin typeface="Berlin Sans FB Demi" panose="020E0802020502020306" pitchFamily="34" charset="0"/>
              <a:ea typeface="+mn-ea"/>
              <a:cs typeface="+mn-cs"/>
            </a:endParaRPr>
          </a:p>
          <a:p>
            <a:pPr>
              <a:spcAft>
                <a:spcPts val="600"/>
              </a:spcAft>
            </a:pPr>
            <a:endParaRPr lang="en-US" b="1" dirty="0">
              <a:latin typeface="Berlin Sans FB Demi" panose="020E0802020502020306" pitchFamily="34" charset="0"/>
              <a:ea typeface="+mn-ea"/>
              <a:cs typeface="+mn-cs"/>
            </a:endParaRPr>
          </a:p>
          <a:p>
            <a:pPr>
              <a:lnSpc>
                <a:spcPct val="100000"/>
              </a:lnSpc>
              <a:spcAft>
                <a:spcPts val="600"/>
              </a:spcAft>
            </a:pPr>
            <a:r>
              <a:rPr lang="en-US" sz="2000" b="1" dirty="0">
                <a:latin typeface="+mn-lt"/>
                <a:ea typeface="+mn-ea"/>
                <a:cs typeface="+mn-cs"/>
              </a:rPr>
              <a:t>Or visit one of our 30 locations across BC!</a:t>
            </a:r>
          </a:p>
        </p:txBody>
      </p:sp>
      <p:pic>
        <p:nvPicPr>
          <p:cNvPr id="13" name="Picture 12" descr="Logo, company name&#10;&#10;Description automatically generated">
            <a:extLst>
              <a:ext uri="{FF2B5EF4-FFF2-40B4-BE49-F238E27FC236}">
                <a16:creationId xmlns:a16="http://schemas.microsoft.com/office/drawing/2014/main" id="{F6300AF7-6FAD-4DB7-9B28-1824C7354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5" y="154199"/>
            <a:ext cx="3229907" cy="1544828"/>
          </a:xfrm>
          <a:prstGeom prst="rect">
            <a:avLst/>
          </a:prstGeom>
        </p:spPr>
      </p:pic>
      <p:sp>
        <p:nvSpPr>
          <p:cNvPr id="15" name="TextBox 14">
            <a:extLst>
              <a:ext uri="{FF2B5EF4-FFF2-40B4-BE49-F238E27FC236}">
                <a16:creationId xmlns:a16="http://schemas.microsoft.com/office/drawing/2014/main" id="{D9A7037E-E633-4BC4-A48C-B9E7AE6F33C7}"/>
              </a:ext>
            </a:extLst>
          </p:cNvPr>
          <p:cNvSpPr txBox="1"/>
          <p:nvPr/>
        </p:nvSpPr>
        <p:spPr>
          <a:xfrm>
            <a:off x="4445000" y="4715430"/>
            <a:ext cx="1604595" cy="516552"/>
          </a:xfrm>
          <a:prstGeom prst="rect">
            <a:avLst/>
          </a:prstGeom>
        </p:spPr>
        <p:txBody>
          <a:bodyPr wrap="square" lIns="0" tIns="0" rIns="0" bIns="0" rtlCol="0" anchor="t">
            <a:spAutoFit/>
          </a:bodyPr>
          <a:lstStyle/>
          <a:p>
            <a:pPr algn="r" defTabSz="401604">
              <a:lnSpc>
                <a:spcPts val="1967"/>
              </a:lnSpc>
              <a:spcAft>
                <a:spcPts val="432"/>
              </a:spcAft>
            </a:pPr>
            <a:r>
              <a:rPr lang="en-US" sz="2000" kern="1200" spc="98" dirty="0">
                <a:solidFill>
                  <a:srgbClr val="20212A"/>
                </a:solidFill>
                <a:latin typeface="Montserrat Classic"/>
                <a:ea typeface="+mn-ea"/>
                <a:cs typeface="+mn-cs"/>
              </a:rPr>
              <a:t>COURTHOUSE LIBRARIES BC</a:t>
            </a:r>
            <a:endParaRPr lang="en-US" sz="2000" spc="223" dirty="0">
              <a:solidFill>
                <a:srgbClr val="20212A"/>
              </a:solidFill>
              <a:latin typeface="Montserrat Classic"/>
            </a:endParaRPr>
          </a:p>
        </p:txBody>
      </p:sp>
      <p:pic>
        <p:nvPicPr>
          <p:cNvPr id="17" name="Picture 12">
            <a:extLst>
              <a:ext uri="{FF2B5EF4-FFF2-40B4-BE49-F238E27FC236}">
                <a16:creationId xmlns:a16="http://schemas.microsoft.com/office/drawing/2014/main" id="{DA1B56C8-BD3F-4C63-9CF7-4E316CE60434}"/>
              </a:ext>
            </a:extLst>
          </p:cNvPr>
          <p:cNvPicPr>
            <a:picLocks noChangeAspect="1"/>
          </p:cNvPicPr>
          <p:nvPr/>
        </p:nvPicPr>
        <p:blipFill>
          <a:blip r:embed="rId3"/>
          <a:srcRect/>
          <a:stretch>
            <a:fillRect/>
          </a:stretch>
        </p:blipFill>
        <p:spPr>
          <a:xfrm>
            <a:off x="3390523" y="4503216"/>
            <a:ext cx="728766" cy="728766"/>
          </a:xfrm>
          <a:prstGeom prst="rect">
            <a:avLst/>
          </a:prstGeom>
          <a:ln>
            <a:solidFill>
              <a:srgbClr val="0070C0"/>
            </a:solidFill>
          </a:ln>
        </p:spPr>
      </p:pic>
      <p:sp>
        <p:nvSpPr>
          <p:cNvPr id="18" name="TextBox 6">
            <a:extLst>
              <a:ext uri="{FF2B5EF4-FFF2-40B4-BE49-F238E27FC236}">
                <a16:creationId xmlns:a16="http://schemas.microsoft.com/office/drawing/2014/main" id="{2C0EA825-F184-43FA-86E0-25585BDF6CB5}"/>
              </a:ext>
            </a:extLst>
          </p:cNvPr>
          <p:cNvSpPr txBox="1"/>
          <p:nvPr/>
        </p:nvSpPr>
        <p:spPr>
          <a:xfrm>
            <a:off x="3993402" y="3965587"/>
            <a:ext cx="1604595" cy="260071"/>
          </a:xfrm>
          <a:prstGeom prst="rect">
            <a:avLst/>
          </a:prstGeom>
        </p:spPr>
        <p:txBody>
          <a:bodyPr wrap="square" lIns="0" tIns="0" rIns="0" bIns="0" rtlCol="0" anchor="t">
            <a:spAutoFit/>
          </a:bodyPr>
          <a:lstStyle/>
          <a:p>
            <a:pPr algn="r" defTabSz="401604">
              <a:lnSpc>
                <a:spcPts val="1967"/>
              </a:lnSpc>
              <a:spcAft>
                <a:spcPts val="432"/>
              </a:spcAft>
            </a:pPr>
            <a:r>
              <a:rPr lang="en-US" sz="1405" kern="1200" spc="98" dirty="0">
                <a:solidFill>
                  <a:srgbClr val="20212A"/>
                </a:solidFill>
                <a:latin typeface="Montserrat Classic"/>
                <a:ea typeface="+mn-ea"/>
                <a:cs typeface="+mn-cs"/>
              </a:rPr>
              <a:t>@</a:t>
            </a:r>
            <a:r>
              <a:rPr lang="en-US" sz="2000" kern="1200" spc="98" dirty="0">
                <a:solidFill>
                  <a:srgbClr val="20212A"/>
                </a:solidFill>
                <a:latin typeface="Montserrat Classic"/>
                <a:ea typeface="+mn-ea"/>
                <a:cs typeface="+mn-cs"/>
              </a:rPr>
              <a:t>THECLBC</a:t>
            </a:r>
            <a:endParaRPr lang="en-US" sz="2000" spc="223" dirty="0">
              <a:solidFill>
                <a:srgbClr val="20212A"/>
              </a:solidFill>
              <a:latin typeface="Montserrat Classic"/>
            </a:endParaRPr>
          </a:p>
        </p:txBody>
      </p:sp>
      <p:pic>
        <p:nvPicPr>
          <p:cNvPr id="19" name="Picture 18">
            <a:extLst>
              <a:ext uri="{FF2B5EF4-FFF2-40B4-BE49-F238E27FC236}">
                <a16:creationId xmlns:a16="http://schemas.microsoft.com/office/drawing/2014/main" id="{4C1EF35B-09B2-4560-8F66-05C92DAA50D4}"/>
              </a:ext>
            </a:extLst>
          </p:cNvPr>
          <p:cNvPicPr>
            <a:picLocks noChangeAspect="1"/>
          </p:cNvPicPr>
          <p:nvPr/>
        </p:nvPicPr>
        <p:blipFill>
          <a:blip r:embed="rId4"/>
          <a:srcRect/>
          <a:stretch>
            <a:fillRect/>
          </a:stretch>
        </p:blipFill>
        <p:spPr>
          <a:xfrm>
            <a:off x="3390523" y="3639410"/>
            <a:ext cx="686703" cy="556230"/>
          </a:xfrm>
          <a:prstGeom prst="rect">
            <a:avLst/>
          </a:prstGeom>
        </p:spPr>
      </p:pic>
      <p:sp>
        <p:nvSpPr>
          <p:cNvPr id="20" name="TextBox 15">
            <a:extLst>
              <a:ext uri="{FF2B5EF4-FFF2-40B4-BE49-F238E27FC236}">
                <a16:creationId xmlns:a16="http://schemas.microsoft.com/office/drawing/2014/main" id="{200697BB-DE4B-4F25-B625-94013D1EF817}"/>
              </a:ext>
            </a:extLst>
          </p:cNvPr>
          <p:cNvSpPr txBox="1"/>
          <p:nvPr/>
        </p:nvSpPr>
        <p:spPr>
          <a:xfrm>
            <a:off x="4445000" y="2988089"/>
            <a:ext cx="3157186" cy="273601"/>
          </a:xfrm>
          <a:prstGeom prst="rect">
            <a:avLst/>
          </a:prstGeom>
        </p:spPr>
        <p:txBody>
          <a:bodyPr wrap="square" lIns="0" tIns="0" rIns="0" bIns="0" rtlCol="0" anchor="t">
            <a:spAutoFit/>
          </a:bodyPr>
          <a:lstStyle/>
          <a:p>
            <a:pPr defTabSz="401604">
              <a:lnSpc>
                <a:spcPts val="1976"/>
              </a:lnSpc>
              <a:spcAft>
                <a:spcPts val="432"/>
              </a:spcAft>
            </a:pPr>
            <a:r>
              <a:rPr lang="en-US" sz="1405" kern="1200" spc="98" dirty="0">
                <a:solidFill>
                  <a:srgbClr val="20212A"/>
                </a:solidFill>
                <a:latin typeface="Montserrat Classic"/>
                <a:ea typeface="+mn-ea"/>
                <a:cs typeface="+mn-cs"/>
              </a:rPr>
              <a:t>www.</a:t>
            </a:r>
            <a:r>
              <a:rPr lang="en-US" sz="2400" kern="1200" spc="98" dirty="0">
                <a:solidFill>
                  <a:srgbClr val="20212A"/>
                </a:solidFill>
                <a:latin typeface="Montserrat Classic"/>
                <a:ea typeface="+mn-ea"/>
                <a:cs typeface="+mn-cs"/>
              </a:rPr>
              <a:t>courthouselibrary</a:t>
            </a:r>
            <a:r>
              <a:rPr lang="en-US" sz="1405" kern="1200" spc="98" dirty="0">
                <a:solidFill>
                  <a:srgbClr val="20212A"/>
                </a:solidFill>
                <a:latin typeface="Montserrat Classic"/>
                <a:ea typeface="+mn-ea"/>
                <a:cs typeface="+mn-cs"/>
              </a:rPr>
              <a:t>.ca</a:t>
            </a:r>
          </a:p>
        </p:txBody>
      </p:sp>
      <p:pic>
        <p:nvPicPr>
          <p:cNvPr id="6" name="Graphic 5" descr="Laptop">
            <a:extLst>
              <a:ext uri="{FF2B5EF4-FFF2-40B4-BE49-F238E27FC236}">
                <a16:creationId xmlns:a16="http://schemas.microsoft.com/office/drawing/2014/main" id="{AF6989DC-9CCB-4FB9-B26F-28C6456939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7516" y="2569645"/>
            <a:ext cx="954261" cy="954261"/>
          </a:xfrm>
          <a:prstGeom prst="rect">
            <a:avLst/>
          </a:prstGeom>
        </p:spPr>
      </p:pic>
    </p:spTree>
    <p:extLst>
      <p:ext uri="{BB962C8B-B14F-4D97-AF65-F5344CB8AC3E}">
        <p14:creationId xmlns:p14="http://schemas.microsoft.com/office/powerpoint/2010/main" val="1008001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350</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Berlin Sans FB</vt:lpstr>
      <vt:lpstr>Berlin Sans FB Demi</vt:lpstr>
      <vt:lpstr>Calibri</vt:lpstr>
      <vt:lpstr>Calibri Light</vt:lpstr>
      <vt:lpstr>Montserrat Classic</vt:lpstr>
      <vt:lpstr>Office Theme</vt:lpstr>
      <vt:lpstr>Oasis  in the Courthouse</vt:lpstr>
      <vt:lpstr>Welcoming everyone back to our library</vt:lpstr>
      <vt:lpstr>Creating the Cozy Corner</vt:lpstr>
      <vt:lpstr>Encouraging the hesitant </vt:lpstr>
      <vt:lpstr>Read, play, have fun or decompress</vt:lpstr>
      <vt:lpstr>What we’ve observed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Oasis  in the Courthouse</dc:title>
  <dc:creator>Heather Reid</dc:creator>
  <cp:lastModifiedBy>Heather Reid</cp:lastModifiedBy>
  <cp:revision>5</cp:revision>
  <dcterms:created xsi:type="dcterms:W3CDTF">2023-04-18T19:00:32Z</dcterms:created>
  <dcterms:modified xsi:type="dcterms:W3CDTF">2023-04-25T18:40:32Z</dcterms:modified>
</cp:coreProperties>
</file>