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50" r:id="rId6"/>
  </p:sldMasterIdLst>
  <p:notesMasterIdLst>
    <p:notesMasterId r:id="rId19"/>
  </p:notesMasterIdLst>
  <p:sldIdLst>
    <p:sldId id="291" r:id="rId7"/>
    <p:sldId id="292" r:id="rId8"/>
    <p:sldId id="295" r:id="rId9"/>
    <p:sldId id="298" r:id="rId10"/>
    <p:sldId id="297" r:id="rId11"/>
    <p:sldId id="296" r:id="rId12"/>
    <p:sldId id="301" r:id="rId13"/>
    <p:sldId id="300" r:id="rId14"/>
    <p:sldId id="294" r:id="rId15"/>
    <p:sldId id="299" r:id="rId16"/>
    <p:sldId id="302" r:id="rId17"/>
    <p:sldId id="293" r:id="rId18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C3"/>
    <a:srgbClr val="50B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3453" autoAdjust="0"/>
  </p:normalViewPr>
  <p:slideViewPr>
    <p:cSldViewPr>
      <p:cViewPr varScale="1">
        <p:scale>
          <a:sx n="114" d="100"/>
          <a:sy n="114" d="100"/>
        </p:scale>
        <p:origin x="156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ADF757-4DFC-4059-917E-6F018E067A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984A0B-5C6C-4DE2-AAC8-765838A2F3E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CB481D-7499-4159-8C55-4841F4ABF797}" type="datetimeFigureOut">
              <a:rPr lang="en-CA"/>
              <a:pPr>
                <a:defRPr/>
              </a:pPr>
              <a:t>2022-04-23</a:t>
            </a:fld>
            <a:endParaRPr lang="en-CA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8C0DF33-5D82-4DE9-8626-29525CE913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2C7C249-F7D3-482B-85F1-BDB3F8CBF3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F0DEB-D168-4E09-A4EB-5C5EAD6A8F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B7C30-F3B1-48E2-A026-F8CEF22BC8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6B79068-C891-49E5-99C9-6B9325339D57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E26ED20C-AC60-4378-AF00-17ED49F233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35DF80DD-1E35-492F-AF89-A8802BEBFC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25A8B8BD-C6CA-4AB4-9909-6B95D571FE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CB87BB-9875-4025-98BA-2400306182D1}" type="slidenum">
              <a:rPr lang="en-CA" altLang="en-US"/>
              <a:pPr>
                <a:spcBef>
                  <a:spcPct val="0"/>
                </a:spcBef>
              </a:pPr>
              <a:t>1</a:t>
            </a:fld>
            <a:endParaRPr lang="en-CA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6494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3841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>
            <a:extLst>
              <a:ext uri="{FF2B5EF4-FFF2-40B4-BE49-F238E27FC236}">
                <a16:creationId xmlns:a16="http://schemas.microsoft.com/office/drawing/2014/main" id="{FB93ED3E-8419-413E-9D09-78AAE0316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2968625"/>
            <a:ext cx="460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8">
            <a:extLst>
              <a:ext uri="{FF2B5EF4-FFF2-40B4-BE49-F238E27FC236}">
                <a16:creationId xmlns:a16="http://schemas.microsoft.com/office/drawing/2014/main" id="{A5BD71BD-23DE-4801-894C-24B0CC80F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201613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9">
            <a:extLst>
              <a:ext uri="{FF2B5EF4-FFF2-40B4-BE49-F238E27FC236}">
                <a16:creationId xmlns:a16="http://schemas.microsoft.com/office/drawing/2014/main" id="{CDE2C9D2-28AF-49BD-B3B2-8C12539D9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713" y="1306513"/>
            <a:ext cx="522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3">
            <a:extLst>
              <a:ext uri="{FF2B5EF4-FFF2-40B4-BE49-F238E27FC236}">
                <a16:creationId xmlns:a16="http://schemas.microsoft.com/office/drawing/2014/main" id="{738EEA8D-C422-4834-85CF-1E98E6F1A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335713"/>
            <a:ext cx="5238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">
            <a:extLst>
              <a:ext uri="{FF2B5EF4-FFF2-40B4-BE49-F238E27FC236}">
                <a16:creationId xmlns:a16="http://schemas.microsoft.com/office/drawing/2014/main" id="{5DA13516-6437-448B-89EB-4919354B2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" y="5832475"/>
            <a:ext cx="751522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>
            <a:extLst>
              <a:ext uri="{FF2B5EF4-FFF2-40B4-BE49-F238E27FC236}">
                <a16:creationId xmlns:a16="http://schemas.microsoft.com/office/drawing/2014/main" id="{50A0892E-71F8-4132-88C0-B56FE15F24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12192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>
            <a:extLst>
              <a:ext uri="{FF2B5EF4-FFF2-40B4-BE49-F238E27FC236}">
                <a16:creationId xmlns:a16="http://schemas.microsoft.com/office/drawing/2014/main" id="{BD1C0D71-578D-4B5C-A50E-264376D03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968625"/>
            <a:ext cx="460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>
            <a:extLst>
              <a:ext uri="{FF2B5EF4-FFF2-40B4-BE49-F238E27FC236}">
                <a16:creationId xmlns:a16="http://schemas.microsoft.com/office/drawing/2014/main" id="{DF60CB14-98B4-4D28-AC11-136EFC474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13" y="201613"/>
            <a:ext cx="919162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>
            <a:extLst>
              <a:ext uri="{FF2B5EF4-FFF2-40B4-BE49-F238E27FC236}">
                <a16:creationId xmlns:a16="http://schemas.microsoft.com/office/drawing/2014/main" id="{0D3E595C-1541-4317-B309-3BD2F5F37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1828800"/>
            <a:ext cx="919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>
            <a:extLst>
              <a:ext uri="{FF2B5EF4-FFF2-40B4-BE49-F238E27FC236}">
                <a16:creationId xmlns:a16="http://schemas.microsoft.com/office/drawing/2014/main" id="{529C859A-5F17-4FB5-82EC-710917606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4603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9">
            <a:extLst>
              <a:ext uri="{FF2B5EF4-FFF2-40B4-BE49-F238E27FC236}">
                <a16:creationId xmlns:a16="http://schemas.microsoft.com/office/drawing/2014/main" id="{B5E8D3F4-D1AC-448D-BC91-3CE201ECA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12192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bradmarsden7@gmail.co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48407B8C-E059-462A-88A9-7700B0101246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28600" y="1547813"/>
            <a:ext cx="8305800" cy="1295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3200" dirty="0">
                <a:latin typeface="Gill Sans MT" panose="020B0502020104020203" pitchFamily="34" charset="0"/>
              </a:rPr>
              <a:t>Traditional Knowledge in the Makerspace: Incorporating Indigenous-led Programs for </a:t>
            </a:r>
            <a:r>
              <a:rPr lang="en-US" altLang="en-US" sz="3200" i="1" dirty="0">
                <a:latin typeface="Gill Sans MT" panose="020B0502020104020203" pitchFamily="34" charset="0"/>
              </a:rPr>
              <a:t>STEAM</a:t>
            </a:r>
            <a:r>
              <a:rPr lang="en-US" altLang="en-US" sz="3200" dirty="0">
                <a:latin typeface="Gill Sans MT" panose="020B0502020104020203" pitchFamily="34" charset="0"/>
              </a:rPr>
              <a:t> Success</a:t>
            </a:r>
            <a:br>
              <a:rPr lang="en-US" altLang="en-US" sz="3200" dirty="0">
                <a:latin typeface="Gill Sans MT" panose="020B0502020104020203" pitchFamily="34" charset="0"/>
              </a:rPr>
            </a:br>
            <a:br>
              <a:rPr lang="en-US" altLang="en-US" sz="3200" dirty="0">
                <a:latin typeface="Gill Sans MT" panose="020B0502020104020203" pitchFamily="34" charset="0"/>
              </a:rPr>
            </a:br>
            <a:r>
              <a:rPr lang="en-US" altLang="en-US" sz="2000" dirty="0">
                <a:latin typeface="Arial Black" panose="020B0A04020102020204" pitchFamily="34" charset="0"/>
              </a:rPr>
              <a:t>Vancouver Island Staff Conference 2022</a:t>
            </a:r>
            <a:br>
              <a:rPr lang="en-US" altLang="en-US" sz="2000" dirty="0">
                <a:latin typeface="Arial Black" panose="020B0A04020102020204" pitchFamily="34" charset="0"/>
              </a:rPr>
            </a:br>
            <a:r>
              <a:rPr lang="en-US" altLang="en-US" sz="2000" dirty="0">
                <a:latin typeface="Arial Black" panose="020B0A04020102020204" pitchFamily="34" charset="0"/>
              </a:rPr>
              <a:t>Dalia Levy, Customer Services Librarian, MLIS</a:t>
            </a:r>
            <a:endParaRPr lang="en-CA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2237D1-590B-408E-87A8-02CEFBFA5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65" y="4014394"/>
            <a:ext cx="1972812" cy="2630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C076E9-4202-43C4-BBAD-34FED673B16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" r="36366"/>
          <a:stretch/>
        </p:blipFill>
        <p:spPr>
          <a:xfrm>
            <a:off x="5865161" y="4212024"/>
            <a:ext cx="2403844" cy="2311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490A31-AF7A-4F9F-8AA6-CD4D6484F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267200"/>
            <a:ext cx="2763745" cy="2072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EA141869-83BF-40DB-921A-2277DA423D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066800" y="484188"/>
            <a:ext cx="7772400" cy="1344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0078C3"/>
                </a:solidFill>
              </a:rPr>
              <a:t>References &amp; 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26318-6DD6-4D74-A405-E0851D304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9025" y="1676400"/>
            <a:ext cx="6400800" cy="175260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All Staff Training: Effects of Colonization and Residential Schools by Brad Marsden - </a:t>
            </a: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bradmarsden7@gmail.com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CFLA-FCAB Committee on Indigenous Matters: https://cfla-fcab.ca/en/indigenous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Indigenous Canada MOOC by U of Alberta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Joseph, B. (2019). 23 Tips on What Not to Say or Do When Working Effectively with Aboriginal Peoples.  [Web]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Jospeh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, B. (2012). Working Effectively with Aboriginal People. 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Indigenous Corporate Training.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Joseph, G., &amp; Lawson, K. (2003). First Nations and British Columbia Public Libraries. </a:t>
            </a:r>
            <a:r>
              <a:rPr lang="en-US" sz="1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Feliciter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, </a:t>
            </a:r>
            <a:r>
              <a:rPr lang="en-US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5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, 245-247.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Reconciliationeducation.ca online courses and films in line with TRC 94 calls to action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YALSA STEAM Programming Toolkit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AD4762A8-3315-49F5-A015-7EAA188E79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362200" y="377825"/>
            <a:ext cx="4572000" cy="99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0078C3"/>
                </a:solidFill>
                <a:latin typeface="Gill Sans MT" panose="020B0502020104020203" pitchFamily="34" charset="0"/>
              </a:rPr>
              <a:t>Contact Info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8FCCE-747C-4186-9A81-510C409F8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1905000"/>
            <a:ext cx="5257800" cy="1752600"/>
          </a:xfrm>
        </p:spPr>
        <p:txBody>
          <a:bodyPr/>
          <a:lstStyle/>
          <a:p>
            <a:pPr algn="l">
              <a:defRPr/>
            </a:pPr>
            <a:r>
              <a:rPr lang="en-US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Please reach out!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Dalia Levy, MLIS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Customer Services Librarian, Creativity Commons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 Email: 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dlevy@virl.bc.ca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  Website: 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https://virl.bc.ca/learn/skills/creativity-commons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  Visit us on the 2</a:t>
            </a:r>
            <a:r>
              <a:rPr lang="en-US" altLang="en-US" sz="1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nd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 floor: 90 Commercial St. in downtown Nanaimo, BC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endParaRPr lang="en-US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  <a:sym typeface="Wingdings" panose="05000000000000000000" pitchFamily="2" charset="2"/>
            </a:endParaRPr>
          </a:p>
          <a:p>
            <a:pPr algn="l">
              <a:defRPr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Indian Residential School Survivors Support Line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     1-800-721-0066   -   24/7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5F0CF0EA-3A22-4D72-863D-58EE32C7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43000"/>
            <a:ext cx="33289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D5C6BBB4-0DBA-41AC-A4D9-07277ABDF9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524000" y="363538"/>
            <a:ext cx="6477000" cy="1069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0078C3"/>
                </a:solidFill>
                <a:latin typeface="Gill Sans MT" panose="020B0502020104020203" pitchFamily="34" charset="0"/>
              </a:rPr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187B9-D427-423E-A604-C89736F64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905000"/>
            <a:ext cx="6400800" cy="1752600"/>
          </a:xfrm>
        </p:spPr>
        <p:txBody>
          <a:bodyPr/>
          <a:lstStyle/>
          <a:p>
            <a:pPr algn="l"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Ask away! </a:t>
            </a:r>
          </a:p>
        </p:txBody>
      </p:sp>
      <p:pic>
        <p:nvPicPr>
          <p:cNvPr id="4" name="Picture 8" descr="VIRL&amp;#39;s National Indigenous History Month Challenge">
            <a:extLst>
              <a:ext uri="{FF2B5EF4-FFF2-40B4-BE49-F238E27FC236}">
                <a16:creationId xmlns:a16="http://schemas.microsoft.com/office/drawing/2014/main" id="{FEDC38D6-BC58-4831-BD02-D90B74F70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6138863" cy="2524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Rectangle 1">
            <a:extLst>
              <a:ext uri="{FF2B5EF4-FFF2-40B4-BE49-F238E27FC236}">
                <a16:creationId xmlns:a16="http://schemas.microsoft.com/office/drawing/2014/main" id="{9F47F537-5CF3-44BA-861F-23567C610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556250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Artwork by Jean Paul Langlois © 2021 Commissioned by VIRL for Indigenous History Month Challenge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92E59157-D68D-48F7-80F0-901ABB86F0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743200" y="457200"/>
            <a:ext cx="3124200" cy="688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en-US">
                <a:solidFill>
                  <a:schemeClr val="accent1"/>
                </a:solidFill>
                <a:latin typeface="Gill Sans MT" panose="020B0502020104020203" pitchFamily="34" charset="0"/>
              </a:rPr>
              <a:t>Introduction</a:t>
            </a:r>
            <a:br>
              <a:rPr lang="en-US" altLang="en-US">
                <a:solidFill>
                  <a:schemeClr val="accent1"/>
                </a:solidFill>
              </a:rPr>
            </a:b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E4F448-D79D-4A6C-9F62-3D29D83E2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1733550"/>
            <a:ext cx="4419600" cy="3390900"/>
          </a:xfrm>
        </p:spPr>
        <p:txBody>
          <a:bodyPr/>
          <a:lstStyle/>
          <a:p>
            <a:pPr>
              <a:defRPr/>
            </a:pPr>
            <a:r>
              <a:rPr lang="en-US" altLang="en-US" sz="2200" b="1" dirty="0">
                <a:solidFill>
                  <a:schemeClr val="accent1"/>
                </a:solidFill>
                <a:latin typeface="Gill Sans MT" panose="020B0502020104020203" pitchFamily="34" charset="0"/>
              </a:rPr>
              <a:t>Terms of Reference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STEAM promotes the development of multiple literacies beyond reading and writing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Indigenous is a general term that refers to Inuit, Metis and First Nations peoples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Indigenous-led means following guidance and teachings of Indigenous-identifying peoples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EDI stands for equity, diversity and inclusion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Speaking from my personal field experience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8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Trigger warning:  This presentation mentions the effects of residential schools and colonization</a:t>
            </a:r>
          </a:p>
          <a:p>
            <a:pPr>
              <a:defRPr/>
            </a:pPr>
            <a:endParaRPr lang="en-US" sz="1400" dirty="0">
              <a:latin typeface="Gill Sans MT" panose="020B0502020104020203" pitchFamily="34" charset="0"/>
            </a:endParaRPr>
          </a:p>
        </p:txBody>
      </p:sp>
      <p:pic>
        <p:nvPicPr>
          <p:cNvPr id="6148" name="Picture 2" descr="First Nation not too happy with NPA - My Coast Now">
            <a:extLst>
              <a:ext uri="{FF2B5EF4-FFF2-40B4-BE49-F238E27FC236}">
                <a16:creationId xmlns:a16="http://schemas.microsoft.com/office/drawing/2014/main" id="{A1D65D7A-BD72-4F28-9D91-8FCF3C065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B10BDEF4-0C8F-4DD7-91EB-FF52B75F8F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362200" y="228600"/>
            <a:ext cx="2590800" cy="688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accent1"/>
                </a:solidFill>
                <a:latin typeface="Gill Sans MT" panose="020B0502020104020203" pitchFamily="34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92245D-6274-47EA-AF0D-E261D7B2E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1828800"/>
            <a:ext cx="3390900" cy="4572000"/>
          </a:xfrm>
        </p:spPr>
        <p:txBody>
          <a:bodyPr/>
          <a:lstStyle/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Barriers of access and library service delivery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Creativity Commons case study for building Indigenous traditions into hands-on makerspace programming for all ages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do we incorporate STEAM literacies?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Decolonizing Community-led engagement 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Best practices and resources for successful program delivery and engagement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FE45ED-1A0B-41D9-A632-6984E36BC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829" y="1485900"/>
            <a:ext cx="4820962" cy="3619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241FBAE8-CCBD-4E53-812F-3C23C94882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04800" y="1524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0078C3"/>
                </a:solidFill>
                <a:latin typeface="Gill Sans MT" panose="020B0502020104020203" pitchFamily="34" charset="0"/>
              </a:rPr>
              <a:t>Libraries are </a:t>
            </a:r>
            <a:br>
              <a:rPr lang="en-US" altLang="en-US">
                <a:solidFill>
                  <a:srgbClr val="0078C3"/>
                </a:solidFill>
                <a:latin typeface="Gill Sans MT" panose="020B0502020104020203" pitchFamily="34" charset="0"/>
              </a:rPr>
            </a:br>
            <a:r>
              <a:rPr lang="en-US" altLang="en-US">
                <a:solidFill>
                  <a:srgbClr val="0078C3"/>
                </a:solidFill>
                <a:latin typeface="Gill Sans MT" panose="020B0502020104020203" pitchFamily="34" charset="0"/>
              </a:rPr>
              <a:t>for Everyone?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DB6B2-391D-4C33-A857-BD17EA223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5105400" cy="1752600"/>
          </a:xfrm>
        </p:spPr>
        <p:txBody>
          <a:bodyPr/>
          <a:lstStyle/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Indigenous peoples in Canada continue to face social and racial barriers as a direct result of colonization and residential schools in Canada –even at the library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Many view gov’t institutions as colonial spaces 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Libraries play a crucial role in building welcoming public space and 21</a:t>
            </a:r>
            <a:r>
              <a:rPr lang="en-US" altLang="en-US" sz="180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century learning for all – </a:t>
            </a:r>
            <a:r>
              <a:rPr lang="en-US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need to go the extra mile to make this a reality 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TRC commenced in 2008 and gathered testimony from four thousand residential school survivors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final report referred to a “cultural genocide”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TRC Calls to Action includes publicly-funded cultural spaces like libraries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Look to Truth and Reconciliation Committee of CFLA for guidance</a:t>
            </a:r>
          </a:p>
          <a:p>
            <a:pPr>
              <a:defRPr/>
            </a:pPr>
            <a:endParaRPr lang="en-US" sz="1800" dirty="0">
              <a:latin typeface="Gill Sans MT" panose="020B0502020104020203" pitchFamily="34" charset="0"/>
            </a:endParaRPr>
          </a:p>
        </p:txBody>
      </p:sp>
      <p:pic>
        <p:nvPicPr>
          <p:cNvPr id="4" name="Picture 4" descr="Libraries are for everyone: featuring Rebecca McCorkindale - Library as  Incubator Project">
            <a:extLst>
              <a:ext uri="{FF2B5EF4-FFF2-40B4-BE49-F238E27FC236}">
                <a16:creationId xmlns:a16="http://schemas.microsoft.com/office/drawing/2014/main" id="{B3C9E457-94A9-4714-8B17-F48F8289D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1676400"/>
            <a:ext cx="2667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150735C0-5F4B-41CB-8A6B-7B749C1C4D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538413" y="152400"/>
            <a:ext cx="4852987" cy="881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solidFill>
                  <a:srgbClr val="0078C3"/>
                </a:solidFill>
              </a:rPr>
              <a:t>Creativity Commons Case Study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6444B4-0381-4560-B784-04B030EFF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1592263"/>
            <a:ext cx="3862388" cy="17526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CA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In 2019,  the library makerspace launched and I joined VIRL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CA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I took initiative to build relationships with local stakeholders such as Indigenous artists, Elders and Indigenous orgs interested in sharing traditional knowledge through workshops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CA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So far we have hosted Indigenous-led workshops both in-person and online such as traditional drum-making, cedar weaving, loom weaving and sound art.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Youth and families have been very interested and eager to participate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 Last year’s Indigenous People’s Day Virtual Maker workshop saw close to 400 views on YouTube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Kits take away barriers to access traditional materials and rewards Elders for gathering materials, partaking in authentic cultural practices, and transmitting knowledge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We gave out over 100 cedar weaving kits which is what was feasible for Elder.  We could have given away triple that amount!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Got permission to recommend use of ribbon so more people could participate</a:t>
            </a:r>
          </a:p>
          <a:p>
            <a:pPr>
              <a:defRPr/>
            </a:pP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08133-121C-4632-B465-11BEFD6AA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67188"/>
            <a:ext cx="2803525" cy="2470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6DA617-11BC-4CD5-AB52-A5A32A209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013" y="1719263"/>
            <a:ext cx="2090737" cy="3027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56D3E-F4D3-4DDA-B1E4-63A653A25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33463"/>
            <a:ext cx="1987550" cy="265112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CB379483-4426-4367-B289-F65A662193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057400" y="152400"/>
            <a:ext cx="50292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0078C3"/>
                </a:solidFill>
                <a:latin typeface="Gill Sans MT" panose="020B0502020104020203" pitchFamily="34" charset="0"/>
              </a:rPr>
              <a:t>Community-Led Engagement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63508B-4500-4B99-ACB0-BBBFD3E2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1981200"/>
            <a:ext cx="4876800" cy="1752600"/>
          </a:xfrm>
        </p:spPr>
        <p:txBody>
          <a:bodyPr numCol="2"/>
          <a:lstStyle/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Assessing community need through outreach 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 a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ctive listening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Requires patience, hard and sometimes painful work and long term commitment to reconciliation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Get training 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 Trauma-informed practice, cultural awareness, effects of colonization</a:t>
            </a:r>
            <a:endParaRPr lang="en-US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Follow cultural protocols/traditions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Come from a place of openness and repair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Doing work in community means letting go of expectations and building trust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“Half of life is showing up”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Keep at it! </a:t>
            </a:r>
          </a:p>
          <a:p>
            <a:pPr algn="l"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44" name="Picture 2" descr="Trust building - Susanne Madsen Intl. Developing Project Leaders">
            <a:extLst>
              <a:ext uri="{FF2B5EF4-FFF2-40B4-BE49-F238E27FC236}">
                <a16:creationId xmlns:a16="http://schemas.microsoft.com/office/drawing/2014/main" id="{346E9765-B871-48D7-92A1-8B525917B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133600"/>
            <a:ext cx="5151438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B277774C-15C8-4203-9131-13B28064CAC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752600" y="342900"/>
            <a:ext cx="64770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0078C3"/>
                </a:solidFill>
                <a:latin typeface="Gill Sans MT" panose="020B0502020104020203" pitchFamily="34" charset="0"/>
              </a:rPr>
              <a:t>STEAM Learning Applications &amp; Outcomes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4E1552-10BB-4863-B86F-D5E27C1D3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50" y="1914525"/>
            <a:ext cx="4484688" cy="1752600"/>
          </a:xfrm>
        </p:spPr>
        <p:txBody>
          <a:bodyPr/>
          <a:lstStyle/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ages programming 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 family-friendly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Incorporate many literacies through the transmission of cultural knowledge &amp; reviving of craft traditions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Applications: scientific exploration, art, math and physics in textile arts, science of sound, A/V tech, applying plant knowledge as tech+ so many more!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Introducing Indigenous Knowledge-keepers into library programs = gateway to long term connections  comprehensive cross-promotion of resources and services 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Provide multi-cultural literacy development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Inclusive and welcoming space for 21</a:t>
            </a:r>
            <a:r>
              <a:rPr lang="en-US" altLang="en-US" sz="1800" baseline="300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st</a:t>
            </a: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 century discovery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en-US" sz="1800" dirty="0">
              <a:latin typeface="Gill Sans MT" panose="020B0502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42C1BA-B1DC-48CF-8060-53CC536EBBF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1682" y="2128520"/>
            <a:ext cx="3029798" cy="2600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427A4A38-9FB6-42EE-98A8-4714A5B0C4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04800" y="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 </a:t>
            </a:r>
            <a:r>
              <a:rPr lang="en-US" altLang="en-US">
                <a:solidFill>
                  <a:srgbClr val="0078C3"/>
                </a:solidFill>
                <a:latin typeface="Gill Sans MT" panose="020B0502020104020203" pitchFamily="34" charset="0"/>
              </a:rPr>
              <a:t>Best Practices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437745-DB7D-4AE4-90C3-551960570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1617021"/>
            <a:ext cx="5053842" cy="1752600"/>
          </a:xfrm>
        </p:spPr>
        <p:txBody>
          <a:bodyPr numCol="2"/>
          <a:lstStyle/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Do’s and Don’ts for working with Indigenous communities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Participate in community-led engagement and outreach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Get training </a:t>
            </a: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 Trauma-informed practice, cultural awareness, effects of colonization</a:t>
            </a:r>
            <a:endParaRPr lang="en-US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Localize and represent Metis and Inuit community members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Diversify mediums &amp; STEAM literacy foci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Communicate reminders and follow-up with presenter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Build relationships as opposed to partnerships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Acknowledge Indigenous traditions through monetary rewards for time and supplies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Clearly state deliverables and keep your promises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Market workshops to Indigenous-run orgs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Prioritize registration space for Indigenous youth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Follow the wishes and instructions of your presenter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Give constructive feedback and opportunities to try again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Facilitate from the sidelines as a supportive coordinator 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r>
              <a:rPr lang="en-US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Don’t discount existing non-Indigenous partners’ ability to help with cross-promotion and sponsorship</a:t>
            </a:r>
          </a:p>
          <a:p>
            <a:pPr marL="285750" indent="-285750" algn="l">
              <a:buFont typeface="Arial" panose="020B0604020202020204" pitchFamily="34" charset="0"/>
              <a:buChar char="•"/>
              <a:defRPr/>
            </a:pPr>
            <a:endParaRPr lang="en-US" sz="1400" dirty="0">
              <a:latin typeface="Gill Sans MT" panose="020B0502020104020203" pitchFamily="34" charset="0"/>
            </a:endParaRPr>
          </a:p>
        </p:txBody>
      </p:sp>
      <p:pic>
        <p:nvPicPr>
          <p:cNvPr id="4" name="Picture 2" descr="button blanket peg dolls - rubber boots and elf shoes">
            <a:extLst>
              <a:ext uri="{FF2B5EF4-FFF2-40B4-BE49-F238E27FC236}">
                <a16:creationId xmlns:a16="http://schemas.microsoft.com/office/drawing/2014/main" id="{008098FD-83B9-49FC-9D32-6D2E4AFA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822" y="4362524"/>
            <a:ext cx="2822935" cy="2114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ISC hosts inaugural Indigenous Knowledge Holder Series | The McGill Tribune">
            <a:extLst>
              <a:ext uri="{FF2B5EF4-FFF2-40B4-BE49-F238E27FC236}">
                <a16:creationId xmlns:a16="http://schemas.microsoft.com/office/drawing/2014/main" id="{03379BDD-285B-4861-9C12-A6940EE662B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17663"/>
            <a:ext cx="3714750" cy="1857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294" name="TextBox 4">
            <a:extLst>
              <a:ext uri="{FF2B5EF4-FFF2-40B4-BE49-F238E27FC236}">
                <a16:creationId xmlns:a16="http://schemas.microsoft.com/office/drawing/2014/main" id="{6EA47C0E-1F6E-43F1-B10A-CDFF800DB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657600"/>
            <a:ext cx="3124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/>
              <a:t>From </a:t>
            </a:r>
            <a:r>
              <a:rPr lang="en-US" altLang="en-US" sz="1000" i="1"/>
              <a:t>Islands of Decolonial Love: Stories and Songs. </a:t>
            </a:r>
            <a:r>
              <a:rPr lang="en-US" altLang="en-US" sz="1000"/>
              <a:t>Leanne is a member of the Mississauga of the Nishnaabeg.</a:t>
            </a:r>
            <a:endParaRPr lang="en-US" altLang="en-US" sz="1000" i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09B19555-1607-4749-9701-6841ADEE01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381000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0078C3"/>
                </a:solidFill>
                <a:latin typeface="Gill Sans MT" panose="020B0502020104020203" pitchFamily="34" charset="0"/>
              </a:rPr>
              <a:t>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F4E50-88A2-4809-931D-9DC7A8234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1676400"/>
            <a:ext cx="4699000" cy="1752600"/>
          </a:xfrm>
        </p:spPr>
        <p:txBody>
          <a:bodyPr/>
          <a:lstStyle/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Diversify your STEAM programming by incorporating hands-on traditional knowledge that’s Indigenous-led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Building relationships take time and is part of the larger reconciliation process –It’s not always easy but think of future generations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Provide non-Eurocentric literacy and life skill development </a:t>
            </a:r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  <a:sym typeface="Wingdings" panose="05000000000000000000" pitchFamily="2" charset="2"/>
              </a:rPr>
              <a:t>Don’t underestimate the power of community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 MT" panose="020B0502020104020203" pitchFamily="34" charset="0"/>
              </a:rPr>
              <a:t>Thank you to my colleagues and local Indigenous communities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Thank you for attending! </a:t>
            </a:r>
          </a:p>
          <a:p>
            <a:pPr algn="l"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80B40B-ABF0-4DF4-AD50-9CFEE289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1600200"/>
            <a:ext cx="3829050" cy="1174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63C479-CEA7-4B11-8B29-AC176259C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50" y="3403600"/>
            <a:ext cx="3201988" cy="2193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Zone_x0020_List xmlns="85f05ef1-13d3-4c23-82d9-8046bce2ae1d">N/A</Zone_x0020_List>
    <Notes1 xmlns="85f05ef1-13d3-4c23-82d9-8046bce2ae1d" xsi:nil="true"/>
    <Division xmlns="85f05ef1-13d3-4c23-82d9-8046bce2ae1d">Communications</Division>
    <Document_x0020_Type xmlns="85f05ef1-13d3-4c23-82d9-8046bce2ae1d">Presentation</Document_x0020_Type>
    <Branch xmlns="85f05ef1-13d3-4c23-82d9-8046bce2ae1d">N/A</Branch>
    <Owner xmlns="85f05ef1-13d3-4c23-82d9-8046bce2ae1d">
      <UserInfo>
        <DisplayName/>
        <AccountId xsi:nil="true"/>
        <AccountType/>
      </UserInfo>
    </Owner>
    <Review_x0020_Date xmlns="85f05ef1-13d3-4c23-82d9-8046bce2ae1d">2020-02-28T08:00:00+00:00</Review_x0020_Date>
    <Archive_x003f_ xmlns="85f05ef1-13d3-4c23-82d9-8046bce2ae1d">Based on Date</Archive_x003f_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VIRL Document" ma:contentTypeID="0x010100B473305B76978449B098B406BABBFD3E0008DE5CE29784D64BACBCC59B9B1B0A36" ma:contentTypeVersion="7" ma:contentTypeDescription="" ma:contentTypeScope="" ma:versionID="c81a317883d21e3fc7f2e377f4934a79">
  <xsd:schema xmlns:xsd="http://www.w3.org/2001/XMLSchema" xmlns:xs="http://www.w3.org/2001/XMLSchema" xmlns:p="http://schemas.microsoft.com/office/2006/metadata/properties" xmlns:ns2="85f05ef1-13d3-4c23-82d9-8046bce2ae1d" targetNamespace="http://schemas.microsoft.com/office/2006/metadata/properties" ma:root="true" ma:fieldsID="1e82a7396c815bbb995add60d40218c2" ns2:_="">
    <xsd:import namespace="85f05ef1-13d3-4c23-82d9-8046bce2ae1d"/>
    <xsd:element name="properties">
      <xsd:complexType>
        <xsd:sequence>
          <xsd:element name="documentManagement">
            <xsd:complexType>
              <xsd:all>
                <xsd:element ref="ns2:Division"/>
                <xsd:element ref="ns2:Branch" minOccurs="0"/>
                <xsd:element ref="ns2:Zone_x0020_List" minOccurs="0"/>
                <xsd:element ref="ns2:Document_x0020_Type"/>
                <xsd:element ref="ns2:Archive_x003f_" minOccurs="0"/>
                <xsd:element ref="ns2:Review_x0020_Date" minOccurs="0"/>
                <xsd:element ref="ns2:Owner" minOccurs="0"/>
                <xsd:element ref="ns2:Notes1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05ef1-13d3-4c23-82d9-8046bce2ae1d" elementFormDefault="qualified">
    <xsd:import namespace="http://schemas.microsoft.com/office/2006/documentManagement/types"/>
    <xsd:import namespace="http://schemas.microsoft.com/office/infopath/2007/PartnerControls"/>
    <xsd:element name="Division" ma:index="8" ma:displayName="Business Area" ma:default="Communications" ma:description="VIRL Division, Department, or Area" ma:format="Dropdown" ma:internalName="Division">
      <xsd:simpleType>
        <xsd:restriction base="dms:Choice">
          <xsd:enumeration value="All Divisions"/>
          <xsd:enumeration value="Capital Projects"/>
          <xsd:enumeration value="Collections"/>
          <xsd:enumeration value="Committee"/>
          <xsd:enumeration value="Communications"/>
          <xsd:enumeration value="Executive"/>
          <xsd:enumeration value="Facilities"/>
          <xsd:enumeration value="Finance"/>
          <xsd:enumeration value="Human Resources"/>
          <xsd:enumeration value="Integrated Library System"/>
          <xsd:enumeration value="Information Technology"/>
          <xsd:enumeration value="Project"/>
          <xsd:enumeration value="Public Services"/>
          <xsd:enumeration value="Purchasing"/>
          <xsd:enumeration value="Scheduling"/>
          <xsd:enumeration value="Support Services"/>
          <xsd:enumeration value="N/A"/>
        </xsd:restriction>
      </xsd:simpleType>
    </xsd:element>
    <xsd:element name="Branch" ma:index="9" nillable="true" ma:displayName="Branch" ma:default="N/A" ma:format="Dropdown" ma:internalName="Branch">
      <xsd:simpleType>
        <xsd:restriction base="dms:Choice">
          <xsd:enumeration value="AB-All Branches"/>
          <xsd:enumeration value="AD-Administration"/>
          <xsd:enumeration value="AL-Port Alice"/>
          <xsd:enumeration value="BC-Bella Coola"/>
          <xsd:enumeration value="BR-Bowser"/>
          <xsd:enumeration value="CH-Chemainus"/>
          <xsd:enumeration value="CI-Cortes Island"/>
          <xsd:enumeration value="CL-Cowichan Lake"/>
          <xsd:enumeration value="CO-Courtenay"/>
          <xsd:enumeration value="CR-Campbell River"/>
          <xsd:enumeration value="CU-Cumberland"/>
          <xsd:enumeration value="CW-Cowichan"/>
          <xsd:enumeration value="GI-Gabriola Island"/>
          <xsd:enumeration value="GR-Gold River"/>
          <xsd:enumeration value="HA-Port Hardy"/>
          <xsd:enumeration value="HI-Hornby Island"/>
          <xsd:enumeration value="LY-Ladysmith"/>
          <xsd:enumeration value="MC-Port McNeill"/>
          <xsd:enumeration value="MO-Comox"/>
          <xsd:enumeration value="MS-Masset"/>
          <xsd:enumeration value="NA-Nanaimo Harbourfront"/>
          <xsd:enumeration value="NN-Nanaimo North"/>
          <xsd:enumeration value="PA-Port Alberni"/>
          <xsd:enumeration value="PC-Port Clements"/>
          <xsd:enumeration value="PR-Port Renfrew"/>
          <xsd:enumeration value="PV-Parksville"/>
          <xsd:enumeration value="QB-Qualicum Beach"/>
          <xsd:enumeration value="QC-Queen Charlotte City"/>
          <xsd:enumeration value="QI-Quadra Island"/>
          <xsd:enumeration value="SA-Sayward"/>
          <xsd:enumeration value="SC-South Cowichan"/>
          <xsd:enumeration value="SI-Sidney North Saanich"/>
          <xsd:enumeration value="SO-Sooke"/>
          <xsd:enumeration value="SP-Sandspit"/>
          <xsd:enumeration value="TA-Tahsis"/>
          <xsd:enumeration value="TL-Sointula"/>
          <xsd:enumeration value="TO-Tofino"/>
          <xsd:enumeration value="UB-Union Bay"/>
          <xsd:enumeration value="UC-Ucluelet"/>
          <xsd:enumeration value="WE-Nanaimo Wellington"/>
          <xsd:enumeration value="WO-Woss"/>
          <xsd:enumeration value="N/A"/>
        </xsd:restriction>
      </xsd:simpleType>
    </xsd:element>
    <xsd:element name="Zone_x0020_List" ma:index="10" nillable="true" ma:displayName="Zone" ma:default="N/A" ma:description="List of all the zones within VIRL" ma:format="Dropdown" ma:internalName="Zone_x0020_List">
      <xsd:simpleType>
        <xsd:restriction base="dms:Choice">
          <xsd:enumeration value="All Zones"/>
          <xsd:enumeration value="1-Zone 1"/>
          <xsd:enumeration value="2-Zone 2"/>
          <xsd:enumeration value="3-Zone 3"/>
          <xsd:enumeration value="4-Zone 4"/>
          <xsd:enumeration value="5-Zone 5"/>
          <xsd:enumeration value="6-Zone 6"/>
          <xsd:enumeration value="7-Zone 7"/>
          <xsd:enumeration value="N/A"/>
        </xsd:restriction>
      </xsd:simpleType>
    </xsd:element>
    <xsd:element name="Document_x0020_Type" ma:index="11" ma:displayName="Document Type" ma:default="General" ma:description="What is this document? Please classify for future reference, and for Searching, sorting, and SharePoint Views." ma:format="Dropdown" ma:internalName="Document_x0020_Type">
      <xsd:simpleType>
        <xsd:restriction base="dms:Choice">
          <xsd:enumeration value="Action Plan"/>
          <xsd:enumeration value="Agenda"/>
          <xsd:enumeration value="Announcement"/>
          <xsd:enumeration value="Bookmark"/>
          <xsd:enumeration value="Branch Operations"/>
          <xsd:enumeration value="Brochure"/>
          <xsd:enumeration value="Budget"/>
          <xsd:enumeration value="Business Case"/>
          <xsd:enumeration value="Contract"/>
          <xsd:enumeration value="Fact Sheet"/>
          <xsd:enumeration value="Form"/>
          <xsd:enumeration value="General"/>
          <xsd:enumeration value="Handout"/>
          <xsd:enumeration value="Image"/>
          <xsd:enumeration value="Job Description"/>
          <xsd:enumeration value="Letter"/>
          <xsd:enumeration value="Media Release"/>
          <xsd:enumeration value="Minutes"/>
          <xsd:enumeration value="Newsletter"/>
          <xsd:enumeration value="Policy"/>
          <xsd:enumeration value="Poster"/>
          <xsd:enumeration value="Presentation"/>
          <xsd:enumeration value="Procedure/Instruction"/>
          <xsd:enumeration value="Professional Development"/>
          <xsd:enumeration value="Program Plan/Script"/>
          <xsd:enumeration value="Promotion"/>
          <xsd:enumeration value="Purchase Request"/>
          <xsd:enumeration value="Quote"/>
          <xsd:enumeration value="Readers Advisory/Reference"/>
          <xsd:enumeration value="Report"/>
          <xsd:enumeration value="Resource Booking"/>
          <xsd:enumeration value="Resource List"/>
          <xsd:enumeration value="Schedule/Calendar"/>
          <xsd:enumeration value="Sign-up Sheet"/>
          <xsd:enumeration value="Staff Briefing"/>
          <xsd:enumeration value="Statistics"/>
          <xsd:enumeration value="Technical Help"/>
          <xsd:enumeration value="Template"/>
          <xsd:enumeration value="Terms of Reference"/>
          <xsd:enumeration value="Tutorial"/>
          <xsd:enumeration value="z Other (not in this list)"/>
        </xsd:restriction>
      </xsd:simpleType>
    </xsd:element>
    <xsd:element name="Archive_x003f_" ma:index="12" nillable="true" ma:displayName="Archive?" ma:default="Based on Date" ma:description="Flag to manage archiving of this item" ma:format="Dropdown" ma:internalName="Archive_x003F_">
      <xsd:simpleType>
        <xsd:restriction base="dms:Choice">
          <xsd:enumeration value="Based on Date"/>
          <xsd:enumeration value="Archive Now"/>
          <xsd:enumeration value="Do Not Archive"/>
        </xsd:restriction>
      </xsd:simpleType>
    </xsd:element>
    <xsd:element name="Review_x0020_Date" ma:index="13" nillable="true" ma:displayName="Review Date" ma:format="DateOnly" ma:internalName="Review_x0020_Date">
      <xsd:simpleType>
        <xsd:restriction base="dms:DateTime"/>
      </xsd:simpleType>
    </xsd:element>
    <xsd:element name="Owner" ma:index="14" nillable="true" ma:displayName="Owner" ma:description="Who is the&quot;owner&quot; or primarily responsible for this item?" ma:list="UserInfo" ma:SharePointGroup="0" ma:internalName="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otes1" ma:index="15" nillable="true" ma:displayName="Notes" ma:description="Enter notes or comments relevant to this item." ma:internalName="Notes1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05EB1C-F6F5-4769-9922-9BAF6C85C93F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E7404775-5F8C-4C56-A2B1-204284D802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7FCF12-FBDC-4E44-A131-BE30772FE918}">
  <ds:schemaRefs>
    <ds:schemaRef ds:uri="http://schemas.microsoft.com/office/2006/metadata/properties"/>
    <ds:schemaRef ds:uri="http://schemas.microsoft.com/office/infopath/2007/PartnerControls"/>
    <ds:schemaRef ds:uri="85f05ef1-13d3-4c23-82d9-8046bce2ae1d"/>
  </ds:schemaRefs>
</ds:datastoreItem>
</file>

<file path=customXml/itemProps4.xml><?xml version="1.0" encoding="utf-8"?>
<ds:datastoreItem xmlns:ds="http://schemas.openxmlformats.org/officeDocument/2006/customXml" ds:itemID="{E9D2F3BD-5536-4682-A0CF-87189509B3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f05ef1-13d3-4c23-82d9-8046bce2ae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8945</TotalTime>
  <Words>991</Words>
  <Application>Microsoft Office PowerPoint</Application>
  <PresentationFormat>On-screen Show (4:3)</PresentationFormat>
  <Paragraphs>95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Gill Sans MT</vt:lpstr>
      <vt:lpstr>Office Theme</vt:lpstr>
      <vt:lpstr>1_Office Theme</vt:lpstr>
      <vt:lpstr>Traditional Knowledge in the Makerspace: Incorporating Indigenous-led Programs for STEAM Success  Vancouver Island Staff Conference 2022 Dalia Levy, Customer Services Librarian, MLIS</vt:lpstr>
      <vt:lpstr>Introduction </vt:lpstr>
      <vt:lpstr>Overview</vt:lpstr>
      <vt:lpstr>Libraries are  for Everyone?</vt:lpstr>
      <vt:lpstr>Creativity Commons Case Study</vt:lpstr>
      <vt:lpstr>Community-Led Engagement</vt:lpstr>
      <vt:lpstr>STEAM Learning Applications &amp; Outcomes</vt:lpstr>
      <vt:lpstr> Best Practices </vt:lpstr>
      <vt:lpstr>Conclusion</vt:lpstr>
      <vt:lpstr>References &amp; Resources</vt:lpstr>
      <vt:lpstr>Contact Info</vt:lpstr>
      <vt:lpstr>Questions?</vt:lpstr>
    </vt:vector>
  </TitlesOfParts>
  <Company>Vancouver Island Regional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PowerPoint Presentation Template</dc:title>
  <dc:creator>VIRL Staff</dc:creator>
  <cp:lastModifiedBy>Dalia Levy</cp:lastModifiedBy>
  <cp:revision>136</cp:revision>
  <cp:lastPrinted>2013-01-16T22:06:47Z</cp:lastPrinted>
  <dcterms:created xsi:type="dcterms:W3CDTF">2012-12-04T17:41:56Z</dcterms:created>
  <dcterms:modified xsi:type="dcterms:W3CDTF">2022-04-27T20:15:14Z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Document_x0020_Owner">
    <vt:lpwstr>Debbie Kilpatrick</vt:lpwstr>
  </property>
  <property fmtid="{D5CDD505-2E9C-101B-9397-08002B2CF9AE}" pid="3" name="Document Owner">
    <vt:lpwstr>34</vt:lpwstr>
  </property>
  <property fmtid="{D5CDD505-2E9C-101B-9397-08002B2CF9AE}" pid="4" name="Document Review Date">
    <vt:lpwstr>2017-07-08T00:00:00Z</vt:lpwstr>
  </property>
  <property fmtid="{D5CDD505-2E9C-101B-9397-08002B2CF9AE}" pid="5" name="Source Division">
    <vt:lpwstr/>
  </property>
</Properties>
</file>