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CB098-31AB-F18E-FD61-9F1D7CF7DDA7}" v="2" dt="2023-04-26T22:15:47.251"/>
    <p1510:client id="{178E85D4-2A34-605B-942E-12A741A28AAE}" v="26" dt="2023-04-26T20:17:40.447"/>
    <p1510:client id="{78F1A19A-472E-6A0F-8C6D-A2CF89E206BB}" v="1" dt="2023-04-27T16:40:57.548"/>
    <p1510:client id="{859FBFE1-C68B-AAEE-A17E-1331B7FFB922}" v="7" dt="2023-04-26T16:42:29.765"/>
    <p1510:client id="{B99101FA-F8BB-4EE8-9DBE-B3454A1A3C18}" v="409" dt="2023-04-20T20:29:31.629"/>
    <p1510:client id="{C94364FC-ADA9-FC18-DC5A-068C5D8D5F3F}" v="115" dt="2023-04-26T22:29:06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51F23-6140-4C66-9DA0-950BA8E8DDD4}" type="datetimeFigureOut"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940FA-F2B3-4A6B-8894-6D4699F526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1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tegrity@Camosun.ca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As librarians, AI dovetails nicely with our IL  standards of how information is produced and valued, the use of information in creating new knowledge and participating ethically in communities of learning.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We also felt strongly about being part of a proactive approach to academic misconduct. Our library guides on plagiarism, citation styles, academic integrity are heavily used – students are seeking out information and trying to do the right thing.</a:t>
            </a:r>
          </a:p>
          <a:p>
            <a:r>
              <a:rPr lang="en-US" dirty="0">
                <a:cs typeface="Calibri"/>
              </a:rPr>
              <a:t>We see a lot of students asking citations questions both in person &amp; online across all disciplines so this gives us a College wide perspective/exposure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940FA-F2B3-4A6B-8894-6D4699F5269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61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Several faculty and staff gave feedback during the creation stage, then we conducted pilot sessions with students in 4 or 5 classes before the official launch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940FA-F2B3-4A6B-8894-6D4699F5269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7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This Creative Commons content is based on the work of Keeta </a:t>
            </a:r>
            <a:r>
              <a:rPr lang="en-US" err="1">
                <a:cs typeface="Calibri"/>
              </a:rPr>
              <a:t>Gladue</a:t>
            </a:r>
            <a:r>
              <a:rPr lang="en-US">
                <a:cs typeface="Calibri"/>
              </a:rPr>
              <a:t> from the U of Calgary's Taylor Institute; also reached out to our Indigenization Curriculum Developer.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940FA-F2B3-4A6B-8894-6D4699F5269D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16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who are registered in at least one course (i.e. not waitlisted) will have access to D2L 30 days prior to their start date. </a:t>
            </a:r>
            <a:endParaRPr lang="en-US"/>
          </a:p>
          <a:p>
            <a:endParaRPr lang="en-US"/>
          </a:p>
          <a:p>
            <a:r>
              <a:rPr lang="en-US" dirty="0"/>
              <a:t>Course and the initial Student AI Agreement that students sign upon registering are supported by Patsy and Margie via a specific email account  </a:t>
            </a:r>
            <a:r>
              <a:rPr lang="en-US" dirty="0">
                <a:hlinkClick r:id="rId3"/>
              </a:rPr>
              <a:t>integrity@Camosun.ca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940FA-F2B3-4A6B-8894-6D4699F5269D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93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The system allows for a badge to be revoked but we would only do that under very specific conditions i.e. that we have a conversation with a Dean about a serious infraction – hasn't happened yet!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940FA-F2B3-4A6B-8894-6D4699F5269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14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,Sans-Serif"/>
              <a:buChar char="•"/>
            </a:pPr>
            <a:r>
              <a:rPr lang="en-US"/>
              <a:t>Initially allowed three attempts to earn the badge but had to increase that to five </a:t>
            </a:r>
          </a:p>
          <a:p>
            <a:pPr marL="285750" indent="-285750">
              <a:buFont typeface="Arial,Sans-Serif"/>
              <a:buChar char="•"/>
            </a:pPr>
            <a:r>
              <a:rPr lang="en-US"/>
              <a:t>The major complications have been related to discovery not course content  </a:t>
            </a:r>
            <a:endParaRPr lang="en-US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/>
              <a:t>Instructions for self-registration (PDF in the D2L student guide) and in a </a:t>
            </a:r>
            <a:r>
              <a:rPr lang="en-US" err="1"/>
              <a:t>LibGuide</a:t>
            </a:r>
            <a:r>
              <a:rPr lang="en-US"/>
              <a:t> </a:t>
            </a:r>
            <a:endParaRPr lang="en-US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endParaRPr lang="en-US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>
                <a:cs typeface="Calibri"/>
              </a:rPr>
              <a:t>Update the course to include specifics about G-AI e.g. </a:t>
            </a:r>
            <a:r>
              <a:rPr lang="en-US" err="1">
                <a:cs typeface="Calibri"/>
              </a:rPr>
              <a:t>ChatGPT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6940FA-F2B3-4A6B-8894-6D4699F5269D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6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541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39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0947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Gre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5" y="0"/>
            <a:ext cx="12189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1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82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27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97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26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22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40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118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6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8985-F851-400A-AC31-6BD43F1D684D}" type="datetimeFigureOut">
              <a:rPr lang="en-CA" smtClean="0"/>
              <a:t>2023-05-03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B191-E452-4F0C-8A53-F20D77A4EA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20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170" y="920045"/>
            <a:ext cx="858202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>
                <a:solidFill>
                  <a:srgbClr val="545454"/>
                </a:solidFill>
                <a:latin typeface="Corbel" panose="020B0503020204020204" pitchFamily="34" charset="0"/>
              </a:rPr>
              <a:t>Student Belonging in Academia: </a:t>
            </a:r>
          </a:p>
          <a:p>
            <a:pPr algn="ctr"/>
            <a:r>
              <a:rPr lang="en-US" sz="3600">
                <a:solidFill>
                  <a:srgbClr val="545454"/>
                </a:solidFill>
                <a:latin typeface="Corbel" panose="020B0503020204020204" pitchFamily="34" charset="0"/>
              </a:rPr>
              <a:t>Developing an Academic Integrity Course</a:t>
            </a:r>
            <a:r>
              <a:rPr lang="en-US" sz="1200">
                <a:solidFill>
                  <a:srgbClr val="545454"/>
                </a:solidFill>
                <a:latin typeface="Corbel" panose="020B0503020204020204" pitchFamily="34" charset="0"/>
              </a:rPr>
              <a:t>​</a:t>
            </a:r>
            <a:br>
              <a:rPr lang="en-US" sz="1200">
                <a:solidFill>
                  <a:srgbClr val="545454"/>
                </a:solidFill>
                <a:latin typeface="Corbel" panose="020B0503020204020204" pitchFamily="34" charset="0"/>
              </a:rPr>
            </a:br>
            <a:endParaRPr lang="en-CA" sz="120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1AC87DE-28DC-4D87-8D41-673D71327208}"/>
              </a:ext>
            </a:extLst>
          </p:cNvPr>
          <p:cNvSpPr txBox="1">
            <a:spLocks/>
          </p:cNvSpPr>
          <p:nvPr/>
        </p:nvSpPr>
        <p:spPr>
          <a:xfrm>
            <a:off x="2235344" y="5886450"/>
            <a:ext cx="7943850" cy="4857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>
                <a:solidFill>
                  <a:srgbClr val="606163"/>
                </a:solidFill>
                <a:latin typeface="univers" panose="020B0604020202020204" pitchFamily="34" charset="0"/>
              </a:rPr>
              <a:t>Camosun College is located in beautiful Victoria, British Columbia with campuses on the Traditional Territories of the </a:t>
            </a:r>
            <a:br>
              <a:rPr lang="en-US" sz="1050">
                <a:solidFill>
                  <a:srgbClr val="606163"/>
                </a:solidFill>
                <a:latin typeface="univers" panose="020B0604020202020204" pitchFamily="34" charset="0"/>
              </a:rPr>
            </a:br>
            <a:r>
              <a:rPr lang="en-US" sz="1050">
                <a:solidFill>
                  <a:srgbClr val="606163"/>
                </a:solidFill>
                <a:latin typeface="univers" panose="020B0604020202020204" pitchFamily="34" charset="0"/>
              </a:rPr>
              <a:t>Lekwungen and WSÁNEĆ peoples. We acknowledge their welcome and graciousness to the students who seek knowledge here.</a:t>
            </a:r>
            <a:endParaRPr lang="en-CA" sz="1050">
              <a:solidFill>
                <a:srgbClr val="60616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8876" y="4359106"/>
            <a:ext cx="6049112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 </a:t>
            </a:r>
            <a:r>
              <a:rPr lang="en-CA" sz="2400">
                <a:solidFill>
                  <a:srgbClr val="000000"/>
                </a:solidFill>
                <a:latin typeface="Corbel"/>
              </a:rPr>
              <a:t>Presented by: Margie Clarke and Patsy Scott</a:t>
            </a:r>
            <a:r>
              <a:rPr lang="en-CA" sz="240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endParaRPr lang="en-CA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56" y="2292019"/>
            <a:ext cx="3015531" cy="200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9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676275" y="628650"/>
            <a:ext cx="3797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97585" y="80238"/>
            <a:ext cx="4647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>
                <a:latin typeface="Corbel" panose="020B0503020204020204" pitchFamily="34" charset="0"/>
              </a:rPr>
              <a:t>Background…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976" y="1289025"/>
            <a:ext cx="7390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History of faculty concerns about cheating, plagiarism, and proper citation​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Growing concern with online environment during COVID​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/>
              <a:t>Issues with homework sharing websites​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6280" y="3531617"/>
            <a:ext cx="5118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New Camosun Academic Integrity Policy in 2021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976" y="2646406"/>
            <a:ext cx="484794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/>
              <a:t>A course in BETA in our LMS since 2014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135" y="2032575"/>
            <a:ext cx="3688685" cy="299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5396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676275" y="628650"/>
            <a:ext cx="3797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97585" y="80238"/>
            <a:ext cx="561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>
                <a:latin typeface="Corbel" panose="020B0503020204020204" pitchFamily="34" charset="0"/>
              </a:rPr>
              <a:t>Student Belonging…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2175879"/>
            <a:ext cx="5601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To create a course with an emphasis on what academic integrity looks like and how it's relevant to a student’s role as a member of the college community​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Address student’s rights and responsibilities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03" y="1349358"/>
            <a:ext cx="4594958" cy="30652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0" y="1569089"/>
            <a:ext cx="3296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/>
              <a:t>A Role for Librarians:</a:t>
            </a:r>
          </a:p>
        </p:txBody>
      </p:sp>
    </p:spTree>
    <p:extLst>
      <p:ext uri="{BB962C8B-B14F-4D97-AF65-F5344CB8AC3E}">
        <p14:creationId xmlns:p14="http://schemas.microsoft.com/office/powerpoint/2010/main" val="179423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676275" y="628650"/>
            <a:ext cx="3797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97585" y="80238"/>
            <a:ext cx="561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>
                <a:latin typeface="Corbel" panose="020B0503020204020204" pitchFamily="34" charset="0"/>
              </a:rPr>
              <a:t>Course Structure…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2438" y="1273065"/>
            <a:ext cx="673085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45 minutes to complete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Self-registration for students through our LMS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Includes interactive videos and self-assessment scenarios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200"/>
              <a:t>Shared content from Waterloo University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Must achieve 100% on final quiz with multiple attempts permitted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Students earn a digital badge visible to all instructors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Badge remains for two years </a:t>
            </a:r>
          </a:p>
        </p:txBody>
      </p:sp>
      <p:pic>
        <p:nvPicPr>
          <p:cNvPr id="10" name="Picture 4" descr="Graphical user interface, application, website&#10;&#10;Description automatically generated">
            <a:extLst>
              <a:ext uri="{FF2B5EF4-FFF2-40B4-BE49-F238E27FC236}">
                <a16:creationId xmlns:a16="http://schemas.microsoft.com/office/drawing/2014/main" id="{44F2624C-C933-DBFC-FADE-FA5D2146F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9" y="1163779"/>
            <a:ext cx="4349091" cy="305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9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676275" y="628650"/>
            <a:ext cx="3797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97585" y="80238"/>
            <a:ext cx="561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>
                <a:latin typeface="Corbel" panose="020B0503020204020204" pitchFamily="34" charset="0"/>
              </a:rPr>
              <a:t>Course Content…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0728" y="1133962"/>
            <a:ext cx="5763102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Includes course learning outcomes</a:t>
            </a:r>
            <a:br>
              <a:rPr lang="en-US"/>
            </a:br>
            <a:endParaRPr lang="en-US">
              <a:cs typeface="Calibri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Cultural differences in understandings of academic integrity </a:t>
            </a:r>
            <a:br>
              <a:rPr lang="en-US"/>
            </a:b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Camosun College expectations</a:t>
            </a:r>
          </a:p>
          <a:p>
            <a:pPr marL="742950" lvl="1" indent="-285750" fontAlgn="base">
              <a:buFont typeface="Courier New" panose="02070309020205020404" pitchFamily="49" charset="0"/>
              <a:buChar char="o"/>
            </a:pPr>
            <a:r>
              <a:rPr lang="en-US"/>
              <a:t>Especially relevant for International Students new to Camosun</a:t>
            </a:r>
          </a:p>
          <a:p>
            <a:pPr marL="742950" lvl="1" indent="-285750" fontAlgn="base">
              <a:buFont typeface="Courier New" panose="02070309020205020404" pitchFamily="49" charset="0"/>
              <a:buChar char="o"/>
            </a:pPr>
            <a:r>
              <a:rPr lang="en-US"/>
              <a:t>Examples of misconduct and expected </a:t>
            </a:r>
            <a:r>
              <a:rPr lang="en-US" err="1"/>
              <a:t>behaviours</a:t>
            </a:r>
            <a:endParaRPr lang="en-US"/>
          </a:p>
          <a:p>
            <a:pPr marL="742950" lvl="1" indent="-285750" fontAlgn="base">
              <a:buFont typeface="Courier New" panose="02070309020205020404" pitchFamily="49" charset="0"/>
              <a:buChar char="o"/>
            </a:pPr>
            <a:r>
              <a:rPr lang="en-US"/>
              <a:t>Supports: Writing Centre, Librarians, Ombudsperson, etc.</a:t>
            </a:r>
          </a:p>
          <a:p>
            <a:pPr marL="742950" lvl="1" indent="-285750" fontAlgn="base">
              <a:buFont typeface="Courier New" panose="02070309020205020404" pitchFamily="49" charset="0"/>
              <a:buChar char="o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6" name="Picture 4" descr="Text&#10;&#10;Description automatically generated">
            <a:extLst>
              <a:ext uri="{FF2B5EF4-FFF2-40B4-BE49-F238E27FC236}">
                <a16:creationId xmlns:a16="http://schemas.microsoft.com/office/drawing/2014/main" id="{C6A4BC79-8A96-EE67-D71F-51228DC77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72" y="1048140"/>
            <a:ext cx="4707650" cy="372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0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676275" y="628650"/>
            <a:ext cx="3797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97584" y="80238"/>
            <a:ext cx="865626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4800">
                <a:latin typeface="Corbel"/>
              </a:rPr>
              <a:t>Indigenous Academic Integrity…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2929" y="1198889"/>
            <a:ext cx="5555385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Includes Indigenous ways of knowing and learning</a:t>
            </a:r>
            <a:br>
              <a:rPr lang="en-US"/>
            </a:br>
            <a:endParaRPr lang="en-US">
              <a:cs typeface="Calibri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Demonstrates alignment of Camosun’s academic integrity policy values with Indigenous values </a:t>
            </a:r>
            <a:br>
              <a:rPr lang="en-US"/>
            </a:br>
            <a:endParaRPr lang="en-US">
              <a:cs typeface="Calibri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Relationality, Reciprocity, Respect</a:t>
            </a:r>
            <a:br>
              <a:rPr lang="en-US"/>
            </a:br>
            <a:endParaRPr lang="en-US">
              <a:cs typeface="Calibri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Emphasis on relationships with other students and instructors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591" y="1311380"/>
            <a:ext cx="5608702" cy="270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4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676275" y="628650"/>
            <a:ext cx="3797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97584" y="80238"/>
            <a:ext cx="9089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>
                <a:latin typeface="Corbel" panose="020B0503020204020204" pitchFamily="34" charset="0"/>
              </a:rPr>
              <a:t>Promotion and faculty buy-in…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0068" y="1126072"/>
            <a:ext cx="7086755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Course is standalone self-registration</a:t>
            </a:r>
            <a:br>
              <a:rPr lang="en-US"/>
            </a:b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Can be self-directed activity or requirement assigned by instructor</a:t>
            </a:r>
            <a:br>
              <a:rPr lang="en-US"/>
            </a:b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No classroom time or workload required by faculty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Available to all Camosun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Faculty information sessions offered during AI week and start of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Research guide with registration instructions linked from library homepage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Digital badge provides proof of successful completion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585" y="1656604"/>
            <a:ext cx="3874295" cy="258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7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676275" y="628650"/>
            <a:ext cx="3797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97584" y="80238"/>
            <a:ext cx="782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>
                <a:latin typeface="Corbel" panose="020B0503020204020204" pitchFamily="34" charset="0"/>
              </a:rPr>
              <a:t>Digital Badge benefits…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0979" y="1503696"/>
            <a:ext cx="6698384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Easy way to demonstrate successful course completion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Shareable with instructors and others via link</a:t>
            </a:r>
            <a:br>
              <a:rPr lang="en-US"/>
            </a:br>
            <a:endParaRPr lang="en-US">
              <a:cs typeface="Calibri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Students enjoy symbol of accomplishment</a:t>
            </a:r>
            <a:br>
              <a:rPr lang="en-US"/>
            </a:br>
            <a:r>
              <a:rPr lang="en-US"/>
              <a:t> </a:t>
            </a:r>
            <a:endParaRPr lang="en-US">
              <a:cs typeface="Calibri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First official badge of the College</a:t>
            </a:r>
            <a:br>
              <a:rPr lang="en-US"/>
            </a:b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Demonstrates course completion for 2 years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45" y="1498750"/>
            <a:ext cx="2874522" cy="286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7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676275" y="628650"/>
            <a:ext cx="3797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297584" y="80238"/>
            <a:ext cx="9300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>
                <a:latin typeface="Corbel" panose="020B0503020204020204" pitchFamily="34" charset="0"/>
              </a:rPr>
              <a:t>Status of AI course &amp; next steps…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6993" y="1462842"/>
            <a:ext cx="898697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Over 1,000 registrations since the launch</a:t>
            </a:r>
            <a:br>
              <a:rPr lang="en-US"/>
            </a:br>
            <a:endParaRPr lang="en-US">
              <a:cs typeface="Calibri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About 90% of students who have taken the course have received the badge</a:t>
            </a:r>
            <a:br>
              <a:rPr lang="en-US"/>
            </a:br>
            <a:endParaRPr lang="en-US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/>
              <a:t>More departments to make earning AI badge a course requirement in Fall 2023</a:t>
            </a:r>
            <a:br>
              <a:rPr lang="en-US"/>
            </a:br>
            <a:endParaRPr lang="en-US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Corbel"/>
                <a:cs typeface="Calibri"/>
              </a:rPr>
              <a:t>Developing a companion self-registration course on APA</a:t>
            </a:r>
            <a:r>
              <a:rPr lang="en-US">
                <a:solidFill>
                  <a:srgbClr val="000000"/>
                </a:solidFill>
                <a:latin typeface="Corbel"/>
                <a:cs typeface="Calibri"/>
              </a:rPr>
              <a:t> Citation Style</a:t>
            </a:r>
            <a:r>
              <a:rPr lang="en-US">
                <a:solidFill>
                  <a:srgbClr val="FF0000"/>
                </a:solidFill>
                <a:latin typeface="Corbel"/>
                <a:cs typeface="Calibri"/>
              </a:rPr>
              <a:t> </a:t>
            </a:r>
            <a:endParaRPr lang="en-US">
              <a:latin typeface="Corbel"/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Corbel"/>
              <a:cs typeface="Calibri" panose="020F0502020204030204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8AA9D4-1222-D7D3-0FB3-D0C8B11485F8}"/>
              </a:ext>
            </a:extLst>
          </p:cNvPr>
          <p:cNvSpPr txBox="1"/>
          <p:nvPr/>
        </p:nvSpPr>
        <p:spPr>
          <a:xfrm>
            <a:off x="2580737" y="3608717"/>
            <a:ext cx="566180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cs typeface="Calibri"/>
              </a:rPr>
              <a:t>Questions? Comments?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74259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57A1E0CFD254B995A84B75EA72B36" ma:contentTypeVersion="14" ma:contentTypeDescription="Create a new document." ma:contentTypeScope="" ma:versionID="ed0c7503039b5bb4768e95a741d0d633">
  <xsd:schema xmlns:xsd="http://www.w3.org/2001/XMLSchema" xmlns:xs="http://www.w3.org/2001/XMLSchema" xmlns:p="http://schemas.microsoft.com/office/2006/metadata/properties" xmlns:ns3="f29c6426-1e21-44b3-97e3-496e7b711b33" xmlns:ns4="6c99753c-3b27-4003-86cb-52018b5f73f3" targetNamespace="http://schemas.microsoft.com/office/2006/metadata/properties" ma:root="true" ma:fieldsID="ba8a0d05dee4de81004f45040b146815" ns3:_="" ns4:_="">
    <xsd:import namespace="f29c6426-1e21-44b3-97e3-496e7b711b33"/>
    <xsd:import namespace="6c99753c-3b27-4003-86cb-52018b5f73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c6426-1e21-44b3-97e3-496e7b711b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9753c-3b27-4003-86cb-52018b5f73f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29c6426-1e21-44b3-97e3-496e7b711b33" xsi:nil="true"/>
  </documentManagement>
</p:properties>
</file>

<file path=customXml/itemProps1.xml><?xml version="1.0" encoding="utf-8"?>
<ds:datastoreItem xmlns:ds="http://schemas.openxmlformats.org/officeDocument/2006/customXml" ds:itemID="{F73F4074-F95C-413A-A549-1A44B46D0E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B659E8-A6DD-4D04-95D3-7AC47CE895E6}">
  <ds:schemaRefs>
    <ds:schemaRef ds:uri="6c99753c-3b27-4003-86cb-52018b5f73f3"/>
    <ds:schemaRef ds:uri="f29c6426-1e21-44b3-97e3-496e7b711b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9F7F514-89FC-4ACE-822A-686D21A29CFF}">
  <ds:schemaRefs>
    <ds:schemaRef ds:uri="6c99753c-3b27-4003-86cb-52018b5f73f3"/>
    <ds:schemaRef ds:uri="f29c6426-1e21-44b3-97e3-496e7b711b3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Camosun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Scott</dc:creator>
  <cp:revision>8</cp:revision>
  <dcterms:created xsi:type="dcterms:W3CDTF">2023-04-19T22:09:01Z</dcterms:created>
  <dcterms:modified xsi:type="dcterms:W3CDTF">2023-05-03T16:09:02Z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0x01010074157A1E0CFD254B995A84B75EA72B36</vt:lpwstr>
  </property>
</Properties>
</file>