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Open Sans" panose="020B0606030504020204"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6" d="100"/>
          <a:sy n="136" d="100"/>
        </p:scale>
        <p:origin x="288"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 &amp; Lara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5673999e66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5673999e66_2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Lara</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Photo Album Page: </a:t>
            </a:r>
            <a:r>
              <a:rPr lang="en" sz="1200">
                <a:solidFill>
                  <a:schemeClr val="dk1"/>
                </a:solidFill>
                <a:latin typeface="Calibri"/>
                <a:ea typeface="Calibri"/>
                <a:cs typeface="Calibri"/>
                <a:sym typeface="Calibri"/>
              </a:rPr>
              <a:t>From VirginiaPrince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Right half</a:t>
            </a:r>
            <a:r>
              <a:rPr lang="en" sz="1200">
                <a:solidFill>
                  <a:schemeClr val="dk1"/>
                </a:solidFill>
                <a:latin typeface="Calibri"/>
                <a:ea typeface="Calibri"/>
                <a:cs typeface="Calibri"/>
                <a:sym typeface="Calibri"/>
              </a:rPr>
              <a:t>: Hose &amp; Heels Club members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Lefthalf:</a:t>
            </a:r>
            <a:r>
              <a:rPr lang="en" sz="1200">
                <a:solidFill>
                  <a:schemeClr val="dk1"/>
                </a:solidFill>
                <a:latin typeface="Calibri"/>
                <a:ea typeface="Calibri"/>
                <a:cs typeface="Calibri"/>
                <a:sym typeface="Calibri"/>
              </a:rPr>
              <a:t> @ Casa Susanna. Labeled as D’EonResort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Top:</a:t>
            </a:r>
            <a:r>
              <a:rPr lang="en" sz="1200">
                <a:solidFill>
                  <a:schemeClr val="dk1"/>
                </a:solidFill>
                <a:latin typeface="Calibri"/>
                <a:ea typeface="Calibri"/>
                <a:cs typeface="Calibri"/>
                <a:sym typeface="Calibri"/>
              </a:rPr>
              <a:t>Susanna standing</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Middle:</a:t>
            </a:r>
            <a:r>
              <a:rPr lang="en" sz="1200">
                <a:solidFill>
                  <a:schemeClr val="dk1"/>
                </a:solidFill>
                <a:latin typeface="Calibri"/>
                <a:ea typeface="Calibri"/>
                <a:cs typeface="Calibri"/>
                <a:sym typeface="Calibri"/>
              </a:rPr>
              <a:t>Virginia Prince in red dress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5673999e66_2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5673999e66_2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Lara</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673999e66_2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673999e66_2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Lara</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sz="1200" b="1" i="1">
                <a:solidFill>
                  <a:schemeClr val="dk1"/>
                </a:solidFill>
                <a:latin typeface="Calibri"/>
                <a:ea typeface="Calibri"/>
                <a:cs typeface="Calibri"/>
                <a:sym typeface="Calibri"/>
              </a:rPr>
              <a:t>Tapestry</a:t>
            </a:r>
            <a:r>
              <a:rPr lang="en" sz="1200">
                <a:solidFill>
                  <a:schemeClr val="dk1"/>
                </a:solidFill>
                <a:latin typeface="Calibri"/>
                <a:ea typeface="Calibri"/>
                <a:cs typeface="Calibri"/>
                <a:sym typeface="Calibri"/>
              </a:rPr>
              <a:t>was called </a:t>
            </a:r>
            <a:r>
              <a:rPr lang="en" sz="1200" b="1" i="1">
                <a:solidFill>
                  <a:schemeClr val="dk1"/>
                </a:solidFill>
                <a:latin typeface="Calibri"/>
                <a:ea typeface="Calibri"/>
                <a:cs typeface="Calibri"/>
                <a:sym typeface="Calibri"/>
              </a:rPr>
              <a:t>TV-TS Tapestry </a:t>
            </a:r>
            <a:r>
              <a:rPr lang="en" sz="1200" b="1">
                <a:solidFill>
                  <a:schemeClr val="dk1"/>
                </a:solidFill>
                <a:latin typeface="Calibri"/>
                <a:ea typeface="Calibri"/>
                <a:cs typeface="Calibri"/>
                <a:sym typeface="Calibri"/>
              </a:rPr>
              <a:t>1979-1995</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Then called </a:t>
            </a:r>
            <a:r>
              <a:rPr lang="en" sz="1200" b="1" i="1">
                <a:solidFill>
                  <a:schemeClr val="dk1"/>
                </a:solidFill>
                <a:latin typeface="Calibri"/>
                <a:ea typeface="Calibri"/>
                <a:cs typeface="Calibri"/>
                <a:sym typeface="Calibri"/>
              </a:rPr>
              <a:t>Transgender Tapestry</a:t>
            </a:r>
            <a:r>
              <a:rPr lang="en" sz="1200" b="1">
                <a:solidFill>
                  <a:schemeClr val="dk1"/>
                </a:solidFill>
                <a:latin typeface="Calibri"/>
                <a:ea typeface="Calibri"/>
                <a:cs typeface="Calibri"/>
                <a:sym typeface="Calibri"/>
              </a:rPr>
              <a:t>1995-2009</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Calibri"/>
                <a:ea typeface="Calibri"/>
                <a:cs typeface="Calibri"/>
                <a:sym typeface="Calibri"/>
              </a:rPr>
              <a:t>IFGE </a:t>
            </a:r>
            <a:r>
              <a:rPr lang="en" sz="1200">
                <a:solidFill>
                  <a:schemeClr val="dk1"/>
                </a:solidFill>
                <a:latin typeface="Calibri"/>
                <a:ea typeface="Calibri"/>
                <a:cs typeface="Calibri"/>
                <a:sym typeface="Calibri"/>
              </a:rPr>
              <a:t>Conventions were called “</a:t>
            </a:r>
            <a:r>
              <a:rPr lang="en" sz="1200" b="1">
                <a:solidFill>
                  <a:schemeClr val="dk1"/>
                </a:solidFill>
                <a:latin typeface="Calibri"/>
                <a:ea typeface="Calibri"/>
                <a:cs typeface="Calibri"/>
                <a:sym typeface="Calibri"/>
              </a:rPr>
              <a:t>Coming Together”</a:t>
            </a: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673999e66_2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673999e66_2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Lara</a:t>
            </a:r>
            <a:endParaRPr/>
          </a:p>
          <a:p>
            <a:pPr marL="0" lvl="0" indent="0" algn="l" rtl="0">
              <a:spcBef>
                <a:spcPts val="0"/>
              </a:spcBef>
              <a:spcAft>
                <a:spcPts val="0"/>
              </a:spcAft>
              <a:buNone/>
            </a:pPr>
            <a:endParaRPr/>
          </a:p>
          <a:p>
            <a:pPr marL="0" lvl="0" indent="0" algn="l" rtl="0">
              <a:spcBef>
                <a:spcPts val="0"/>
              </a:spcBef>
              <a:spcAft>
                <a:spcPts val="0"/>
              </a:spcAft>
              <a:buNone/>
            </a:pPr>
            <a:r>
              <a:rPr lang="en"/>
              <a:t>All Transvestia issues soon to be available online via UVic Libraries digital collections</a:t>
            </a: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673999e66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673999e6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1162afea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1162afea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1162afea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1162afea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1162afea9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1162afea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1162afea9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51162afea9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51162afea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51162afea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5673999e66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5673999e66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680ca596c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5680ca596c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680ca596c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680ca596c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673999e66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673999e66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Lara</a:t>
            </a:r>
            <a:endParaRPr/>
          </a:p>
          <a:p>
            <a:pPr marL="0" lvl="0" indent="0" algn="l" rtl="0">
              <a:spcBef>
                <a:spcPts val="0"/>
              </a:spcBef>
              <a:spcAft>
                <a:spcPts val="0"/>
              </a:spcAft>
              <a:buNone/>
            </a:pPr>
            <a:endParaRPr sz="1400"/>
          </a:p>
          <a:p>
            <a:pPr marL="0" lvl="0" indent="0" algn="l" rtl="0">
              <a:spcBef>
                <a:spcPts val="0"/>
              </a:spcBef>
              <a:spcAft>
                <a:spcPts val="0"/>
              </a:spcAft>
              <a:buNone/>
            </a:pPr>
            <a:r>
              <a:rPr lang="en" sz="1400"/>
              <a:t>Cataloguers</a:t>
            </a:r>
            <a:endParaRPr sz="1400"/>
          </a:p>
          <a:p>
            <a:pPr marL="0" lvl="0" indent="0" algn="l" rtl="0">
              <a:spcBef>
                <a:spcPts val="0"/>
              </a:spcBef>
              <a:spcAft>
                <a:spcPts val="0"/>
              </a:spcAft>
              <a:buNone/>
            </a:pPr>
            <a:r>
              <a:rPr lang="en" sz="1400"/>
              <a:t>Digitization Centre technicians</a:t>
            </a:r>
            <a:endParaRPr sz="1400"/>
          </a:p>
          <a:p>
            <a:pPr marL="0" lvl="0" indent="0" algn="l" rtl="0">
              <a:spcBef>
                <a:spcPts val="0"/>
              </a:spcBef>
              <a:spcAft>
                <a:spcPts val="0"/>
              </a:spcAft>
              <a:buNone/>
            </a:pPr>
            <a:r>
              <a:rPr lang="en" sz="1400"/>
              <a:t>Special Collections and University Archives assistants</a:t>
            </a:r>
            <a:endParaRPr sz="1400"/>
          </a:p>
          <a:p>
            <a:pPr marL="0" lvl="0" indent="0" algn="l" rtl="0">
              <a:spcBef>
                <a:spcPts val="0"/>
              </a:spcBef>
              <a:spcAft>
                <a:spcPts val="0"/>
              </a:spcAft>
              <a:buNone/>
            </a:pPr>
            <a:r>
              <a:rPr lang="en" sz="1400"/>
              <a:t>Digital Scholarship professional and technical folks</a:t>
            </a:r>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680ca59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680ca59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Lara</a:t>
            </a:r>
            <a:endParaRPr/>
          </a:p>
          <a:p>
            <a:pPr marL="0" lvl="0" indent="0" algn="l" rtl="0">
              <a:spcBef>
                <a:spcPts val="0"/>
              </a:spcBef>
              <a:spcAft>
                <a:spcPts val="0"/>
              </a:spcAft>
              <a:buNone/>
            </a:pPr>
            <a:endParaRPr/>
          </a:p>
          <a:p>
            <a:pPr marL="0" lvl="0" indent="0" algn="l" rtl="0">
              <a:spcBef>
                <a:spcPts val="0"/>
              </a:spcBef>
              <a:spcAft>
                <a:spcPts val="0"/>
              </a:spcAft>
              <a:buNone/>
            </a:pPr>
            <a:r>
              <a:rPr lang="en"/>
              <a:t>Reed Erickson Foundation provided financial support to ONE Inc in 1964 and subsequently helped established </a:t>
            </a:r>
            <a:r>
              <a:rPr lang="en">
                <a:solidFill>
                  <a:schemeClr val="dk1"/>
                </a:solidFill>
              </a:rPr>
              <a:t>elped ONE create a tax exempt charitable division called the</a:t>
            </a:r>
            <a:endParaRPr>
              <a:solidFill>
                <a:schemeClr val="dk1"/>
              </a:solidFill>
            </a:endParaRPr>
          </a:p>
          <a:p>
            <a:pPr marL="0" lvl="0" indent="0" algn="l" rtl="0">
              <a:spcBef>
                <a:spcPts val="0"/>
              </a:spcBef>
              <a:spcAft>
                <a:spcPts val="0"/>
              </a:spcAft>
              <a:buNone/>
            </a:pPr>
            <a:r>
              <a:rPr lang="en">
                <a:solidFill>
                  <a:schemeClr val="dk1"/>
                </a:solidFill>
              </a:rPr>
              <a:t>Institute for the Study of Human Resources (ISHR)</a:t>
            </a:r>
            <a:endParaRPr/>
          </a:p>
          <a:p>
            <a:pPr marL="0" lvl="0" indent="0" algn="l" rtl="0">
              <a:spcBef>
                <a:spcPts val="0"/>
              </a:spcBef>
              <a:spcAft>
                <a:spcPts val="0"/>
              </a:spcAft>
              <a:buNone/>
            </a:pPr>
            <a:endParaRPr/>
          </a:p>
          <a:p>
            <a:pPr marL="0" lvl="0" indent="0" algn="l" rtl="0">
              <a:spcBef>
                <a:spcPts val="0"/>
              </a:spcBef>
              <a:spcAft>
                <a:spcPts val="0"/>
              </a:spcAft>
              <a:buNone/>
            </a:pPr>
            <a:r>
              <a:rPr lang="en"/>
              <a:t>Dr. Alfred Kinsey and his research team incorporated as the Institute for Sex Research. ISR had two primary goals in 1947: to continue the team's research on human sexual behavior; and to administer research resources, including research materials, a library, case histories, and other related materials. </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latin typeface="Open Sans"/>
                <a:ea typeface="Open Sans"/>
                <a:cs typeface="Open Sans"/>
                <a:sym typeface="Open Sans"/>
              </a:rPr>
              <a:t>Changing the name gave us an opportunity to show LGBTQ2+ communities that we are actively trying to make our space and collections more inclusive</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IBC G and Lesbian archives to City of Vancouver Archives (formerly held privately)</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1162afea9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1162afea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8120c51b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8120c51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8120c51b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8120c51b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5680ca596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5680ca596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5680ca596c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5680ca596c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 &amp; Lara</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673999e66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673999e6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5673999e66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5673999e66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673999e6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673999e6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Michael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51162afea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51162afea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Lara</a:t>
            </a:r>
            <a:endParaRPr/>
          </a:p>
          <a:p>
            <a:pPr marL="0" lvl="0" indent="0" algn="l" rtl="0">
              <a:spcBef>
                <a:spcPts val="0"/>
              </a:spcBef>
              <a:spcAft>
                <a:spcPts val="0"/>
              </a:spcAft>
              <a:buNone/>
            </a:pPr>
            <a:endParaRPr/>
          </a:p>
          <a:p>
            <a:pPr marL="0" lvl="0" indent="0" algn="l" rtl="0">
              <a:spcBef>
                <a:spcPts val="0"/>
              </a:spcBef>
              <a:spcAft>
                <a:spcPts val="0"/>
              </a:spcAft>
              <a:buNone/>
            </a:pPr>
            <a:r>
              <a:rPr lang="en"/>
              <a:t>Acquisitions are sometimes undertaken with advise from faculty members and/or other subject matter experts </a:t>
            </a:r>
            <a:endParaRPr/>
          </a:p>
          <a:p>
            <a:pPr marL="0" lvl="0" indent="0" algn="l" rtl="0">
              <a:spcBef>
                <a:spcPts val="0"/>
              </a:spcBef>
              <a:spcAft>
                <a:spcPts val="0"/>
              </a:spcAft>
              <a:buNone/>
            </a:pPr>
            <a:r>
              <a:rPr lang="en"/>
              <a:t>Rikki Swinn donation was over 200+ small to medium moving boxes; Erickson 50+ boxes plus artworks (both 2008)</a:t>
            </a: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51162afea9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51162afea9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Lara</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73999e66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73999e66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Lara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5673999e66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5673999e66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Lara</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sz="1200" b="1" i="1">
                <a:solidFill>
                  <a:schemeClr val="dk1"/>
                </a:solidFill>
                <a:latin typeface="Calibri"/>
                <a:ea typeface="Calibri"/>
                <a:cs typeface="Calibri"/>
                <a:sym typeface="Calibri"/>
              </a:rPr>
              <a:t>FTMInternational</a:t>
            </a:r>
            <a:r>
              <a:rPr lang="en" sz="1200">
                <a:solidFill>
                  <a:schemeClr val="dk1"/>
                </a:solidFill>
                <a:latin typeface="Calibri"/>
                <a:ea typeface="Calibri"/>
                <a:cs typeface="Calibri"/>
                <a:sym typeface="Calibri"/>
              </a:rPr>
              <a:t>newsletter 1987- present.  Complete run of all of them that were issued in print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Issue # 50, Winter 2001/02. “Shades of Black” drawing by Matthew G</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Open Sans"/>
              <a:buNone/>
              <a:defRPr sz="5200">
                <a:latin typeface="Open Sans"/>
                <a:ea typeface="Open Sans"/>
                <a:cs typeface="Open Sans"/>
                <a:sym typeface="Open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Open Sans"/>
              <a:buNone/>
              <a:defRPr sz="2800">
                <a:latin typeface="Open Sans"/>
                <a:ea typeface="Open Sans"/>
                <a:cs typeface="Open Sans"/>
                <a:sym typeface="Ope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76200" y="4749900"/>
            <a:ext cx="1835543" cy="3936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3">
  <p:cSld name="Title 3">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457200" y="1558529"/>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rgbClr val="0E3C75"/>
              </a:buClr>
              <a:buSzPts val="3600"/>
              <a:buFont typeface="Open Sans"/>
              <a:buNone/>
              <a:defRPr sz="3600" i="0" u="none" strike="noStrike" cap="none">
                <a:solidFill>
                  <a:srgbClr val="0E3C75"/>
                </a:solidFill>
                <a:latin typeface="Open Sans"/>
                <a:ea typeface="Open Sans"/>
                <a:cs typeface="Open Sans"/>
                <a:sym typeface="Open Sans"/>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Font typeface="Open Sans"/>
              <a:buNone/>
              <a:defRPr sz="3600">
                <a:latin typeface="Open Sans"/>
                <a:ea typeface="Open Sans"/>
                <a:cs typeface="Open Sans"/>
                <a:sym typeface="Open Sans"/>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C4587"/>
              </a:buClr>
              <a:buSzPts val="2800"/>
              <a:buFont typeface="Open Sans"/>
              <a:buNone/>
              <a:defRPr>
                <a:solidFill>
                  <a:srgbClr val="1C4587"/>
                </a:solidFill>
                <a:latin typeface="Open Sans"/>
                <a:ea typeface="Open Sans"/>
                <a:cs typeface="Open Sans"/>
                <a:sym typeface="Ope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Open Sans"/>
              <a:buChar char="●"/>
              <a:defRPr>
                <a:latin typeface="Open Sans"/>
                <a:ea typeface="Open Sans"/>
                <a:cs typeface="Open Sans"/>
                <a:sym typeface="Open Sans"/>
              </a:defRPr>
            </a:lvl1pPr>
            <a:lvl2pPr marL="914400" lvl="1" indent="-317500" rtl="0">
              <a:spcBef>
                <a:spcPts val="1600"/>
              </a:spcBef>
              <a:spcAft>
                <a:spcPts val="0"/>
              </a:spcAft>
              <a:buSzPts val="1400"/>
              <a:buFont typeface="Open Sans"/>
              <a:buChar char="○"/>
              <a:defRPr>
                <a:latin typeface="Open Sans"/>
                <a:ea typeface="Open Sans"/>
                <a:cs typeface="Open Sans"/>
                <a:sym typeface="Open Sans"/>
              </a:defRPr>
            </a:lvl2pPr>
            <a:lvl3pPr marL="1371600" lvl="2" indent="-317500" rtl="0">
              <a:spcBef>
                <a:spcPts val="1600"/>
              </a:spcBef>
              <a:spcAft>
                <a:spcPts val="0"/>
              </a:spcAft>
              <a:buSzPts val="1400"/>
              <a:buFont typeface="Open Sans"/>
              <a:buChar char="■"/>
              <a:defRPr>
                <a:latin typeface="Open Sans"/>
                <a:ea typeface="Open Sans"/>
                <a:cs typeface="Open Sans"/>
                <a:sym typeface="Open Sans"/>
              </a:defRPr>
            </a:lvl3pPr>
            <a:lvl4pPr marL="1828800" lvl="3" indent="-317500" rtl="0">
              <a:spcBef>
                <a:spcPts val="1600"/>
              </a:spcBef>
              <a:spcAft>
                <a:spcPts val="0"/>
              </a:spcAft>
              <a:buSzPts val="1400"/>
              <a:buFont typeface="Open Sans"/>
              <a:buChar char="●"/>
              <a:defRPr>
                <a:latin typeface="Open Sans"/>
                <a:ea typeface="Open Sans"/>
                <a:cs typeface="Open Sans"/>
                <a:sym typeface="Open Sans"/>
              </a:defRPr>
            </a:lvl4pPr>
            <a:lvl5pPr marL="2286000" lvl="4" indent="-317500" rtl="0">
              <a:spcBef>
                <a:spcPts val="1600"/>
              </a:spcBef>
              <a:spcAft>
                <a:spcPts val="0"/>
              </a:spcAft>
              <a:buSzPts val="1400"/>
              <a:buFont typeface="Open Sans"/>
              <a:buChar char="○"/>
              <a:defRPr>
                <a:latin typeface="Open Sans"/>
                <a:ea typeface="Open Sans"/>
                <a:cs typeface="Open Sans"/>
                <a:sym typeface="Open Sans"/>
              </a:defRPr>
            </a:lvl5pPr>
            <a:lvl6pPr marL="2743200" lvl="5" indent="-317500" rtl="0">
              <a:spcBef>
                <a:spcPts val="1600"/>
              </a:spcBef>
              <a:spcAft>
                <a:spcPts val="0"/>
              </a:spcAft>
              <a:buSzPts val="1400"/>
              <a:buFont typeface="Open Sans"/>
              <a:buChar char="■"/>
              <a:defRPr>
                <a:latin typeface="Open Sans"/>
                <a:ea typeface="Open Sans"/>
                <a:cs typeface="Open Sans"/>
                <a:sym typeface="Open Sans"/>
              </a:defRPr>
            </a:lvl6pPr>
            <a:lvl7pPr marL="3200400" lvl="6" indent="-317500" rtl="0">
              <a:spcBef>
                <a:spcPts val="1600"/>
              </a:spcBef>
              <a:spcAft>
                <a:spcPts val="0"/>
              </a:spcAft>
              <a:buSzPts val="1400"/>
              <a:buFont typeface="Open Sans"/>
              <a:buChar char="●"/>
              <a:defRPr>
                <a:latin typeface="Open Sans"/>
                <a:ea typeface="Open Sans"/>
                <a:cs typeface="Open Sans"/>
                <a:sym typeface="Open Sans"/>
              </a:defRPr>
            </a:lvl7pPr>
            <a:lvl8pPr marL="3657600" lvl="7" indent="-317500" rtl="0">
              <a:spcBef>
                <a:spcPts val="1600"/>
              </a:spcBef>
              <a:spcAft>
                <a:spcPts val="0"/>
              </a:spcAft>
              <a:buSzPts val="1400"/>
              <a:buFont typeface="Open Sans"/>
              <a:buChar char="○"/>
              <a:defRPr>
                <a:latin typeface="Open Sans"/>
                <a:ea typeface="Open Sans"/>
                <a:cs typeface="Open Sans"/>
                <a:sym typeface="Open Sans"/>
              </a:defRPr>
            </a:lvl8pPr>
            <a:lvl9pPr marL="4114800" lvl="8" indent="-317500" rtl="0">
              <a:spcBef>
                <a:spcPts val="1600"/>
              </a:spcBef>
              <a:spcAft>
                <a:spcPts val="1600"/>
              </a:spcAft>
              <a:buSzPts val="1400"/>
              <a:buFont typeface="Open Sans"/>
              <a:buChar char="■"/>
              <a:defRPr>
                <a:latin typeface="Open Sans"/>
                <a:ea typeface="Open Sans"/>
                <a:cs typeface="Open Sans"/>
                <a:sym typeface="Open Sans"/>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C4587"/>
              </a:buClr>
              <a:buSzPts val="2800"/>
              <a:buFont typeface="Open Sans"/>
              <a:buNone/>
              <a:defRPr>
                <a:solidFill>
                  <a:srgbClr val="1C4587"/>
                </a:solidFill>
                <a:latin typeface="Open Sans"/>
                <a:ea typeface="Open Sans"/>
                <a:cs typeface="Open Sans"/>
                <a:sym typeface="Open Sans"/>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Open Sans"/>
              <a:buChar char="●"/>
              <a:defRPr sz="1400">
                <a:latin typeface="Open Sans"/>
                <a:ea typeface="Open Sans"/>
                <a:cs typeface="Open Sans"/>
                <a:sym typeface="Open Sans"/>
              </a:defRPr>
            </a:lvl1pPr>
            <a:lvl2pPr marL="914400" lvl="1" indent="-304800" rtl="0">
              <a:spcBef>
                <a:spcPts val="1600"/>
              </a:spcBef>
              <a:spcAft>
                <a:spcPts val="0"/>
              </a:spcAft>
              <a:buSzPts val="1200"/>
              <a:buFont typeface="Open Sans"/>
              <a:buChar char="○"/>
              <a:defRPr sz="1200">
                <a:latin typeface="Open Sans"/>
                <a:ea typeface="Open Sans"/>
                <a:cs typeface="Open Sans"/>
                <a:sym typeface="Open Sans"/>
              </a:defRPr>
            </a:lvl2pPr>
            <a:lvl3pPr marL="1371600" lvl="2" indent="-304800" rtl="0">
              <a:spcBef>
                <a:spcPts val="1600"/>
              </a:spcBef>
              <a:spcAft>
                <a:spcPts val="0"/>
              </a:spcAft>
              <a:buSzPts val="1200"/>
              <a:buFont typeface="Open Sans"/>
              <a:buChar char="■"/>
              <a:defRPr sz="1200">
                <a:latin typeface="Open Sans"/>
                <a:ea typeface="Open Sans"/>
                <a:cs typeface="Open Sans"/>
                <a:sym typeface="Open Sans"/>
              </a:defRPr>
            </a:lvl3pPr>
            <a:lvl4pPr marL="1828800" lvl="3" indent="-304800" rtl="0">
              <a:spcBef>
                <a:spcPts val="1600"/>
              </a:spcBef>
              <a:spcAft>
                <a:spcPts val="0"/>
              </a:spcAft>
              <a:buSzPts val="1200"/>
              <a:buFont typeface="Open Sans"/>
              <a:buChar char="●"/>
              <a:defRPr sz="1200">
                <a:latin typeface="Open Sans"/>
                <a:ea typeface="Open Sans"/>
                <a:cs typeface="Open Sans"/>
                <a:sym typeface="Open Sans"/>
              </a:defRPr>
            </a:lvl4pPr>
            <a:lvl5pPr marL="2286000" lvl="4" indent="-304800" rtl="0">
              <a:spcBef>
                <a:spcPts val="1600"/>
              </a:spcBef>
              <a:spcAft>
                <a:spcPts val="0"/>
              </a:spcAft>
              <a:buSzPts val="1200"/>
              <a:buFont typeface="Open Sans"/>
              <a:buChar char="○"/>
              <a:defRPr sz="1200">
                <a:latin typeface="Open Sans"/>
                <a:ea typeface="Open Sans"/>
                <a:cs typeface="Open Sans"/>
                <a:sym typeface="Open Sans"/>
              </a:defRPr>
            </a:lvl5pPr>
            <a:lvl6pPr marL="2743200" lvl="5" indent="-304800" rtl="0">
              <a:spcBef>
                <a:spcPts val="1600"/>
              </a:spcBef>
              <a:spcAft>
                <a:spcPts val="0"/>
              </a:spcAft>
              <a:buSzPts val="1200"/>
              <a:buFont typeface="Open Sans"/>
              <a:buChar char="■"/>
              <a:defRPr sz="1200">
                <a:latin typeface="Open Sans"/>
                <a:ea typeface="Open Sans"/>
                <a:cs typeface="Open Sans"/>
                <a:sym typeface="Open Sans"/>
              </a:defRPr>
            </a:lvl6pPr>
            <a:lvl7pPr marL="3200400" lvl="6" indent="-304800" rtl="0">
              <a:spcBef>
                <a:spcPts val="1600"/>
              </a:spcBef>
              <a:spcAft>
                <a:spcPts val="0"/>
              </a:spcAft>
              <a:buSzPts val="1200"/>
              <a:buFont typeface="Open Sans"/>
              <a:buChar char="●"/>
              <a:defRPr sz="1200">
                <a:latin typeface="Open Sans"/>
                <a:ea typeface="Open Sans"/>
                <a:cs typeface="Open Sans"/>
                <a:sym typeface="Open Sans"/>
              </a:defRPr>
            </a:lvl7pPr>
            <a:lvl8pPr marL="3657600" lvl="7" indent="-304800" rtl="0">
              <a:spcBef>
                <a:spcPts val="1600"/>
              </a:spcBef>
              <a:spcAft>
                <a:spcPts val="0"/>
              </a:spcAft>
              <a:buSzPts val="1200"/>
              <a:buFont typeface="Open Sans"/>
              <a:buChar char="○"/>
              <a:defRPr sz="1200">
                <a:latin typeface="Open Sans"/>
                <a:ea typeface="Open Sans"/>
                <a:cs typeface="Open Sans"/>
                <a:sym typeface="Open Sans"/>
              </a:defRPr>
            </a:lvl8pPr>
            <a:lvl9pPr marL="4114800" lvl="8" indent="-304800" rtl="0">
              <a:spcBef>
                <a:spcPts val="1600"/>
              </a:spcBef>
              <a:spcAft>
                <a:spcPts val="1600"/>
              </a:spcAft>
              <a:buSzPts val="1200"/>
              <a:buFont typeface="Open Sans"/>
              <a:buChar char="■"/>
              <a:defRPr sz="1200">
                <a:latin typeface="Open Sans"/>
                <a:ea typeface="Open Sans"/>
                <a:cs typeface="Open Sans"/>
                <a:sym typeface="Open Sans"/>
              </a:defRPr>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Open Sans"/>
              <a:buChar char="●"/>
              <a:defRPr sz="1400">
                <a:latin typeface="Open Sans"/>
                <a:ea typeface="Open Sans"/>
                <a:cs typeface="Open Sans"/>
                <a:sym typeface="Open Sans"/>
              </a:defRPr>
            </a:lvl1pPr>
            <a:lvl2pPr marL="914400" lvl="1" indent="-304800" rtl="0">
              <a:spcBef>
                <a:spcPts val="1600"/>
              </a:spcBef>
              <a:spcAft>
                <a:spcPts val="0"/>
              </a:spcAft>
              <a:buSzPts val="1200"/>
              <a:buFont typeface="Open Sans"/>
              <a:buChar char="○"/>
              <a:defRPr sz="1200">
                <a:latin typeface="Open Sans"/>
                <a:ea typeface="Open Sans"/>
                <a:cs typeface="Open Sans"/>
                <a:sym typeface="Open Sans"/>
              </a:defRPr>
            </a:lvl2pPr>
            <a:lvl3pPr marL="1371600" lvl="2" indent="-304800" rtl="0">
              <a:spcBef>
                <a:spcPts val="1600"/>
              </a:spcBef>
              <a:spcAft>
                <a:spcPts val="0"/>
              </a:spcAft>
              <a:buSzPts val="1200"/>
              <a:buFont typeface="Open Sans"/>
              <a:buChar char="■"/>
              <a:defRPr sz="1200">
                <a:latin typeface="Open Sans"/>
                <a:ea typeface="Open Sans"/>
                <a:cs typeface="Open Sans"/>
                <a:sym typeface="Open Sans"/>
              </a:defRPr>
            </a:lvl3pPr>
            <a:lvl4pPr marL="1828800" lvl="3" indent="-304800" rtl="0">
              <a:spcBef>
                <a:spcPts val="1600"/>
              </a:spcBef>
              <a:spcAft>
                <a:spcPts val="0"/>
              </a:spcAft>
              <a:buSzPts val="1200"/>
              <a:buFont typeface="Open Sans"/>
              <a:buChar char="●"/>
              <a:defRPr sz="1200">
                <a:latin typeface="Open Sans"/>
                <a:ea typeface="Open Sans"/>
                <a:cs typeface="Open Sans"/>
                <a:sym typeface="Open Sans"/>
              </a:defRPr>
            </a:lvl4pPr>
            <a:lvl5pPr marL="2286000" lvl="4" indent="-304800" rtl="0">
              <a:spcBef>
                <a:spcPts val="1600"/>
              </a:spcBef>
              <a:spcAft>
                <a:spcPts val="0"/>
              </a:spcAft>
              <a:buSzPts val="1200"/>
              <a:buFont typeface="Open Sans"/>
              <a:buChar char="○"/>
              <a:defRPr sz="1200">
                <a:latin typeface="Open Sans"/>
                <a:ea typeface="Open Sans"/>
                <a:cs typeface="Open Sans"/>
                <a:sym typeface="Open Sans"/>
              </a:defRPr>
            </a:lvl5pPr>
            <a:lvl6pPr marL="2743200" lvl="5" indent="-304800" rtl="0">
              <a:spcBef>
                <a:spcPts val="1600"/>
              </a:spcBef>
              <a:spcAft>
                <a:spcPts val="0"/>
              </a:spcAft>
              <a:buSzPts val="1200"/>
              <a:buFont typeface="Open Sans"/>
              <a:buChar char="■"/>
              <a:defRPr sz="1200">
                <a:latin typeface="Open Sans"/>
                <a:ea typeface="Open Sans"/>
                <a:cs typeface="Open Sans"/>
                <a:sym typeface="Open Sans"/>
              </a:defRPr>
            </a:lvl6pPr>
            <a:lvl7pPr marL="3200400" lvl="6" indent="-304800" rtl="0">
              <a:spcBef>
                <a:spcPts val="1600"/>
              </a:spcBef>
              <a:spcAft>
                <a:spcPts val="0"/>
              </a:spcAft>
              <a:buSzPts val="1200"/>
              <a:buFont typeface="Open Sans"/>
              <a:buChar char="●"/>
              <a:defRPr sz="1200">
                <a:latin typeface="Open Sans"/>
                <a:ea typeface="Open Sans"/>
                <a:cs typeface="Open Sans"/>
                <a:sym typeface="Open Sans"/>
              </a:defRPr>
            </a:lvl7pPr>
            <a:lvl8pPr marL="3657600" lvl="7" indent="-304800" rtl="0">
              <a:spcBef>
                <a:spcPts val="1600"/>
              </a:spcBef>
              <a:spcAft>
                <a:spcPts val="0"/>
              </a:spcAft>
              <a:buSzPts val="1200"/>
              <a:buFont typeface="Open Sans"/>
              <a:buChar char="○"/>
              <a:defRPr sz="1200">
                <a:latin typeface="Open Sans"/>
                <a:ea typeface="Open Sans"/>
                <a:cs typeface="Open Sans"/>
                <a:sym typeface="Open Sans"/>
              </a:defRPr>
            </a:lvl8pPr>
            <a:lvl9pPr marL="4114800" lvl="8" indent="-304800" rtl="0">
              <a:spcBef>
                <a:spcPts val="1600"/>
              </a:spcBef>
              <a:spcAft>
                <a:spcPts val="1600"/>
              </a:spcAft>
              <a:buSzPts val="1200"/>
              <a:buFont typeface="Open Sans"/>
              <a:buChar char="■"/>
              <a:defRPr sz="1200">
                <a:latin typeface="Open Sans"/>
                <a:ea typeface="Open Sans"/>
                <a:cs typeface="Open Sans"/>
                <a:sym typeface="Open Sans"/>
              </a:defRPr>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C4587"/>
              </a:buClr>
              <a:buSzPts val="2800"/>
              <a:buNone/>
              <a:defRPr>
                <a:solidFill>
                  <a:srgbClr val="1C458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Open Sans"/>
              <a:buNone/>
              <a:defRPr sz="2400">
                <a:latin typeface="Open Sans"/>
                <a:ea typeface="Open Sans"/>
                <a:cs typeface="Open Sans"/>
                <a:sym typeface="Open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Open Sans"/>
              <a:buChar char="●"/>
              <a:defRPr sz="1200">
                <a:latin typeface="Open Sans"/>
                <a:ea typeface="Open Sans"/>
                <a:cs typeface="Open Sans"/>
                <a:sym typeface="Open Sans"/>
              </a:defRPr>
            </a:lvl1pPr>
            <a:lvl2pPr marL="914400" lvl="1" indent="-304800" rtl="0">
              <a:spcBef>
                <a:spcPts val="1600"/>
              </a:spcBef>
              <a:spcAft>
                <a:spcPts val="0"/>
              </a:spcAft>
              <a:buSzPts val="1200"/>
              <a:buFont typeface="Open Sans"/>
              <a:buChar char="○"/>
              <a:defRPr sz="1200">
                <a:latin typeface="Open Sans"/>
                <a:ea typeface="Open Sans"/>
                <a:cs typeface="Open Sans"/>
                <a:sym typeface="Open Sans"/>
              </a:defRPr>
            </a:lvl2pPr>
            <a:lvl3pPr marL="1371600" lvl="2" indent="-304800" rtl="0">
              <a:spcBef>
                <a:spcPts val="1600"/>
              </a:spcBef>
              <a:spcAft>
                <a:spcPts val="0"/>
              </a:spcAft>
              <a:buSzPts val="1200"/>
              <a:buFont typeface="Open Sans"/>
              <a:buChar char="■"/>
              <a:defRPr sz="1200">
                <a:latin typeface="Open Sans"/>
                <a:ea typeface="Open Sans"/>
                <a:cs typeface="Open Sans"/>
                <a:sym typeface="Open Sans"/>
              </a:defRPr>
            </a:lvl3pPr>
            <a:lvl4pPr marL="1828800" lvl="3" indent="-304800" rtl="0">
              <a:spcBef>
                <a:spcPts val="1600"/>
              </a:spcBef>
              <a:spcAft>
                <a:spcPts val="0"/>
              </a:spcAft>
              <a:buSzPts val="1200"/>
              <a:buFont typeface="Open Sans"/>
              <a:buChar char="●"/>
              <a:defRPr sz="1200">
                <a:latin typeface="Open Sans"/>
                <a:ea typeface="Open Sans"/>
                <a:cs typeface="Open Sans"/>
                <a:sym typeface="Open Sans"/>
              </a:defRPr>
            </a:lvl4pPr>
            <a:lvl5pPr marL="2286000" lvl="4" indent="-304800" rtl="0">
              <a:spcBef>
                <a:spcPts val="1600"/>
              </a:spcBef>
              <a:spcAft>
                <a:spcPts val="0"/>
              </a:spcAft>
              <a:buSzPts val="1200"/>
              <a:buFont typeface="Open Sans"/>
              <a:buChar char="○"/>
              <a:defRPr sz="1200">
                <a:latin typeface="Open Sans"/>
                <a:ea typeface="Open Sans"/>
                <a:cs typeface="Open Sans"/>
                <a:sym typeface="Open Sans"/>
              </a:defRPr>
            </a:lvl5pPr>
            <a:lvl6pPr marL="2743200" lvl="5" indent="-304800" rtl="0">
              <a:spcBef>
                <a:spcPts val="1600"/>
              </a:spcBef>
              <a:spcAft>
                <a:spcPts val="0"/>
              </a:spcAft>
              <a:buSzPts val="1200"/>
              <a:buFont typeface="Open Sans"/>
              <a:buChar char="■"/>
              <a:defRPr sz="1200">
                <a:latin typeface="Open Sans"/>
                <a:ea typeface="Open Sans"/>
                <a:cs typeface="Open Sans"/>
                <a:sym typeface="Open Sans"/>
              </a:defRPr>
            </a:lvl6pPr>
            <a:lvl7pPr marL="3200400" lvl="6" indent="-304800" rtl="0">
              <a:spcBef>
                <a:spcPts val="1600"/>
              </a:spcBef>
              <a:spcAft>
                <a:spcPts val="0"/>
              </a:spcAft>
              <a:buSzPts val="1200"/>
              <a:buFont typeface="Open Sans"/>
              <a:buChar char="●"/>
              <a:defRPr sz="1200">
                <a:latin typeface="Open Sans"/>
                <a:ea typeface="Open Sans"/>
                <a:cs typeface="Open Sans"/>
                <a:sym typeface="Open Sans"/>
              </a:defRPr>
            </a:lvl7pPr>
            <a:lvl8pPr marL="3657600" lvl="7" indent="-304800" rtl="0">
              <a:spcBef>
                <a:spcPts val="1600"/>
              </a:spcBef>
              <a:spcAft>
                <a:spcPts val="0"/>
              </a:spcAft>
              <a:buSzPts val="1200"/>
              <a:buFont typeface="Open Sans"/>
              <a:buChar char="○"/>
              <a:defRPr sz="1200">
                <a:latin typeface="Open Sans"/>
                <a:ea typeface="Open Sans"/>
                <a:cs typeface="Open Sans"/>
                <a:sym typeface="Open Sans"/>
              </a:defRPr>
            </a:lvl8pPr>
            <a:lvl9pPr marL="4114800" lvl="8" indent="-304800" rtl="0">
              <a:spcBef>
                <a:spcPts val="1600"/>
              </a:spcBef>
              <a:spcAft>
                <a:spcPts val="1600"/>
              </a:spcAft>
              <a:buSzPts val="1200"/>
              <a:buFont typeface="Open Sans"/>
              <a:buChar char="■"/>
              <a:defRPr sz="1200">
                <a:latin typeface="Open Sans"/>
                <a:ea typeface="Open Sans"/>
                <a:cs typeface="Open Sans"/>
                <a:sym typeface="Open Sans"/>
              </a:defRPr>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Font typeface="Open Sans"/>
              <a:buNone/>
              <a:defRPr sz="4800">
                <a:latin typeface="Open Sans"/>
                <a:ea typeface="Open Sans"/>
                <a:cs typeface="Open Sans"/>
                <a:sym typeface="Open Sans"/>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Open Sans"/>
              <a:buNone/>
              <a:defRPr sz="2800">
                <a:solidFill>
                  <a:schemeClr val="dk1"/>
                </a:solidFill>
                <a:latin typeface="Open Sans"/>
                <a:ea typeface="Open Sans"/>
                <a:cs typeface="Open Sans"/>
                <a:sym typeface="Open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4">
            <a:alphaModFix/>
          </a:blip>
          <a:stretch>
            <a:fillRect/>
          </a:stretch>
        </p:blipFill>
        <p:spPr>
          <a:xfrm>
            <a:off x="76200" y="4749900"/>
            <a:ext cx="1835543" cy="393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exhibits.library.uvic.ca/spotlight/ian-mctaggart-cowan"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one.usc.ed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hyperlink" Target="https://www.kinseyinstitute.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6.jpg"/><Relationship Id="rId4" Type="http://schemas.openxmlformats.org/officeDocument/2006/relationships/hyperlink" Target="http://www.youtube.com/watch?v=KyxsN_0zZUQ"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hyperlink" Target="mailto:ljwilson@uvic.ca"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mailto:mikerad@uvic.ca"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NXamZaMSdNo"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4"/>
          <p:cNvSpPr txBox="1"/>
          <p:nvPr/>
        </p:nvSpPr>
        <p:spPr>
          <a:xfrm>
            <a:off x="-66850" y="1763300"/>
            <a:ext cx="9344400" cy="57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0">
                <a:solidFill>
                  <a:srgbClr val="E69138"/>
                </a:solidFill>
                <a:latin typeface="Open Sans"/>
                <a:ea typeface="Open Sans"/>
                <a:cs typeface="Open Sans"/>
                <a:sym typeface="Open Sans"/>
              </a:rPr>
              <a:t>……………….…………...</a:t>
            </a:r>
            <a:endParaRPr sz="8000">
              <a:solidFill>
                <a:srgbClr val="E69138"/>
              </a:solidFill>
              <a:latin typeface="Open Sans"/>
              <a:ea typeface="Open Sans"/>
              <a:cs typeface="Open Sans"/>
              <a:sym typeface="Open Sans"/>
            </a:endParaRPr>
          </a:p>
        </p:txBody>
      </p:sp>
      <p:sp>
        <p:nvSpPr>
          <p:cNvPr id="59" name="Google Shape;59;p14"/>
          <p:cNvSpPr txBox="1">
            <a:spLocks noGrp="1"/>
          </p:cNvSpPr>
          <p:nvPr>
            <p:ph type="ctrTitle"/>
          </p:nvPr>
        </p:nvSpPr>
        <p:spPr>
          <a:xfrm>
            <a:off x="311708" y="-8529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b="1">
                <a:solidFill>
                  <a:srgbClr val="351C75"/>
                </a:solidFill>
              </a:rPr>
              <a:t>THE TRANSGENDER ARCHIVES</a:t>
            </a:r>
            <a:endParaRPr sz="4000" b="1">
              <a:solidFill>
                <a:srgbClr val="351C75"/>
              </a:solidFill>
            </a:endParaRPr>
          </a:p>
        </p:txBody>
      </p:sp>
      <p:sp>
        <p:nvSpPr>
          <p:cNvPr id="60" name="Google Shape;60;p14"/>
          <p:cNvSpPr txBox="1">
            <a:spLocks noGrp="1"/>
          </p:cNvSpPr>
          <p:nvPr>
            <p:ph type="subTitle" idx="1"/>
          </p:nvPr>
        </p:nvSpPr>
        <p:spPr>
          <a:xfrm>
            <a:off x="311700" y="10080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a:t>Past, Present, &amp; Future</a:t>
            </a:r>
            <a:endParaRPr i="1"/>
          </a:p>
        </p:txBody>
      </p:sp>
      <p:pic>
        <p:nvPicPr>
          <p:cNvPr id="61" name="Google Shape;61;p14"/>
          <p:cNvPicPr preferRelativeResize="0"/>
          <p:nvPr/>
        </p:nvPicPr>
        <p:blipFill>
          <a:blip r:embed="rId3">
            <a:alphaModFix/>
          </a:blip>
          <a:stretch>
            <a:fillRect/>
          </a:stretch>
        </p:blipFill>
        <p:spPr>
          <a:xfrm>
            <a:off x="1692148" y="1708350"/>
            <a:ext cx="1993510" cy="2132949"/>
          </a:xfrm>
          <a:prstGeom prst="rect">
            <a:avLst/>
          </a:prstGeom>
          <a:noFill/>
          <a:ln>
            <a:noFill/>
          </a:ln>
        </p:spPr>
      </p:pic>
      <p:pic>
        <p:nvPicPr>
          <p:cNvPr id="62" name="Google Shape;62;p14"/>
          <p:cNvPicPr preferRelativeResize="0"/>
          <p:nvPr/>
        </p:nvPicPr>
        <p:blipFill>
          <a:blip r:embed="rId4">
            <a:alphaModFix/>
          </a:blip>
          <a:stretch>
            <a:fillRect/>
          </a:stretch>
        </p:blipFill>
        <p:spPr>
          <a:xfrm>
            <a:off x="5399531" y="1708350"/>
            <a:ext cx="2111141" cy="2132950"/>
          </a:xfrm>
          <a:prstGeom prst="rect">
            <a:avLst/>
          </a:prstGeom>
          <a:noFill/>
          <a:ln>
            <a:noFill/>
          </a:ln>
        </p:spPr>
      </p:pic>
      <p:sp>
        <p:nvSpPr>
          <p:cNvPr id="63" name="Google Shape;63;p14"/>
          <p:cNvSpPr txBox="1"/>
          <p:nvPr/>
        </p:nvSpPr>
        <p:spPr>
          <a:xfrm flipH="1">
            <a:off x="805800" y="3747750"/>
            <a:ext cx="3766200" cy="12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Michael Radmacher</a:t>
            </a:r>
            <a:r>
              <a:rPr lang="en">
                <a:latin typeface="Open Sans"/>
                <a:ea typeface="Open Sans"/>
                <a:cs typeface="Open Sans"/>
                <a:sym typeface="Open Sans"/>
              </a:rPr>
              <a:t>, MA, MLIS</a:t>
            </a:r>
            <a:endParaRPr>
              <a:latin typeface="Open Sans"/>
              <a:ea typeface="Open Sans"/>
              <a:cs typeface="Open Sans"/>
              <a:sym typeface="Open Sans"/>
            </a:endParaRPr>
          </a:p>
          <a:p>
            <a:pPr marL="0" lvl="0" indent="0" algn="ctr" rtl="0">
              <a:spcBef>
                <a:spcPts val="0"/>
              </a:spcBef>
              <a:spcAft>
                <a:spcPts val="0"/>
              </a:spcAft>
              <a:buNone/>
            </a:pPr>
            <a:r>
              <a:rPr lang="en">
                <a:latin typeface="Open Sans"/>
                <a:ea typeface="Open Sans"/>
                <a:cs typeface="Open Sans"/>
                <a:sym typeface="Open Sans"/>
              </a:rPr>
              <a:t>Office of the Chair in Transgender Studies,</a:t>
            </a:r>
            <a:endParaRPr>
              <a:latin typeface="Open Sans"/>
              <a:ea typeface="Open Sans"/>
              <a:cs typeface="Open Sans"/>
              <a:sym typeface="Open Sans"/>
            </a:endParaRPr>
          </a:p>
          <a:p>
            <a:pPr marL="0" lvl="0" indent="0" algn="ctr" rtl="0">
              <a:spcBef>
                <a:spcPts val="0"/>
              </a:spcBef>
              <a:spcAft>
                <a:spcPts val="0"/>
              </a:spcAft>
              <a:buNone/>
            </a:pPr>
            <a:r>
              <a:rPr lang="en">
                <a:latin typeface="Open Sans"/>
                <a:ea typeface="Open Sans"/>
                <a:cs typeface="Open Sans"/>
                <a:sym typeface="Open Sans"/>
              </a:rPr>
              <a:t>The Transgender Archives, UVic</a:t>
            </a:r>
            <a:endParaRPr>
              <a:latin typeface="Open Sans"/>
              <a:ea typeface="Open Sans"/>
              <a:cs typeface="Open Sans"/>
              <a:sym typeface="Open Sans"/>
            </a:endParaRPr>
          </a:p>
        </p:txBody>
      </p:sp>
      <p:sp>
        <p:nvSpPr>
          <p:cNvPr id="64" name="Google Shape;64;p14"/>
          <p:cNvSpPr txBox="1"/>
          <p:nvPr/>
        </p:nvSpPr>
        <p:spPr>
          <a:xfrm flipH="1">
            <a:off x="4572000" y="3725100"/>
            <a:ext cx="3766200" cy="12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Open Sans"/>
                <a:ea typeface="Open Sans"/>
                <a:cs typeface="Open Sans"/>
                <a:sym typeface="Open Sans"/>
              </a:rPr>
              <a:t>Lara Wilson</a:t>
            </a:r>
            <a:r>
              <a:rPr lang="en">
                <a:latin typeface="Open Sans"/>
                <a:ea typeface="Open Sans"/>
                <a:cs typeface="Open Sans"/>
                <a:sym typeface="Open Sans"/>
              </a:rPr>
              <a:t>, MA, MAS</a:t>
            </a:r>
            <a:endParaRPr>
              <a:latin typeface="Open Sans"/>
              <a:ea typeface="Open Sans"/>
              <a:cs typeface="Open Sans"/>
              <a:sym typeface="Open Sans"/>
            </a:endParaRPr>
          </a:p>
          <a:p>
            <a:pPr marL="0" lvl="0" indent="0" algn="ctr" rtl="0">
              <a:spcBef>
                <a:spcPts val="0"/>
              </a:spcBef>
              <a:spcAft>
                <a:spcPts val="0"/>
              </a:spcAft>
              <a:buNone/>
            </a:pPr>
            <a:r>
              <a:rPr lang="en">
                <a:latin typeface="Open Sans"/>
                <a:ea typeface="Open Sans"/>
                <a:cs typeface="Open Sans"/>
                <a:sym typeface="Open Sans"/>
              </a:rPr>
              <a:t>Director of Special Collections </a:t>
            </a:r>
            <a:endParaRPr>
              <a:latin typeface="Open Sans"/>
              <a:ea typeface="Open Sans"/>
              <a:cs typeface="Open Sans"/>
              <a:sym typeface="Open Sans"/>
            </a:endParaRPr>
          </a:p>
          <a:p>
            <a:pPr marL="0" lvl="0" indent="0" algn="ctr" rtl="0">
              <a:spcBef>
                <a:spcPts val="0"/>
              </a:spcBef>
              <a:spcAft>
                <a:spcPts val="0"/>
              </a:spcAft>
              <a:buNone/>
            </a:pPr>
            <a:r>
              <a:rPr lang="en">
                <a:latin typeface="Open Sans"/>
                <a:ea typeface="Open Sans"/>
                <a:cs typeface="Open Sans"/>
                <a:sym typeface="Open Sans"/>
              </a:rPr>
              <a:t>&amp; University Archivist, UVic Libraries</a:t>
            </a:r>
            <a:endParaRPr>
              <a:latin typeface="Open Sans"/>
              <a:ea typeface="Open Sans"/>
              <a:cs typeface="Open Sans"/>
              <a:sym typeface="Open Sans"/>
            </a:endParaRPr>
          </a:p>
          <a:p>
            <a:pPr marL="0" lvl="0" indent="0" algn="ctr"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3"/>
          <p:cNvSpPr txBox="1">
            <a:spLocks noGrp="1"/>
          </p:cNvSpPr>
          <p:nvPr>
            <p:ph type="ctrTitle"/>
          </p:nvPr>
        </p:nvSpPr>
        <p:spPr>
          <a:xfrm>
            <a:off x="464100" y="52100"/>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Rikki Swin collection</a:t>
            </a:r>
            <a:endParaRPr sz="3000" b="1">
              <a:solidFill>
                <a:srgbClr val="351C75"/>
              </a:solidFill>
            </a:endParaRPr>
          </a:p>
        </p:txBody>
      </p:sp>
      <p:sp>
        <p:nvSpPr>
          <p:cNvPr id="131" name="Google Shape;131;p23"/>
          <p:cNvSpPr txBox="1"/>
          <p:nvPr/>
        </p:nvSpPr>
        <p:spPr>
          <a:xfrm>
            <a:off x="464100" y="1108200"/>
            <a:ext cx="4599900" cy="3792600"/>
          </a:xfrm>
          <a:prstGeom prst="rect">
            <a:avLst/>
          </a:prstGeom>
          <a:noFill/>
          <a:ln>
            <a:noFill/>
          </a:ln>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Audio &amp; video tapes</a:t>
            </a:r>
            <a:endParaRPr>
              <a:latin typeface="Open Sans"/>
              <a:ea typeface="Open Sans"/>
              <a:cs typeface="Open Sans"/>
              <a:sym typeface="Open Sans"/>
            </a:endParaRPr>
          </a:p>
          <a:p>
            <a:pPr marL="45720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Pre-publication versions of books (e.g.)</a:t>
            </a:r>
            <a:endParaRPr>
              <a:latin typeface="Open Sans"/>
              <a:ea typeface="Open Sans"/>
              <a:cs typeface="Open Sans"/>
              <a:sym typeface="Open Sans"/>
            </a:endParaRPr>
          </a:p>
          <a:p>
            <a:pPr marL="45720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Photo albums</a:t>
            </a:r>
            <a:endParaRPr>
              <a:latin typeface="Open Sans"/>
              <a:ea typeface="Open Sans"/>
              <a:cs typeface="Open Sans"/>
              <a:sym typeface="Open Sans"/>
            </a:endParaRPr>
          </a:p>
          <a:p>
            <a:pPr marL="45720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Records of the RSI</a:t>
            </a:r>
            <a:endParaRPr>
              <a:latin typeface="Open Sans"/>
              <a:ea typeface="Open Sans"/>
              <a:cs typeface="Open Sans"/>
              <a:sym typeface="Open Sans"/>
            </a:endParaRPr>
          </a:p>
          <a:p>
            <a:pPr marL="457200" lvl="0" indent="0" algn="l" rtl="0">
              <a:lnSpc>
                <a:spcPct val="150000"/>
              </a:lnSpc>
              <a:spcBef>
                <a:spcPts val="0"/>
              </a:spcBef>
              <a:spcAft>
                <a:spcPts val="0"/>
              </a:spcAft>
              <a:buNone/>
            </a:pPr>
            <a:endParaRPr>
              <a:latin typeface="Open Sans"/>
              <a:ea typeface="Open Sans"/>
              <a:cs typeface="Open Sans"/>
              <a:sym typeface="Open Sans"/>
            </a:endParaRPr>
          </a:p>
        </p:txBody>
      </p:sp>
      <p:pic>
        <p:nvPicPr>
          <p:cNvPr id="132" name="Google Shape;132;p23"/>
          <p:cNvPicPr preferRelativeResize="0"/>
          <p:nvPr/>
        </p:nvPicPr>
        <p:blipFill>
          <a:blip r:embed="rId3">
            <a:alphaModFix/>
          </a:blip>
          <a:stretch>
            <a:fillRect/>
          </a:stretch>
        </p:blipFill>
        <p:spPr>
          <a:xfrm>
            <a:off x="5233125" y="363375"/>
            <a:ext cx="3205550" cy="4616000"/>
          </a:xfrm>
          <a:prstGeom prst="rect">
            <a:avLst/>
          </a:prstGeom>
          <a:noFill/>
          <a:ln>
            <a:noFill/>
          </a:ln>
        </p:spPr>
      </p:pic>
      <p:pic>
        <p:nvPicPr>
          <p:cNvPr id="133" name="Google Shape;133;p23"/>
          <p:cNvPicPr preferRelativeResize="0"/>
          <p:nvPr/>
        </p:nvPicPr>
        <p:blipFill>
          <a:blip r:embed="rId4">
            <a:alphaModFix/>
          </a:blip>
          <a:stretch>
            <a:fillRect/>
          </a:stretch>
        </p:blipFill>
        <p:spPr>
          <a:xfrm>
            <a:off x="1266600" y="2571749"/>
            <a:ext cx="1148150" cy="2000825"/>
          </a:xfrm>
          <a:prstGeom prst="rect">
            <a:avLst/>
          </a:prstGeom>
          <a:noFill/>
          <a:ln>
            <a:noFill/>
          </a:ln>
        </p:spPr>
      </p:pic>
      <p:pic>
        <p:nvPicPr>
          <p:cNvPr id="134" name="Google Shape;134;p23"/>
          <p:cNvPicPr preferRelativeResize="0"/>
          <p:nvPr/>
        </p:nvPicPr>
        <p:blipFill>
          <a:blip r:embed="rId5">
            <a:alphaModFix/>
          </a:blip>
          <a:stretch>
            <a:fillRect/>
          </a:stretch>
        </p:blipFill>
        <p:spPr>
          <a:xfrm>
            <a:off x="3217125" y="2571750"/>
            <a:ext cx="1148150" cy="20261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4"/>
          <p:cNvPicPr preferRelativeResize="0"/>
          <p:nvPr/>
        </p:nvPicPr>
        <p:blipFill>
          <a:blip r:embed="rId3">
            <a:alphaModFix/>
          </a:blip>
          <a:stretch>
            <a:fillRect/>
          </a:stretch>
        </p:blipFill>
        <p:spPr>
          <a:xfrm>
            <a:off x="6981075" y="1925500"/>
            <a:ext cx="1885950" cy="2771775"/>
          </a:xfrm>
          <a:prstGeom prst="rect">
            <a:avLst/>
          </a:prstGeom>
          <a:noFill/>
          <a:ln>
            <a:noFill/>
          </a:ln>
        </p:spPr>
      </p:pic>
      <p:sp>
        <p:nvSpPr>
          <p:cNvPr id="140" name="Google Shape;140;p24"/>
          <p:cNvSpPr txBox="1">
            <a:spLocks noGrp="1"/>
          </p:cNvSpPr>
          <p:nvPr>
            <p:ph type="ctrTitle"/>
          </p:nvPr>
        </p:nvSpPr>
        <p:spPr>
          <a:xfrm>
            <a:off x="464100" y="52100"/>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Fantasia Fair &amp;  Ariadne Kane</a:t>
            </a:r>
            <a:endParaRPr sz="3000" b="1">
              <a:solidFill>
                <a:srgbClr val="351C75"/>
              </a:solidFill>
            </a:endParaRPr>
          </a:p>
        </p:txBody>
      </p:sp>
      <p:sp>
        <p:nvSpPr>
          <p:cNvPr id="141" name="Google Shape;141;p24"/>
          <p:cNvSpPr txBox="1"/>
          <p:nvPr/>
        </p:nvSpPr>
        <p:spPr>
          <a:xfrm>
            <a:off x="464100" y="1108200"/>
            <a:ext cx="5022300" cy="3617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a:latin typeface="Open Sans"/>
                <a:ea typeface="Open Sans"/>
                <a:cs typeface="Open Sans"/>
                <a:sym typeface="Open Sans"/>
              </a:rPr>
              <a:t>Fantasia Fair</a:t>
            </a:r>
            <a:endParaRPr b="1">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Week-long Trans event each October </a:t>
            </a:r>
            <a:br>
              <a:rPr lang="en">
                <a:latin typeface="Open Sans"/>
                <a:ea typeface="Open Sans"/>
                <a:cs typeface="Open Sans"/>
                <a:sym typeface="Open Sans"/>
              </a:rPr>
            </a:br>
            <a:r>
              <a:rPr lang="en">
                <a:latin typeface="Open Sans"/>
                <a:ea typeface="Open Sans"/>
                <a:cs typeface="Open Sans"/>
                <a:sym typeface="Open Sans"/>
              </a:rPr>
              <a:t>in Provincetown, MA</a:t>
            </a:r>
            <a:endParaRPr>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The oldest and longest-running event of its kind</a:t>
            </a:r>
            <a:endParaRPr>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Started in 1974 by Ariadne Kane and Betty Ann Lind</a:t>
            </a:r>
            <a:endParaRPr>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Records of the Fair 1974-2001</a:t>
            </a:r>
            <a:endParaRPr>
              <a:latin typeface="Open Sans"/>
              <a:ea typeface="Open Sans"/>
              <a:cs typeface="Open Sans"/>
              <a:sym typeface="Open Sans"/>
            </a:endParaRPr>
          </a:p>
          <a:p>
            <a:pPr marL="0" lvl="0" indent="0" algn="l" rtl="0">
              <a:lnSpc>
                <a:spcPct val="100000"/>
              </a:lnSpc>
              <a:spcBef>
                <a:spcPts val="0"/>
              </a:spcBef>
              <a:spcAft>
                <a:spcPts val="0"/>
              </a:spcAft>
              <a:buNone/>
            </a:pPr>
            <a:endParaRPr b="1">
              <a:latin typeface="Open Sans"/>
              <a:ea typeface="Open Sans"/>
              <a:cs typeface="Open Sans"/>
              <a:sym typeface="Open Sans"/>
            </a:endParaRPr>
          </a:p>
          <a:p>
            <a:pPr marL="0" lvl="0" indent="0" algn="l" rtl="0">
              <a:lnSpc>
                <a:spcPct val="100000"/>
              </a:lnSpc>
              <a:spcBef>
                <a:spcPts val="0"/>
              </a:spcBef>
              <a:spcAft>
                <a:spcPts val="0"/>
              </a:spcAft>
              <a:buNone/>
            </a:pPr>
            <a:r>
              <a:rPr lang="en" b="1">
                <a:latin typeface="Open Sans"/>
                <a:ea typeface="Open Sans"/>
                <a:cs typeface="Open Sans"/>
                <a:sym typeface="Open Sans"/>
              </a:rPr>
              <a:t>Ariadne Kane (1936 - )</a:t>
            </a:r>
            <a:endParaRPr b="1">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Extensive public speaking and educational</a:t>
            </a:r>
            <a:br>
              <a:rPr lang="en">
                <a:latin typeface="Open Sans"/>
                <a:ea typeface="Open Sans"/>
                <a:cs typeface="Open Sans"/>
                <a:sym typeface="Open Sans"/>
              </a:rPr>
            </a:br>
            <a:r>
              <a:rPr lang="en">
                <a:latin typeface="Open Sans"/>
                <a:ea typeface="Open Sans"/>
                <a:cs typeface="Open Sans"/>
                <a:sym typeface="Open Sans"/>
              </a:rPr>
              <a:t>work on behalf of crossdressers and </a:t>
            </a:r>
            <a:br>
              <a:rPr lang="en">
                <a:latin typeface="Open Sans"/>
                <a:ea typeface="Open Sans"/>
                <a:cs typeface="Open Sans"/>
                <a:sym typeface="Open Sans"/>
              </a:rPr>
            </a:br>
            <a:r>
              <a:rPr lang="en">
                <a:latin typeface="Open Sans"/>
                <a:ea typeface="Open Sans"/>
                <a:cs typeface="Open Sans"/>
                <a:sym typeface="Open Sans"/>
              </a:rPr>
              <a:t>transsexuals</a:t>
            </a:r>
            <a:endParaRPr>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Founder Human Outreach Institute, 1975 </a:t>
            </a:r>
            <a:endParaRPr>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One of the founders of Fantasia Fair, 1974</a:t>
            </a:r>
            <a:endParaRPr>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Continued as a leader until 1998 (24 yrs)</a:t>
            </a:r>
            <a:endParaRPr>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Founder Theseus Counselling Services</a:t>
            </a:r>
            <a:endParaRPr>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Founder Journal of Gender Studies</a:t>
            </a:r>
            <a:endParaRPr>
              <a:latin typeface="Open Sans"/>
              <a:ea typeface="Open Sans"/>
              <a:cs typeface="Open Sans"/>
              <a:sym typeface="Open Sans"/>
            </a:endParaRPr>
          </a:p>
          <a:p>
            <a:pPr marL="0" lvl="0" indent="0" algn="l" rtl="0">
              <a:lnSpc>
                <a:spcPct val="100000"/>
              </a:lnSpc>
              <a:spcBef>
                <a:spcPts val="0"/>
              </a:spcBef>
              <a:spcAft>
                <a:spcPts val="0"/>
              </a:spcAft>
              <a:buNone/>
            </a:pPr>
            <a:endParaRPr b="1">
              <a:latin typeface="Open Sans"/>
              <a:ea typeface="Open Sans"/>
              <a:cs typeface="Open Sans"/>
              <a:sym typeface="Open Sans"/>
            </a:endParaRPr>
          </a:p>
          <a:p>
            <a:pPr marL="457200" lvl="0" indent="0" algn="l" rtl="0">
              <a:lnSpc>
                <a:spcPct val="100000"/>
              </a:lnSpc>
              <a:spcBef>
                <a:spcPts val="0"/>
              </a:spcBef>
              <a:spcAft>
                <a:spcPts val="0"/>
              </a:spcAft>
              <a:buNone/>
            </a:pPr>
            <a:endParaRPr>
              <a:latin typeface="Open Sans"/>
              <a:ea typeface="Open Sans"/>
              <a:cs typeface="Open Sans"/>
              <a:sym typeface="Open Sans"/>
            </a:endParaRPr>
          </a:p>
        </p:txBody>
      </p:sp>
      <p:pic>
        <p:nvPicPr>
          <p:cNvPr id="142" name="Google Shape;142;p24"/>
          <p:cNvPicPr preferRelativeResize="0"/>
          <p:nvPr/>
        </p:nvPicPr>
        <p:blipFill>
          <a:blip r:embed="rId4">
            <a:alphaModFix/>
          </a:blip>
          <a:stretch>
            <a:fillRect/>
          </a:stretch>
        </p:blipFill>
        <p:spPr>
          <a:xfrm>
            <a:off x="5446450" y="903100"/>
            <a:ext cx="1921725" cy="2366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5"/>
          <p:cNvSpPr txBox="1">
            <a:spLocks noGrp="1"/>
          </p:cNvSpPr>
          <p:nvPr>
            <p:ph type="ctrTitle"/>
          </p:nvPr>
        </p:nvSpPr>
        <p:spPr>
          <a:xfrm>
            <a:off x="464100" y="602225"/>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International Foundation </a:t>
            </a:r>
            <a:br>
              <a:rPr lang="en" sz="3000" b="1">
                <a:solidFill>
                  <a:srgbClr val="351C75"/>
                </a:solidFill>
              </a:rPr>
            </a:br>
            <a:r>
              <a:rPr lang="en" sz="3000" b="1">
                <a:solidFill>
                  <a:srgbClr val="351C75"/>
                </a:solidFill>
              </a:rPr>
              <a:t>For Gender Education </a:t>
            </a:r>
            <a:endParaRPr sz="3000" b="1">
              <a:solidFill>
                <a:srgbClr val="351C75"/>
              </a:solidFill>
            </a:endParaRPr>
          </a:p>
        </p:txBody>
      </p:sp>
      <p:sp>
        <p:nvSpPr>
          <p:cNvPr id="148" name="Google Shape;148;p25"/>
          <p:cNvSpPr txBox="1"/>
          <p:nvPr/>
        </p:nvSpPr>
        <p:spPr>
          <a:xfrm>
            <a:off x="464100" y="1687175"/>
            <a:ext cx="4599900" cy="2763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latin typeface="Open Sans"/>
                <a:ea typeface="Open Sans"/>
                <a:cs typeface="Open Sans"/>
                <a:sym typeface="Open Sans"/>
              </a:rPr>
              <a:t>Founded by Merissa Sherrill Lynn (1942-2017 )</a:t>
            </a:r>
            <a:endParaRPr b="1">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Sponsored large Trans conventions 1987-2010</a:t>
            </a:r>
            <a:endParaRPr>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Published 115 issues of Tapestry magazine, 1979-2009</a:t>
            </a:r>
            <a:endParaRPr>
              <a:latin typeface="Open Sans"/>
              <a:ea typeface="Open Sans"/>
              <a:cs typeface="Open Sans"/>
              <a:sym typeface="Open Sans"/>
            </a:endParaRPr>
          </a:p>
          <a:p>
            <a:pPr marL="457200" lvl="0" indent="0" algn="l" rtl="0">
              <a:lnSpc>
                <a:spcPct val="100000"/>
              </a:lnSpc>
              <a:spcBef>
                <a:spcPts val="0"/>
              </a:spcBef>
              <a:spcAft>
                <a:spcPts val="0"/>
              </a:spcAft>
              <a:buNone/>
            </a:pPr>
            <a:endParaRPr>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100"/>
              <a:buFont typeface="Arial"/>
              <a:buNone/>
            </a:pPr>
            <a:r>
              <a:rPr lang="en" b="1">
                <a:latin typeface="Open Sans"/>
                <a:ea typeface="Open Sans"/>
                <a:cs typeface="Open Sans"/>
                <a:sym typeface="Open Sans"/>
              </a:rPr>
              <a:t>Betty Ann Lind (1931-1998)</a:t>
            </a:r>
            <a:endParaRPr b="1">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Original board member of IFGE </a:t>
            </a:r>
            <a:br>
              <a:rPr lang="en">
                <a:latin typeface="Open Sans"/>
                <a:ea typeface="Open Sans"/>
                <a:cs typeface="Open Sans"/>
                <a:sym typeface="Open Sans"/>
              </a:rPr>
            </a:br>
            <a:r>
              <a:rPr lang="en">
                <a:latin typeface="Open Sans"/>
                <a:ea typeface="Open Sans"/>
                <a:cs typeface="Open Sans"/>
                <a:sym typeface="Open Sans"/>
              </a:rPr>
              <a:t>Served through the early 1990‘s</a:t>
            </a:r>
            <a:endParaRPr>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Board member for Fantasia Fair </a:t>
            </a:r>
            <a:br>
              <a:rPr lang="en">
                <a:latin typeface="Open Sans"/>
                <a:ea typeface="Open Sans"/>
                <a:cs typeface="Open Sans"/>
                <a:sym typeface="Open Sans"/>
              </a:rPr>
            </a:br>
            <a:r>
              <a:rPr lang="en">
                <a:latin typeface="Open Sans"/>
                <a:ea typeface="Open Sans"/>
                <a:cs typeface="Open Sans"/>
                <a:sym typeface="Open Sans"/>
              </a:rPr>
              <a:t>and Fair Coordinator 1987-1991 </a:t>
            </a:r>
            <a:endParaRPr>
              <a:latin typeface="Open Sans"/>
              <a:ea typeface="Open Sans"/>
              <a:cs typeface="Open Sans"/>
              <a:sym typeface="Open Sans"/>
            </a:endParaRPr>
          </a:p>
          <a:p>
            <a:pPr marL="0" lvl="0" indent="0" algn="l" rtl="0">
              <a:lnSpc>
                <a:spcPct val="100000"/>
              </a:lnSpc>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lnSpc>
                <a:spcPct val="100000"/>
              </a:lnSpc>
              <a:spcBef>
                <a:spcPts val="0"/>
              </a:spcBef>
              <a:spcAft>
                <a:spcPts val="0"/>
              </a:spcAft>
              <a:buNone/>
            </a:pPr>
            <a:endParaRPr>
              <a:latin typeface="Open Sans"/>
              <a:ea typeface="Open Sans"/>
              <a:cs typeface="Open Sans"/>
              <a:sym typeface="Open Sans"/>
            </a:endParaRPr>
          </a:p>
        </p:txBody>
      </p:sp>
      <p:pic>
        <p:nvPicPr>
          <p:cNvPr id="149" name="Google Shape;149;p25"/>
          <p:cNvPicPr preferRelativeResize="0"/>
          <p:nvPr/>
        </p:nvPicPr>
        <p:blipFill>
          <a:blip r:embed="rId3">
            <a:alphaModFix/>
          </a:blip>
          <a:stretch>
            <a:fillRect/>
          </a:stretch>
        </p:blipFill>
        <p:spPr>
          <a:xfrm>
            <a:off x="5593700" y="591975"/>
            <a:ext cx="1323975" cy="2057400"/>
          </a:xfrm>
          <a:prstGeom prst="rect">
            <a:avLst/>
          </a:prstGeom>
          <a:noFill/>
          <a:ln>
            <a:noFill/>
          </a:ln>
        </p:spPr>
      </p:pic>
      <p:pic>
        <p:nvPicPr>
          <p:cNvPr id="150" name="Google Shape;150;p25"/>
          <p:cNvPicPr preferRelativeResize="0"/>
          <p:nvPr/>
        </p:nvPicPr>
        <p:blipFill>
          <a:blip r:embed="rId4">
            <a:alphaModFix/>
          </a:blip>
          <a:stretch>
            <a:fillRect/>
          </a:stretch>
        </p:blipFill>
        <p:spPr>
          <a:xfrm>
            <a:off x="5015450" y="2726825"/>
            <a:ext cx="3665975" cy="2294050"/>
          </a:xfrm>
          <a:prstGeom prst="rect">
            <a:avLst/>
          </a:prstGeom>
          <a:noFill/>
          <a:ln>
            <a:noFill/>
          </a:ln>
        </p:spPr>
      </p:pic>
      <p:pic>
        <p:nvPicPr>
          <p:cNvPr id="151" name="Google Shape;151;p25"/>
          <p:cNvPicPr preferRelativeResize="0"/>
          <p:nvPr/>
        </p:nvPicPr>
        <p:blipFill>
          <a:blip r:embed="rId5">
            <a:alphaModFix/>
          </a:blip>
          <a:stretch>
            <a:fillRect/>
          </a:stretch>
        </p:blipFill>
        <p:spPr>
          <a:xfrm>
            <a:off x="7323800" y="598449"/>
            <a:ext cx="1250550" cy="1745665"/>
          </a:xfrm>
          <a:prstGeom prst="rect">
            <a:avLst/>
          </a:prstGeom>
          <a:noFill/>
          <a:ln>
            <a:noFill/>
          </a:ln>
        </p:spPr>
      </p:pic>
      <p:pic>
        <p:nvPicPr>
          <p:cNvPr id="152" name="Google Shape;152;p25"/>
          <p:cNvPicPr preferRelativeResize="0"/>
          <p:nvPr/>
        </p:nvPicPr>
        <p:blipFill>
          <a:blip r:embed="rId6">
            <a:alphaModFix/>
          </a:blip>
          <a:stretch>
            <a:fillRect/>
          </a:stretch>
        </p:blipFill>
        <p:spPr>
          <a:xfrm>
            <a:off x="7469654" y="2409820"/>
            <a:ext cx="966637" cy="2460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6"/>
          <p:cNvSpPr txBox="1">
            <a:spLocks noGrp="1"/>
          </p:cNvSpPr>
          <p:nvPr>
            <p:ph type="ctrTitle"/>
          </p:nvPr>
        </p:nvSpPr>
        <p:spPr>
          <a:xfrm>
            <a:off x="464100" y="297425"/>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Virginia Prince (1913-2009)</a:t>
            </a:r>
            <a:endParaRPr sz="3000" b="1">
              <a:solidFill>
                <a:srgbClr val="351C75"/>
              </a:solidFill>
            </a:endParaRPr>
          </a:p>
        </p:txBody>
      </p:sp>
      <p:sp>
        <p:nvSpPr>
          <p:cNvPr id="158" name="Google Shape;158;p26"/>
          <p:cNvSpPr txBox="1"/>
          <p:nvPr/>
        </p:nvSpPr>
        <p:spPr>
          <a:xfrm>
            <a:off x="321925" y="1534775"/>
            <a:ext cx="4599900" cy="27639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A founder of modern transgender activism</a:t>
            </a:r>
            <a:endParaRPr>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Accidentally became public face of crossdressing in the US</a:t>
            </a:r>
            <a:endParaRPr>
              <a:latin typeface="Open Sans"/>
              <a:ea typeface="Open Sans"/>
              <a:cs typeface="Open Sans"/>
              <a:sym typeface="Open Sans"/>
            </a:endParaRPr>
          </a:p>
          <a:p>
            <a:pPr marL="914400" lvl="1"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1961. convicted of sending obscene material through the mail. On probation, Prince was liable to be imprisoned if caught cross-dressed. Given permission for public cross-dressing for educational purposes. </a:t>
            </a:r>
            <a:endParaRPr>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Coined the term “transgenderist”</a:t>
            </a:r>
            <a:endParaRPr>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1960 started Transvestia. </a:t>
            </a:r>
            <a:endParaRPr>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111 issues 1960-1986</a:t>
            </a:r>
            <a:endParaRPr>
              <a:latin typeface="Open Sans"/>
              <a:ea typeface="Open Sans"/>
              <a:cs typeface="Open Sans"/>
              <a:sym typeface="Open Sans"/>
            </a:endParaRPr>
          </a:p>
          <a:p>
            <a:pPr marL="457200" lvl="0" indent="0" algn="l" rtl="0">
              <a:lnSpc>
                <a:spcPct val="100000"/>
              </a:lnSpc>
              <a:spcBef>
                <a:spcPts val="0"/>
              </a:spcBef>
              <a:spcAft>
                <a:spcPts val="0"/>
              </a:spcAft>
              <a:buNone/>
            </a:pPr>
            <a:endParaRPr>
              <a:latin typeface="Open Sans"/>
              <a:ea typeface="Open Sans"/>
              <a:cs typeface="Open Sans"/>
              <a:sym typeface="Open Sans"/>
            </a:endParaRPr>
          </a:p>
        </p:txBody>
      </p:sp>
      <p:pic>
        <p:nvPicPr>
          <p:cNvPr id="159" name="Google Shape;159;p26"/>
          <p:cNvPicPr preferRelativeResize="0"/>
          <p:nvPr/>
        </p:nvPicPr>
        <p:blipFill>
          <a:blip r:embed="rId3">
            <a:alphaModFix/>
          </a:blip>
          <a:stretch>
            <a:fillRect/>
          </a:stretch>
        </p:blipFill>
        <p:spPr>
          <a:xfrm>
            <a:off x="6406375" y="1017600"/>
            <a:ext cx="2280375" cy="3608625"/>
          </a:xfrm>
          <a:prstGeom prst="rect">
            <a:avLst/>
          </a:prstGeom>
          <a:noFill/>
          <a:ln>
            <a:noFill/>
          </a:ln>
        </p:spPr>
      </p:pic>
      <p:pic>
        <p:nvPicPr>
          <p:cNvPr id="160" name="Google Shape;160;p26"/>
          <p:cNvPicPr preferRelativeResize="0"/>
          <p:nvPr/>
        </p:nvPicPr>
        <p:blipFill>
          <a:blip r:embed="rId4">
            <a:alphaModFix/>
          </a:blip>
          <a:stretch>
            <a:fillRect/>
          </a:stretch>
        </p:blipFill>
        <p:spPr>
          <a:xfrm>
            <a:off x="5074225" y="1717325"/>
            <a:ext cx="952500" cy="1676400"/>
          </a:xfrm>
          <a:prstGeom prst="rect">
            <a:avLst/>
          </a:prstGeom>
          <a:noFill/>
          <a:ln>
            <a:noFill/>
          </a:ln>
        </p:spPr>
      </p:pic>
      <p:pic>
        <p:nvPicPr>
          <p:cNvPr id="161" name="Google Shape;161;p26"/>
          <p:cNvPicPr preferRelativeResize="0"/>
          <p:nvPr/>
        </p:nvPicPr>
        <p:blipFill>
          <a:blip r:embed="rId5">
            <a:alphaModFix/>
          </a:blip>
          <a:stretch>
            <a:fillRect/>
          </a:stretch>
        </p:blipFill>
        <p:spPr>
          <a:xfrm>
            <a:off x="5226625" y="3596325"/>
            <a:ext cx="647700" cy="1219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7"/>
          <p:cNvSpPr txBox="1">
            <a:spLocks noGrp="1"/>
          </p:cNvSpPr>
          <p:nvPr>
            <p:ph type="ctrTitle"/>
          </p:nvPr>
        </p:nvSpPr>
        <p:spPr>
          <a:xfrm>
            <a:off x="311700" y="52100"/>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Other major collections</a:t>
            </a:r>
            <a:endParaRPr sz="3000" b="1">
              <a:solidFill>
                <a:srgbClr val="351C75"/>
              </a:solidFill>
            </a:endParaRPr>
          </a:p>
        </p:txBody>
      </p:sp>
      <p:sp>
        <p:nvSpPr>
          <p:cNvPr id="167" name="Google Shape;167;p27"/>
          <p:cNvSpPr txBox="1"/>
          <p:nvPr/>
        </p:nvSpPr>
        <p:spPr>
          <a:xfrm>
            <a:off x="321925" y="1229975"/>
            <a:ext cx="4599900" cy="276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1"/>
                </a:solidFill>
                <a:latin typeface="Open Sans"/>
                <a:ea typeface="Open Sans"/>
                <a:cs typeface="Open Sans"/>
                <a:sym typeface="Open Sans"/>
              </a:rPr>
              <a:t>Reed Erickson</a:t>
            </a:r>
            <a:r>
              <a:rPr lang="en" b="1">
                <a:solidFill>
                  <a:schemeClr val="dk1"/>
                </a:solidFill>
                <a:latin typeface="Open Sans"/>
                <a:ea typeface="Open Sans"/>
                <a:cs typeface="Open Sans"/>
                <a:sym typeface="Open Sans"/>
              </a:rPr>
              <a:t> </a:t>
            </a:r>
            <a:r>
              <a:rPr lang="en">
                <a:solidFill>
                  <a:schemeClr val="dk1"/>
                </a:solidFill>
                <a:latin typeface="Open Sans"/>
                <a:ea typeface="Open Sans"/>
                <a:cs typeface="Open Sans"/>
                <a:sym typeface="Open Sans"/>
              </a:rPr>
              <a:t>(1917-1992)</a:t>
            </a:r>
            <a:r>
              <a:rPr lang="en" b="1">
                <a:solidFill>
                  <a:schemeClr val="dk1"/>
                </a:solidFill>
                <a:latin typeface="Open Sans"/>
                <a:ea typeface="Open Sans"/>
                <a:cs typeface="Open Sans"/>
                <a:sym typeface="Open Sans"/>
              </a:rPr>
              <a:t/>
            </a:r>
            <a:br>
              <a:rPr lang="en" b="1">
                <a:solidFill>
                  <a:schemeClr val="dk1"/>
                </a:solidFill>
                <a:latin typeface="Open Sans"/>
                <a:ea typeface="Open Sans"/>
                <a:cs typeface="Open Sans"/>
                <a:sym typeface="Open Sans"/>
              </a:rPr>
            </a:br>
            <a:endParaRPr b="1">
              <a:solidFill>
                <a:schemeClr val="dk1"/>
              </a:solidFill>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Erickson Education Foundation. 1964-1984</a:t>
            </a:r>
            <a:endParaRPr>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Founded &amp; funded by Erickson</a:t>
            </a:r>
            <a:endParaRPr>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Homophile organization ONE Inc. </a:t>
            </a:r>
            <a:endParaRPr>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Transsexualism</a:t>
            </a:r>
            <a:endParaRPr>
              <a:latin typeface="Open Sans"/>
              <a:ea typeface="Open Sans"/>
              <a:cs typeface="Open Sans"/>
              <a:sym typeface="Open Sans"/>
            </a:endParaRPr>
          </a:p>
          <a:p>
            <a:pPr marL="914400" lvl="1"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INTL conferences became WPATH</a:t>
            </a:r>
            <a:endParaRPr>
              <a:latin typeface="Open Sans"/>
              <a:ea typeface="Open Sans"/>
              <a:cs typeface="Open Sans"/>
              <a:sym typeface="Open Sans"/>
            </a:endParaRPr>
          </a:p>
          <a:p>
            <a:pPr marL="914400" lvl="1"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Research funding</a:t>
            </a:r>
            <a:endParaRPr>
              <a:latin typeface="Open Sans"/>
              <a:ea typeface="Open Sans"/>
              <a:cs typeface="Open Sans"/>
              <a:sym typeface="Open Sans"/>
            </a:endParaRPr>
          </a:p>
          <a:p>
            <a:pPr marL="914400" lvl="1"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Publications, films, TV, radio, speakers</a:t>
            </a:r>
            <a:endParaRPr>
              <a:latin typeface="Open Sans"/>
              <a:ea typeface="Open Sans"/>
              <a:cs typeface="Open Sans"/>
              <a:sym typeface="Open Sans"/>
            </a:endParaRPr>
          </a:p>
          <a:p>
            <a:pPr marL="457200" lvl="0"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New Age movements</a:t>
            </a:r>
            <a:endParaRPr>
              <a:latin typeface="Open Sans"/>
              <a:ea typeface="Open Sans"/>
              <a:cs typeface="Open Sans"/>
              <a:sym typeface="Open Sans"/>
            </a:endParaRPr>
          </a:p>
          <a:p>
            <a:pPr marL="914400" lvl="1"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Dolphin communication</a:t>
            </a:r>
            <a:endParaRPr>
              <a:latin typeface="Open Sans"/>
              <a:ea typeface="Open Sans"/>
              <a:cs typeface="Open Sans"/>
              <a:sym typeface="Open Sans"/>
            </a:endParaRPr>
          </a:p>
          <a:p>
            <a:pPr marL="914400" lvl="1"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Dream research</a:t>
            </a:r>
            <a:endParaRPr>
              <a:latin typeface="Open Sans"/>
              <a:ea typeface="Open Sans"/>
              <a:cs typeface="Open Sans"/>
              <a:sym typeface="Open Sans"/>
            </a:endParaRPr>
          </a:p>
          <a:p>
            <a:pPr marL="914400" lvl="1" indent="-317500" algn="l" rtl="0">
              <a:lnSpc>
                <a:spcPct val="100000"/>
              </a:lnSpc>
              <a:spcBef>
                <a:spcPts val="0"/>
              </a:spcBef>
              <a:spcAft>
                <a:spcPts val="0"/>
              </a:spcAft>
              <a:buSzPts val="1400"/>
              <a:buFont typeface="Open Sans"/>
              <a:buChar char="○"/>
            </a:pPr>
            <a:r>
              <a:rPr lang="en">
                <a:latin typeface="Open Sans"/>
                <a:ea typeface="Open Sans"/>
                <a:cs typeface="Open Sans"/>
                <a:sym typeface="Open Sans"/>
              </a:rPr>
              <a:t>1st edition of A Course in Miracles (1976)</a:t>
            </a:r>
            <a:endParaRPr>
              <a:latin typeface="Open Sans"/>
              <a:ea typeface="Open Sans"/>
              <a:cs typeface="Open Sans"/>
              <a:sym typeface="Open Sans"/>
            </a:endParaRPr>
          </a:p>
          <a:p>
            <a:pPr marL="457200" lvl="0" indent="0" algn="l" rtl="0">
              <a:lnSpc>
                <a:spcPct val="100000"/>
              </a:lnSpc>
              <a:spcBef>
                <a:spcPts val="0"/>
              </a:spcBef>
              <a:spcAft>
                <a:spcPts val="0"/>
              </a:spcAft>
              <a:buNone/>
            </a:pPr>
            <a:endParaRPr>
              <a:latin typeface="Open Sans"/>
              <a:ea typeface="Open Sans"/>
              <a:cs typeface="Open Sans"/>
              <a:sym typeface="Open Sans"/>
            </a:endParaRPr>
          </a:p>
        </p:txBody>
      </p:sp>
      <p:pic>
        <p:nvPicPr>
          <p:cNvPr id="168" name="Google Shape;168;p27"/>
          <p:cNvPicPr preferRelativeResize="0"/>
          <p:nvPr/>
        </p:nvPicPr>
        <p:blipFill>
          <a:blip r:embed="rId3">
            <a:alphaModFix/>
          </a:blip>
          <a:stretch>
            <a:fillRect/>
          </a:stretch>
        </p:blipFill>
        <p:spPr>
          <a:xfrm>
            <a:off x="5076725" y="421560"/>
            <a:ext cx="3168575" cy="4605175"/>
          </a:xfrm>
          <a:prstGeom prst="rect">
            <a:avLst/>
          </a:prstGeom>
          <a:noFill/>
          <a:ln w="9525" cap="flat" cmpd="sng">
            <a:solidFill>
              <a:schemeClr val="dk2"/>
            </a:solidFill>
            <a:prstDash val="solid"/>
            <a:round/>
            <a:headEnd type="none" w="sm" len="sm"/>
            <a:tailEnd type="none" w="sm" len="sm"/>
          </a:ln>
        </p:spPr>
      </p:pic>
      <p:pic>
        <p:nvPicPr>
          <p:cNvPr id="169" name="Google Shape;169;p27"/>
          <p:cNvPicPr preferRelativeResize="0"/>
          <p:nvPr/>
        </p:nvPicPr>
        <p:blipFill>
          <a:blip r:embed="rId4">
            <a:alphaModFix/>
          </a:blip>
          <a:stretch>
            <a:fillRect/>
          </a:stretch>
        </p:blipFill>
        <p:spPr>
          <a:xfrm>
            <a:off x="7295950" y="601175"/>
            <a:ext cx="1536350" cy="1940650"/>
          </a:xfrm>
          <a:prstGeom prst="rect">
            <a:avLst/>
          </a:prstGeom>
          <a:noFill/>
          <a:ln>
            <a:noFill/>
          </a:ln>
        </p:spPr>
      </p:pic>
      <p:sp>
        <p:nvSpPr>
          <p:cNvPr id="170" name="Google Shape;170;p27"/>
          <p:cNvSpPr txBox="1"/>
          <p:nvPr/>
        </p:nvSpPr>
        <p:spPr>
          <a:xfrm>
            <a:off x="8206850" y="2678125"/>
            <a:ext cx="734700" cy="60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latin typeface="Open Sans"/>
                <a:ea typeface="Open Sans"/>
                <a:cs typeface="Open Sans"/>
                <a:sym typeface="Open Sans"/>
              </a:rPr>
              <a:t>Erickson and Henry</a:t>
            </a:r>
            <a:endParaRPr sz="80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ctrTitle"/>
          </p:nvPr>
        </p:nvSpPr>
        <p:spPr>
          <a:xfrm>
            <a:off x="311700" y="52100"/>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Reed Erickson</a:t>
            </a:r>
            <a:endParaRPr sz="3000" b="1">
              <a:solidFill>
                <a:srgbClr val="351C75"/>
              </a:solidFill>
            </a:endParaRPr>
          </a:p>
        </p:txBody>
      </p:sp>
      <p:sp>
        <p:nvSpPr>
          <p:cNvPr id="176" name="Google Shape;176;p28"/>
          <p:cNvSpPr txBox="1"/>
          <p:nvPr/>
        </p:nvSpPr>
        <p:spPr>
          <a:xfrm>
            <a:off x="321925" y="1153775"/>
            <a:ext cx="4599900" cy="35427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Scrapbooks: newspaper clipping services</a:t>
            </a:r>
            <a:endParaRPr>
              <a:solidFill>
                <a:schemeClr val="dk1"/>
              </a:solidFill>
              <a:latin typeface="Open Sans"/>
              <a:ea typeface="Open Sans"/>
              <a:cs typeface="Open Sans"/>
              <a:sym typeface="Open Sans"/>
            </a:endParaRPr>
          </a:p>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Newsletters 1967-1976, 1983</a:t>
            </a:r>
            <a:endParaRPr>
              <a:solidFill>
                <a:schemeClr val="dk1"/>
              </a:solidFill>
              <a:latin typeface="Open Sans"/>
              <a:ea typeface="Open Sans"/>
              <a:cs typeface="Open Sans"/>
              <a:sym typeface="Open Sans"/>
            </a:endParaRPr>
          </a:p>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Pamphlets 1969-1974</a:t>
            </a:r>
            <a:endParaRPr>
              <a:solidFill>
                <a:schemeClr val="dk1"/>
              </a:solidFill>
              <a:latin typeface="Open Sans"/>
              <a:ea typeface="Open Sans"/>
              <a:cs typeface="Open Sans"/>
              <a:sym typeface="Open Sans"/>
            </a:endParaRPr>
          </a:p>
          <a:p>
            <a:pPr marL="914400" lvl="1" indent="-298450" algn="l" rtl="0">
              <a:lnSpc>
                <a:spcPct val="100000"/>
              </a:lnSpc>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An Outline of Medical Management of the Transexual (1971)</a:t>
            </a:r>
            <a:endParaRPr sz="1100">
              <a:solidFill>
                <a:schemeClr val="dk1"/>
              </a:solidFill>
              <a:latin typeface="Open Sans"/>
              <a:ea typeface="Open Sans"/>
              <a:cs typeface="Open Sans"/>
              <a:sym typeface="Open Sans"/>
            </a:endParaRPr>
          </a:p>
          <a:p>
            <a:pPr marL="914400" lvl="1" indent="-298450" algn="l" rtl="0">
              <a:lnSpc>
                <a:spcPct val="100000"/>
              </a:lnSpc>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Information for the Family of the Transexual and Children with Gender Identity Disturbances (1971)</a:t>
            </a:r>
            <a:endParaRPr sz="1100">
              <a:solidFill>
                <a:schemeClr val="dk1"/>
              </a:solidFill>
              <a:latin typeface="Open Sans"/>
              <a:ea typeface="Open Sans"/>
              <a:cs typeface="Open Sans"/>
              <a:sym typeface="Open Sans"/>
            </a:endParaRPr>
          </a:p>
          <a:p>
            <a:pPr marL="914400" lvl="1" indent="-298450" algn="l" rtl="0">
              <a:lnSpc>
                <a:spcPct val="100000"/>
              </a:lnSpc>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Religious Aspects of Transexualism (1971)</a:t>
            </a:r>
            <a:endParaRPr sz="1100">
              <a:solidFill>
                <a:schemeClr val="dk1"/>
              </a:solidFill>
              <a:latin typeface="Open Sans"/>
              <a:ea typeface="Open Sans"/>
              <a:cs typeface="Open Sans"/>
              <a:sym typeface="Open Sans"/>
            </a:endParaRPr>
          </a:p>
          <a:p>
            <a:pPr marL="914400" lvl="1" indent="-298450" algn="l" rtl="0">
              <a:lnSpc>
                <a:spcPct val="100000"/>
              </a:lnSpc>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Legal Aspects of Transexualism (1971)</a:t>
            </a:r>
            <a:endParaRPr sz="1100">
              <a:solidFill>
                <a:schemeClr val="dk1"/>
              </a:solidFill>
              <a:latin typeface="Open Sans"/>
              <a:ea typeface="Open Sans"/>
              <a:cs typeface="Open Sans"/>
              <a:sym typeface="Open Sans"/>
            </a:endParaRPr>
          </a:p>
          <a:p>
            <a:pPr marL="914400" lvl="1" indent="-298450" algn="l" rtl="0">
              <a:lnSpc>
                <a:spcPct val="100000"/>
              </a:lnSpc>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Information on Transexualism for Law Enforcement Officers (1973)</a:t>
            </a:r>
            <a:endParaRPr sz="1100">
              <a:solidFill>
                <a:schemeClr val="dk1"/>
              </a:solidFill>
              <a:latin typeface="Open Sans"/>
              <a:ea typeface="Open Sans"/>
              <a:cs typeface="Open Sans"/>
              <a:sym typeface="Open Sans"/>
            </a:endParaRPr>
          </a:p>
          <a:p>
            <a:pPr marL="914400" lvl="1" indent="-298450" algn="l" rtl="0">
              <a:lnSpc>
                <a:spcPct val="100000"/>
              </a:lnSpc>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Counseling the Transexual: Five Conversations with </a:t>
            </a:r>
            <a:br>
              <a:rPr lang="en" sz="1100">
                <a:solidFill>
                  <a:schemeClr val="dk1"/>
                </a:solidFill>
                <a:latin typeface="Open Sans"/>
                <a:ea typeface="Open Sans"/>
                <a:cs typeface="Open Sans"/>
                <a:sym typeface="Open Sans"/>
              </a:rPr>
            </a:br>
            <a:r>
              <a:rPr lang="en" sz="1100">
                <a:solidFill>
                  <a:schemeClr val="dk1"/>
                </a:solidFill>
                <a:latin typeface="Open Sans"/>
                <a:ea typeface="Open Sans"/>
                <a:cs typeface="Open Sans"/>
                <a:sym typeface="Open Sans"/>
              </a:rPr>
              <a:t>Professionals in Transsexual Therapy (1973)</a:t>
            </a:r>
            <a:endParaRPr sz="1100">
              <a:solidFill>
                <a:schemeClr val="dk1"/>
              </a:solidFill>
              <a:latin typeface="Open Sans"/>
              <a:ea typeface="Open Sans"/>
              <a:cs typeface="Open Sans"/>
              <a:sym typeface="Open Sans"/>
            </a:endParaRPr>
          </a:p>
          <a:p>
            <a:pPr marL="914400" lvl="1" indent="-298450" algn="l" rtl="0">
              <a:lnSpc>
                <a:spcPct val="100000"/>
              </a:lnSpc>
              <a:spcBef>
                <a:spcPts val="0"/>
              </a:spcBef>
              <a:spcAft>
                <a:spcPts val="0"/>
              </a:spcAft>
              <a:buClr>
                <a:schemeClr val="dk1"/>
              </a:buClr>
              <a:buSzPts val="1100"/>
              <a:buFont typeface="Open Sans"/>
              <a:buChar char="○"/>
            </a:pPr>
            <a:r>
              <a:rPr lang="en" sz="1100">
                <a:solidFill>
                  <a:schemeClr val="dk1"/>
                </a:solidFill>
                <a:latin typeface="Open Sans"/>
                <a:ea typeface="Open Sans"/>
                <a:cs typeface="Open Sans"/>
                <a:sym typeface="Open Sans"/>
              </a:rPr>
              <a:t>Guidelines for Transexuals (1974)</a:t>
            </a:r>
            <a:endParaRPr sz="1100">
              <a:solidFill>
                <a:schemeClr val="dk1"/>
              </a:solidFill>
              <a:latin typeface="Open Sans"/>
              <a:ea typeface="Open Sans"/>
              <a:cs typeface="Open Sans"/>
              <a:sym typeface="Open Sans"/>
            </a:endParaRPr>
          </a:p>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Correspondence, Funding applications and records, Court records, Personal papers, Photos, Ephemera</a:t>
            </a:r>
            <a:endParaRPr>
              <a:solidFill>
                <a:schemeClr val="dk1"/>
              </a:solidFill>
              <a:latin typeface="Open Sans"/>
              <a:ea typeface="Open Sans"/>
              <a:cs typeface="Open Sans"/>
              <a:sym typeface="Open Sans"/>
            </a:endParaRPr>
          </a:p>
        </p:txBody>
      </p:sp>
      <p:pic>
        <p:nvPicPr>
          <p:cNvPr id="177" name="Google Shape;177;p28"/>
          <p:cNvPicPr preferRelativeResize="0"/>
          <p:nvPr/>
        </p:nvPicPr>
        <p:blipFill>
          <a:blip r:embed="rId3">
            <a:alphaModFix/>
          </a:blip>
          <a:stretch>
            <a:fillRect/>
          </a:stretch>
        </p:blipFill>
        <p:spPr>
          <a:xfrm>
            <a:off x="6967288" y="219075"/>
            <a:ext cx="1400175" cy="4705350"/>
          </a:xfrm>
          <a:prstGeom prst="rect">
            <a:avLst/>
          </a:prstGeom>
          <a:noFill/>
          <a:ln>
            <a:noFill/>
          </a:ln>
        </p:spPr>
      </p:pic>
      <p:pic>
        <p:nvPicPr>
          <p:cNvPr id="178" name="Google Shape;178;p28"/>
          <p:cNvPicPr preferRelativeResize="0"/>
          <p:nvPr/>
        </p:nvPicPr>
        <p:blipFill>
          <a:blip r:embed="rId4">
            <a:alphaModFix/>
          </a:blip>
          <a:stretch>
            <a:fillRect/>
          </a:stretch>
        </p:blipFill>
        <p:spPr>
          <a:xfrm>
            <a:off x="5211138" y="1357313"/>
            <a:ext cx="1466850" cy="24288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ctrTitle"/>
          </p:nvPr>
        </p:nvSpPr>
        <p:spPr>
          <a:xfrm>
            <a:off x="616500" y="397075"/>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University of Ulster </a:t>
            </a:r>
            <a:br>
              <a:rPr lang="en" sz="3000" b="1">
                <a:solidFill>
                  <a:srgbClr val="351C75"/>
                </a:solidFill>
              </a:rPr>
            </a:br>
            <a:r>
              <a:rPr lang="en" sz="3000" b="1">
                <a:solidFill>
                  <a:srgbClr val="351C75"/>
                </a:solidFill>
              </a:rPr>
              <a:t>Trans-Gender Archive (1986-2013)</a:t>
            </a:r>
            <a:endParaRPr sz="3000" b="1">
              <a:solidFill>
                <a:srgbClr val="351C75"/>
              </a:solidFill>
            </a:endParaRPr>
          </a:p>
        </p:txBody>
      </p:sp>
      <p:sp>
        <p:nvSpPr>
          <p:cNvPr id="184" name="Google Shape;184;p29"/>
          <p:cNvSpPr txBox="1"/>
          <p:nvPr/>
        </p:nvSpPr>
        <p:spPr>
          <a:xfrm>
            <a:off x="626725" y="1229975"/>
            <a:ext cx="4599900" cy="35427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Huge collection</a:t>
            </a:r>
            <a:endParaRPr>
              <a:solidFill>
                <a:schemeClr val="dk1"/>
              </a:solidFill>
              <a:latin typeface="Open Sans"/>
              <a:ea typeface="Open Sans"/>
              <a:cs typeface="Open Sans"/>
              <a:sym typeface="Open Sans"/>
            </a:endParaRPr>
          </a:p>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Collected &amp; donated by Richard Ekins</a:t>
            </a:r>
            <a:endParaRPr>
              <a:solidFill>
                <a:schemeClr val="dk1"/>
              </a:solidFill>
              <a:latin typeface="Open Sans"/>
              <a:ea typeface="Open Sans"/>
              <a:cs typeface="Open Sans"/>
              <a:sym typeface="Open Sans"/>
            </a:endParaRPr>
          </a:p>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Started collecting in the late 1970s</a:t>
            </a:r>
            <a:endParaRPr>
              <a:solidFill>
                <a:schemeClr val="dk1"/>
              </a:solidFill>
              <a:latin typeface="Open Sans"/>
              <a:ea typeface="Open Sans"/>
              <a:cs typeface="Open Sans"/>
              <a:sym typeface="Open Sans"/>
            </a:endParaRPr>
          </a:p>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1986. Joined his collection with SHAFT </a:t>
            </a:r>
            <a:br>
              <a:rPr lang="en">
                <a:solidFill>
                  <a:schemeClr val="dk1"/>
                </a:solidFill>
                <a:latin typeface="Open Sans"/>
                <a:ea typeface="Open Sans"/>
                <a:cs typeface="Open Sans"/>
                <a:sym typeface="Open Sans"/>
              </a:rPr>
            </a:br>
            <a:r>
              <a:rPr lang="en">
                <a:solidFill>
                  <a:schemeClr val="dk1"/>
                </a:solidFill>
                <a:latin typeface="Open Sans"/>
                <a:ea typeface="Open Sans"/>
                <a:cs typeface="Open Sans"/>
                <a:sym typeface="Open Sans"/>
              </a:rPr>
              <a:t>(Self Help Association for Transsexuals)</a:t>
            </a:r>
            <a:endParaRPr>
              <a:solidFill>
                <a:schemeClr val="dk1"/>
              </a:solidFill>
              <a:latin typeface="Open Sans"/>
              <a:ea typeface="Open Sans"/>
              <a:cs typeface="Open Sans"/>
              <a:sym typeface="Open Sans"/>
            </a:endParaRPr>
          </a:p>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350 periodicals from US, UK, EU, et al. </a:t>
            </a:r>
            <a:br>
              <a:rPr lang="en">
                <a:solidFill>
                  <a:schemeClr val="dk1"/>
                </a:solidFill>
                <a:latin typeface="Open Sans"/>
                <a:ea typeface="Open Sans"/>
                <a:cs typeface="Open Sans"/>
                <a:sym typeface="Open Sans"/>
              </a:rPr>
            </a:br>
            <a:r>
              <a:rPr lang="en">
                <a:solidFill>
                  <a:schemeClr val="dk1"/>
                </a:solidFill>
                <a:latin typeface="Open Sans"/>
                <a:ea typeface="Open Sans"/>
                <a:cs typeface="Open Sans"/>
                <a:sym typeface="Open Sans"/>
              </a:rPr>
              <a:t>…&amp; more</a:t>
            </a:r>
            <a:endParaRPr>
              <a:solidFill>
                <a:schemeClr val="dk1"/>
              </a:solidFill>
              <a:latin typeface="Open Sans"/>
              <a:ea typeface="Open Sans"/>
              <a:cs typeface="Open Sans"/>
              <a:sym typeface="Open Sans"/>
            </a:endParaRPr>
          </a:p>
          <a:p>
            <a:pPr marL="0" lvl="0" indent="0" algn="l" rtl="0">
              <a:lnSpc>
                <a:spcPct val="100000"/>
              </a:lnSpc>
              <a:spcBef>
                <a:spcPts val="0"/>
              </a:spcBef>
              <a:spcAft>
                <a:spcPts val="0"/>
              </a:spcAft>
              <a:buNone/>
            </a:pPr>
            <a:endParaRPr>
              <a:solidFill>
                <a:schemeClr val="dk1"/>
              </a:solidFill>
              <a:latin typeface="Open Sans"/>
              <a:ea typeface="Open Sans"/>
              <a:cs typeface="Open Sans"/>
              <a:sym typeface="Open Sans"/>
            </a:endParaRPr>
          </a:p>
        </p:txBody>
      </p:sp>
      <p:pic>
        <p:nvPicPr>
          <p:cNvPr id="185" name="Google Shape;185;p29"/>
          <p:cNvPicPr preferRelativeResize="0"/>
          <p:nvPr/>
        </p:nvPicPr>
        <p:blipFill>
          <a:blip r:embed="rId3">
            <a:alphaModFix/>
          </a:blip>
          <a:stretch>
            <a:fillRect/>
          </a:stretch>
        </p:blipFill>
        <p:spPr>
          <a:xfrm>
            <a:off x="1114425" y="2875113"/>
            <a:ext cx="6610350" cy="1819275"/>
          </a:xfrm>
          <a:prstGeom prst="rect">
            <a:avLst/>
          </a:prstGeom>
          <a:noFill/>
          <a:ln>
            <a:noFill/>
          </a:ln>
        </p:spPr>
      </p:pic>
      <p:pic>
        <p:nvPicPr>
          <p:cNvPr id="186" name="Google Shape;186;p29"/>
          <p:cNvPicPr preferRelativeResize="0"/>
          <p:nvPr/>
        </p:nvPicPr>
        <p:blipFill>
          <a:blip r:embed="rId4">
            <a:alphaModFix/>
          </a:blip>
          <a:stretch>
            <a:fillRect/>
          </a:stretch>
        </p:blipFill>
        <p:spPr>
          <a:xfrm>
            <a:off x="5372088" y="1265388"/>
            <a:ext cx="2352675" cy="1685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ctrTitle"/>
          </p:nvPr>
        </p:nvSpPr>
        <p:spPr>
          <a:xfrm>
            <a:off x="616500" y="397075"/>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University of Ulster </a:t>
            </a:r>
            <a:br>
              <a:rPr lang="en" sz="3000" b="1">
                <a:solidFill>
                  <a:srgbClr val="351C75"/>
                </a:solidFill>
              </a:rPr>
            </a:br>
            <a:r>
              <a:rPr lang="en" sz="3000" b="1">
                <a:solidFill>
                  <a:srgbClr val="351C75"/>
                </a:solidFill>
              </a:rPr>
              <a:t>Trans-Gender Archive (1986-2013)</a:t>
            </a:r>
            <a:endParaRPr sz="3000" b="1">
              <a:solidFill>
                <a:srgbClr val="351C75"/>
              </a:solidFill>
            </a:endParaRPr>
          </a:p>
        </p:txBody>
      </p:sp>
      <p:sp>
        <p:nvSpPr>
          <p:cNvPr id="192" name="Google Shape;192;p30"/>
          <p:cNvSpPr txBox="1"/>
          <p:nvPr/>
        </p:nvSpPr>
        <p:spPr>
          <a:xfrm>
            <a:off x="626725" y="1458575"/>
            <a:ext cx="4599900" cy="35427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100 linear feet / 30 m </a:t>
            </a:r>
            <a:endParaRPr>
              <a:solidFill>
                <a:schemeClr val="dk1"/>
              </a:solidFill>
              <a:latin typeface="Open Sans"/>
              <a:ea typeface="Open Sans"/>
              <a:cs typeface="Open Sans"/>
              <a:sym typeface="Open Sans"/>
            </a:endParaRPr>
          </a:p>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120+ yrs of books </a:t>
            </a:r>
            <a:endParaRPr>
              <a:solidFill>
                <a:schemeClr val="dk1"/>
              </a:solidFill>
              <a:latin typeface="Open Sans"/>
              <a:ea typeface="Open Sans"/>
              <a:cs typeface="Open Sans"/>
              <a:sym typeface="Open Sans"/>
            </a:endParaRPr>
          </a:p>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30+ years of UK &amp; EU trans history</a:t>
            </a:r>
            <a:endParaRPr>
              <a:solidFill>
                <a:schemeClr val="dk1"/>
              </a:solidFill>
              <a:latin typeface="Open Sans"/>
              <a:ea typeface="Open Sans"/>
              <a:cs typeface="Open Sans"/>
              <a:sym typeface="Open Sans"/>
            </a:endParaRPr>
          </a:p>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Newspaper clippings files 1920s-1990s</a:t>
            </a:r>
            <a:endParaRPr>
              <a:solidFill>
                <a:schemeClr val="dk1"/>
              </a:solidFill>
              <a:latin typeface="Open Sans"/>
              <a:ea typeface="Open Sans"/>
              <a:cs typeface="Open Sans"/>
              <a:sym typeface="Open Sans"/>
            </a:endParaRPr>
          </a:p>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Pamphlets …&amp; more</a:t>
            </a:r>
            <a:endParaRPr>
              <a:solidFill>
                <a:schemeClr val="dk1"/>
              </a:solidFill>
              <a:latin typeface="Open Sans"/>
              <a:ea typeface="Open Sans"/>
              <a:cs typeface="Open Sans"/>
              <a:sym typeface="Open Sans"/>
            </a:endParaRPr>
          </a:p>
          <a:p>
            <a:pPr marL="457200" lvl="0" indent="0" algn="l" rtl="0">
              <a:lnSpc>
                <a:spcPct val="100000"/>
              </a:lnSpc>
              <a:spcBef>
                <a:spcPts val="0"/>
              </a:spcBef>
              <a:spcAft>
                <a:spcPts val="0"/>
              </a:spcAft>
              <a:buNone/>
            </a:pPr>
            <a:endParaRPr>
              <a:solidFill>
                <a:schemeClr val="dk1"/>
              </a:solidFill>
              <a:latin typeface="Open Sans"/>
              <a:ea typeface="Open Sans"/>
              <a:cs typeface="Open Sans"/>
              <a:sym typeface="Open Sans"/>
            </a:endParaRPr>
          </a:p>
        </p:txBody>
      </p:sp>
      <p:pic>
        <p:nvPicPr>
          <p:cNvPr id="193" name="Google Shape;193;p30"/>
          <p:cNvPicPr preferRelativeResize="0"/>
          <p:nvPr/>
        </p:nvPicPr>
        <p:blipFill>
          <a:blip r:embed="rId3">
            <a:alphaModFix/>
          </a:blip>
          <a:stretch>
            <a:fillRect/>
          </a:stretch>
        </p:blipFill>
        <p:spPr>
          <a:xfrm>
            <a:off x="5486125" y="1251575"/>
            <a:ext cx="2714625" cy="1724025"/>
          </a:xfrm>
          <a:prstGeom prst="rect">
            <a:avLst/>
          </a:prstGeom>
          <a:noFill/>
          <a:ln>
            <a:noFill/>
          </a:ln>
        </p:spPr>
      </p:pic>
      <p:pic>
        <p:nvPicPr>
          <p:cNvPr id="194" name="Google Shape;194;p30"/>
          <p:cNvPicPr preferRelativeResize="0"/>
          <p:nvPr/>
        </p:nvPicPr>
        <p:blipFill>
          <a:blip r:embed="rId4">
            <a:alphaModFix/>
          </a:blip>
          <a:stretch>
            <a:fillRect/>
          </a:stretch>
        </p:blipFill>
        <p:spPr>
          <a:xfrm>
            <a:off x="765269" y="3000776"/>
            <a:ext cx="6976756" cy="1724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1"/>
          <p:cNvSpPr txBox="1">
            <a:spLocks noGrp="1"/>
          </p:cNvSpPr>
          <p:nvPr>
            <p:ph type="ctrTitle"/>
          </p:nvPr>
        </p:nvSpPr>
        <p:spPr>
          <a:xfrm>
            <a:off x="616500" y="397075"/>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University of Ulster </a:t>
            </a:r>
            <a:br>
              <a:rPr lang="en" sz="3000" b="1">
                <a:solidFill>
                  <a:srgbClr val="351C75"/>
                </a:solidFill>
              </a:rPr>
            </a:br>
            <a:r>
              <a:rPr lang="en" sz="3000" b="1">
                <a:solidFill>
                  <a:srgbClr val="351C75"/>
                </a:solidFill>
              </a:rPr>
              <a:t>Trans-Gender Archive (1986-2013)</a:t>
            </a:r>
            <a:endParaRPr sz="3000" b="1">
              <a:solidFill>
                <a:srgbClr val="351C75"/>
              </a:solidFill>
            </a:endParaRPr>
          </a:p>
        </p:txBody>
      </p:sp>
      <p:sp>
        <p:nvSpPr>
          <p:cNvPr id="200" name="Google Shape;200;p31"/>
          <p:cNvSpPr txBox="1"/>
          <p:nvPr/>
        </p:nvSpPr>
        <p:spPr>
          <a:xfrm>
            <a:off x="626725" y="1306175"/>
            <a:ext cx="4599900" cy="35427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Correspondence &amp; personal papers</a:t>
            </a:r>
            <a:endParaRPr>
              <a:solidFill>
                <a:schemeClr val="dk1"/>
              </a:solidFill>
              <a:latin typeface="Open Sans"/>
              <a:ea typeface="Open Sans"/>
              <a:cs typeface="Open Sans"/>
              <a:sym typeface="Open Sans"/>
            </a:endParaRPr>
          </a:p>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Pulp fiction</a:t>
            </a:r>
            <a:endParaRPr>
              <a:solidFill>
                <a:schemeClr val="dk1"/>
              </a:solidFill>
              <a:latin typeface="Open Sans"/>
              <a:ea typeface="Open Sans"/>
              <a:cs typeface="Open Sans"/>
              <a:sym typeface="Open Sans"/>
            </a:endParaRPr>
          </a:p>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Photographs</a:t>
            </a:r>
            <a:endParaRPr>
              <a:solidFill>
                <a:schemeClr val="dk1"/>
              </a:solidFill>
              <a:latin typeface="Open Sans"/>
              <a:ea typeface="Open Sans"/>
              <a:cs typeface="Open Sans"/>
              <a:sym typeface="Open Sans"/>
            </a:endParaRPr>
          </a:p>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Ephemera … &amp; more</a:t>
            </a:r>
            <a:endParaRPr>
              <a:solidFill>
                <a:schemeClr val="dk1"/>
              </a:solidFill>
              <a:latin typeface="Open Sans"/>
              <a:ea typeface="Open Sans"/>
              <a:cs typeface="Open Sans"/>
              <a:sym typeface="Open Sans"/>
            </a:endParaRPr>
          </a:p>
          <a:p>
            <a:pPr marL="457200" lvl="0" indent="0" algn="l" rtl="0">
              <a:lnSpc>
                <a:spcPct val="100000"/>
              </a:lnSpc>
              <a:spcBef>
                <a:spcPts val="0"/>
              </a:spcBef>
              <a:spcAft>
                <a:spcPts val="0"/>
              </a:spcAft>
              <a:buNone/>
            </a:pPr>
            <a:endParaRPr>
              <a:solidFill>
                <a:schemeClr val="dk1"/>
              </a:solidFill>
              <a:latin typeface="Open Sans"/>
              <a:ea typeface="Open Sans"/>
              <a:cs typeface="Open Sans"/>
              <a:sym typeface="Open Sans"/>
            </a:endParaRPr>
          </a:p>
        </p:txBody>
      </p:sp>
      <p:pic>
        <p:nvPicPr>
          <p:cNvPr id="201" name="Google Shape;201;p31"/>
          <p:cNvPicPr preferRelativeResize="0"/>
          <p:nvPr/>
        </p:nvPicPr>
        <p:blipFill>
          <a:blip r:embed="rId3">
            <a:alphaModFix/>
          </a:blip>
          <a:stretch>
            <a:fillRect/>
          </a:stretch>
        </p:blipFill>
        <p:spPr>
          <a:xfrm>
            <a:off x="857250" y="2862400"/>
            <a:ext cx="7429500" cy="1962150"/>
          </a:xfrm>
          <a:prstGeom prst="rect">
            <a:avLst/>
          </a:prstGeom>
          <a:noFill/>
          <a:ln>
            <a:noFill/>
          </a:ln>
        </p:spPr>
      </p:pic>
      <p:pic>
        <p:nvPicPr>
          <p:cNvPr id="202" name="Google Shape;202;p31"/>
          <p:cNvPicPr preferRelativeResize="0"/>
          <p:nvPr/>
        </p:nvPicPr>
        <p:blipFill>
          <a:blip r:embed="rId4">
            <a:alphaModFix/>
          </a:blip>
          <a:stretch>
            <a:fillRect/>
          </a:stretch>
        </p:blipFill>
        <p:spPr>
          <a:xfrm>
            <a:off x="5574450" y="1081213"/>
            <a:ext cx="2628900" cy="1781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2"/>
          <p:cNvSpPr txBox="1">
            <a:spLocks noGrp="1"/>
          </p:cNvSpPr>
          <p:nvPr>
            <p:ph type="ctrTitle"/>
          </p:nvPr>
        </p:nvSpPr>
        <p:spPr>
          <a:xfrm>
            <a:off x="616500" y="92275"/>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Aiyyana Maracle (1950-2016)</a:t>
            </a:r>
            <a:endParaRPr sz="3000" b="1">
              <a:solidFill>
                <a:srgbClr val="351C75"/>
              </a:solidFill>
            </a:endParaRPr>
          </a:p>
        </p:txBody>
      </p:sp>
      <p:sp>
        <p:nvSpPr>
          <p:cNvPr id="208" name="Google Shape;208;p32"/>
          <p:cNvSpPr txBox="1"/>
          <p:nvPr/>
        </p:nvSpPr>
        <p:spPr>
          <a:xfrm>
            <a:off x="616500" y="1110650"/>
            <a:ext cx="5722200" cy="35427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Two-Spirit woman from </a:t>
            </a:r>
            <a:br>
              <a:rPr lang="en">
                <a:solidFill>
                  <a:schemeClr val="dk1"/>
                </a:solidFill>
                <a:latin typeface="Open Sans"/>
                <a:ea typeface="Open Sans"/>
                <a:cs typeface="Open Sans"/>
                <a:sym typeface="Open Sans"/>
              </a:rPr>
            </a:br>
            <a:r>
              <a:rPr lang="en">
                <a:solidFill>
                  <a:schemeClr val="dk1"/>
                </a:solidFill>
                <a:latin typeface="Open Sans"/>
                <a:ea typeface="Open Sans"/>
                <a:cs typeface="Open Sans"/>
                <a:sym typeface="Open Sans"/>
              </a:rPr>
              <a:t>Six Nations of Grand River (Ontario)</a:t>
            </a:r>
            <a:endParaRPr>
              <a:solidFill>
                <a:schemeClr val="dk1"/>
              </a:solidFill>
              <a:latin typeface="Open Sans"/>
              <a:ea typeface="Open Sans"/>
              <a:cs typeface="Open Sans"/>
              <a:sym typeface="Open Sans"/>
            </a:endParaRPr>
          </a:p>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Maker and keeper of culture, multi-disciplinary artist, scholar, educator, story-crafter and storyteller</a:t>
            </a:r>
            <a:endParaRPr>
              <a:solidFill>
                <a:schemeClr val="dk1"/>
              </a:solidFill>
              <a:latin typeface="Open Sans"/>
              <a:ea typeface="Open Sans"/>
              <a:cs typeface="Open Sans"/>
              <a:sym typeface="Open Sans"/>
            </a:endParaRPr>
          </a:p>
          <a:p>
            <a:pPr marL="457200" lvl="0"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1st Indigenous person to be awarded the Canadian John Hirsch Prize (1997) for theatre direction </a:t>
            </a:r>
            <a:endParaRPr>
              <a:solidFill>
                <a:schemeClr val="dk1"/>
              </a:solidFill>
              <a:latin typeface="Open Sans"/>
              <a:ea typeface="Open Sans"/>
              <a:cs typeface="Open Sans"/>
              <a:sym typeface="Open Sans"/>
            </a:endParaRPr>
          </a:p>
          <a:p>
            <a:pPr marL="457200" lvl="0" indent="0" algn="l" rtl="0">
              <a:lnSpc>
                <a:spcPct val="100000"/>
              </a:lnSpc>
              <a:spcBef>
                <a:spcPts val="0"/>
              </a:spcBef>
              <a:spcAft>
                <a:spcPts val="0"/>
              </a:spcAft>
              <a:buNone/>
            </a:pPr>
            <a:endParaRPr>
              <a:solidFill>
                <a:schemeClr val="dk1"/>
              </a:solidFill>
              <a:latin typeface="Open Sans"/>
              <a:ea typeface="Open Sans"/>
              <a:cs typeface="Open Sans"/>
              <a:sym typeface="Open Sans"/>
            </a:endParaRPr>
          </a:p>
        </p:txBody>
      </p:sp>
      <p:pic>
        <p:nvPicPr>
          <p:cNvPr id="209" name="Google Shape;209;p32"/>
          <p:cNvPicPr preferRelativeResize="0"/>
          <p:nvPr/>
        </p:nvPicPr>
        <p:blipFill>
          <a:blip r:embed="rId3">
            <a:alphaModFix/>
          </a:blip>
          <a:stretch>
            <a:fillRect/>
          </a:stretch>
        </p:blipFill>
        <p:spPr>
          <a:xfrm>
            <a:off x="6578413" y="231575"/>
            <a:ext cx="2415025" cy="2257250"/>
          </a:xfrm>
          <a:prstGeom prst="rect">
            <a:avLst/>
          </a:prstGeom>
          <a:noFill/>
          <a:ln>
            <a:noFill/>
          </a:ln>
        </p:spPr>
      </p:pic>
      <p:pic>
        <p:nvPicPr>
          <p:cNvPr id="210" name="Google Shape;210;p32"/>
          <p:cNvPicPr preferRelativeResize="0"/>
          <p:nvPr/>
        </p:nvPicPr>
        <p:blipFill>
          <a:blip r:embed="rId4">
            <a:alphaModFix/>
          </a:blip>
          <a:stretch>
            <a:fillRect/>
          </a:stretch>
        </p:blipFill>
        <p:spPr>
          <a:xfrm>
            <a:off x="6599550" y="2581300"/>
            <a:ext cx="2372750" cy="2072050"/>
          </a:xfrm>
          <a:prstGeom prst="rect">
            <a:avLst/>
          </a:prstGeom>
          <a:noFill/>
          <a:ln w="19050" cap="flat" cmpd="sng">
            <a:solidFill>
              <a:schemeClr val="dk2"/>
            </a:solidFill>
            <a:prstDash val="solid"/>
            <a:round/>
            <a:headEnd type="none" w="sm" len="sm"/>
            <a:tailEnd type="none" w="sm" len="sm"/>
          </a:ln>
        </p:spPr>
      </p:pic>
      <p:pic>
        <p:nvPicPr>
          <p:cNvPr id="211" name="Google Shape;211;p32"/>
          <p:cNvPicPr preferRelativeResize="0"/>
          <p:nvPr/>
        </p:nvPicPr>
        <p:blipFill>
          <a:blip r:embed="rId5">
            <a:alphaModFix/>
          </a:blip>
          <a:stretch>
            <a:fillRect/>
          </a:stretch>
        </p:blipFill>
        <p:spPr>
          <a:xfrm>
            <a:off x="4797000" y="2581300"/>
            <a:ext cx="1660521" cy="2072050"/>
          </a:xfrm>
          <a:prstGeom prst="rect">
            <a:avLst/>
          </a:prstGeom>
          <a:noFill/>
          <a:ln w="9525" cap="flat" cmpd="sng">
            <a:solidFill>
              <a:schemeClr val="dk2"/>
            </a:solidFill>
            <a:prstDash val="solid"/>
            <a:round/>
            <a:headEnd type="none" w="sm" len="sm"/>
            <a:tailEnd type="none" w="sm" len="sm"/>
          </a:ln>
        </p:spPr>
      </p:pic>
      <p:pic>
        <p:nvPicPr>
          <p:cNvPr id="212" name="Google Shape;212;p32"/>
          <p:cNvPicPr preferRelativeResize="0"/>
          <p:nvPr/>
        </p:nvPicPr>
        <p:blipFill>
          <a:blip r:embed="rId6">
            <a:alphaModFix/>
          </a:blip>
          <a:stretch>
            <a:fillRect/>
          </a:stretch>
        </p:blipFill>
        <p:spPr>
          <a:xfrm>
            <a:off x="2644810" y="2581300"/>
            <a:ext cx="2010166" cy="2072050"/>
          </a:xfrm>
          <a:prstGeom prst="rect">
            <a:avLst/>
          </a:prstGeom>
          <a:noFill/>
          <a:ln>
            <a:noFill/>
          </a:ln>
        </p:spPr>
      </p:pic>
      <p:pic>
        <p:nvPicPr>
          <p:cNvPr id="213" name="Google Shape;213;p32"/>
          <p:cNvPicPr preferRelativeResize="0"/>
          <p:nvPr/>
        </p:nvPicPr>
        <p:blipFill>
          <a:blip r:embed="rId7">
            <a:alphaModFix/>
          </a:blip>
          <a:stretch>
            <a:fillRect/>
          </a:stretch>
        </p:blipFill>
        <p:spPr>
          <a:xfrm>
            <a:off x="970975" y="2581300"/>
            <a:ext cx="1485685" cy="20720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152400" y="2571750"/>
            <a:ext cx="8839202" cy="1334347"/>
          </a:xfrm>
          <a:prstGeom prst="rect">
            <a:avLst/>
          </a:prstGeom>
          <a:noFill/>
          <a:ln>
            <a:noFill/>
          </a:ln>
        </p:spPr>
      </p:pic>
      <p:sp>
        <p:nvSpPr>
          <p:cNvPr id="70" name="Google Shape;70;p15"/>
          <p:cNvSpPr txBox="1">
            <a:spLocks noGrp="1"/>
          </p:cNvSpPr>
          <p:nvPr>
            <p:ph type="ctrTitle"/>
          </p:nvPr>
        </p:nvSpPr>
        <p:spPr>
          <a:xfrm>
            <a:off x="159300" y="509300"/>
            <a:ext cx="8520600" cy="88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solidFill>
                  <a:srgbClr val="351C75"/>
                </a:solidFill>
              </a:rPr>
              <a:t>What we are doing today?</a:t>
            </a:r>
            <a:endParaRPr sz="3000" b="1">
              <a:solidFill>
                <a:srgbClr val="351C75"/>
              </a:solidFill>
            </a:endParaRPr>
          </a:p>
        </p:txBody>
      </p:sp>
      <p:sp>
        <p:nvSpPr>
          <p:cNvPr id="71" name="Google Shape;71;p15"/>
          <p:cNvSpPr txBox="1"/>
          <p:nvPr/>
        </p:nvSpPr>
        <p:spPr>
          <a:xfrm>
            <a:off x="122250" y="1624400"/>
            <a:ext cx="8594700" cy="133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34343"/>
                </a:solidFill>
                <a:latin typeface="Open Sans"/>
                <a:ea typeface="Open Sans"/>
                <a:cs typeface="Open Sans"/>
                <a:sym typeface="Open Sans"/>
              </a:rPr>
              <a:t>We acknowledge with respect the Lekwungen-speaking peoples on whose traditional territory the university stands and the Songhees, Esquimalt and WSÁNEĆ peoples whose historical relationships with the land continue to this day.</a:t>
            </a:r>
            <a:endParaRPr>
              <a:solidFill>
                <a:srgbClr val="434343"/>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ctrTitle"/>
          </p:nvPr>
        </p:nvSpPr>
        <p:spPr>
          <a:xfrm>
            <a:off x="623400" y="2133938"/>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Smaller </a:t>
            </a:r>
            <a:endParaRPr sz="3000" b="1">
              <a:solidFill>
                <a:srgbClr val="351C75"/>
              </a:solidFill>
            </a:endParaRPr>
          </a:p>
          <a:p>
            <a:pPr marL="0" lvl="0" indent="0" algn="l" rtl="0">
              <a:spcBef>
                <a:spcPts val="0"/>
              </a:spcBef>
              <a:spcAft>
                <a:spcPts val="0"/>
              </a:spcAft>
              <a:buNone/>
            </a:pPr>
            <a:r>
              <a:rPr lang="en" sz="3000" b="1">
                <a:solidFill>
                  <a:srgbClr val="351C75"/>
                </a:solidFill>
              </a:rPr>
              <a:t>collections</a:t>
            </a:r>
            <a:endParaRPr sz="3000" b="1">
              <a:solidFill>
                <a:srgbClr val="351C75"/>
              </a:solidFill>
            </a:endParaRPr>
          </a:p>
        </p:txBody>
      </p:sp>
      <p:pic>
        <p:nvPicPr>
          <p:cNvPr id="219" name="Google Shape;219;p33"/>
          <p:cNvPicPr preferRelativeResize="0"/>
          <p:nvPr/>
        </p:nvPicPr>
        <p:blipFill>
          <a:blip r:embed="rId3">
            <a:alphaModFix/>
          </a:blip>
          <a:stretch>
            <a:fillRect/>
          </a:stretch>
        </p:blipFill>
        <p:spPr>
          <a:xfrm>
            <a:off x="3455721" y="87075"/>
            <a:ext cx="5540727" cy="4980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txBox="1">
            <a:spLocks noGrp="1"/>
          </p:cNvSpPr>
          <p:nvPr>
            <p:ph type="ctrTitle"/>
          </p:nvPr>
        </p:nvSpPr>
        <p:spPr>
          <a:xfrm>
            <a:off x="540300" y="280700"/>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Projects (Current &amp; Future)</a:t>
            </a:r>
            <a:endParaRPr sz="3000" b="1">
              <a:solidFill>
                <a:srgbClr val="351C75"/>
              </a:solidFill>
            </a:endParaRPr>
          </a:p>
        </p:txBody>
      </p:sp>
      <p:sp>
        <p:nvSpPr>
          <p:cNvPr id="225" name="Google Shape;225;p34"/>
          <p:cNvSpPr txBox="1"/>
          <p:nvPr/>
        </p:nvSpPr>
        <p:spPr>
          <a:xfrm>
            <a:off x="474175" y="1279825"/>
            <a:ext cx="8126700" cy="28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i="1"/>
              <a:t>“Mapping Transgender History”</a:t>
            </a:r>
            <a:endParaRPr sz="1800" b="1" i="1"/>
          </a:p>
          <a:p>
            <a:pPr marL="0" lvl="0" indent="0" algn="l" rtl="0">
              <a:spcBef>
                <a:spcPts val="0"/>
              </a:spcBef>
              <a:spcAft>
                <a:spcPts val="0"/>
              </a:spcAft>
              <a:buNone/>
            </a:pPr>
            <a:endParaRPr b="1">
              <a:latin typeface="Open Sans"/>
              <a:ea typeface="Open Sans"/>
              <a:cs typeface="Open Sans"/>
              <a:sym typeface="Open Sans"/>
            </a:endParaRPr>
          </a:p>
          <a:p>
            <a:pPr marL="457200" lvl="0" indent="-330200" algn="l" rtl="0">
              <a:spcBef>
                <a:spcPts val="0"/>
              </a:spcBef>
              <a:spcAft>
                <a:spcPts val="0"/>
              </a:spcAft>
              <a:buSzPts val="1600"/>
              <a:buChar char="●"/>
            </a:pPr>
            <a:r>
              <a:rPr lang="en" sz="1600"/>
              <a:t>Started in 2017 and worked on by </a:t>
            </a:r>
            <a:r>
              <a:rPr lang="en" sz="1600">
                <a:solidFill>
                  <a:schemeClr val="dk1"/>
                </a:solidFill>
              </a:rPr>
              <a:t>international interns (Mitacs) and community researchers</a:t>
            </a:r>
            <a:endParaRPr sz="1600"/>
          </a:p>
          <a:p>
            <a:pPr marL="457200" lvl="0" indent="-330200" algn="l" rtl="0">
              <a:spcBef>
                <a:spcPts val="0"/>
              </a:spcBef>
              <a:spcAft>
                <a:spcPts val="0"/>
              </a:spcAft>
              <a:buSzPts val="1600"/>
              <a:buFont typeface="Open Sans"/>
              <a:buChar char="●"/>
            </a:pPr>
            <a:r>
              <a:rPr lang="en" sz="1600" b="1"/>
              <a:t>Goal</a:t>
            </a:r>
            <a:r>
              <a:rPr lang="en" sz="1600"/>
              <a:t> =  to create an interactive global digital map of trans history</a:t>
            </a:r>
            <a:endParaRPr sz="1600"/>
          </a:p>
          <a:p>
            <a:pPr marL="457200" lvl="0" indent="-330200" algn="l" rtl="0">
              <a:spcBef>
                <a:spcPts val="0"/>
              </a:spcBef>
              <a:spcAft>
                <a:spcPts val="0"/>
              </a:spcAft>
              <a:buSzPts val="1600"/>
              <a:buChar char="●"/>
            </a:pPr>
            <a:r>
              <a:rPr lang="en" sz="1600"/>
              <a:t>Example: </a:t>
            </a:r>
            <a:r>
              <a:rPr lang="en" sz="1600" u="sng">
                <a:solidFill>
                  <a:schemeClr val="hlink"/>
                </a:solidFill>
                <a:hlinkClick r:id="rId3"/>
              </a:rPr>
              <a:t>Ian McTaggart Cowan: Champion of Canadian Ecology</a:t>
            </a:r>
            <a:endParaRPr sz="1600"/>
          </a:p>
          <a:p>
            <a:pPr marL="457200" lvl="0" indent="-330200" algn="l" rtl="0">
              <a:spcBef>
                <a:spcPts val="0"/>
              </a:spcBef>
              <a:spcAft>
                <a:spcPts val="0"/>
              </a:spcAft>
              <a:buSzPts val="1600"/>
              <a:buChar char="●"/>
            </a:pPr>
            <a:r>
              <a:rPr lang="en" sz="1600"/>
              <a:t>Indexing 4 levels of metadata</a:t>
            </a:r>
            <a:endParaRPr sz="1600"/>
          </a:p>
          <a:p>
            <a:pPr marL="914400" lvl="1" indent="-330200" algn="l" rtl="0">
              <a:spcBef>
                <a:spcPts val="0"/>
              </a:spcBef>
              <a:spcAft>
                <a:spcPts val="0"/>
              </a:spcAft>
              <a:buSzPts val="1600"/>
              <a:buFont typeface="Open Sans"/>
              <a:buChar char="○"/>
            </a:pPr>
            <a:r>
              <a:rPr lang="en" sz="1600" b="1"/>
              <a:t>Title</a:t>
            </a:r>
            <a:r>
              <a:rPr lang="en" sz="1600"/>
              <a:t>: 92 identified</a:t>
            </a:r>
            <a:endParaRPr sz="1600"/>
          </a:p>
          <a:p>
            <a:pPr marL="914400" lvl="1" indent="-330200" algn="l" rtl="0">
              <a:spcBef>
                <a:spcPts val="0"/>
              </a:spcBef>
              <a:spcAft>
                <a:spcPts val="0"/>
              </a:spcAft>
              <a:buSzPts val="1600"/>
              <a:buFont typeface="Open Sans"/>
              <a:buChar char="○"/>
            </a:pPr>
            <a:r>
              <a:rPr lang="en" sz="1600" b="1"/>
              <a:t>Issue</a:t>
            </a:r>
            <a:r>
              <a:rPr lang="en" sz="1600"/>
              <a:t>: 312 collected</a:t>
            </a:r>
            <a:endParaRPr sz="1600"/>
          </a:p>
          <a:p>
            <a:pPr marL="914400" lvl="1" indent="-330200" algn="l" rtl="0">
              <a:spcBef>
                <a:spcPts val="0"/>
              </a:spcBef>
              <a:spcAft>
                <a:spcPts val="0"/>
              </a:spcAft>
              <a:buSzPts val="1600"/>
              <a:buFont typeface="Open Sans"/>
              <a:buChar char="○"/>
            </a:pPr>
            <a:r>
              <a:rPr lang="en" sz="1600" b="1"/>
              <a:t>Article</a:t>
            </a:r>
            <a:r>
              <a:rPr lang="en" sz="1600"/>
              <a:t>: 3323 collected</a:t>
            </a:r>
            <a:endParaRPr sz="1600"/>
          </a:p>
          <a:p>
            <a:pPr marL="914400" lvl="1" indent="-330200" algn="l" rtl="0">
              <a:spcBef>
                <a:spcPts val="0"/>
              </a:spcBef>
              <a:spcAft>
                <a:spcPts val="0"/>
              </a:spcAft>
              <a:buSzPts val="1600"/>
              <a:buFont typeface="Open Sans"/>
              <a:buChar char="○"/>
            </a:pPr>
            <a:r>
              <a:rPr lang="en" sz="1600" b="1"/>
              <a:t>Event</a:t>
            </a:r>
            <a:r>
              <a:rPr lang="en" sz="1600"/>
              <a:t>: 953 collected</a:t>
            </a:r>
            <a:endParaRPr sz="1600"/>
          </a:p>
          <a:p>
            <a:pPr marL="457200" lvl="0" indent="-330200" algn="l" rtl="0">
              <a:spcBef>
                <a:spcPts val="0"/>
              </a:spcBef>
              <a:spcAft>
                <a:spcPts val="0"/>
              </a:spcAft>
              <a:buSzPts val="1600"/>
              <a:buChar char="●"/>
            </a:pPr>
            <a:r>
              <a:rPr lang="en" sz="1600"/>
              <a:t>Collecting names, dates, places, subjects, themes, keywords, item descriptions, etc.</a:t>
            </a:r>
            <a:endParaRPr sz="1600"/>
          </a:p>
          <a:p>
            <a:pPr marL="457200" lvl="0" indent="0" algn="l" rtl="0">
              <a:spcBef>
                <a:spcPts val="0"/>
              </a:spcBef>
              <a:spcAft>
                <a:spcPts val="0"/>
              </a:spcAft>
              <a:buNone/>
            </a:pPr>
            <a:endParaRPr>
              <a:latin typeface="Open Sans"/>
              <a:ea typeface="Open Sans"/>
              <a:cs typeface="Open Sans"/>
              <a:sym typeface="Open Sans"/>
            </a:endParaRPr>
          </a:p>
          <a:p>
            <a:pPr marL="914400" lvl="0" indent="0" algn="l" rtl="0">
              <a:spcBef>
                <a:spcPts val="0"/>
              </a:spcBef>
              <a:spcAft>
                <a:spcPts val="0"/>
              </a:spcAft>
              <a:buNone/>
            </a:pPr>
            <a:endParaRPr b="1">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5"/>
          <p:cNvSpPr txBox="1">
            <a:spLocks noGrp="1"/>
          </p:cNvSpPr>
          <p:nvPr>
            <p:ph type="ctrTitle"/>
          </p:nvPr>
        </p:nvSpPr>
        <p:spPr>
          <a:xfrm>
            <a:off x="540300" y="204500"/>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Support</a:t>
            </a:r>
            <a:endParaRPr sz="3000" b="1">
              <a:solidFill>
                <a:srgbClr val="351C75"/>
              </a:solidFill>
            </a:endParaRPr>
          </a:p>
        </p:txBody>
      </p:sp>
      <p:sp>
        <p:nvSpPr>
          <p:cNvPr id="231" name="Google Shape;231;p35"/>
          <p:cNvSpPr txBox="1"/>
          <p:nvPr/>
        </p:nvSpPr>
        <p:spPr>
          <a:xfrm>
            <a:off x="597825" y="956800"/>
            <a:ext cx="7771500" cy="287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An active acquisition initiative that requires resources:</a:t>
            </a:r>
            <a:endParaRPr>
              <a:latin typeface="Open Sans"/>
              <a:ea typeface="Open Sans"/>
              <a:cs typeface="Open Sans"/>
              <a:sym typeface="Open Sans"/>
            </a:endParaRPr>
          </a:p>
          <a:p>
            <a:pPr marL="0" lvl="0" indent="457200" algn="l" rtl="0">
              <a:spcBef>
                <a:spcPts val="0"/>
              </a:spcBef>
              <a:spcAft>
                <a:spcPts val="0"/>
              </a:spcAft>
              <a:buNone/>
            </a:pPr>
            <a:r>
              <a:rPr lang="en">
                <a:latin typeface="Open Sans"/>
                <a:ea typeface="Open Sans"/>
                <a:cs typeface="Open Sans"/>
                <a:sym typeface="Open Sans"/>
              </a:rPr>
              <a:t>Salaries - professional and technical staff </a:t>
            </a:r>
            <a:endParaRPr>
              <a:latin typeface="Open Sans"/>
              <a:ea typeface="Open Sans"/>
              <a:cs typeface="Open Sans"/>
              <a:sym typeface="Open Sans"/>
            </a:endParaRPr>
          </a:p>
          <a:p>
            <a:pPr marL="457200" lvl="0" indent="0" algn="l" rtl="0">
              <a:spcBef>
                <a:spcPts val="0"/>
              </a:spcBef>
              <a:spcAft>
                <a:spcPts val="0"/>
              </a:spcAft>
              <a:buNone/>
            </a:pPr>
            <a:r>
              <a:rPr lang="en">
                <a:latin typeface="Open Sans"/>
                <a:ea typeface="Open Sans"/>
                <a:cs typeface="Open Sans"/>
                <a:sym typeface="Open Sans"/>
              </a:rPr>
              <a:t>Wages - work study students, partial grant-funded students </a:t>
            </a:r>
            <a:endParaRPr>
              <a:latin typeface="Open Sans"/>
              <a:ea typeface="Open Sans"/>
              <a:cs typeface="Open Sans"/>
              <a:sym typeface="Open Sans"/>
            </a:endParaRPr>
          </a:p>
          <a:p>
            <a:pPr marL="457200" lvl="0" indent="0" algn="l" rtl="0">
              <a:spcBef>
                <a:spcPts val="0"/>
              </a:spcBef>
              <a:spcAft>
                <a:spcPts val="0"/>
              </a:spcAft>
              <a:buNone/>
            </a:pPr>
            <a:r>
              <a:rPr lang="en">
                <a:latin typeface="Open Sans"/>
                <a:ea typeface="Open Sans"/>
                <a:cs typeface="Open Sans"/>
                <a:sym typeface="Open Sans"/>
              </a:rPr>
              <a:t>Supplies - archival and rare publications re-housing</a:t>
            </a:r>
            <a:endParaRPr>
              <a:latin typeface="Open Sans"/>
              <a:ea typeface="Open Sans"/>
              <a:cs typeface="Open Sans"/>
              <a:sym typeface="Open Sans"/>
            </a:endParaRPr>
          </a:p>
          <a:p>
            <a:pPr marL="457200" lvl="0" indent="0" algn="l" rtl="0">
              <a:spcBef>
                <a:spcPts val="0"/>
              </a:spcBef>
              <a:spcAft>
                <a:spcPts val="0"/>
              </a:spcAft>
              <a:buNone/>
            </a:pPr>
            <a:r>
              <a:rPr lang="en">
                <a:latin typeface="Open Sans"/>
                <a:ea typeface="Open Sans"/>
                <a:cs typeface="Open Sans"/>
                <a:sym typeface="Open Sans"/>
              </a:rPr>
              <a:t>Space - collections storage, reading room</a:t>
            </a:r>
            <a:endParaRPr>
              <a:latin typeface="Open Sans"/>
              <a:ea typeface="Open Sans"/>
              <a:cs typeface="Open Sans"/>
              <a:sym typeface="Open Sans"/>
            </a:endParaRPr>
          </a:p>
          <a:p>
            <a:pPr marL="457200" lvl="0" indent="0" algn="l" rtl="0">
              <a:spcBef>
                <a:spcPts val="0"/>
              </a:spcBef>
              <a:spcAft>
                <a:spcPts val="0"/>
              </a:spcAft>
              <a:buNone/>
            </a:pPr>
            <a:r>
              <a:rPr lang="en">
                <a:latin typeface="Open Sans"/>
                <a:ea typeface="Open Sans"/>
                <a:cs typeface="Open Sans"/>
                <a:sym typeface="Open Sans"/>
              </a:rPr>
              <a:t>Time - supervision of student workers, consultations with community researchers, filmmakers and other intensive collections users, outreach events</a:t>
            </a:r>
            <a:endParaRPr>
              <a:latin typeface="Open Sans"/>
              <a:ea typeface="Open Sans"/>
              <a:cs typeface="Open Sans"/>
              <a:sym typeface="Open Sans"/>
            </a:endParaRPr>
          </a:p>
          <a:p>
            <a:pPr marL="457200" lvl="0" indent="0" algn="l" rtl="0">
              <a:spcBef>
                <a:spcPts val="0"/>
              </a:spcBef>
              <a:spcAft>
                <a:spcPts val="0"/>
              </a:spcAft>
              <a:buNone/>
            </a:pPr>
            <a:r>
              <a:rPr lang="en">
                <a:latin typeface="Open Sans"/>
                <a:ea typeface="Open Sans"/>
                <a:cs typeface="Open Sans"/>
                <a:sym typeface="Open Sans"/>
              </a:rPr>
              <a:t>Special projects - LIBR publication and Spotlight exhibit, MTHF in-kind contributions</a:t>
            </a:r>
            <a:endParaRPr>
              <a:latin typeface="Open Sans"/>
              <a:ea typeface="Open Sans"/>
              <a:cs typeface="Open Sans"/>
              <a:sym typeface="Open Sans"/>
            </a:endParaRPr>
          </a:p>
          <a:p>
            <a:pPr marL="45720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Opportunities to provide short term employment and experience for undergraduate and graduate students - promotion of archives / libraries as career path - creation of enhanced resources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Opportunities to use more progressive subject headings (Yale LGBTQI, Homosaurus)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University Librarian</a:t>
            </a: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Chair in Transgender Studies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457200" lvl="0" indent="0" algn="l" rtl="0">
              <a:spcBef>
                <a:spcPts val="0"/>
              </a:spcBef>
              <a:spcAft>
                <a:spcPts val="0"/>
              </a:spcAft>
              <a:buNone/>
            </a:pPr>
            <a:endParaRPr>
              <a:latin typeface="Open Sans"/>
              <a:ea typeface="Open Sans"/>
              <a:cs typeface="Open Sans"/>
              <a:sym typeface="Open Sans"/>
            </a:endParaRPr>
          </a:p>
          <a:p>
            <a:pPr marL="45720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6"/>
          <p:cNvSpPr txBox="1">
            <a:spLocks noGrp="1"/>
          </p:cNvSpPr>
          <p:nvPr>
            <p:ph type="ctrTitle"/>
          </p:nvPr>
        </p:nvSpPr>
        <p:spPr>
          <a:xfrm>
            <a:off x="485125" y="0"/>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Momentum</a:t>
            </a:r>
            <a:endParaRPr sz="3000" b="1">
              <a:solidFill>
                <a:srgbClr val="351C75"/>
              </a:solidFill>
            </a:endParaRPr>
          </a:p>
        </p:txBody>
      </p:sp>
      <p:sp>
        <p:nvSpPr>
          <p:cNvPr id="237" name="Google Shape;237;p36"/>
          <p:cNvSpPr txBox="1"/>
          <p:nvPr/>
        </p:nvSpPr>
        <p:spPr>
          <a:xfrm>
            <a:off x="626575" y="761075"/>
            <a:ext cx="8237700" cy="35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Increased awareness of and activism for transgender history and rights in North America and around the world</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Other institutions with collections historically built on lesbian and gay holdings are directing more attention to  transgender and breadth of holdings (</a:t>
            </a:r>
            <a:r>
              <a:rPr lang="en">
                <a:solidFill>
                  <a:schemeClr val="dk1"/>
                </a:solidFill>
                <a:latin typeface="Open Sans"/>
                <a:ea typeface="Open Sans"/>
                <a:cs typeface="Open Sans"/>
                <a:sym typeface="Open Sans"/>
              </a:rPr>
              <a:t>LGBTQ2+)</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r>
              <a:rPr lang="en">
                <a:solidFill>
                  <a:schemeClr val="dk1"/>
                </a:solidFill>
                <a:latin typeface="Open Sans"/>
                <a:ea typeface="Open Sans"/>
                <a:cs typeface="Open Sans"/>
                <a:sym typeface="Open Sans"/>
              </a:rPr>
              <a:t>Examples:</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457200" algn="l" rtl="0">
              <a:spcBef>
                <a:spcPts val="0"/>
              </a:spcBef>
              <a:spcAft>
                <a:spcPts val="0"/>
              </a:spcAft>
              <a:buNone/>
            </a:pPr>
            <a:r>
              <a:rPr lang="en" b="1">
                <a:solidFill>
                  <a:schemeClr val="dk1"/>
                </a:solidFill>
                <a:latin typeface="Open Sans"/>
                <a:ea typeface="Open Sans"/>
                <a:cs typeface="Open Sans"/>
                <a:sym typeface="Open Sans"/>
              </a:rPr>
              <a:t>ONE Archives</a:t>
            </a:r>
            <a:r>
              <a:rPr lang="en">
                <a:solidFill>
                  <a:schemeClr val="dk1"/>
                </a:solidFill>
                <a:latin typeface="Open Sans"/>
                <a:ea typeface="Open Sans"/>
                <a:cs typeface="Open Sans"/>
                <a:sym typeface="Open Sans"/>
              </a:rPr>
              <a:t> at UCLA </a:t>
            </a:r>
            <a:r>
              <a:rPr lang="en" u="sng">
                <a:solidFill>
                  <a:schemeClr val="hlink"/>
                </a:solidFill>
                <a:latin typeface="Open Sans"/>
                <a:ea typeface="Open Sans"/>
                <a:cs typeface="Open Sans"/>
                <a:sym typeface="Open Sans"/>
                <a:hlinkClick r:id="rId3"/>
              </a:rPr>
              <a:t>https://one.usc.edu/</a:t>
            </a:r>
            <a:r>
              <a:rPr lang="en">
                <a:solidFill>
                  <a:schemeClr val="dk1"/>
                </a:solidFill>
                <a:latin typeface="Open Sans"/>
                <a:ea typeface="Open Sans"/>
                <a:cs typeface="Open Sans"/>
                <a:sym typeface="Open Sans"/>
              </a:rPr>
              <a:t> (complete title ‘One National Gay and </a:t>
            </a:r>
            <a:endParaRPr>
              <a:solidFill>
                <a:schemeClr val="dk1"/>
              </a:solidFill>
              <a:latin typeface="Open Sans"/>
              <a:ea typeface="Open Sans"/>
              <a:cs typeface="Open Sans"/>
              <a:sym typeface="Open Sans"/>
            </a:endParaRPr>
          </a:p>
          <a:p>
            <a:pPr marL="0" lvl="0" indent="457200" algn="l" rtl="0">
              <a:spcBef>
                <a:spcPts val="0"/>
              </a:spcBef>
              <a:spcAft>
                <a:spcPts val="0"/>
              </a:spcAft>
              <a:buNone/>
            </a:pPr>
            <a:r>
              <a:rPr lang="en">
                <a:solidFill>
                  <a:schemeClr val="dk1"/>
                </a:solidFill>
                <a:latin typeface="Open Sans"/>
                <a:ea typeface="Open Sans"/>
                <a:cs typeface="Open Sans"/>
                <a:sym typeface="Open Sans"/>
              </a:rPr>
              <a:t>Lesbian Archives’)</a:t>
            </a:r>
            <a:endParaRPr>
              <a:solidFill>
                <a:schemeClr val="dk1"/>
              </a:solidFill>
              <a:latin typeface="Open Sans"/>
              <a:ea typeface="Open Sans"/>
              <a:cs typeface="Open Sans"/>
              <a:sym typeface="Open Sans"/>
            </a:endParaRPr>
          </a:p>
          <a:p>
            <a:pPr marL="0" lvl="0" indent="457200" algn="l" rtl="0">
              <a:spcBef>
                <a:spcPts val="0"/>
              </a:spcBef>
              <a:spcAft>
                <a:spcPts val="0"/>
              </a:spcAft>
              <a:buNone/>
            </a:pPr>
            <a:endParaRPr>
              <a:solidFill>
                <a:schemeClr val="dk1"/>
              </a:solidFill>
              <a:latin typeface="Open Sans"/>
              <a:ea typeface="Open Sans"/>
              <a:cs typeface="Open Sans"/>
              <a:sym typeface="Open Sans"/>
            </a:endParaRPr>
          </a:p>
          <a:p>
            <a:pPr marL="0" lvl="0" indent="457200" algn="l" rtl="0">
              <a:spcBef>
                <a:spcPts val="0"/>
              </a:spcBef>
              <a:spcAft>
                <a:spcPts val="0"/>
              </a:spcAft>
              <a:buNone/>
            </a:pPr>
            <a:r>
              <a:rPr lang="en" b="1">
                <a:solidFill>
                  <a:schemeClr val="dk1"/>
                </a:solidFill>
                <a:latin typeface="Open Sans"/>
                <a:ea typeface="Open Sans"/>
                <a:cs typeface="Open Sans"/>
                <a:sym typeface="Open Sans"/>
              </a:rPr>
              <a:t>Kinsey Institute</a:t>
            </a:r>
            <a:r>
              <a:rPr lang="en">
                <a:solidFill>
                  <a:schemeClr val="dk1"/>
                </a:solidFill>
                <a:latin typeface="Open Sans"/>
                <a:ea typeface="Open Sans"/>
                <a:cs typeface="Open Sans"/>
                <a:sym typeface="Open Sans"/>
              </a:rPr>
              <a:t> at Bloomington Indiana (</a:t>
            </a:r>
            <a:r>
              <a:rPr lang="en" u="sng">
                <a:solidFill>
                  <a:schemeClr val="hlink"/>
                </a:solidFill>
                <a:latin typeface="Open Sans"/>
                <a:ea typeface="Open Sans"/>
                <a:cs typeface="Open Sans"/>
                <a:sym typeface="Open Sans"/>
                <a:hlinkClick r:id="rId4"/>
              </a:rPr>
              <a:t>https://www.kinseyinstitute.org</a:t>
            </a:r>
            <a:r>
              <a:rPr lang="en">
                <a:solidFill>
                  <a:schemeClr val="dk1"/>
                </a:solidFill>
                <a:latin typeface="Open Sans"/>
                <a:ea typeface="Open Sans"/>
                <a:cs typeface="Open Sans"/>
                <a:sym typeface="Open Sans"/>
              </a:rPr>
              <a:t>) (transgender</a:t>
            </a:r>
            <a:endParaRPr>
              <a:solidFill>
                <a:schemeClr val="dk1"/>
              </a:solidFill>
              <a:latin typeface="Open Sans"/>
              <a:ea typeface="Open Sans"/>
              <a:cs typeface="Open Sans"/>
              <a:sym typeface="Open Sans"/>
            </a:endParaRPr>
          </a:p>
          <a:p>
            <a:pPr marL="0" lvl="0" indent="457200" algn="l" rtl="0">
              <a:spcBef>
                <a:spcPts val="0"/>
              </a:spcBef>
              <a:spcAft>
                <a:spcPts val="0"/>
              </a:spcAft>
              <a:buNone/>
            </a:pPr>
            <a:r>
              <a:rPr lang="en">
                <a:solidFill>
                  <a:schemeClr val="dk1"/>
                </a:solidFill>
                <a:latin typeface="Open Sans"/>
                <a:ea typeface="Open Sans"/>
                <a:cs typeface="Open Sans"/>
                <a:sym typeface="Open Sans"/>
              </a:rPr>
              <a:t>among major research topics)</a:t>
            </a:r>
            <a:endParaRPr>
              <a:solidFill>
                <a:schemeClr val="dk1"/>
              </a:solidFill>
              <a:latin typeface="Open Sans"/>
              <a:ea typeface="Open Sans"/>
              <a:cs typeface="Open Sans"/>
              <a:sym typeface="Open Sans"/>
            </a:endParaRPr>
          </a:p>
          <a:p>
            <a:pPr marL="0" lvl="0" indent="457200" algn="l" rtl="0">
              <a:spcBef>
                <a:spcPts val="0"/>
              </a:spcBef>
              <a:spcAft>
                <a:spcPts val="0"/>
              </a:spcAft>
              <a:buNone/>
            </a:pPr>
            <a:endParaRPr>
              <a:solidFill>
                <a:schemeClr val="dk1"/>
              </a:solidFill>
              <a:latin typeface="Open Sans"/>
              <a:ea typeface="Open Sans"/>
              <a:cs typeface="Open Sans"/>
              <a:sym typeface="Open Sans"/>
            </a:endParaRPr>
          </a:p>
          <a:p>
            <a:pPr marL="457200" lvl="0" indent="0" algn="l" rtl="0">
              <a:spcBef>
                <a:spcPts val="0"/>
              </a:spcBef>
              <a:spcAft>
                <a:spcPts val="0"/>
              </a:spcAft>
              <a:buNone/>
            </a:pPr>
            <a:r>
              <a:rPr lang="en" b="1">
                <a:solidFill>
                  <a:schemeClr val="dk1"/>
                </a:solidFill>
                <a:latin typeface="Open Sans"/>
                <a:ea typeface="Open Sans"/>
                <a:cs typeface="Open Sans"/>
                <a:sym typeface="Open Sans"/>
              </a:rPr>
              <a:t>Canadian Lesbian and Gay Archives</a:t>
            </a:r>
            <a:r>
              <a:rPr lang="en">
                <a:solidFill>
                  <a:schemeClr val="dk1"/>
                </a:solidFill>
                <a:latin typeface="Open Sans"/>
                <a:ea typeface="Open Sans"/>
                <a:cs typeface="Open Sans"/>
                <a:sym typeface="Open Sans"/>
              </a:rPr>
              <a:t> ; in March 2019 renamed </a:t>
            </a:r>
            <a:r>
              <a:rPr lang="en" b="1">
                <a:solidFill>
                  <a:schemeClr val="dk1"/>
                </a:solidFill>
                <a:latin typeface="Open Sans"/>
                <a:ea typeface="Open Sans"/>
                <a:cs typeface="Open Sans"/>
                <a:sym typeface="Open Sans"/>
              </a:rPr>
              <a:t>The ArQuvies : Canada's LGBTQ2+ Archives </a:t>
            </a:r>
            <a:endParaRPr b="1">
              <a:solidFill>
                <a:schemeClr val="dk1"/>
              </a:solidFill>
              <a:latin typeface="Open Sans"/>
              <a:ea typeface="Open Sans"/>
              <a:cs typeface="Open Sans"/>
              <a:sym typeface="Open Sans"/>
            </a:endParaRPr>
          </a:p>
          <a:p>
            <a:pPr marL="45720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r>
              <a:rPr lang="en">
                <a:solidFill>
                  <a:schemeClr val="dk1"/>
                </a:solidFill>
                <a:latin typeface="Open Sans"/>
                <a:ea typeface="Open Sans"/>
                <a:cs typeface="Open Sans"/>
                <a:sym typeface="Open Sans"/>
              </a:rPr>
              <a:t>Other trends: gender studies departments (from women’s studies) ; </a:t>
            </a:r>
            <a:r>
              <a:rPr lang="en" b="1" i="1">
                <a:solidFill>
                  <a:schemeClr val="dk1"/>
                </a:solidFill>
                <a:latin typeface="Open Sans"/>
                <a:ea typeface="Open Sans"/>
                <a:cs typeface="Open Sans"/>
                <a:sym typeface="Open Sans"/>
              </a:rPr>
              <a:t>TSQ</a:t>
            </a:r>
            <a:r>
              <a:rPr lang="en">
                <a:solidFill>
                  <a:schemeClr val="dk1"/>
                </a:solidFill>
                <a:latin typeface="Open Sans"/>
                <a:ea typeface="Open Sans"/>
                <a:cs typeface="Open Sans"/>
                <a:sym typeface="Open Sans"/>
              </a:rPr>
              <a:t> journal </a:t>
            </a:r>
            <a:endParaRPr>
              <a:solidFill>
                <a:schemeClr val="dk1"/>
              </a:solidFill>
              <a:latin typeface="Open Sans"/>
              <a:ea typeface="Open Sans"/>
              <a:cs typeface="Open Sans"/>
              <a:sym typeface="Open Sans"/>
            </a:endParaRPr>
          </a:p>
          <a:p>
            <a:pPr marL="457200" lvl="0" indent="0" algn="l" rtl="0">
              <a:spcBef>
                <a:spcPts val="0"/>
              </a:spcBef>
              <a:spcAft>
                <a:spcPts val="0"/>
              </a:spcAft>
              <a:buNone/>
            </a:pPr>
            <a:endParaRPr>
              <a:solidFill>
                <a:schemeClr val="dk1"/>
              </a:solidFill>
              <a:latin typeface="Open Sans"/>
              <a:ea typeface="Open Sans"/>
              <a:cs typeface="Open Sans"/>
              <a:sym typeface="Open Sans"/>
            </a:endParaRPr>
          </a:p>
          <a:p>
            <a:pPr marL="457200" lvl="0" indent="0" algn="l" rtl="0">
              <a:spcBef>
                <a:spcPts val="0"/>
              </a:spcBef>
              <a:spcAft>
                <a:spcPts val="0"/>
              </a:spcAft>
              <a:buNone/>
            </a:pPr>
            <a:endParaRPr>
              <a:solidFill>
                <a:schemeClr val="dk1"/>
              </a:solidFill>
              <a:latin typeface="Open Sans"/>
              <a:ea typeface="Open Sans"/>
              <a:cs typeface="Open Sans"/>
              <a:sym typeface="Open Sans"/>
            </a:endParaRPr>
          </a:p>
          <a:p>
            <a:pPr marL="45720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45720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7"/>
          <p:cNvSpPr txBox="1">
            <a:spLocks noGrp="1"/>
          </p:cNvSpPr>
          <p:nvPr>
            <p:ph type="ctrTitle"/>
          </p:nvPr>
        </p:nvSpPr>
        <p:spPr>
          <a:xfrm>
            <a:off x="464100" y="128300"/>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Programming &amp; outreach</a:t>
            </a:r>
            <a:endParaRPr sz="3000" b="1">
              <a:solidFill>
                <a:srgbClr val="351C75"/>
              </a:solidFill>
            </a:endParaRPr>
          </a:p>
        </p:txBody>
      </p:sp>
      <p:sp>
        <p:nvSpPr>
          <p:cNvPr id="243" name="Google Shape;243;p37"/>
          <p:cNvSpPr txBox="1"/>
          <p:nvPr/>
        </p:nvSpPr>
        <p:spPr>
          <a:xfrm>
            <a:off x="516625" y="1993700"/>
            <a:ext cx="4599900" cy="35427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en" sz="1800">
                <a:solidFill>
                  <a:schemeClr val="dk1"/>
                </a:solidFill>
                <a:latin typeface="Open Sans"/>
                <a:ea typeface="Open Sans"/>
                <a:cs typeface="Open Sans"/>
                <a:sym typeface="Open Sans"/>
              </a:rPr>
              <a:t>“As the world’s only Chair in Transgender Studies, we are committed to generating solid reliable information about the real world to drive social change and improve the well-being of trans, non-binary, and Two-Spirit people; and we support and build healthy communities by facilitating activities of interest.”</a:t>
            </a:r>
            <a:endParaRPr sz="1800">
              <a:solidFill>
                <a:schemeClr val="dk1"/>
              </a:solidFill>
              <a:latin typeface="Open Sans"/>
              <a:ea typeface="Open Sans"/>
              <a:cs typeface="Open Sans"/>
              <a:sym typeface="Open Sans"/>
            </a:endParaRPr>
          </a:p>
        </p:txBody>
      </p:sp>
      <p:pic>
        <p:nvPicPr>
          <p:cNvPr id="244" name="Google Shape;244;p37"/>
          <p:cNvPicPr preferRelativeResize="0"/>
          <p:nvPr/>
        </p:nvPicPr>
        <p:blipFill>
          <a:blip r:embed="rId3">
            <a:alphaModFix/>
          </a:blip>
          <a:stretch>
            <a:fillRect/>
          </a:stretch>
        </p:blipFill>
        <p:spPr>
          <a:xfrm>
            <a:off x="5986105" y="2606405"/>
            <a:ext cx="1661947" cy="1778197"/>
          </a:xfrm>
          <a:prstGeom prst="rect">
            <a:avLst/>
          </a:prstGeom>
          <a:noFill/>
          <a:ln>
            <a:noFill/>
          </a:ln>
        </p:spPr>
      </p:pic>
      <p:pic>
        <p:nvPicPr>
          <p:cNvPr id="245" name="Google Shape;245;p37"/>
          <p:cNvPicPr preferRelativeResize="0"/>
          <p:nvPr/>
        </p:nvPicPr>
        <p:blipFill>
          <a:blip r:embed="rId4">
            <a:alphaModFix/>
          </a:blip>
          <a:stretch>
            <a:fillRect/>
          </a:stretch>
        </p:blipFill>
        <p:spPr>
          <a:xfrm>
            <a:off x="6030251" y="289950"/>
            <a:ext cx="1627549" cy="1627551"/>
          </a:xfrm>
          <a:prstGeom prst="rect">
            <a:avLst/>
          </a:prstGeom>
          <a:noFill/>
          <a:ln>
            <a:noFill/>
          </a:ln>
        </p:spPr>
      </p:pic>
      <p:sp>
        <p:nvSpPr>
          <p:cNvPr id="246" name="Google Shape;246;p37"/>
          <p:cNvSpPr txBox="1"/>
          <p:nvPr/>
        </p:nvSpPr>
        <p:spPr>
          <a:xfrm flipH="1">
            <a:off x="5274125" y="4348587"/>
            <a:ext cx="3139800" cy="105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Open Sans"/>
                <a:ea typeface="Open Sans"/>
                <a:cs typeface="Open Sans"/>
                <a:sym typeface="Open Sans"/>
              </a:rPr>
              <a:t>Michael Radmacher</a:t>
            </a:r>
            <a:r>
              <a:rPr lang="en" sz="1000">
                <a:latin typeface="Open Sans"/>
                <a:ea typeface="Open Sans"/>
                <a:cs typeface="Open Sans"/>
                <a:sym typeface="Open Sans"/>
              </a:rPr>
              <a:t>, MA, MLIS</a:t>
            </a:r>
            <a:endParaRPr sz="1000">
              <a:latin typeface="Open Sans"/>
              <a:ea typeface="Open Sans"/>
              <a:cs typeface="Open Sans"/>
              <a:sym typeface="Open Sans"/>
            </a:endParaRPr>
          </a:p>
          <a:p>
            <a:pPr marL="0" lvl="0" indent="0" algn="ctr" rtl="0">
              <a:spcBef>
                <a:spcPts val="0"/>
              </a:spcBef>
              <a:spcAft>
                <a:spcPts val="0"/>
              </a:spcAft>
              <a:buNone/>
            </a:pPr>
            <a:r>
              <a:rPr lang="en" sz="1000">
                <a:latin typeface="Open Sans"/>
                <a:ea typeface="Open Sans"/>
                <a:cs typeface="Open Sans"/>
                <a:sym typeface="Open Sans"/>
              </a:rPr>
              <a:t>Office of the Chair in Transgender Studies,</a:t>
            </a:r>
            <a:endParaRPr sz="1000">
              <a:latin typeface="Open Sans"/>
              <a:ea typeface="Open Sans"/>
              <a:cs typeface="Open Sans"/>
              <a:sym typeface="Open Sans"/>
            </a:endParaRPr>
          </a:p>
          <a:p>
            <a:pPr marL="0" lvl="0" indent="0" algn="ctr" rtl="0">
              <a:spcBef>
                <a:spcPts val="0"/>
              </a:spcBef>
              <a:spcAft>
                <a:spcPts val="0"/>
              </a:spcAft>
              <a:buNone/>
            </a:pPr>
            <a:r>
              <a:rPr lang="en" sz="1000">
                <a:latin typeface="Open Sans"/>
                <a:ea typeface="Open Sans"/>
                <a:cs typeface="Open Sans"/>
                <a:sym typeface="Open Sans"/>
              </a:rPr>
              <a:t>The Transgender Archives, UVic</a:t>
            </a:r>
            <a:endParaRPr sz="1000">
              <a:latin typeface="Open Sans"/>
              <a:ea typeface="Open Sans"/>
              <a:cs typeface="Open Sans"/>
              <a:sym typeface="Open Sans"/>
            </a:endParaRPr>
          </a:p>
        </p:txBody>
      </p:sp>
      <p:sp>
        <p:nvSpPr>
          <p:cNvPr id="247" name="Google Shape;247;p37"/>
          <p:cNvSpPr txBox="1"/>
          <p:nvPr/>
        </p:nvSpPr>
        <p:spPr>
          <a:xfrm flipH="1">
            <a:off x="5274125" y="1956809"/>
            <a:ext cx="3139800" cy="105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Open Sans"/>
                <a:ea typeface="Open Sans"/>
                <a:cs typeface="Open Sans"/>
                <a:sym typeface="Open Sans"/>
              </a:rPr>
              <a:t>Dr. Aaron Devor</a:t>
            </a:r>
            <a:endParaRPr sz="1000">
              <a:latin typeface="Open Sans"/>
              <a:ea typeface="Open Sans"/>
              <a:cs typeface="Open Sans"/>
              <a:sym typeface="Open Sans"/>
            </a:endParaRPr>
          </a:p>
          <a:p>
            <a:pPr marL="0" lvl="0" indent="0" algn="ctr" rtl="0">
              <a:spcBef>
                <a:spcPts val="0"/>
              </a:spcBef>
              <a:spcAft>
                <a:spcPts val="0"/>
              </a:spcAft>
              <a:buNone/>
            </a:pPr>
            <a:r>
              <a:rPr lang="en" sz="1000">
                <a:latin typeface="Open Sans"/>
                <a:ea typeface="Open Sans"/>
                <a:cs typeface="Open Sans"/>
                <a:sym typeface="Open Sans"/>
              </a:rPr>
              <a:t>Chair in Transgender Studies, Founder &amp;</a:t>
            </a:r>
            <a:endParaRPr sz="1000">
              <a:latin typeface="Open Sans"/>
              <a:ea typeface="Open Sans"/>
              <a:cs typeface="Open Sans"/>
              <a:sym typeface="Open Sans"/>
            </a:endParaRPr>
          </a:p>
          <a:p>
            <a:pPr marL="0" lvl="0" indent="0" algn="ctr" rtl="0">
              <a:spcBef>
                <a:spcPts val="0"/>
              </a:spcBef>
              <a:spcAft>
                <a:spcPts val="0"/>
              </a:spcAft>
              <a:buNone/>
            </a:pPr>
            <a:r>
              <a:rPr lang="en" sz="1000">
                <a:latin typeface="Open Sans"/>
                <a:ea typeface="Open Sans"/>
                <a:cs typeface="Open Sans"/>
                <a:sym typeface="Open Sans"/>
              </a:rPr>
              <a:t>Academic Director, Transgender Archives</a:t>
            </a:r>
            <a:endParaRPr sz="1000">
              <a:latin typeface="Open Sans"/>
              <a:ea typeface="Open Sans"/>
              <a:cs typeface="Open Sans"/>
              <a:sym typeface="Open Sans"/>
            </a:endParaRPr>
          </a:p>
        </p:txBody>
      </p:sp>
      <p:pic>
        <p:nvPicPr>
          <p:cNvPr id="248" name="Google Shape;248;p37"/>
          <p:cNvPicPr preferRelativeResize="0"/>
          <p:nvPr/>
        </p:nvPicPr>
        <p:blipFill>
          <a:blip r:embed="rId5">
            <a:alphaModFix/>
          </a:blip>
          <a:stretch>
            <a:fillRect/>
          </a:stretch>
        </p:blipFill>
        <p:spPr>
          <a:xfrm>
            <a:off x="1500550" y="1248238"/>
            <a:ext cx="2632059" cy="740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8"/>
          <p:cNvSpPr txBox="1">
            <a:spLocks noGrp="1"/>
          </p:cNvSpPr>
          <p:nvPr>
            <p:ph type="ctrTitle"/>
          </p:nvPr>
        </p:nvSpPr>
        <p:spPr>
          <a:xfrm>
            <a:off x="480150" y="487675"/>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Programming </a:t>
            </a:r>
            <a:br>
              <a:rPr lang="en" sz="3000" b="1">
                <a:solidFill>
                  <a:srgbClr val="351C75"/>
                </a:solidFill>
              </a:rPr>
            </a:br>
            <a:r>
              <a:rPr lang="en" sz="3000" b="1">
                <a:solidFill>
                  <a:srgbClr val="351C75"/>
                </a:solidFill>
              </a:rPr>
              <a:t>&amp; outreach</a:t>
            </a:r>
            <a:endParaRPr sz="3000" b="1">
              <a:solidFill>
                <a:srgbClr val="351C75"/>
              </a:solidFill>
            </a:endParaRPr>
          </a:p>
        </p:txBody>
      </p:sp>
      <p:sp>
        <p:nvSpPr>
          <p:cNvPr id="254" name="Google Shape;254;p38"/>
          <p:cNvSpPr txBox="1"/>
          <p:nvPr/>
        </p:nvSpPr>
        <p:spPr>
          <a:xfrm>
            <a:off x="361725" y="1444275"/>
            <a:ext cx="4902300" cy="35427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Moving Trans History Forward Conferences</a:t>
            </a:r>
            <a:endParaRPr sz="1800">
              <a:solidFill>
                <a:schemeClr val="dk1"/>
              </a:solidFill>
              <a:latin typeface="Open Sans"/>
              <a:ea typeface="Open Sans"/>
              <a:cs typeface="Open Sans"/>
              <a:sym typeface="Open Sans"/>
            </a:endParaRPr>
          </a:p>
          <a:p>
            <a:pPr marL="914400" lvl="1" indent="-317500" algn="l" rtl="0">
              <a:lnSpc>
                <a:spcPct val="100000"/>
              </a:lnSpc>
              <a:spcBef>
                <a:spcPts val="0"/>
              </a:spcBef>
              <a:spcAft>
                <a:spcPts val="0"/>
              </a:spcAft>
              <a:buClr>
                <a:schemeClr val="dk1"/>
              </a:buClr>
              <a:buSzPts val="1400"/>
              <a:buFont typeface="Open Sans"/>
              <a:buChar char="○"/>
            </a:pPr>
            <a:r>
              <a:rPr lang="en" b="1">
                <a:solidFill>
                  <a:schemeClr val="dk1"/>
                </a:solidFill>
                <a:latin typeface="Open Sans"/>
                <a:ea typeface="Open Sans"/>
                <a:cs typeface="Open Sans"/>
                <a:sym typeface="Open Sans"/>
              </a:rPr>
              <a:t>2014</a:t>
            </a:r>
            <a:r>
              <a:rPr lang="en">
                <a:solidFill>
                  <a:schemeClr val="dk1"/>
                </a:solidFill>
                <a:latin typeface="Open Sans"/>
                <a:ea typeface="Open Sans"/>
                <a:cs typeface="Open Sans"/>
                <a:sym typeface="Open Sans"/>
              </a:rPr>
              <a:t>: 75 attendees</a:t>
            </a:r>
            <a:endParaRPr>
              <a:solidFill>
                <a:schemeClr val="dk1"/>
              </a:solidFill>
              <a:latin typeface="Open Sans"/>
              <a:ea typeface="Open Sans"/>
              <a:cs typeface="Open Sans"/>
              <a:sym typeface="Open Sans"/>
            </a:endParaRPr>
          </a:p>
          <a:p>
            <a:pPr marL="914400" lvl="1" indent="-317500" algn="l" rtl="0">
              <a:lnSpc>
                <a:spcPct val="100000"/>
              </a:lnSpc>
              <a:spcBef>
                <a:spcPts val="0"/>
              </a:spcBef>
              <a:spcAft>
                <a:spcPts val="0"/>
              </a:spcAft>
              <a:buClr>
                <a:schemeClr val="dk1"/>
              </a:buClr>
              <a:buSzPts val="1400"/>
              <a:buFont typeface="Open Sans"/>
              <a:buChar char="○"/>
            </a:pPr>
            <a:r>
              <a:rPr lang="en" b="1">
                <a:solidFill>
                  <a:schemeClr val="dk1"/>
                </a:solidFill>
                <a:latin typeface="Open Sans"/>
                <a:ea typeface="Open Sans"/>
                <a:cs typeface="Open Sans"/>
                <a:sym typeface="Open Sans"/>
              </a:rPr>
              <a:t>2016</a:t>
            </a:r>
            <a:r>
              <a:rPr lang="en">
                <a:solidFill>
                  <a:schemeClr val="dk1"/>
                </a:solidFill>
                <a:latin typeface="Open Sans"/>
                <a:ea typeface="Open Sans"/>
                <a:cs typeface="Open Sans"/>
                <a:sym typeface="Open Sans"/>
              </a:rPr>
              <a:t>: 150 attendees</a:t>
            </a:r>
            <a:endParaRPr>
              <a:solidFill>
                <a:schemeClr val="dk1"/>
              </a:solidFill>
              <a:latin typeface="Open Sans"/>
              <a:ea typeface="Open Sans"/>
              <a:cs typeface="Open Sans"/>
              <a:sym typeface="Open Sans"/>
            </a:endParaRPr>
          </a:p>
          <a:p>
            <a:pPr marL="914400" lvl="1" indent="-317500" algn="l" rtl="0">
              <a:lnSpc>
                <a:spcPct val="100000"/>
              </a:lnSpc>
              <a:spcBef>
                <a:spcPts val="0"/>
              </a:spcBef>
              <a:spcAft>
                <a:spcPts val="0"/>
              </a:spcAft>
              <a:buClr>
                <a:schemeClr val="dk1"/>
              </a:buClr>
              <a:buSzPts val="1400"/>
              <a:buFont typeface="Open Sans"/>
              <a:buChar char="○"/>
            </a:pPr>
            <a:r>
              <a:rPr lang="en" b="1">
                <a:solidFill>
                  <a:schemeClr val="dk1"/>
                </a:solidFill>
                <a:latin typeface="Open Sans"/>
                <a:ea typeface="Open Sans"/>
                <a:cs typeface="Open Sans"/>
                <a:sym typeface="Open Sans"/>
              </a:rPr>
              <a:t>2018</a:t>
            </a:r>
            <a:r>
              <a:rPr lang="en">
                <a:solidFill>
                  <a:schemeClr val="dk1"/>
                </a:solidFill>
                <a:latin typeface="Open Sans"/>
                <a:ea typeface="Open Sans"/>
                <a:cs typeface="Open Sans"/>
                <a:sym typeface="Open Sans"/>
              </a:rPr>
              <a:t>: 300 attendees</a:t>
            </a:r>
            <a:endParaRPr>
              <a:solidFill>
                <a:schemeClr val="dk1"/>
              </a:solidFill>
              <a:latin typeface="Open Sans"/>
              <a:ea typeface="Open Sans"/>
              <a:cs typeface="Open Sans"/>
              <a:sym typeface="Open Sans"/>
            </a:endParaRPr>
          </a:p>
          <a:p>
            <a:pPr marL="914400" lvl="1" indent="-317500" algn="l" rtl="0">
              <a:lnSpc>
                <a:spcPct val="100000"/>
              </a:lnSpc>
              <a:spcBef>
                <a:spcPts val="0"/>
              </a:spcBef>
              <a:spcAft>
                <a:spcPts val="0"/>
              </a:spcAft>
              <a:buClr>
                <a:schemeClr val="dk1"/>
              </a:buClr>
              <a:buSzPts val="1400"/>
              <a:buFont typeface="Open Sans"/>
              <a:buChar char="○"/>
            </a:pPr>
            <a:r>
              <a:rPr lang="en" b="1">
                <a:solidFill>
                  <a:schemeClr val="dk1"/>
                </a:solidFill>
                <a:latin typeface="Open Sans"/>
                <a:ea typeface="Open Sans"/>
                <a:cs typeface="Open Sans"/>
                <a:sym typeface="Open Sans"/>
              </a:rPr>
              <a:t>2020</a:t>
            </a:r>
            <a:r>
              <a:rPr lang="en">
                <a:solidFill>
                  <a:schemeClr val="dk1"/>
                </a:solidFill>
                <a:latin typeface="Open Sans"/>
                <a:ea typeface="Open Sans"/>
                <a:cs typeface="Open Sans"/>
                <a:sym typeface="Open Sans"/>
              </a:rPr>
              <a:t>: Expecting 500 attendees</a:t>
            </a:r>
            <a:endParaRPr>
              <a:solidFill>
                <a:schemeClr val="dk1"/>
              </a:solidFill>
              <a:latin typeface="Open Sans"/>
              <a:ea typeface="Open Sans"/>
              <a:cs typeface="Open Sans"/>
              <a:sym typeface="Open Sans"/>
            </a:endParaRPr>
          </a:p>
          <a:p>
            <a:pPr marL="914400" lvl="1"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Elders/Youth Panels</a:t>
            </a:r>
            <a:endParaRPr>
              <a:solidFill>
                <a:schemeClr val="dk1"/>
              </a:solidFill>
              <a:latin typeface="Open Sans"/>
              <a:ea typeface="Open Sans"/>
              <a:cs typeface="Open Sans"/>
              <a:sym typeface="Open Sans"/>
            </a:endParaRPr>
          </a:p>
          <a:p>
            <a:pPr marL="457200" lvl="0" indent="-342900" algn="l" rtl="0">
              <a:lnSpc>
                <a:spcPct val="10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Speakers</a:t>
            </a:r>
            <a:endParaRPr sz="1800">
              <a:solidFill>
                <a:schemeClr val="dk1"/>
              </a:solidFill>
              <a:latin typeface="Open Sans"/>
              <a:ea typeface="Open Sans"/>
              <a:cs typeface="Open Sans"/>
              <a:sym typeface="Open Sans"/>
            </a:endParaRPr>
          </a:p>
          <a:p>
            <a:pPr marL="457200" lvl="0" indent="-342900" algn="l" rtl="0">
              <a:lnSpc>
                <a:spcPct val="10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Social Events (Nachos Night) </a:t>
            </a:r>
            <a:endParaRPr sz="1800">
              <a:solidFill>
                <a:schemeClr val="dk1"/>
              </a:solidFill>
              <a:latin typeface="Open Sans"/>
              <a:ea typeface="Open Sans"/>
              <a:cs typeface="Open Sans"/>
              <a:sym typeface="Open Sans"/>
            </a:endParaRPr>
          </a:p>
          <a:p>
            <a:pPr marL="457200" lvl="0" indent="-342900" algn="l" rtl="0">
              <a:lnSpc>
                <a:spcPct val="10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Scholars in Residence</a:t>
            </a:r>
            <a:endParaRPr sz="1800">
              <a:solidFill>
                <a:schemeClr val="dk1"/>
              </a:solidFill>
              <a:latin typeface="Open Sans"/>
              <a:ea typeface="Open Sans"/>
              <a:cs typeface="Open Sans"/>
              <a:sym typeface="Open Sans"/>
            </a:endParaRPr>
          </a:p>
          <a:p>
            <a:pPr marL="914400" lvl="1" indent="-317500" algn="l" rtl="0">
              <a:lnSpc>
                <a:spcPct val="100000"/>
              </a:lnSpc>
              <a:spcBef>
                <a:spcPts val="0"/>
              </a:spcBef>
              <a:spcAft>
                <a:spcPts val="0"/>
              </a:spcAft>
              <a:buClr>
                <a:schemeClr val="dk1"/>
              </a:buClr>
              <a:buSzPts val="1400"/>
              <a:buFont typeface="Open Sans"/>
              <a:buChar char="○"/>
            </a:pPr>
            <a:r>
              <a:rPr lang="en">
                <a:solidFill>
                  <a:schemeClr val="dk1"/>
                </a:solidFill>
                <a:latin typeface="Open Sans"/>
                <a:ea typeface="Open Sans"/>
                <a:cs typeface="Open Sans"/>
                <a:sym typeface="Open Sans"/>
              </a:rPr>
              <a:t>Luxembourg, Thailand, Japan, China</a:t>
            </a:r>
            <a:endParaRPr>
              <a:solidFill>
                <a:schemeClr val="dk1"/>
              </a:solidFill>
              <a:latin typeface="Open Sans"/>
              <a:ea typeface="Open Sans"/>
              <a:cs typeface="Open Sans"/>
              <a:sym typeface="Open Sans"/>
            </a:endParaRPr>
          </a:p>
          <a:p>
            <a:pPr marL="457200" lvl="0" indent="0" algn="l" rtl="0">
              <a:spcBef>
                <a:spcPts val="0"/>
              </a:spcBef>
              <a:spcAft>
                <a:spcPts val="0"/>
              </a:spcAft>
              <a:buNone/>
            </a:pPr>
            <a:endParaRPr sz="1800">
              <a:solidFill>
                <a:schemeClr val="dk1"/>
              </a:solidFill>
              <a:latin typeface="Open Sans"/>
              <a:ea typeface="Open Sans"/>
              <a:cs typeface="Open Sans"/>
              <a:sym typeface="Open Sans"/>
            </a:endParaRPr>
          </a:p>
        </p:txBody>
      </p:sp>
      <p:pic>
        <p:nvPicPr>
          <p:cNvPr id="255" name="Google Shape;255;p38"/>
          <p:cNvPicPr preferRelativeResize="0"/>
          <p:nvPr/>
        </p:nvPicPr>
        <p:blipFill>
          <a:blip r:embed="rId3">
            <a:alphaModFix/>
          </a:blip>
          <a:stretch>
            <a:fillRect/>
          </a:stretch>
        </p:blipFill>
        <p:spPr>
          <a:xfrm>
            <a:off x="4812900" y="429925"/>
            <a:ext cx="3473325" cy="2311932"/>
          </a:xfrm>
          <a:prstGeom prst="rect">
            <a:avLst/>
          </a:prstGeom>
          <a:noFill/>
          <a:ln w="19050" cap="flat" cmpd="sng">
            <a:solidFill>
              <a:schemeClr val="dk2"/>
            </a:solidFill>
            <a:prstDash val="solid"/>
            <a:round/>
            <a:headEnd type="none" w="sm" len="sm"/>
            <a:tailEnd type="none" w="sm" len="sm"/>
          </a:ln>
        </p:spPr>
      </p:pic>
      <p:pic>
        <p:nvPicPr>
          <p:cNvPr id="256" name="Google Shape;256;p38"/>
          <p:cNvPicPr preferRelativeResize="0"/>
          <p:nvPr/>
        </p:nvPicPr>
        <p:blipFill>
          <a:blip r:embed="rId4">
            <a:alphaModFix/>
          </a:blip>
          <a:stretch>
            <a:fillRect/>
          </a:stretch>
        </p:blipFill>
        <p:spPr>
          <a:xfrm>
            <a:off x="4637850" y="2337338"/>
            <a:ext cx="2225150" cy="2046500"/>
          </a:xfrm>
          <a:prstGeom prst="rect">
            <a:avLst/>
          </a:prstGeom>
          <a:noFill/>
          <a:ln w="19050" cap="flat" cmpd="sng">
            <a:solidFill>
              <a:schemeClr val="dk2"/>
            </a:solidFill>
            <a:prstDash val="solid"/>
            <a:round/>
            <a:headEnd type="none" w="sm" len="sm"/>
            <a:tailEnd type="none" w="sm" len="sm"/>
          </a:ln>
        </p:spPr>
      </p:pic>
      <p:pic>
        <p:nvPicPr>
          <p:cNvPr id="257" name="Google Shape;257;p38"/>
          <p:cNvPicPr preferRelativeResize="0"/>
          <p:nvPr/>
        </p:nvPicPr>
        <p:blipFill>
          <a:blip r:embed="rId5">
            <a:alphaModFix/>
          </a:blip>
          <a:stretch>
            <a:fillRect/>
          </a:stretch>
        </p:blipFill>
        <p:spPr>
          <a:xfrm>
            <a:off x="6171125" y="3173800"/>
            <a:ext cx="2829625" cy="1584575"/>
          </a:xfrm>
          <a:prstGeom prst="rect">
            <a:avLst/>
          </a:prstGeom>
          <a:noFill/>
          <a:ln w="19050" cap="flat" cmpd="sng">
            <a:solidFill>
              <a:schemeClr val="dk2"/>
            </a:solidFill>
            <a:prstDash val="solid"/>
            <a:round/>
            <a:headEnd type="none" w="sm" len="sm"/>
            <a:tailEnd type="none" w="sm" len="sm"/>
          </a:ln>
        </p:spPr>
      </p:pic>
      <p:pic>
        <p:nvPicPr>
          <p:cNvPr id="258" name="Google Shape;258;p38"/>
          <p:cNvPicPr preferRelativeResize="0"/>
          <p:nvPr/>
        </p:nvPicPr>
        <p:blipFill>
          <a:blip r:embed="rId6">
            <a:alphaModFix/>
          </a:blip>
          <a:stretch>
            <a:fillRect/>
          </a:stretch>
        </p:blipFill>
        <p:spPr>
          <a:xfrm>
            <a:off x="7261031" y="718500"/>
            <a:ext cx="1495075" cy="2145451"/>
          </a:xfrm>
          <a:prstGeom prst="rect">
            <a:avLst/>
          </a:prstGeom>
          <a:noFill/>
          <a:ln w="19050" cap="flat" cmpd="sng">
            <a:solidFill>
              <a:schemeClr val="dk2"/>
            </a:solidFill>
            <a:prstDash val="solid"/>
            <a:round/>
            <a:headEnd type="none" w="sm" len="sm"/>
            <a:tailEnd type="none" w="sm" len="sm"/>
          </a:ln>
        </p:spPr>
      </p:pic>
      <p:sp>
        <p:nvSpPr>
          <p:cNvPr id="259" name="Google Shape;259;p38"/>
          <p:cNvSpPr txBox="1"/>
          <p:nvPr/>
        </p:nvSpPr>
        <p:spPr>
          <a:xfrm>
            <a:off x="4958150" y="4337475"/>
            <a:ext cx="1353000" cy="2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pen Sans"/>
                <a:ea typeface="Open Sans"/>
                <a:cs typeface="Open Sans"/>
                <a:sym typeface="Open Sans"/>
              </a:rPr>
              <a:t>Kate Bornstein</a:t>
            </a:r>
            <a:endParaRPr sz="1000">
              <a:latin typeface="Open Sans"/>
              <a:ea typeface="Open Sans"/>
              <a:cs typeface="Open Sans"/>
              <a:sym typeface="Open Sans"/>
            </a:endParaRPr>
          </a:p>
        </p:txBody>
      </p:sp>
      <p:sp>
        <p:nvSpPr>
          <p:cNvPr id="260" name="Google Shape;260;p38"/>
          <p:cNvSpPr txBox="1"/>
          <p:nvPr/>
        </p:nvSpPr>
        <p:spPr>
          <a:xfrm>
            <a:off x="6991850" y="4682175"/>
            <a:ext cx="1353000" cy="2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pen Sans"/>
                <a:ea typeface="Open Sans"/>
                <a:cs typeface="Open Sans"/>
                <a:sym typeface="Open Sans"/>
              </a:rPr>
              <a:t>Susan Stryker</a:t>
            </a:r>
            <a:endParaRPr sz="1000">
              <a:latin typeface="Open Sans"/>
              <a:ea typeface="Open Sans"/>
              <a:cs typeface="Open Sans"/>
              <a:sym typeface="Open Sans"/>
            </a:endParaRPr>
          </a:p>
        </p:txBody>
      </p:sp>
      <p:sp>
        <p:nvSpPr>
          <p:cNvPr id="261" name="Google Shape;261;p38"/>
          <p:cNvSpPr txBox="1"/>
          <p:nvPr/>
        </p:nvSpPr>
        <p:spPr>
          <a:xfrm>
            <a:off x="7569925" y="2813538"/>
            <a:ext cx="1353000" cy="2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pen Sans"/>
                <a:ea typeface="Open Sans"/>
                <a:cs typeface="Open Sans"/>
                <a:sym typeface="Open Sans"/>
              </a:rPr>
              <a:t>Andrea Jenkins</a:t>
            </a:r>
            <a:endParaRPr sz="1000">
              <a:latin typeface="Open Sans"/>
              <a:ea typeface="Open Sans"/>
              <a:cs typeface="Open Sans"/>
              <a:sym typeface="Open Sans"/>
            </a:endParaRPr>
          </a:p>
        </p:txBody>
      </p:sp>
      <p:sp>
        <p:nvSpPr>
          <p:cNvPr id="262" name="Google Shape;262;p38"/>
          <p:cNvSpPr txBox="1"/>
          <p:nvPr/>
        </p:nvSpPr>
        <p:spPr>
          <a:xfrm>
            <a:off x="5949263" y="131425"/>
            <a:ext cx="1353000" cy="2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a:latin typeface="Open Sans"/>
                <a:ea typeface="Open Sans"/>
                <a:cs typeface="Open Sans"/>
                <a:sym typeface="Open Sans"/>
              </a:rPr>
              <a:t>Kent Monkman</a:t>
            </a:r>
            <a:endParaRPr sz="1000">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9"/>
          <p:cNvSpPr txBox="1">
            <a:spLocks noGrp="1"/>
          </p:cNvSpPr>
          <p:nvPr>
            <p:ph type="ctrTitle"/>
          </p:nvPr>
        </p:nvSpPr>
        <p:spPr>
          <a:xfrm>
            <a:off x="540300" y="433100"/>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Programming </a:t>
            </a:r>
            <a:br>
              <a:rPr lang="en" sz="3000" b="1">
                <a:solidFill>
                  <a:srgbClr val="351C75"/>
                </a:solidFill>
              </a:rPr>
            </a:br>
            <a:r>
              <a:rPr lang="en" sz="3000" b="1">
                <a:solidFill>
                  <a:srgbClr val="351C75"/>
                </a:solidFill>
              </a:rPr>
              <a:t>&amp; outreach</a:t>
            </a:r>
            <a:endParaRPr sz="3000" b="1">
              <a:solidFill>
                <a:srgbClr val="351C75"/>
              </a:solidFill>
            </a:endParaRPr>
          </a:p>
        </p:txBody>
      </p:sp>
      <p:sp>
        <p:nvSpPr>
          <p:cNvPr id="268" name="Google Shape;268;p39"/>
          <p:cNvSpPr txBox="1"/>
          <p:nvPr/>
        </p:nvSpPr>
        <p:spPr>
          <a:xfrm>
            <a:off x="421875" y="1313500"/>
            <a:ext cx="4360200" cy="35427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Art Events</a:t>
            </a:r>
            <a:endParaRPr sz="1800">
              <a:solidFill>
                <a:schemeClr val="dk1"/>
              </a:solidFill>
              <a:latin typeface="Open Sans"/>
              <a:ea typeface="Open Sans"/>
              <a:cs typeface="Open Sans"/>
              <a:sym typeface="Open Sans"/>
            </a:endParaRPr>
          </a:p>
          <a:p>
            <a:pPr marL="914400" lvl="1" indent="-304800" algn="l" rtl="0">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a:t>
            </a:r>
            <a:r>
              <a:rPr lang="en" sz="1200" i="1">
                <a:solidFill>
                  <a:schemeClr val="dk1"/>
                </a:solidFill>
                <a:latin typeface="Open Sans"/>
                <a:ea typeface="Open Sans"/>
                <a:cs typeface="Open Sans"/>
                <a:sym typeface="Open Sans"/>
              </a:rPr>
              <a:t>Trans Hirstory in 99 Objects</a:t>
            </a:r>
            <a:r>
              <a:rPr lang="en" sz="1200">
                <a:solidFill>
                  <a:schemeClr val="dk1"/>
                </a:solidFill>
                <a:latin typeface="Open Sans"/>
                <a:ea typeface="Open Sans"/>
                <a:cs typeface="Open Sans"/>
                <a:sym typeface="Open Sans"/>
              </a:rPr>
              <a:t> brings together art and archival material material from UVic's world-renowned Transgender Archives to narrate an expansive and critical history of transgender communities.” </a:t>
            </a:r>
            <a:endParaRPr sz="1200">
              <a:solidFill>
                <a:schemeClr val="dk1"/>
              </a:solidFill>
              <a:latin typeface="Open Sans"/>
              <a:ea typeface="Open Sans"/>
              <a:cs typeface="Open Sans"/>
              <a:sym typeface="Open Sans"/>
            </a:endParaRPr>
          </a:p>
          <a:p>
            <a:pPr marL="914400" lvl="1" indent="-304800" algn="l" rtl="0">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Over 2,000 visitors from Canada, U.S., Japan, Colombia, Iran &amp; England.</a:t>
            </a:r>
            <a:endParaRPr sz="1200">
              <a:solidFill>
                <a:schemeClr val="dk1"/>
              </a:solidFill>
              <a:latin typeface="Open Sans"/>
              <a:ea typeface="Open Sans"/>
              <a:cs typeface="Open Sans"/>
              <a:sym typeface="Open Sans"/>
            </a:endParaRPr>
          </a:p>
          <a:p>
            <a:pPr marL="457200" lvl="0" indent="-342900" algn="l" rtl="0">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Academic &amp; community presentations </a:t>
            </a:r>
            <a:endParaRPr sz="1800">
              <a:solidFill>
                <a:schemeClr val="dk1"/>
              </a:solidFill>
              <a:latin typeface="Open Sans"/>
              <a:ea typeface="Open Sans"/>
              <a:cs typeface="Open Sans"/>
              <a:sym typeface="Open Sans"/>
            </a:endParaRPr>
          </a:p>
          <a:p>
            <a:pPr marL="914400" lvl="1" indent="-342900" algn="l" rtl="0">
              <a:spcBef>
                <a:spcPts val="0"/>
              </a:spcBef>
              <a:spcAft>
                <a:spcPts val="0"/>
              </a:spcAft>
              <a:buClr>
                <a:schemeClr val="dk1"/>
              </a:buClr>
              <a:buSzPts val="1800"/>
              <a:buFont typeface="Open Sans"/>
              <a:buChar char="○"/>
            </a:pPr>
            <a:r>
              <a:rPr lang="en" sz="1200">
                <a:solidFill>
                  <a:schemeClr val="dk1"/>
                </a:solidFill>
                <a:latin typeface="Open Sans"/>
                <a:ea typeface="Open Sans"/>
                <a:cs typeface="Open Sans"/>
                <a:sym typeface="Open Sans"/>
              </a:rPr>
              <a:t>Pride, local religious centers, Royal BC Museum, OUTstages, int’l conferences (ALMS)</a:t>
            </a:r>
            <a:endParaRPr sz="1800">
              <a:solidFill>
                <a:schemeClr val="dk1"/>
              </a:solidFill>
              <a:latin typeface="Open Sans"/>
              <a:ea typeface="Open Sans"/>
              <a:cs typeface="Open Sans"/>
              <a:sym typeface="Open Sans"/>
            </a:endParaRPr>
          </a:p>
          <a:p>
            <a:pPr marL="457200" lvl="0" indent="-342900" algn="l" rtl="0">
              <a:spcBef>
                <a:spcPts val="0"/>
              </a:spcBef>
              <a:spcAft>
                <a:spcPts val="0"/>
              </a:spcAft>
              <a:buClr>
                <a:schemeClr val="dk1"/>
              </a:buClr>
              <a:buSzPts val="1800"/>
              <a:buFont typeface="Open Sans"/>
              <a:buChar char="●"/>
            </a:pPr>
            <a:r>
              <a:rPr lang="en" sz="1800">
                <a:solidFill>
                  <a:schemeClr val="dk1"/>
                </a:solidFill>
                <a:latin typeface="Open Sans"/>
                <a:ea typeface="Open Sans"/>
                <a:cs typeface="Open Sans"/>
                <a:sym typeface="Open Sans"/>
              </a:rPr>
              <a:t>Student Scholarships &amp; Community Fellowships</a:t>
            </a:r>
            <a:endParaRPr sz="1200">
              <a:solidFill>
                <a:schemeClr val="dk1"/>
              </a:solidFill>
              <a:latin typeface="Open Sans"/>
              <a:ea typeface="Open Sans"/>
              <a:cs typeface="Open Sans"/>
              <a:sym typeface="Open Sans"/>
            </a:endParaRPr>
          </a:p>
          <a:p>
            <a:pPr marL="457200" lvl="0" indent="0" algn="l" rtl="0">
              <a:spcBef>
                <a:spcPts val="0"/>
              </a:spcBef>
              <a:spcAft>
                <a:spcPts val="0"/>
              </a:spcAft>
              <a:buNone/>
            </a:pPr>
            <a:endParaRPr sz="1800">
              <a:solidFill>
                <a:schemeClr val="dk1"/>
              </a:solidFill>
              <a:latin typeface="Open Sans"/>
              <a:ea typeface="Open Sans"/>
              <a:cs typeface="Open Sans"/>
              <a:sym typeface="Open Sans"/>
            </a:endParaRPr>
          </a:p>
        </p:txBody>
      </p:sp>
      <p:pic>
        <p:nvPicPr>
          <p:cNvPr id="269" name="Google Shape;269;p39"/>
          <p:cNvPicPr preferRelativeResize="0"/>
          <p:nvPr/>
        </p:nvPicPr>
        <p:blipFill>
          <a:blip r:embed="rId3">
            <a:alphaModFix/>
          </a:blip>
          <a:stretch>
            <a:fillRect/>
          </a:stretch>
        </p:blipFill>
        <p:spPr>
          <a:xfrm>
            <a:off x="4939575" y="239988"/>
            <a:ext cx="3779149" cy="2233124"/>
          </a:xfrm>
          <a:prstGeom prst="rect">
            <a:avLst/>
          </a:prstGeom>
          <a:noFill/>
          <a:ln w="19050" cap="flat" cmpd="sng">
            <a:solidFill>
              <a:schemeClr val="dk2"/>
            </a:solidFill>
            <a:prstDash val="solid"/>
            <a:round/>
            <a:headEnd type="none" w="sm" len="sm"/>
            <a:tailEnd type="none" w="sm" len="sm"/>
          </a:ln>
        </p:spPr>
      </p:pic>
      <p:pic>
        <p:nvPicPr>
          <p:cNvPr id="270" name="Google Shape;270;p39" descr="CHAIR IN TRANSGENDER STUDIES: https://www.uvic.ca/research/transchair/index.php&#10;TRANSGENDER ARCHIVES: https://www.uvic.ca/transgenderarchives/&#10;DONATE: https://extrweb.uvic.ca/donate-online/transchair" title="Kyle Shaughnessy - 2018 Fellowship Recipient">
            <a:hlinkClick r:id="rId4"/>
          </p:cNvPr>
          <p:cNvPicPr preferRelativeResize="0"/>
          <p:nvPr/>
        </p:nvPicPr>
        <p:blipFill>
          <a:blip r:embed="rId5">
            <a:alphaModFix/>
          </a:blip>
          <a:stretch>
            <a:fillRect/>
          </a:stretch>
        </p:blipFill>
        <p:spPr>
          <a:xfrm>
            <a:off x="5161975" y="2622175"/>
            <a:ext cx="3161326" cy="23709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a:spLocks noGrp="1"/>
          </p:cNvSpPr>
          <p:nvPr>
            <p:ph type="ctrTitle"/>
          </p:nvPr>
        </p:nvSpPr>
        <p:spPr>
          <a:xfrm>
            <a:off x="464100" y="280700"/>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Connect with us!</a:t>
            </a:r>
            <a:endParaRPr sz="3000" b="1">
              <a:solidFill>
                <a:srgbClr val="351C75"/>
              </a:solidFill>
            </a:endParaRPr>
          </a:p>
        </p:txBody>
      </p:sp>
      <p:pic>
        <p:nvPicPr>
          <p:cNvPr id="276" name="Google Shape;276;p40"/>
          <p:cNvPicPr preferRelativeResize="0"/>
          <p:nvPr/>
        </p:nvPicPr>
        <p:blipFill>
          <a:blip r:embed="rId3">
            <a:alphaModFix/>
          </a:blip>
          <a:stretch>
            <a:fillRect/>
          </a:stretch>
        </p:blipFill>
        <p:spPr>
          <a:xfrm>
            <a:off x="561975" y="1526625"/>
            <a:ext cx="4552099" cy="2090000"/>
          </a:xfrm>
          <a:prstGeom prst="rect">
            <a:avLst/>
          </a:prstGeom>
          <a:noFill/>
          <a:ln w="28575" cap="flat" cmpd="sng">
            <a:solidFill>
              <a:schemeClr val="dk2"/>
            </a:solidFill>
            <a:prstDash val="solid"/>
            <a:round/>
            <a:headEnd type="none" w="sm" len="sm"/>
            <a:tailEnd type="none" w="sm" len="sm"/>
          </a:ln>
        </p:spPr>
      </p:pic>
      <p:sp>
        <p:nvSpPr>
          <p:cNvPr id="277" name="Google Shape;277;p40"/>
          <p:cNvSpPr txBox="1"/>
          <p:nvPr/>
        </p:nvSpPr>
        <p:spPr>
          <a:xfrm flipH="1">
            <a:off x="1711500" y="3976050"/>
            <a:ext cx="5873400" cy="105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351C75"/>
                </a:solidFill>
                <a:latin typeface="Open Sans"/>
                <a:ea typeface="Open Sans"/>
                <a:cs typeface="Open Sans"/>
                <a:sym typeface="Open Sans"/>
              </a:rPr>
              <a:t>Sign-up for our newsletter!</a:t>
            </a:r>
            <a:endParaRPr sz="1800">
              <a:solidFill>
                <a:srgbClr val="351C75"/>
              </a:solidFill>
              <a:latin typeface="Open Sans"/>
              <a:ea typeface="Open Sans"/>
              <a:cs typeface="Open Sans"/>
              <a:sym typeface="Open Sans"/>
            </a:endParaRPr>
          </a:p>
        </p:txBody>
      </p:sp>
      <p:pic>
        <p:nvPicPr>
          <p:cNvPr id="278" name="Google Shape;278;p40"/>
          <p:cNvPicPr preferRelativeResize="0"/>
          <p:nvPr/>
        </p:nvPicPr>
        <p:blipFill>
          <a:blip r:embed="rId4">
            <a:alphaModFix/>
          </a:blip>
          <a:stretch>
            <a:fillRect/>
          </a:stretch>
        </p:blipFill>
        <p:spPr>
          <a:xfrm>
            <a:off x="5394625" y="1685250"/>
            <a:ext cx="830400" cy="830400"/>
          </a:xfrm>
          <a:prstGeom prst="rect">
            <a:avLst/>
          </a:prstGeom>
          <a:noFill/>
          <a:ln>
            <a:noFill/>
          </a:ln>
        </p:spPr>
      </p:pic>
      <p:pic>
        <p:nvPicPr>
          <p:cNvPr id="279" name="Google Shape;279;p40"/>
          <p:cNvPicPr preferRelativeResize="0"/>
          <p:nvPr/>
        </p:nvPicPr>
        <p:blipFill>
          <a:blip r:embed="rId5">
            <a:alphaModFix/>
          </a:blip>
          <a:stretch>
            <a:fillRect/>
          </a:stretch>
        </p:blipFill>
        <p:spPr>
          <a:xfrm>
            <a:off x="5394625" y="2646600"/>
            <a:ext cx="886500" cy="884720"/>
          </a:xfrm>
          <a:prstGeom prst="rect">
            <a:avLst/>
          </a:prstGeom>
          <a:noFill/>
          <a:ln>
            <a:noFill/>
          </a:ln>
        </p:spPr>
      </p:pic>
      <p:sp>
        <p:nvSpPr>
          <p:cNvPr id="280" name="Google Shape;280;p40"/>
          <p:cNvSpPr txBox="1"/>
          <p:nvPr/>
        </p:nvSpPr>
        <p:spPr>
          <a:xfrm flipH="1">
            <a:off x="5652025" y="1882009"/>
            <a:ext cx="3139800" cy="1055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i="1"/>
              <a:t>transarc@uvic.ca</a:t>
            </a:r>
            <a:endParaRPr sz="1800" i="1"/>
          </a:p>
        </p:txBody>
      </p:sp>
      <p:sp>
        <p:nvSpPr>
          <p:cNvPr id="281" name="Google Shape;281;p40"/>
          <p:cNvSpPr txBox="1"/>
          <p:nvPr/>
        </p:nvSpPr>
        <p:spPr>
          <a:xfrm flipH="1">
            <a:off x="6232800" y="2840034"/>
            <a:ext cx="3139800" cy="105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i="1"/>
              <a:t>transgenderarchives.ca</a:t>
            </a:r>
            <a:endParaRPr sz="1800" i="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1"/>
          <p:cNvSpPr txBox="1"/>
          <p:nvPr/>
        </p:nvSpPr>
        <p:spPr>
          <a:xfrm>
            <a:off x="-66850" y="1763300"/>
            <a:ext cx="9344400" cy="57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0">
                <a:solidFill>
                  <a:srgbClr val="E69138"/>
                </a:solidFill>
                <a:latin typeface="Open Sans"/>
                <a:ea typeface="Open Sans"/>
                <a:cs typeface="Open Sans"/>
                <a:sym typeface="Open Sans"/>
              </a:rPr>
              <a:t>……………….…………...</a:t>
            </a:r>
            <a:endParaRPr sz="8000">
              <a:solidFill>
                <a:srgbClr val="E69138"/>
              </a:solidFill>
              <a:latin typeface="Open Sans"/>
              <a:ea typeface="Open Sans"/>
              <a:cs typeface="Open Sans"/>
              <a:sym typeface="Open Sans"/>
            </a:endParaRPr>
          </a:p>
        </p:txBody>
      </p:sp>
      <p:sp>
        <p:nvSpPr>
          <p:cNvPr id="287" name="Google Shape;287;p41"/>
          <p:cNvSpPr txBox="1">
            <a:spLocks noGrp="1"/>
          </p:cNvSpPr>
          <p:nvPr>
            <p:ph type="ctrTitle"/>
          </p:nvPr>
        </p:nvSpPr>
        <p:spPr>
          <a:xfrm>
            <a:off x="311708" y="-8529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b="1">
                <a:solidFill>
                  <a:srgbClr val="351C75"/>
                </a:solidFill>
              </a:rPr>
              <a:t>THE TRANSGENDER ARCHIVES</a:t>
            </a:r>
            <a:endParaRPr sz="4000" b="1">
              <a:solidFill>
                <a:srgbClr val="351C75"/>
              </a:solidFill>
            </a:endParaRPr>
          </a:p>
        </p:txBody>
      </p:sp>
      <p:sp>
        <p:nvSpPr>
          <p:cNvPr id="288" name="Google Shape;288;p41"/>
          <p:cNvSpPr txBox="1">
            <a:spLocks noGrp="1"/>
          </p:cNvSpPr>
          <p:nvPr>
            <p:ph type="subTitle" idx="1"/>
          </p:nvPr>
        </p:nvSpPr>
        <p:spPr>
          <a:xfrm>
            <a:off x="311700" y="10080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a:t>Past, Present, &amp; Future</a:t>
            </a:r>
            <a:endParaRPr i="1"/>
          </a:p>
        </p:txBody>
      </p:sp>
      <p:pic>
        <p:nvPicPr>
          <p:cNvPr id="289" name="Google Shape;289;p41"/>
          <p:cNvPicPr preferRelativeResize="0"/>
          <p:nvPr/>
        </p:nvPicPr>
        <p:blipFill>
          <a:blip r:embed="rId3">
            <a:alphaModFix/>
          </a:blip>
          <a:stretch>
            <a:fillRect/>
          </a:stretch>
        </p:blipFill>
        <p:spPr>
          <a:xfrm>
            <a:off x="2905688" y="1917175"/>
            <a:ext cx="3219263" cy="1786599"/>
          </a:xfrm>
          <a:prstGeom prst="rect">
            <a:avLst/>
          </a:prstGeom>
          <a:noFill/>
          <a:ln>
            <a:noFill/>
          </a:ln>
        </p:spPr>
      </p:pic>
      <p:sp>
        <p:nvSpPr>
          <p:cNvPr id="290" name="Google Shape;290;p41"/>
          <p:cNvSpPr txBox="1">
            <a:spLocks noGrp="1"/>
          </p:cNvSpPr>
          <p:nvPr>
            <p:ph type="subTitle" idx="1"/>
          </p:nvPr>
        </p:nvSpPr>
        <p:spPr>
          <a:xfrm>
            <a:off x="311700" y="38208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a:t>Questions &amp; Discussion</a:t>
            </a:r>
            <a:endParaRPr i="1"/>
          </a:p>
        </p:txBody>
      </p:sp>
      <p:pic>
        <p:nvPicPr>
          <p:cNvPr id="291" name="Google Shape;291;p41"/>
          <p:cNvPicPr preferRelativeResize="0"/>
          <p:nvPr/>
        </p:nvPicPr>
        <p:blipFill>
          <a:blip r:embed="rId4">
            <a:alphaModFix/>
          </a:blip>
          <a:stretch>
            <a:fillRect/>
          </a:stretch>
        </p:blipFill>
        <p:spPr>
          <a:xfrm>
            <a:off x="557775" y="1916488"/>
            <a:ext cx="1542862" cy="1650775"/>
          </a:xfrm>
          <a:prstGeom prst="rect">
            <a:avLst/>
          </a:prstGeom>
          <a:noFill/>
          <a:ln>
            <a:noFill/>
          </a:ln>
        </p:spPr>
      </p:pic>
      <p:pic>
        <p:nvPicPr>
          <p:cNvPr id="292" name="Google Shape;292;p41"/>
          <p:cNvPicPr preferRelativeResize="0"/>
          <p:nvPr/>
        </p:nvPicPr>
        <p:blipFill>
          <a:blip r:embed="rId5">
            <a:alphaModFix/>
          </a:blip>
          <a:stretch>
            <a:fillRect/>
          </a:stretch>
        </p:blipFill>
        <p:spPr>
          <a:xfrm>
            <a:off x="6970174" y="1916500"/>
            <a:ext cx="1633900" cy="1650775"/>
          </a:xfrm>
          <a:prstGeom prst="rect">
            <a:avLst/>
          </a:prstGeom>
          <a:noFill/>
          <a:ln>
            <a:noFill/>
          </a:ln>
        </p:spPr>
      </p:pic>
      <p:sp>
        <p:nvSpPr>
          <p:cNvPr id="293" name="Google Shape;293;p41"/>
          <p:cNvSpPr txBox="1"/>
          <p:nvPr/>
        </p:nvSpPr>
        <p:spPr>
          <a:xfrm>
            <a:off x="512300" y="3455400"/>
            <a:ext cx="1633800" cy="70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latin typeface="Open Sans"/>
                <a:ea typeface="Open Sans"/>
                <a:cs typeface="Open Sans"/>
                <a:sym typeface="Open Sans"/>
                <a:hlinkClick r:id="rId6"/>
              </a:rPr>
              <a:t>mikerad@uvic.ca</a:t>
            </a:r>
            <a:endParaRPr>
              <a:latin typeface="Open Sans"/>
              <a:ea typeface="Open Sans"/>
              <a:cs typeface="Open Sans"/>
              <a:sym typeface="Open Sans"/>
            </a:endParaRPr>
          </a:p>
          <a:p>
            <a:pPr marL="0" lvl="0" indent="0" algn="ctr" rtl="0">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@mradmacher</a:t>
            </a:r>
            <a:endParaRPr>
              <a:solidFill>
                <a:schemeClr val="dk1"/>
              </a:solidFill>
              <a:latin typeface="Open Sans"/>
              <a:ea typeface="Open Sans"/>
              <a:cs typeface="Open Sans"/>
              <a:sym typeface="Open Sans"/>
            </a:endParaRPr>
          </a:p>
          <a:p>
            <a:pPr marL="0" lvl="0" indent="0" algn="ctr" rtl="0">
              <a:spcBef>
                <a:spcPts val="0"/>
              </a:spcBef>
              <a:spcAft>
                <a:spcPts val="0"/>
              </a:spcAft>
              <a:buNone/>
            </a:pPr>
            <a:endParaRPr>
              <a:latin typeface="Open Sans"/>
              <a:ea typeface="Open Sans"/>
              <a:cs typeface="Open Sans"/>
              <a:sym typeface="Open Sans"/>
            </a:endParaRPr>
          </a:p>
        </p:txBody>
      </p:sp>
      <p:sp>
        <p:nvSpPr>
          <p:cNvPr id="294" name="Google Shape;294;p41"/>
          <p:cNvSpPr txBox="1"/>
          <p:nvPr/>
        </p:nvSpPr>
        <p:spPr>
          <a:xfrm>
            <a:off x="7000900" y="3525200"/>
            <a:ext cx="1633800" cy="70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latin typeface="Open Sans"/>
                <a:ea typeface="Open Sans"/>
                <a:cs typeface="Open Sans"/>
                <a:sym typeface="Open Sans"/>
                <a:hlinkClick r:id="rId7"/>
              </a:rPr>
              <a:t>ljwilson@uvic.ca</a:t>
            </a:r>
            <a:endParaRPr>
              <a:latin typeface="Open Sans"/>
              <a:ea typeface="Open Sans"/>
              <a:cs typeface="Open Sans"/>
              <a:sym typeface="Open Sans"/>
            </a:endParaRPr>
          </a:p>
          <a:p>
            <a:pPr marL="0" lvl="0" indent="0" algn="ctr" rtl="0">
              <a:spcBef>
                <a:spcPts val="0"/>
              </a:spcBef>
              <a:spcAft>
                <a:spcPts val="0"/>
              </a:spcAft>
              <a:buNone/>
            </a:pPr>
            <a:r>
              <a:rPr lang="en">
                <a:latin typeface="Open Sans"/>
                <a:ea typeface="Open Sans"/>
                <a:cs typeface="Open Sans"/>
                <a:sym typeface="Open Sans"/>
              </a:rPr>
              <a:t>@UVicDirSCUA</a:t>
            </a: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ctrTitle"/>
          </p:nvPr>
        </p:nvSpPr>
        <p:spPr>
          <a:xfrm>
            <a:off x="235500" y="433100"/>
            <a:ext cx="8520600" cy="88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b="1">
                <a:solidFill>
                  <a:srgbClr val="351C75"/>
                </a:solidFill>
              </a:rPr>
              <a:t>Who is in the room?</a:t>
            </a:r>
            <a:endParaRPr sz="3000" b="1">
              <a:solidFill>
                <a:srgbClr val="351C75"/>
              </a:solidFill>
            </a:endParaRPr>
          </a:p>
        </p:txBody>
      </p:sp>
      <p:pic>
        <p:nvPicPr>
          <p:cNvPr id="77" name="Google Shape;77;p16"/>
          <p:cNvPicPr preferRelativeResize="0"/>
          <p:nvPr/>
        </p:nvPicPr>
        <p:blipFill>
          <a:blip r:embed="rId3">
            <a:alphaModFix/>
          </a:blip>
          <a:stretch>
            <a:fillRect/>
          </a:stretch>
        </p:blipFill>
        <p:spPr>
          <a:xfrm>
            <a:off x="3248638" y="3782150"/>
            <a:ext cx="2494334" cy="315550"/>
          </a:xfrm>
          <a:prstGeom prst="rect">
            <a:avLst/>
          </a:prstGeom>
          <a:noFill/>
          <a:ln>
            <a:noFill/>
          </a:ln>
        </p:spPr>
      </p:pic>
      <p:sp>
        <p:nvSpPr>
          <p:cNvPr id="78" name="Google Shape;78;p16"/>
          <p:cNvSpPr txBox="1"/>
          <p:nvPr/>
        </p:nvSpPr>
        <p:spPr>
          <a:xfrm>
            <a:off x="219775" y="1889775"/>
            <a:ext cx="8520600" cy="143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solidFill>
                  <a:srgbClr val="1C4587"/>
                </a:solidFill>
                <a:latin typeface="Open Sans"/>
                <a:ea typeface="Open Sans"/>
                <a:cs typeface="Open Sans"/>
                <a:sym typeface="Open Sans"/>
              </a:rPr>
              <a:t>Go to: </a:t>
            </a:r>
            <a:r>
              <a:rPr lang="en" sz="6000" b="1" u="sng">
                <a:solidFill>
                  <a:srgbClr val="1C4587"/>
                </a:solidFill>
                <a:latin typeface="Open Sans"/>
                <a:ea typeface="Open Sans"/>
                <a:cs typeface="Open Sans"/>
                <a:sym typeface="Open Sans"/>
              </a:rPr>
              <a:t>menti.com</a:t>
            </a:r>
            <a:endParaRPr sz="6000" b="1" u="sng">
              <a:solidFill>
                <a:srgbClr val="1C4587"/>
              </a:solidFill>
              <a:latin typeface="Open Sans"/>
              <a:ea typeface="Open Sans"/>
              <a:cs typeface="Open Sans"/>
              <a:sym typeface="Open Sans"/>
            </a:endParaRPr>
          </a:p>
          <a:p>
            <a:pPr marL="0" lvl="0" indent="0" algn="ctr" rtl="0">
              <a:spcBef>
                <a:spcPts val="0"/>
              </a:spcBef>
              <a:spcAft>
                <a:spcPts val="0"/>
              </a:spcAft>
              <a:buNone/>
            </a:pPr>
            <a:endParaRPr sz="6000" b="1">
              <a:solidFill>
                <a:srgbClr val="1C4587"/>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p:nvPr/>
        </p:nvSpPr>
        <p:spPr>
          <a:xfrm>
            <a:off x="-66850" y="1153700"/>
            <a:ext cx="9344400" cy="57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0">
                <a:solidFill>
                  <a:srgbClr val="E69138"/>
                </a:solidFill>
                <a:latin typeface="Open Sans"/>
                <a:ea typeface="Open Sans"/>
                <a:cs typeface="Open Sans"/>
                <a:sym typeface="Open Sans"/>
              </a:rPr>
              <a:t>……………….…………...</a:t>
            </a:r>
            <a:endParaRPr sz="8000">
              <a:solidFill>
                <a:srgbClr val="E69138"/>
              </a:solidFill>
              <a:latin typeface="Open Sans"/>
              <a:ea typeface="Open Sans"/>
              <a:cs typeface="Open Sans"/>
              <a:sym typeface="Open Sans"/>
            </a:endParaRPr>
          </a:p>
        </p:txBody>
      </p:sp>
      <p:sp>
        <p:nvSpPr>
          <p:cNvPr id="84" name="Google Shape;84;p17"/>
          <p:cNvSpPr txBox="1">
            <a:spLocks noGrp="1"/>
          </p:cNvSpPr>
          <p:nvPr>
            <p:ph type="ctrTitle"/>
          </p:nvPr>
        </p:nvSpPr>
        <p:spPr>
          <a:xfrm>
            <a:off x="311700" y="52100"/>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Who are we?</a:t>
            </a:r>
            <a:endParaRPr sz="3000" b="1">
              <a:solidFill>
                <a:srgbClr val="351C75"/>
              </a:solidFill>
            </a:endParaRPr>
          </a:p>
        </p:txBody>
      </p:sp>
      <p:pic>
        <p:nvPicPr>
          <p:cNvPr id="85" name="Google Shape;85;p17"/>
          <p:cNvPicPr preferRelativeResize="0"/>
          <p:nvPr/>
        </p:nvPicPr>
        <p:blipFill>
          <a:blip r:embed="rId3">
            <a:alphaModFix/>
          </a:blip>
          <a:stretch>
            <a:fillRect/>
          </a:stretch>
        </p:blipFill>
        <p:spPr>
          <a:xfrm>
            <a:off x="6405398" y="1124275"/>
            <a:ext cx="1993510" cy="2132949"/>
          </a:xfrm>
          <a:prstGeom prst="rect">
            <a:avLst/>
          </a:prstGeom>
          <a:noFill/>
          <a:ln>
            <a:noFill/>
          </a:ln>
        </p:spPr>
      </p:pic>
      <p:pic>
        <p:nvPicPr>
          <p:cNvPr id="86" name="Google Shape;86;p17"/>
          <p:cNvPicPr preferRelativeResize="0"/>
          <p:nvPr/>
        </p:nvPicPr>
        <p:blipFill>
          <a:blip r:embed="rId4">
            <a:alphaModFix/>
          </a:blip>
          <a:stretch>
            <a:fillRect/>
          </a:stretch>
        </p:blipFill>
        <p:spPr>
          <a:xfrm>
            <a:off x="3516431" y="1124275"/>
            <a:ext cx="2111141" cy="2132950"/>
          </a:xfrm>
          <a:prstGeom prst="rect">
            <a:avLst/>
          </a:prstGeom>
          <a:noFill/>
          <a:ln>
            <a:noFill/>
          </a:ln>
        </p:spPr>
      </p:pic>
      <p:pic>
        <p:nvPicPr>
          <p:cNvPr id="87" name="Google Shape;87;p17"/>
          <p:cNvPicPr preferRelativeResize="0"/>
          <p:nvPr/>
        </p:nvPicPr>
        <p:blipFill>
          <a:blip r:embed="rId5">
            <a:alphaModFix/>
          </a:blip>
          <a:stretch>
            <a:fillRect/>
          </a:stretch>
        </p:blipFill>
        <p:spPr>
          <a:xfrm>
            <a:off x="717475" y="1214625"/>
            <a:ext cx="1952250" cy="1952250"/>
          </a:xfrm>
          <a:prstGeom prst="rect">
            <a:avLst/>
          </a:prstGeom>
          <a:noFill/>
          <a:ln>
            <a:noFill/>
          </a:ln>
        </p:spPr>
      </p:pic>
      <p:sp>
        <p:nvSpPr>
          <p:cNvPr id="88" name="Google Shape;88;p17"/>
          <p:cNvSpPr txBox="1"/>
          <p:nvPr/>
        </p:nvSpPr>
        <p:spPr>
          <a:xfrm flipH="1">
            <a:off x="2688900" y="3214025"/>
            <a:ext cx="3766200" cy="12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Open Sans"/>
                <a:ea typeface="Open Sans"/>
                <a:cs typeface="Open Sans"/>
                <a:sym typeface="Open Sans"/>
              </a:rPr>
              <a:t>Lara Wilson</a:t>
            </a:r>
            <a:r>
              <a:rPr lang="en" sz="1000">
                <a:latin typeface="Open Sans"/>
                <a:ea typeface="Open Sans"/>
                <a:cs typeface="Open Sans"/>
                <a:sym typeface="Open Sans"/>
              </a:rPr>
              <a:t>, MA, MAS</a:t>
            </a:r>
            <a:endParaRPr sz="1000">
              <a:latin typeface="Open Sans"/>
              <a:ea typeface="Open Sans"/>
              <a:cs typeface="Open Sans"/>
              <a:sym typeface="Open Sans"/>
            </a:endParaRPr>
          </a:p>
          <a:p>
            <a:pPr marL="0" lvl="0" indent="0" algn="ctr" rtl="0">
              <a:spcBef>
                <a:spcPts val="0"/>
              </a:spcBef>
              <a:spcAft>
                <a:spcPts val="0"/>
              </a:spcAft>
              <a:buNone/>
            </a:pPr>
            <a:r>
              <a:rPr lang="en" sz="1000">
                <a:latin typeface="Open Sans"/>
                <a:ea typeface="Open Sans"/>
                <a:cs typeface="Open Sans"/>
                <a:sym typeface="Open Sans"/>
              </a:rPr>
              <a:t>Director of Special Collections </a:t>
            </a:r>
            <a:endParaRPr sz="1000">
              <a:latin typeface="Open Sans"/>
              <a:ea typeface="Open Sans"/>
              <a:cs typeface="Open Sans"/>
              <a:sym typeface="Open Sans"/>
            </a:endParaRPr>
          </a:p>
          <a:p>
            <a:pPr marL="0" lvl="0" indent="0" algn="ctr" rtl="0">
              <a:spcBef>
                <a:spcPts val="0"/>
              </a:spcBef>
              <a:spcAft>
                <a:spcPts val="0"/>
              </a:spcAft>
              <a:buNone/>
            </a:pPr>
            <a:r>
              <a:rPr lang="en" sz="1000">
                <a:latin typeface="Open Sans"/>
                <a:ea typeface="Open Sans"/>
                <a:cs typeface="Open Sans"/>
                <a:sym typeface="Open Sans"/>
              </a:rPr>
              <a:t>&amp; University Archivist, UVic Libraries</a:t>
            </a:r>
            <a:endParaRPr sz="1000">
              <a:latin typeface="Open Sans"/>
              <a:ea typeface="Open Sans"/>
              <a:cs typeface="Open Sans"/>
              <a:sym typeface="Open Sans"/>
            </a:endParaRPr>
          </a:p>
          <a:p>
            <a:pPr marL="0" lvl="0" indent="0" algn="ctr" rtl="0">
              <a:spcBef>
                <a:spcPts val="0"/>
              </a:spcBef>
              <a:spcAft>
                <a:spcPts val="0"/>
              </a:spcAft>
              <a:buNone/>
            </a:pPr>
            <a:r>
              <a:rPr lang="en" sz="1000">
                <a:latin typeface="Open Sans"/>
                <a:ea typeface="Open Sans"/>
                <a:cs typeface="Open Sans"/>
                <a:sym typeface="Open Sans"/>
              </a:rPr>
              <a:t>  </a:t>
            </a:r>
            <a:endParaRPr sz="1000">
              <a:latin typeface="Open Sans"/>
              <a:ea typeface="Open Sans"/>
              <a:cs typeface="Open Sans"/>
              <a:sym typeface="Open Sans"/>
            </a:endParaRPr>
          </a:p>
        </p:txBody>
      </p:sp>
      <p:sp>
        <p:nvSpPr>
          <p:cNvPr id="89" name="Google Shape;89;p17"/>
          <p:cNvSpPr txBox="1"/>
          <p:nvPr/>
        </p:nvSpPr>
        <p:spPr>
          <a:xfrm flipH="1">
            <a:off x="5551375" y="3214025"/>
            <a:ext cx="3766200" cy="12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Open Sans"/>
                <a:ea typeface="Open Sans"/>
                <a:cs typeface="Open Sans"/>
                <a:sym typeface="Open Sans"/>
              </a:rPr>
              <a:t>Michael Radmacher</a:t>
            </a:r>
            <a:r>
              <a:rPr lang="en" sz="1000">
                <a:latin typeface="Open Sans"/>
                <a:ea typeface="Open Sans"/>
                <a:cs typeface="Open Sans"/>
                <a:sym typeface="Open Sans"/>
              </a:rPr>
              <a:t>, MA, MLIS</a:t>
            </a:r>
            <a:endParaRPr sz="1000">
              <a:latin typeface="Open Sans"/>
              <a:ea typeface="Open Sans"/>
              <a:cs typeface="Open Sans"/>
              <a:sym typeface="Open Sans"/>
            </a:endParaRPr>
          </a:p>
          <a:p>
            <a:pPr marL="0" lvl="0" indent="0" algn="ctr" rtl="0">
              <a:spcBef>
                <a:spcPts val="0"/>
              </a:spcBef>
              <a:spcAft>
                <a:spcPts val="0"/>
              </a:spcAft>
              <a:buNone/>
            </a:pPr>
            <a:r>
              <a:rPr lang="en" sz="1000">
                <a:latin typeface="Open Sans"/>
                <a:ea typeface="Open Sans"/>
                <a:cs typeface="Open Sans"/>
                <a:sym typeface="Open Sans"/>
              </a:rPr>
              <a:t>Office of the Chair in Transgender Studies,</a:t>
            </a:r>
            <a:endParaRPr sz="1000">
              <a:latin typeface="Open Sans"/>
              <a:ea typeface="Open Sans"/>
              <a:cs typeface="Open Sans"/>
              <a:sym typeface="Open Sans"/>
            </a:endParaRPr>
          </a:p>
          <a:p>
            <a:pPr marL="0" lvl="0" indent="0" algn="ctr" rtl="0">
              <a:spcBef>
                <a:spcPts val="0"/>
              </a:spcBef>
              <a:spcAft>
                <a:spcPts val="0"/>
              </a:spcAft>
              <a:buNone/>
            </a:pPr>
            <a:r>
              <a:rPr lang="en" sz="1000">
                <a:latin typeface="Open Sans"/>
                <a:ea typeface="Open Sans"/>
                <a:cs typeface="Open Sans"/>
                <a:sym typeface="Open Sans"/>
              </a:rPr>
              <a:t>The Transgender Archives, UVic</a:t>
            </a:r>
            <a:endParaRPr sz="1000">
              <a:latin typeface="Open Sans"/>
              <a:ea typeface="Open Sans"/>
              <a:cs typeface="Open Sans"/>
              <a:sym typeface="Open Sans"/>
            </a:endParaRPr>
          </a:p>
        </p:txBody>
      </p:sp>
      <p:sp>
        <p:nvSpPr>
          <p:cNvPr id="90" name="Google Shape;90;p17"/>
          <p:cNvSpPr txBox="1"/>
          <p:nvPr/>
        </p:nvSpPr>
        <p:spPr>
          <a:xfrm flipH="1">
            <a:off x="-189500" y="3214025"/>
            <a:ext cx="3766200" cy="12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b="1">
                <a:latin typeface="Open Sans"/>
                <a:ea typeface="Open Sans"/>
                <a:cs typeface="Open Sans"/>
                <a:sym typeface="Open Sans"/>
              </a:rPr>
              <a:t>Dr. Aaron Devor</a:t>
            </a:r>
            <a:endParaRPr sz="1000">
              <a:latin typeface="Open Sans"/>
              <a:ea typeface="Open Sans"/>
              <a:cs typeface="Open Sans"/>
              <a:sym typeface="Open Sans"/>
            </a:endParaRPr>
          </a:p>
          <a:p>
            <a:pPr marL="0" lvl="0" indent="0" algn="ctr" rtl="0">
              <a:spcBef>
                <a:spcPts val="0"/>
              </a:spcBef>
              <a:spcAft>
                <a:spcPts val="0"/>
              </a:spcAft>
              <a:buNone/>
            </a:pPr>
            <a:r>
              <a:rPr lang="en" sz="1000">
                <a:latin typeface="Open Sans"/>
                <a:ea typeface="Open Sans"/>
                <a:cs typeface="Open Sans"/>
                <a:sym typeface="Open Sans"/>
              </a:rPr>
              <a:t>Chair in Transgender Studies, Founder &amp;</a:t>
            </a:r>
            <a:endParaRPr sz="1000">
              <a:latin typeface="Open Sans"/>
              <a:ea typeface="Open Sans"/>
              <a:cs typeface="Open Sans"/>
              <a:sym typeface="Open Sans"/>
            </a:endParaRPr>
          </a:p>
          <a:p>
            <a:pPr marL="0" lvl="0" indent="0" algn="ctr" rtl="0">
              <a:spcBef>
                <a:spcPts val="0"/>
              </a:spcBef>
              <a:spcAft>
                <a:spcPts val="0"/>
              </a:spcAft>
              <a:buNone/>
            </a:pPr>
            <a:r>
              <a:rPr lang="en" sz="1000">
                <a:latin typeface="Open Sans"/>
                <a:ea typeface="Open Sans"/>
                <a:cs typeface="Open Sans"/>
                <a:sym typeface="Open Sans"/>
              </a:rPr>
              <a:t>Academic Director, Transgender Archives</a:t>
            </a:r>
            <a:endParaRPr sz="1000">
              <a:latin typeface="Open Sans"/>
              <a:ea typeface="Open Sans"/>
              <a:cs typeface="Open Sans"/>
              <a:sym typeface="Open Sans"/>
            </a:endParaRPr>
          </a:p>
        </p:txBody>
      </p:sp>
      <p:sp>
        <p:nvSpPr>
          <p:cNvPr id="91" name="Google Shape;91;p17"/>
          <p:cNvSpPr txBox="1"/>
          <p:nvPr/>
        </p:nvSpPr>
        <p:spPr>
          <a:xfrm flipH="1">
            <a:off x="1370250" y="3953725"/>
            <a:ext cx="6403500" cy="12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latin typeface="Open Sans"/>
                <a:ea typeface="Open Sans"/>
                <a:cs typeface="Open Sans"/>
                <a:sym typeface="Open Sans"/>
              </a:rPr>
              <a:t>The Transgender Archives is proudly supported by many </a:t>
            </a:r>
            <a:r>
              <a:rPr lang="en" sz="1200">
                <a:solidFill>
                  <a:schemeClr val="dk1"/>
                </a:solidFill>
                <a:latin typeface="Open Sans"/>
                <a:ea typeface="Open Sans"/>
                <a:cs typeface="Open Sans"/>
                <a:sym typeface="Open Sans"/>
              </a:rPr>
              <a:t>dedicated</a:t>
            </a:r>
            <a:r>
              <a:rPr lang="en" sz="1200">
                <a:latin typeface="Open Sans"/>
                <a:ea typeface="Open Sans"/>
                <a:cs typeface="Open Sans"/>
                <a:sym typeface="Open Sans"/>
              </a:rPr>
              <a:t> </a:t>
            </a:r>
            <a:r>
              <a:rPr lang="en" sz="1200" b="1">
                <a:latin typeface="Open Sans"/>
                <a:ea typeface="Open Sans"/>
                <a:cs typeface="Open Sans"/>
                <a:sym typeface="Open Sans"/>
              </a:rPr>
              <a:t>UVic Libraries </a:t>
            </a:r>
            <a:r>
              <a:rPr lang="en" sz="1200">
                <a:latin typeface="Open Sans"/>
                <a:ea typeface="Open Sans"/>
                <a:cs typeface="Open Sans"/>
                <a:sym typeface="Open Sans"/>
              </a:rPr>
              <a:t>staff members, including Jaqui, Lawrence, John and </a:t>
            </a:r>
            <a:r>
              <a:rPr lang="en" sz="1200">
                <a:solidFill>
                  <a:schemeClr val="dk1"/>
                </a:solidFill>
                <a:latin typeface="Open Sans"/>
                <a:ea typeface="Open Sans"/>
                <a:cs typeface="Open Sans"/>
                <a:sym typeface="Open Sans"/>
              </a:rPr>
              <a:t>members from</a:t>
            </a:r>
            <a:r>
              <a:rPr lang="en" sz="1200">
                <a:latin typeface="Open Sans"/>
                <a:ea typeface="Open Sans"/>
                <a:cs typeface="Open Sans"/>
                <a:sym typeface="Open Sans"/>
              </a:rPr>
              <a:t> </a:t>
            </a:r>
            <a:r>
              <a:rPr lang="en" sz="1200" b="1">
                <a:latin typeface="Open Sans"/>
                <a:ea typeface="Open Sans"/>
                <a:cs typeface="Open Sans"/>
                <a:sym typeface="Open Sans"/>
              </a:rPr>
              <a:t>Technical Services.  </a:t>
            </a:r>
            <a:r>
              <a:rPr lang="en" sz="1200">
                <a:latin typeface="Open Sans"/>
                <a:ea typeface="Open Sans"/>
                <a:cs typeface="Open Sans"/>
                <a:sym typeface="Open Sans"/>
              </a:rPr>
              <a:t>Thank you also to </a:t>
            </a:r>
            <a:r>
              <a:rPr lang="en" sz="1200">
                <a:solidFill>
                  <a:schemeClr val="dk1"/>
                </a:solidFill>
                <a:latin typeface="Open Sans"/>
                <a:ea typeface="Open Sans"/>
                <a:cs typeface="Open Sans"/>
                <a:sym typeface="Open Sans"/>
              </a:rPr>
              <a:t>Hepzibeth Lee from the</a:t>
            </a:r>
            <a:r>
              <a:rPr lang="en" sz="1200">
                <a:latin typeface="Open Sans"/>
                <a:ea typeface="Open Sans"/>
                <a:cs typeface="Open Sans"/>
                <a:sym typeface="Open Sans"/>
              </a:rPr>
              <a:t> </a:t>
            </a:r>
            <a:r>
              <a:rPr lang="en" sz="1200" b="1">
                <a:latin typeface="Open Sans"/>
                <a:ea typeface="Open Sans"/>
                <a:cs typeface="Open Sans"/>
                <a:sym typeface="Open Sans"/>
              </a:rPr>
              <a:t>Chair in Transgender Studies</a:t>
            </a:r>
            <a:r>
              <a:rPr lang="en" sz="1200">
                <a:latin typeface="Open Sans"/>
                <a:ea typeface="Open Sans"/>
                <a:cs typeface="Open Sans"/>
                <a:sym typeface="Open Sans"/>
              </a:rPr>
              <a:t>.  </a:t>
            </a:r>
            <a:endParaRPr sz="1200">
              <a:latin typeface="Open Sans"/>
              <a:ea typeface="Open Sans"/>
              <a:cs typeface="Open Sans"/>
              <a:sym typeface="Open Sans"/>
            </a:endParaRPr>
          </a:p>
          <a:p>
            <a:pPr marL="0" lvl="0" indent="0" algn="ctr" rtl="0">
              <a:spcBef>
                <a:spcPts val="0"/>
              </a:spcBef>
              <a:spcAft>
                <a:spcPts val="0"/>
              </a:spcAft>
              <a:buNone/>
            </a:pPr>
            <a:r>
              <a:rPr lang="en" sz="1200">
                <a:latin typeface="Open Sans"/>
                <a:ea typeface="Open Sans"/>
                <a:cs typeface="Open Sans"/>
                <a:sym typeface="Open Sans"/>
              </a:rPr>
              <a:t>We could not operate without your support.  Thank you!</a:t>
            </a:r>
            <a:endParaRPr sz="120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8" descr="We recognize with respect the Lkwungen-speaking peoples on whose traditional territory our university stands &amp; the Songhees, Esquimalt, &amp; WSÁNEĆ peoples whose historical relationships with the land continue to this day.&#10;&#10;TRANSGENDER ARCHIVES: https://www.uvic.ca/transgenderarchives/&#10;UVIC LIBRARY: https://www.uvic.ca/library/&#10;CHAIR IN TRANSGENDER STUDIES: https://www.uvic.ca/research/transchair/&#10;&#10;The Transgender Archives at the University of Victoria is committed to the preservation of the history of pioneering activists, community leaders, and researchers who have contributed to the betterment of trans, non-binary, and Two-Spirit people.&#10;&#10;Since 2007, we have been actively acquiring documents, rare publications, and memorabilia of persons and organizations associated with activism by and for trans, non-binary, and Two-Spirit people.&#10;&#10;We began with the generous donation of the Rikki Swin Institute collection. The Transgender Archives have been enhanced by other significant donations including the personal papers of Reed Erickson, the entire University of Ulster Trans-Gender Archive collection, and the records of Zenith Foundation of Vancouver Canada, among many others.&#10;&#10;Our records span over 530 linear feet (or 1.5 football fields long), go back over 120 years, and are in 15 languages from 23 countries on six continents. Our collections comprise the largest trans archives in the world.  We are accessible to everyone, free of charge." title="The Transgender Archives">
            <a:hlinkClick r:id="rId3"/>
          </p:cNvPr>
          <p:cNvPicPr preferRelativeResize="0"/>
          <p:nvPr/>
        </p:nvPicPr>
        <p:blipFill>
          <a:blip r:embed="rId4">
            <a:alphaModFix/>
          </a:blip>
          <a:stretch>
            <a:fillRect/>
          </a:stretch>
        </p:blipFill>
        <p:spPr>
          <a:xfrm>
            <a:off x="1143000" y="0"/>
            <a:ext cx="68580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ctrTitle"/>
          </p:nvPr>
        </p:nvSpPr>
        <p:spPr>
          <a:xfrm>
            <a:off x="311700" y="52100"/>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Why is the TGA at UVic Libraries?</a:t>
            </a:r>
            <a:endParaRPr sz="3000" b="1">
              <a:solidFill>
                <a:srgbClr val="351C75"/>
              </a:solidFill>
            </a:endParaRPr>
          </a:p>
        </p:txBody>
      </p:sp>
      <p:sp>
        <p:nvSpPr>
          <p:cNvPr id="102" name="Google Shape;102;p19"/>
          <p:cNvSpPr txBox="1"/>
          <p:nvPr/>
        </p:nvSpPr>
        <p:spPr>
          <a:xfrm>
            <a:off x="480375" y="1053200"/>
            <a:ext cx="7619100" cy="351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a:ea typeface="Open Sans"/>
                <a:cs typeface="Open Sans"/>
                <a:sym typeface="Open Sans"/>
              </a:rPr>
              <a:t>Special Collections &amp; University Archives acquires: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documents of persons and organizations associated with the university</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university records</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archives related to established and emerging fields of study</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related rare print materials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Established holdings in women’s history (Victoria Women’s Movement Archives, including activist lesbian material )</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2007 Dr. Aaron Devor, Dean of Graduate Studies</a:t>
            </a:r>
            <a:endParaRPr>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2007 - present University Librarians support: Marnie Swanson &amp; Jonathan Bengtson</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Rikki Swin Foundation records and research collection; Reed Erickson archives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a:latin typeface="Open Sans"/>
                <a:ea typeface="Open Sans"/>
                <a:cs typeface="Open Sans"/>
                <a:sym typeface="Open Sans"/>
              </a:rPr>
              <a:t>Formal launch as acquisition initiative 2011</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solidFill>
                  <a:srgbClr val="351C75"/>
                </a:solidFill>
              </a:rPr>
              <a:t>Acquisition policy </a:t>
            </a:r>
            <a:endParaRPr sz="3000" b="1">
              <a:solidFill>
                <a:srgbClr val="351C75"/>
              </a:solidFill>
            </a:endParaRPr>
          </a:p>
        </p:txBody>
      </p:sp>
      <p:sp>
        <p:nvSpPr>
          <p:cNvPr id="108" name="Google Shape;108;p20"/>
          <p:cNvSpPr txBox="1"/>
          <p:nvPr/>
        </p:nvSpPr>
        <p:spPr>
          <a:xfrm>
            <a:off x="451625" y="1254500"/>
            <a:ext cx="7619100" cy="292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333333"/>
                </a:solidFill>
                <a:highlight>
                  <a:srgbClr val="FFFFFF"/>
                </a:highlight>
                <a:latin typeface="Open Sans"/>
                <a:ea typeface="Open Sans"/>
                <a:cs typeface="Open Sans"/>
                <a:sym typeface="Open Sans"/>
              </a:rPr>
              <a:t>Archives:</a:t>
            </a:r>
            <a:endParaRPr sz="1200">
              <a:solidFill>
                <a:srgbClr val="333333"/>
              </a:solidFill>
              <a:highlight>
                <a:srgbClr val="FFFFFF"/>
              </a:highlight>
              <a:latin typeface="Open Sans"/>
              <a:ea typeface="Open Sans"/>
              <a:cs typeface="Open Sans"/>
              <a:sym typeface="Open Sans"/>
            </a:endParaRPr>
          </a:p>
          <a:p>
            <a:pPr marL="0" lvl="0" indent="0" algn="l" rtl="0">
              <a:spcBef>
                <a:spcPts val="0"/>
              </a:spcBef>
              <a:spcAft>
                <a:spcPts val="0"/>
              </a:spcAft>
              <a:buNone/>
            </a:pPr>
            <a:endParaRPr sz="1200">
              <a:solidFill>
                <a:srgbClr val="333333"/>
              </a:solidFill>
              <a:highlight>
                <a:srgbClr val="FFFFFF"/>
              </a:highlight>
              <a:latin typeface="Open Sans"/>
              <a:ea typeface="Open Sans"/>
              <a:cs typeface="Open Sans"/>
              <a:sym typeface="Open Sans"/>
            </a:endParaRPr>
          </a:p>
          <a:p>
            <a:pPr marL="0" lvl="0" indent="0" algn="l" rtl="0">
              <a:spcBef>
                <a:spcPts val="0"/>
              </a:spcBef>
              <a:spcAft>
                <a:spcPts val="0"/>
              </a:spcAft>
              <a:buNone/>
            </a:pPr>
            <a:r>
              <a:rPr lang="en" sz="1200">
                <a:solidFill>
                  <a:srgbClr val="333333"/>
                </a:solidFill>
                <a:highlight>
                  <a:srgbClr val="FFFFFF"/>
                </a:highlight>
                <a:latin typeface="Open Sans"/>
                <a:ea typeface="Open Sans"/>
                <a:cs typeface="Open Sans"/>
                <a:sym typeface="Open Sans"/>
              </a:rPr>
              <a:t>documents relating to the history of pioneering activists, community leaders, and researchers who have contributed to the betterment of trans, non-binary, and Two-Spirit people</a:t>
            </a:r>
            <a:endParaRPr sz="1200">
              <a:solidFill>
                <a:srgbClr val="333333"/>
              </a:solidFill>
              <a:highlight>
                <a:srgbClr val="FFFFFF"/>
              </a:highlight>
              <a:latin typeface="Open Sans"/>
              <a:ea typeface="Open Sans"/>
              <a:cs typeface="Open Sans"/>
              <a:sym typeface="Open Sans"/>
            </a:endParaRPr>
          </a:p>
          <a:p>
            <a:pPr marL="0" lvl="0" indent="0" algn="l" rtl="0">
              <a:spcBef>
                <a:spcPts val="0"/>
              </a:spcBef>
              <a:spcAft>
                <a:spcPts val="0"/>
              </a:spcAft>
              <a:buNone/>
            </a:pPr>
            <a:endParaRPr sz="1200">
              <a:solidFill>
                <a:srgbClr val="333333"/>
              </a:solidFill>
              <a:highlight>
                <a:srgbClr val="FFFFFF"/>
              </a:highlight>
              <a:latin typeface="Open Sans"/>
              <a:ea typeface="Open Sans"/>
              <a:cs typeface="Open Sans"/>
              <a:sym typeface="Open Sans"/>
            </a:endParaRPr>
          </a:p>
          <a:p>
            <a:pPr marL="0" lvl="0" indent="0" algn="l" rtl="0">
              <a:spcBef>
                <a:spcPts val="0"/>
              </a:spcBef>
              <a:spcAft>
                <a:spcPts val="0"/>
              </a:spcAft>
              <a:buNone/>
            </a:pPr>
            <a:r>
              <a:rPr lang="en" sz="1200">
                <a:solidFill>
                  <a:srgbClr val="333333"/>
                </a:solidFill>
                <a:highlight>
                  <a:srgbClr val="FFFFFF"/>
                </a:highlight>
                <a:latin typeface="Open Sans"/>
                <a:ea typeface="Open Sans"/>
                <a:cs typeface="Open Sans"/>
                <a:sym typeface="Open Sans"/>
              </a:rPr>
              <a:t>Archival &amp; published material types:</a:t>
            </a:r>
            <a:endParaRPr sz="1200">
              <a:solidFill>
                <a:srgbClr val="333333"/>
              </a:solidFill>
              <a:highlight>
                <a:srgbClr val="FFFFFF"/>
              </a:highlight>
              <a:latin typeface="Open Sans"/>
              <a:ea typeface="Open Sans"/>
              <a:cs typeface="Open Sans"/>
              <a:sym typeface="Open Sans"/>
            </a:endParaRPr>
          </a:p>
          <a:p>
            <a:pPr marL="0" lvl="0" indent="0" algn="l" rtl="0">
              <a:spcBef>
                <a:spcPts val="0"/>
              </a:spcBef>
              <a:spcAft>
                <a:spcPts val="0"/>
              </a:spcAft>
              <a:buNone/>
            </a:pPr>
            <a:endParaRPr sz="1200">
              <a:solidFill>
                <a:srgbClr val="333333"/>
              </a:solidFill>
              <a:highlight>
                <a:srgbClr val="FFFFFF"/>
              </a:highlight>
              <a:latin typeface="Open Sans"/>
              <a:ea typeface="Open Sans"/>
              <a:cs typeface="Open Sans"/>
              <a:sym typeface="Open Sans"/>
            </a:endParaRPr>
          </a:p>
          <a:p>
            <a:pPr marL="457200" lvl="0" indent="-304800" algn="l" rtl="0">
              <a:lnSpc>
                <a:spcPct val="115000"/>
              </a:lnSpc>
              <a:spcBef>
                <a:spcPts val="0"/>
              </a:spcBef>
              <a:spcAft>
                <a:spcPts val="0"/>
              </a:spcAft>
              <a:buClr>
                <a:srgbClr val="333333"/>
              </a:buClr>
              <a:buSzPts val="1200"/>
              <a:buFont typeface="Open Sans"/>
              <a:buChar char="●"/>
            </a:pPr>
            <a:r>
              <a:rPr lang="en" sz="1200">
                <a:solidFill>
                  <a:srgbClr val="333333"/>
                </a:solidFill>
                <a:latin typeface="Open Sans"/>
                <a:ea typeface="Open Sans"/>
                <a:cs typeface="Open Sans"/>
                <a:sym typeface="Open Sans"/>
              </a:rPr>
              <a:t>books and book masters</a:t>
            </a:r>
            <a:endParaRPr sz="1200">
              <a:solidFill>
                <a:srgbClr val="333333"/>
              </a:solidFill>
              <a:latin typeface="Open Sans"/>
              <a:ea typeface="Open Sans"/>
              <a:cs typeface="Open Sans"/>
              <a:sym typeface="Open Sans"/>
            </a:endParaRPr>
          </a:p>
          <a:p>
            <a:pPr marL="457200" lvl="0" indent="-304800" algn="l" rtl="0">
              <a:lnSpc>
                <a:spcPct val="115000"/>
              </a:lnSpc>
              <a:spcBef>
                <a:spcPts val="0"/>
              </a:spcBef>
              <a:spcAft>
                <a:spcPts val="0"/>
              </a:spcAft>
              <a:buClr>
                <a:srgbClr val="333333"/>
              </a:buClr>
              <a:buSzPts val="1200"/>
              <a:buFont typeface="Open Sans"/>
              <a:buChar char="●"/>
            </a:pPr>
            <a:r>
              <a:rPr lang="en" sz="1200">
                <a:solidFill>
                  <a:srgbClr val="333333"/>
                </a:solidFill>
                <a:latin typeface="Open Sans"/>
                <a:ea typeface="Open Sans"/>
                <a:cs typeface="Open Sans"/>
                <a:sym typeface="Open Sans"/>
              </a:rPr>
              <a:t>periodicals</a:t>
            </a:r>
            <a:endParaRPr sz="1200">
              <a:solidFill>
                <a:srgbClr val="333333"/>
              </a:solidFill>
              <a:latin typeface="Open Sans"/>
              <a:ea typeface="Open Sans"/>
              <a:cs typeface="Open Sans"/>
              <a:sym typeface="Open Sans"/>
            </a:endParaRPr>
          </a:p>
          <a:p>
            <a:pPr marL="457200" lvl="0" indent="-304800" algn="l" rtl="0">
              <a:lnSpc>
                <a:spcPct val="115000"/>
              </a:lnSpc>
              <a:spcBef>
                <a:spcPts val="0"/>
              </a:spcBef>
              <a:spcAft>
                <a:spcPts val="0"/>
              </a:spcAft>
              <a:buClr>
                <a:srgbClr val="333333"/>
              </a:buClr>
              <a:buSzPts val="1200"/>
              <a:buFont typeface="Open Sans"/>
              <a:buChar char="●"/>
            </a:pPr>
            <a:r>
              <a:rPr lang="en" sz="1200">
                <a:solidFill>
                  <a:srgbClr val="333333"/>
                </a:solidFill>
                <a:latin typeface="Open Sans"/>
                <a:ea typeface="Open Sans"/>
                <a:cs typeface="Open Sans"/>
                <a:sym typeface="Open Sans"/>
              </a:rPr>
              <a:t>pamphlets</a:t>
            </a:r>
            <a:endParaRPr sz="1200">
              <a:solidFill>
                <a:srgbClr val="333333"/>
              </a:solidFill>
              <a:latin typeface="Open Sans"/>
              <a:ea typeface="Open Sans"/>
              <a:cs typeface="Open Sans"/>
              <a:sym typeface="Open Sans"/>
            </a:endParaRPr>
          </a:p>
          <a:p>
            <a:pPr marL="457200" lvl="0" indent="-304800" algn="l" rtl="0">
              <a:lnSpc>
                <a:spcPct val="115000"/>
              </a:lnSpc>
              <a:spcBef>
                <a:spcPts val="0"/>
              </a:spcBef>
              <a:spcAft>
                <a:spcPts val="0"/>
              </a:spcAft>
              <a:buClr>
                <a:srgbClr val="333333"/>
              </a:buClr>
              <a:buSzPts val="1200"/>
              <a:buFont typeface="Open Sans"/>
              <a:buChar char="●"/>
            </a:pPr>
            <a:r>
              <a:rPr lang="en" sz="1200">
                <a:solidFill>
                  <a:srgbClr val="333333"/>
                </a:solidFill>
                <a:latin typeface="Open Sans"/>
                <a:ea typeface="Open Sans"/>
                <a:cs typeface="Open Sans"/>
                <a:sym typeface="Open Sans"/>
              </a:rPr>
              <a:t>newspaper clipping files</a:t>
            </a:r>
            <a:endParaRPr sz="1200">
              <a:solidFill>
                <a:srgbClr val="333333"/>
              </a:solidFill>
              <a:latin typeface="Open Sans"/>
              <a:ea typeface="Open Sans"/>
              <a:cs typeface="Open Sans"/>
              <a:sym typeface="Open Sans"/>
            </a:endParaRPr>
          </a:p>
          <a:p>
            <a:pPr marL="457200" lvl="0" indent="-304800" algn="l" rtl="0">
              <a:lnSpc>
                <a:spcPct val="115000"/>
              </a:lnSpc>
              <a:spcBef>
                <a:spcPts val="0"/>
              </a:spcBef>
              <a:spcAft>
                <a:spcPts val="0"/>
              </a:spcAft>
              <a:buClr>
                <a:srgbClr val="333333"/>
              </a:buClr>
              <a:buSzPts val="1200"/>
              <a:buFont typeface="Open Sans"/>
              <a:buChar char="●"/>
            </a:pPr>
            <a:r>
              <a:rPr lang="en" sz="1200">
                <a:solidFill>
                  <a:srgbClr val="333333"/>
                </a:solidFill>
                <a:latin typeface="Open Sans"/>
                <a:ea typeface="Open Sans"/>
                <a:cs typeface="Open Sans"/>
                <a:sym typeface="Open Sans"/>
              </a:rPr>
              <a:t>erotic fiction</a:t>
            </a:r>
            <a:endParaRPr sz="1200">
              <a:solidFill>
                <a:srgbClr val="333333"/>
              </a:solidFill>
              <a:latin typeface="Open Sans"/>
              <a:ea typeface="Open Sans"/>
              <a:cs typeface="Open Sans"/>
              <a:sym typeface="Open Sans"/>
            </a:endParaRPr>
          </a:p>
          <a:p>
            <a:pPr marL="457200" lvl="0" indent="-304800" algn="l" rtl="0">
              <a:lnSpc>
                <a:spcPct val="115000"/>
              </a:lnSpc>
              <a:spcBef>
                <a:spcPts val="0"/>
              </a:spcBef>
              <a:spcAft>
                <a:spcPts val="0"/>
              </a:spcAft>
              <a:buClr>
                <a:srgbClr val="333333"/>
              </a:buClr>
              <a:buSzPts val="1200"/>
              <a:buFont typeface="Open Sans"/>
              <a:buChar char="●"/>
            </a:pPr>
            <a:r>
              <a:rPr lang="en" sz="1200">
                <a:solidFill>
                  <a:srgbClr val="333333"/>
                </a:solidFill>
                <a:latin typeface="Open Sans"/>
                <a:ea typeface="Open Sans"/>
                <a:cs typeface="Open Sans"/>
                <a:sym typeface="Open Sans"/>
              </a:rPr>
              <a:t>organizational records</a:t>
            </a:r>
            <a:endParaRPr sz="1200">
              <a:solidFill>
                <a:srgbClr val="333333"/>
              </a:solidFill>
              <a:latin typeface="Open Sans"/>
              <a:ea typeface="Open Sans"/>
              <a:cs typeface="Open Sans"/>
              <a:sym typeface="Open Sans"/>
            </a:endParaRPr>
          </a:p>
          <a:p>
            <a:pPr marL="457200" lvl="0" indent="-304800" algn="l" rtl="0">
              <a:lnSpc>
                <a:spcPct val="115000"/>
              </a:lnSpc>
              <a:spcBef>
                <a:spcPts val="0"/>
              </a:spcBef>
              <a:spcAft>
                <a:spcPts val="0"/>
              </a:spcAft>
              <a:buClr>
                <a:srgbClr val="333333"/>
              </a:buClr>
              <a:buSzPts val="1200"/>
              <a:buFont typeface="Open Sans"/>
              <a:buChar char="●"/>
            </a:pPr>
            <a:r>
              <a:rPr lang="en" sz="1200">
                <a:solidFill>
                  <a:srgbClr val="333333"/>
                </a:solidFill>
                <a:latin typeface="Open Sans"/>
                <a:ea typeface="Open Sans"/>
                <a:cs typeface="Open Sans"/>
                <a:sym typeface="Open Sans"/>
              </a:rPr>
              <a:t>personal papers and correspondence</a:t>
            </a:r>
            <a:endParaRPr sz="1200">
              <a:solidFill>
                <a:srgbClr val="333333"/>
              </a:solidFill>
              <a:latin typeface="Open Sans"/>
              <a:ea typeface="Open Sans"/>
              <a:cs typeface="Open Sans"/>
              <a:sym typeface="Open Sans"/>
            </a:endParaRPr>
          </a:p>
          <a:p>
            <a:pPr marL="457200" lvl="0" indent="-304800" algn="l" rtl="0">
              <a:lnSpc>
                <a:spcPct val="115000"/>
              </a:lnSpc>
              <a:spcBef>
                <a:spcPts val="0"/>
              </a:spcBef>
              <a:spcAft>
                <a:spcPts val="0"/>
              </a:spcAft>
              <a:buClr>
                <a:srgbClr val="333333"/>
              </a:buClr>
              <a:buSzPts val="1200"/>
              <a:buFont typeface="Open Sans"/>
              <a:buChar char="●"/>
            </a:pPr>
            <a:r>
              <a:rPr lang="en" sz="1200">
                <a:solidFill>
                  <a:srgbClr val="333333"/>
                </a:solidFill>
                <a:latin typeface="Open Sans"/>
                <a:ea typeface="Open Sans"/>
                <a:cs typeface="Open Sans"/>
                <a:sym typeface="Open Sans"/>
              </a:rPr>
              <a:t>conference records</a:t>
            </a:r>
            <a:endParaRPr sz="1200">
              <a:solidFill>
                <a:srgbClr val="333333"/>
              </a:solidFill>
              <a:latin typeface="Open Sans"/>
              <a:ea typeface="Open Sans"/>
              <a:cs typeface="Open Sans"/>
              <a:sym typeface="Open Sans"/>
            </a:endParaRPr>
          </a:p>
          <a:p>
            <a:pPr marL="457200" lvl="0" indent="0" algn="l" rtl="0">
              <a:lnSpc>
                <a:spcPct val="115000"/>
              </a:lnSpc>
              <a:spcBef>
                <a:spcPts val="1900"/>
              </a:spcBef>
              <a:spcAft>
                <a:spcPts val="0"/>
              </a:spcAft>
              <a:buNone/>
            </a:pPr>
            <a:endParaRPr sz="900">
              <a:solidFill>
                <a:srgbClr val="333333"/>
              </a:solidFill>
              <a:latin typeface="Open Sans"/>
              <a:ea typeface="Open Sans"/>
              <a:cs typeface="Open Sans"/>
              <a:sym typeface="Open Sans"/>
            </a:endParaRPr>
          </a:p>
          <a:p>
            <a:pPr marL="0" lvl="0" indent="0" algn="l" rtl="0">
              <a:spcBef>
                <a:spcPts val="1900"/>
              </a:spcBef>
              <a:spcAft>
                <a:spcPts val="0"/>
              </a:spcAft>
              <a:buNone/>
            </a:pPr>
            <a:endParaRPr sz="1200">
              <a:solidFill>
                <a:srgbClr val="333333"/>
              </a:solidFill>
              <a:highlight>
                <a:srgbClr val="FFFFFF"/>
              </a:highlight>
              <a:latin typeface="Open Sans"/>
              <a:ea typeface="Open Sans"/>
              <a:cs typeface="Open Sans"/>
              <a:sym typeface="Open Sans"/>
            </a:endParaRPr>
          </a:p>
        </p:txBody>
      </p:sp>
      <p:sp>
        <p:nvSpPr>
          <p:cNvPr id="109" name="Google Shape;109;p2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304800" algn="l" rtl="0">
              <a:spcBef>
                <a:spcPts val="1600"/>
              </a:spcBef>
              <a:spcAft>
                <a:spcPts val="0"/>
              </a:spcAft>
              <a:buClr>
                <a:srgbClr val="333333"/>
              </a:buClr>
              <a:buSzPts val="1200"/>
              <a:buFont typeface="Open Sans"/>
              <a:buChar char="●"/>
            </a:pPr>
            <a:r>
              <a:rPr lang="en" sz="1200">
                <a:solidFill>
                  <a:srgbClr val="333333"/>
                </a:solidFill>
              </a:rPr>
              <a:t>research records</a:t>
            </a:r>
            <a:endParaRPr sz="1200">
              <a:solidFill>
                <a:srgbClr val="333333"/>
              </a:solidFill>
            </a:endParaRPr>
          </a:p>
          <a:p>
            <a:pPr marL="457200" lvl="0" indent="-304800" algn="l" rtl="0">
              <a:spcBef>
                <a:spcPts val="0"/>
              </a:spcBef>
              <a:spcAft>
                <a:spcPts val="0"/>
              </a:spcAft>
              <a:buClr>
                <a:srgbClr val="333333"/>
              </a:buClr>
              <a:buSzPts val="1200"/>
              <a:buFont typeface="Open Sans"/>
              <a:buChar char="●"/>
            </a:pPr>
            <a:r>
              <a:rPr lang="en" sz="1200">
                <a:solidFill>
                  <a:srgbClr val="333333"/>
                </a:solidFill>
              </a:rPr>
              <a:t>court case records</a:t>
            </a:r>
            <a:endParaRPr sz="1200">
              <a:solidFill>
                <a:srgbClr val="333333"/>
              </a:solidFill>
            </a:endParaRPr>
          </a:p>
          <a:p>
            <a:pPr marL="457200" lvl="0" indent="-304800" algn="l" rtl="0">
              <a:spcBef>
                <a:spcPts val="0"/>
              </a:spcBef>
              <a:spcAft>
                <a:spcPts val="0"/>
              </a:spcAft>
              <a:buClr>
                <a:srgbClr val="333333"/>
              </a:buClr>
              <a:buSzPts val="1200"/>
              <a:buFont typeface="Open Sans"/>
              <a:buChar char="●"/>
            </a:pPr>
            <a:r>
              <a:rPr lang="en" sz="1200">
                <a:solidFill>
                  <a:srgbClr val="333333"/>
                </a:solidFill>
              </a:rPr>
              <a:t>audio recordings</a:t>
            </a:r>
            <a:endParaRPr sz="1200">
              <a:solidFill>
                <a:srgbClr val="333333"/>
              </a:solidFill>
            </a:endParaRPr>
          </a:p>
          <a:p>
            <a:pPr marL="457200" lvl="0" indent="-304800" algn="l" rtl="0">
              <a:spcBef>
                <a:spcPts val="0"/>
              </a:spcBef>
              <a:spcAft>
                <a:spcPts val="0"/>
              </a:spcAft>
              <a:buClr>
                <a:srgbClr val="333333"/>
              </a:buClr>
              <a:buSzPts val="1200"/>
              <a:buFont typeface="Open Sans"/>
              <a:buChar char="●"/>
            </a:pPr>
            <a:r>
              <a:rPr lang="en" sz="1200">
                <a:solidFill>
                  <a:srgbClr val="333333"/>
                </a:solidFill>
              </a:rPr>
              <a:t>movies and video recordings</a:t>
            </a:r>
            <a:endParaRPr sz="1200">
              <a:solidFill>
                <a:srgbClr val="333333"/>
              </a:solidFill>
            </a:endParaRPr>
          </a:p>
          <a:p>
            <a:pPr marL="457200" lvl="0" indent="-304800" algn="l" rtl="0">
              <a:spcBef>
                <a:spcPts val="0"/>
              </a:spcBef>
              <a:spcAft>
                <a:spcPts val="0"/>
              </a:spcAft>
              <a:buClr>
                <a:srgbClr val="333333"/>
              </a:buClr>
              <a:buSzPts val="1200"/>
              <a:buFont typeface="Open Sans"/>
              <a:buChar char="●"/>
            </a:pPr>
            <a:r>
              <a:rPr lang="en" sz="1200">
                <a:solidFill>
                  <a:srgbClr val="333333"/>
                </a:solidFill>
              </a:rPr>
              <a:t>photographs and slides</a:t>
            </a:r>
            <a:endParaRPr sz="1200">
              <a:solidFill>
                <a:srgbClr val="333333"/>
              </a:solidFill>
            </a:endParaRPr>
          </a:p>
          <a:p>
            <a:pPr marL="457200" lvl="0" indent="-304800" algn="l" rtl="0">
              <a:spcBef>
                <a:spcPts val="0"/>
              </a:spcBef>
              <a:spcAft>
                <a:spcPts val="0"/>
              </a:spcAft>
              <a:buClr>
                <a:srgbClr val="333333"/>
              </a:buClr>
              <a:buSzPts val="1200"/>
              <a:buFont typeface="Open Sans"/>
              <a:buChar char="●"/>
            </a:pPr>
            <a:r>
              <a:rPr lang="en" sz="1200">
                <a:solidFill>
                  <a:srgbClr val="333333"/>
                </a:solidFill>
              </a:rPr>
              <a:t>original art works</a:t>
            </a:r>
            <a:endParaRPr sz="1200">
              <a:solidFill>
                <a:srgbClr val="333333"/>
              </a:solidFill>
            </a:endParaRPr>
          </a:p>
          <a:p>
            <a:pPr marL="457200" lvl="0" indent="-304800" algn="l" rtl="0">
              <a:spcBef>
                <a:spcPts val="0"/>
              </a:spcBef>
              <a:spcAft>
                <a:spcPts val="0"/>
              </a:spcAft>
              <a:buClr>
                <a:srgbClr val="333333"/>
              </a:buClr>
              <a:buSzPts val="1200"/>
              <a:buFont typeface="Open Sans"/>
              <a:buChar char="●"/>
            </a:pPr>
            <a:r>
              <a:rPr lang="en" sz="1200">
                <a:solidFill>
                  <a:srgbClr val="333333"/>
                </a:solidFill>
              </a:rPr>
              <a:t>ephemera and memorabilia</a:t>
            </a:r>
            <a:endParaRPr sz="12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ctrTitle"/>
          </p:nvPr>
        </p:nvSpPr>
        <p:spPr>
          <a:xfrm>
            <a:off x="464100" y="52100"/>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Founding collection</a:t>
            </a:r>
            <a:endParaRPr sz="3000" b="1">
              <a:solidFill>
                <a:srgbClr val="351C75"/>
              </a:solidFill>
            </a:endParaRPr>
          </a:p>
        </p:txBody>
      </p:sp>
      <p:sp>
        <p:nvSpPr>
          <p:cNvPr id="115" name="Google Shape;115;p21"/>
          <p:cNvSpPr txBox="1"/>
          <p:nvPr/>
        </p:nvSpPr>
        <p:spPr>
          <a:xfrm>
            <a:off x="451625" y="1102100"/>
            <a:ext cx="4599900" cy="2927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800" b="1">
                <a:solidFill>
                  <a:srgbClr val="351C75"/>
                </a:solidFill>
                <a:latin typeface="Open Sans"/>
                <a:ea typeface="Open Sans"/>
                <a:cs typeface="Open Sans"/>
                <a:sym typeface="Open Sans"/>
              </a:rPr>
              <a:t>Rikki Swin Collection</a:t>
            </a:r>
            <a:endParaRPr sz="1800" b="1">
              <a:solidFill>
                <a:srgbClr val="351C75"/>
              </a:solidFill>
              <a:latin typeface="Open Sans"/>
              <a:ea typeface="Open Sans"/>
              <a:cs typeface="Open Sans"/>
              <a:sym typeface="Open Sans"/>
            </a:endParaRPr>
          </a:p>
          <a:p>
            <a:pPr marL="45720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Extensive newsletters and other periodicals</a:t>
            </a:r>
            <a:endParaRPr>
              <a:latin typeface="Open Sans"/>
              <a:ea typeface="Open Sans"/>
              <a:cs typeface="Open Sans"/>
              <a:sym typeface="Open Sans"/>
            </a:endParaRPr>
          </a:p>
          <a:p>
            <a:pPr marL="45720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Large collection of books</a:t>
            </a:r>
            <a:endParaRPr>
              <a:latin typeface="Open Sans"/>
              <a:ea typeface="Open Sans"/>
              <a:cs typeface="Open Sans"/>
              <a:sym typeface="Open Sans"/>
            </a:endParaRPr>
          </a:p>
          <a:p>
            <a:pPr marL="45720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Fantasia Fair documents 1974-2001</a:t>
            </a:r>
            <a:endParaRPr>
              <a:latin typeface="Open Sans"/>
              <a:ea typeface="Open Sans"/>
              <a:cs typeface="Open Sans"/>
              <a:sym typeface="Open Sans"/>
            </a:endParaRPr>
          </a:p>
          <a:p>
            <a:pPr marL="45720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Ari Kane Collection</a:t>
            </a:r>
            <a:endParaRPr>
              <a:latin typeface="Open Sans"/>
              <a:ea typeface="Open Sans"/>
              <a:cs typeface="Open Sans"/>
              <a:sym typeface="Open Sans"/>
            </a:endParaRPr>
          </a:p>
          <a:p>
            <a:pPr marL="45720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International Foundation for Gender Education </a:t>
            </a:r>
            <a:br>
              <a:rPr lang="en">
                <a:latin typeface="Open Sans"/>
                <a:ea typeface="Open Sans"/>
                <a:cs typeface="Open Sans"/>
                <a:sym typeface="Open Sans"/>
              </a:rPr>
            </a:br>
            <a:r>
              <a:rPr lang="en">
                <a:latin typeface="Open Sans"/>
                <a:ea typeface="Open Sans"/>
                <a:cs typeface="Open Sans"/>
                <a:sym typeface="Open Sans"/>
              </a:rPr>
              <a:t>(IFGE) organizational records</a:t>
            </a:r>
            <a:endParaRPr>
              <a:latin typeface="Open Sans"/>
              <a:ea typeface="Open Sans"/>
              <a:cs typeface="Open Sans"/>
              <a:sym typeface="Open Sans"/>
            </a:endParaRPr>
          </a:p>
          <a:p>
            <a:pPr marL="45720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Virginia Prince Collection</a:t>
            </a:r>
            <a:endParaRPr>
              <a:latin typeface="Open Sans"/>
              <a:ea typeface="Open Sans"/>
              <a:cs typeface="Open Sans"/>
              <a:sym typeface="Open Sans"/>
            </a:endParaRPr>
          </a:p>
          <a:p>
            <a:pPr marL="457200" lvl="0" indent="-317500" algn="l" rtl="0">
              <a:lnSpc>
                <a:spcPct val="150000"/>
              </a:lnSpc>
              <a:spcBef>
                <a:spcPts val="0"/>
              </a:spcBef>
              <a:spcAft>
                <a:spcPts val="0"/>
              </a:spcAft>
              <a:buSzPts val="1400"/>
              <a:buFont typeface="Open Sans"/>
              <a:buChar char="●"/>
            </a:pPr>
            <a:r>
              <a:rPr lang="en">
                <a:latin typeface="Open Sans"/>
                <a:ea typeface="Open Sans"/>
                <a:cs typeface="Open Sans"/>
                <a:sym typeface="Open Sans"/>
              </a:rPr>
              <a:t>Photos, audio &amp; video tapes</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pic>
        <p:nvPicPr>
          <p:cNvPr id="116" name="Google Shape;116;p21"/>
          <p:cNvPicPr preferRelativeResize="0"/>
          <p:nvPr/>
        </p:nvPicPr>
        <p:blipFill>
          <a:blip r:embed="rId3">
            <a:alphaModFix/>
          </a:blip>
          <a:stretch>
            <a:fillRect/>
          </a:stretch>
        </p:blipFill>
        <p:spPr>
          <a:xfrm>
            <a:off x="5375800" y="613688"/>
            <a:ext cx="2482075" cy="4208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ctrTitle"/>
          </p:nvPr>
        </p:nvSpPr>
        <p:spPr>
          <a:xfrm>
            <a:off x="464100" y="52100"/>
            <a:ext cx="8520600" cy="88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b="1">
                <a:solidFill>
                  <a:srgbClr val="351C75"/>
                </a:solidFill>
              </a:rPr>
              <a:t>Rikki Swin collection</a:t>
            </a:r>
            <a:endParaRPr sz="3000" b="1">
              <a:solidFill>
                <a:srgbClr val="351C75"/>
              </a:solidFill>
            </a:endParaRPr>
          </a:p>
        </p:txBody>
      </p:sp>
      <p:sp>
        <p:nvSpPr>
          <p:cNvPr id="122" name="Google Shape;122;p22"/>
          <p:cNvSpPr txBox="1"/>
          <p:nvPr/>
        </p:nvSpPr>
        <p:spPr>
          <a:xfrm>
            <a:off x="464100" y="955800"/>
            <a:ext cx="4599900" cy="379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Open Sans"/>
                <a:ea typeface="Open Sans"/>
                <a:cs typeface="Open Sans"/>
                <a:sym typeface="Open Sans"/>
              </a:rPr>
              <a:t>482 different newsletters &amp; periodicals </a:t>
            </a:r>
            <a:endParaRPr b="1">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Educational TV Channel Newsletter, San Francisco, USA</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Hose &amp; Heels, Los Angeles, USA</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Hawaii Transgender Outreach (HTGO) Newsletter</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Gendys Journal, London, UK</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Belfast Butterfly Club, Northern Ireland</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The Seahorse Society, New South Wales, Australia</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FTM, Tokyo, Japan</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Kuin (Queen), Japan </a:t>
            </a:r>
            <a:endParaRPr>
              <a:latin typeface="Open Sans"/>
              <a:ea typeface="Open Sans"/>
              <a:cs typeface="Open Sans"/>
              <a:sym typeface="Open Sans"/>
            </a:endParaRPr>
          </a:p>
          <a:p>
            <a:pPr marL="45720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b="1">
                <a:latin typeface="Open Sans"/>
                <a:ea typeface="Open Sans"/>
                <a:cs typeface="Open Sans"/>
                <a:sym typeface="Open Sans"/>
              </a:rPr>
              <a:t>Hundreds of books</a:t>
            </a:r>
            <a:endParaRPr b="1">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Original photos &amp; negatives for </a:t>
            </a:r>
            <a:br>
              <a:rPr lang="en">
                <a:latin typeface="Open Sans"/>
                <a:ea typeface="Open Sans"/>
                <a:cs typeface="Open Sans"/>
                <a:sym typeface="Open Sans"/>
              </a:rPr>
            </a:br>
            <a:r>
              <a:rPr lang="en">
                <a:latin typeface="Open Sans"/>
                <a:ea typeface="Open Sans"/>
                <a:cs typeface="Open Sans"/>
                <a:sym typeface="Open Sans"/>
              </a:rPr>
              <a:t>Harry Benjamin’s Transsexual Phenomenon (1966)</a:t>
            </a: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pic>
        <p:nvPicPr>
          <p:cNvPr id="123" name="Google Shape;123;p22"/>
          <p:cNvPicPr preferRelativeResize="0"/>
          <p:nvPr/>
        </p:nvPicPr>
        <p:blipFill>
          <a:blip r:embed="rId3">
            <a:alphaModFix/>
          </a:blip>
          <a:stretch>
            <a:fillRect/>
          </a:stretch>
        </p:blipFill>
        <p:spPr>
          <a:xfrm>
            <a:off x="7209275" y="786200"/>
            <a:ext cx="1688225" cy="3856550"/>
          </a:xfrm>
          <a:prstGeom prst="rect">
            <a:avLst/>
          </a:prstGeom>
          <a:noFill/>
          <a:ln>
            <a:noFill/>
          </a:ln>
        </p:spPr>
      </p:pic>
      <p:pic>
        <p:nvPicPr>
          <p:cNvPr id="124" name="Google Shape;124;p22"/>
          <p:cNvPicPr preferRelativeResize="0"/>
          <p:nvPr/>
        </p:nvPicPr>
        <p:blipFill>
          <a:blip r:embed="rId4">
            <a:alphaModFix/>
          </a:blip>
          <a:stretch>
            <a:fillRect/>
          </a:stretch>
        </p:blipFill>
        <p:spPr>
          <a:xfrm>
            <a:off x="5482900" y="592975"/>
            <a:ext cx="1527000" cy="2214150"/>
          </a:xfrm>
          <a:prstGeom prst="rect">
            <a:avLst/>
          </a:prstGeom>
          <a:noFill/>
          <a:ln>
            <a:noFill/>
          </a:ln>
        </p:spPr>
      </p:pic>
      <p:pic>
        <p:nvPicPr>
          <p:cNvPr id="125" name="Google Shape;125;p22"/>
          <p:cNvPicPr preferRelativeResize="0"/>
          <p:nvPr/>
        </p:nvPicPr>
        <p:blipFill>
          <a:blip r:embed="rId5">
            <a:alphaModFix/>
          </a:blip>
          <a:stretch>
            <a:fillRect/>
          </a:stretch>
        </p:blipFill>
        <p:spPr>
          <a:xfrm>
            <a:off x="5598950" y="2816400"/>
            <a:ext cx="1334750" cy="2050175"/>
          </a:xfrm>
          <a:prstGeom prst="rect">
            <a:avLst/>
          </a:prstGeom>
          <a:noFill/>
          <a:ln>
            <a:noFill/>
          </a:ln>
        </p:spPr>
      </p:pic>
    </p:spTree>
  </p:cSld>
  <p:clrMapOvr>
    <a:masterClrMapping/>
  </p:clrMapOvr>
</p:sld>
</file>

<file path=ppt/theme/theme1.xml><?xml version="1.0" encoding="utf-8"?>
<a:theme xmlns:a="http://schemas.openxmlformats.org/drawingml/2006/main" name="Simple Light - UVIC LIB">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1628</Words>
  <Application>Microsoft Office PowerPoint</Application>
  <PresentationFormat>On-screen Show (16:9)</PresentationFormat>
  <Paragraphs>339</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Open Sans</vt:lpstr>
      <vt:lpstr>Arial</vt:lpstr>
      <vt:lpstr>Calibri</vt:lpstr>
      <vt:lpstr>Simple Light - UVIC LIB</vt:lpstr>
      <vt:lpstr>THE TRANSGENDER ARCHIVES</vt:lpstr>
      <vt:lpstr>What we are doing today?</vt:lpstr>
      <vt:lpstr>Who is in the room?</vt:lpstr>
      <vt:lpstr>Who are we?</vt:lpstr>
      <vt:lpstr>PowerPoint Presentation</vt:lpstr>
      <vt:lpstr>Why is the TGA at UVic Libraries?</vt:lpstr>
      <vt:lpstr>Acquisition policy </vt:lpstr>
      <vt:lpstr>Founding collection</vt:lpstr>
      <vt:lpstr>Rikki Swin collection</vt:lpstr>
      <vt:lpstr>Rikki Swin collection</vt:lpstr>
      <vt:lpstr>Fantasia Fair &amp;  Ariadne Kane</vt:lpstr>
      <vt:lpstr>International Foundation  For Gender Education </vt:lpstr>
      <vt:lpstr>Virginia Prince (1913-2009)</vt:lpstr>
      <vt:lpstr>Other major collections</vt:lpstr>
      <vt:lpstr>Reed Erickson</vt:lpstr>
      <vt:lpstr>University of Ulster  Trans-Gender Archive (1986-2013)</vt:lpstr>
      <vt:lpstr>University of Ulster  Trans-Gender Archive (1986-2013)</vt:lpstr>
      <vt:lpstr>University of Ulster  Trans-Gender Archive (1986-2013)</vt:lpstr>
      <vt:lpstr>Aiyyana Maracle (1950-2016)</vt:lpstr>
      <vt:lpstr>Smaller  collections</vt:lpstr>
      <vt:lpstr>Projects (Current &amp; Future)</vt:lpstr>
      <vt:lpstr>Support</vt:lpstr>
      <vt:lpstr>Momentum</vt:lpstr>
      <vt:lpstr>Programming &amp; outreach</vt:lpstr>
      <vt:lpstr>Programming  &amp; outreach</vt:lpstr>
      <vt:lpstr>Programming  &amp; outreach</vt:lpstr>
      <vt:lpstr>Connect with us!</vt:lpstr>
      <vt:lpstr>THE TRANSGENDER ARCHIVES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TRANSGENDER ARCHIVES</dc:title>
  <dc:creator>Jennifer Wells</dc:creator>
  <cp:lastModifiedBy>Jennifer Wells</cp:lastModifiedBy>
  <cp:revision>2</cp:revision>
  <dcterms:modified xsi:type="dcterms:W3CDTF">2019-07-29T20:37:14Z</dcterms:modified>
</cp:coreProperties>
</file>