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4" r:id="rId4"/>
    <p:sldId id="273" r:id="rId5"/>
    <p:sldId id="281" r:id="rId6"/>
    <p:sldId id="286" r:id="rId7"/>
    <p:sldId id="287" r:id="rId8"/>
    <p:sldId id="288" r:id="rId9"/>
    <p:sldId id="289" r:id="rId10"/>
    <p:sldId id="278" r:id="rId11"/>
    <p:sldId id="283" r:id="rId12"/>
    <p:sldId id="284" r:id="rId13"/>
    <p:sldId id="291" r:id="rId14"/>
    <p:sldId id="290" r:id="rId15"/>
    <p:sldId id="285" r:id="rId16"/>
    <p:sldId id="276" r:id="rId17"/>
    <p:sldId id="280" r:id="rId18"/>
    <p:sldId id="294" r:id="rId19"/>
    <p:sldId id="293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E5DD-FDB1-4B70-98C7-04A73EA89D1A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FE281-53CF-4915-B954-584498E10B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81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66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99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853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95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8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0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1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4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2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29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0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8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66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22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7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751F-34E9-43A1-8FDF-2A04A73F0F25}" type="datetimeFigureOut">
              <a:rPr lang="en-CA" smtClean="0"/>
              <a:t>2017-04-20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30EF-AF61-4694-B1CA-286DBDFEC1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4314"/>
          <a:stretch/>
        </p:blipFill>
        <p:spPr>
          <a:xfrm>
            <a:off x="15584" y="0"/>
            <a:ext cx="12176418" cy="6513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4927" y="0"/>
            <a:ext cx="8707073" cy="1411940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  <a:latin typeface="+mn-lt"/>
              </a:rPr>
              <a:t>Using the Capability Approach in Digital Inclusion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2024" y="6488668"/>
            <a:ext cx="406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Photo courtesy New Westminster Record</a:t>
            </a:r>
          </a:p>
        </p:txBody>
      </p:sp>
    </p:spTree>
    <p:extLst>
      <p:ext uri="{BB962C8B-B14F-4D97-AF65-F5344CB8AC3E}">
        <p14:creationId xmlns:p14="http://schemas.microsoft.com/office/powerpoint/2010/main" val="160827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4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4382" y="932300"/>
            <a:ext cx="6840285" cy="1325563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  <a:latin typeface="+mn-lt"/>
              </a:rPr>
              <a:t>Implications for library work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329268" y="3427702"/>
            <a:ext cx="649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https://static.pexels.com/photos/1719/city-people-walking-blur.jpg</a:t>
            </a:r>
          </a:p>
        </p:txBody>
      </p:sp>
    </p:spTree>
    <p:extLst>
      <p:ext uri="{BB962C8B-B14F-4D97-AF65-F5344CB8AC3E}">
        <p14:creationId xmlns:p14="http://schemas.microsoft.com/office/powerpoint/2010/main" val="238823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4190"/>
          <a:stretch/>
        </p:blipFill>
        <p:spPr>
          <a:xfrm>
            <a:off x="1796430" y="132522"/>
            <a:ext cx="8606527" cy="6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2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2" r="25253" b="23548"/>
          <a:stretch/>
        </p:blipFill>
        <p:spPr>
          <a:xfrm>
            <a:off x="615245" y="1470990"/>
            <a:ext cx="11038338" cy="4161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6887" y="1404730"/>
            <a:ext cx="6546574" cy="22131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40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1" y="0"/>
            <a:ext cx="12204521" cy="64219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065" y="5659046"/>
            <a:ext cx="8333935" cy="1325563"/>
          </a:xfrm>
        </p:spPr>
        <p:txBody>
          <a:bodyPr/>
          <a:lstStyle/>
          <a:p>
            <a:pPr algn="r"/>
            <a:r>
              <a:rPr lang="en-CA" dirty="0">
                <a:solidFill>
                  <a:schemeClr val="bg1"/>
                </a:solidFill>
              </a:rPr>
              <a:t>“just run the mouse up the screen”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sz="1800" dirty="0">
                <a:latin typeface="+mn-lt"/>
              </a:rPr>
              <a:t>still from the film </a:t>
            </a:r>
            <a:r>
              <a:rPr lang="en-CA" sz="1800" i="1" dirty="0">
                <a:latin typeface="+mn-lt"/>
              </a:rPr>
              <a:t>I, Daniel Blake</a:t>
            </a:r>
          </a:p>
        </p:txBody>
      </p:sp>
    </p:spTree>
    <p:extLst>
      <p:ext uri="{BB962C8B-B14F-4D97-AF65-F5344CB8AC3E}">
        <p14:creationId xmlns:p14="http://schemas.microsoft.com/office/powerpoint/2010/main" val="44998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9132" cy="6882172"/>
          </a:xfrm>
          <a:prstGeom prst="rect">
            <a:avLst/>
          </a:prstGeom>
        </p:spPr>
      </p:pic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09089" cy="7711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One on One Computer tutorials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914278" y="3706194"/>
            <a:ext cx="569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https://www.flickr.com/photos/sanjoselibrary/6053765827</a:t>
            </a:r>
          </a:p>
        </p:txBody>
      </p:sp>
    </p:spTree>
    <p:extLst>
      <p:ext uri="{BB962C8B-B14F-4D97-AF65-F5344CB8AC3E}">
        <p14:creationId xmlns:p14="http://schemas.microsoft.com/office/powerpoint/2010/main" val="119986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869" y="35341"/>
            <a:ext cx="10515600" cy="1325563"/>
          </a:xfrm>
        </p:spPr>
        <p:txBody>
          <a:bodyPr/>
          <a:lstStyle/>
          <a:p>
            <a:r>
              <a:rPr lang="en-CA" dirty="0"/>
              <a:t>Seniors’ Technology Classes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79" y="1360904"/>
            <a:ext cx="4529797" cy="5302738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7512733" y="4711436"/>
            <a:ext cx="26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www.xkcd.com/1817/</a:t>
            </a:r>
          </a:p>
        </p:txBody>
      </p:sp>
    </p:spTree>
    <p:extLst>
      <p:ext uri="{BB962C8B-B14F-4D97-AF65-F5344CB8AC3E}">
        <p14:creationId xmlns:p14="http://schemas.microsoft.com/office/powerpoint/2010/main" val="111198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5043"/>
            <a:ext cx="10515600" cy="1325563"/>
          </a:xfrm>
        </p:spPr>
        <p:txBody>
          <a:bodyPr/>
          <a:lstStyle/>
          <a:p>
            <a:r>
              <a:rPr lang="en-CA" dirty="0"/>
              <a:t>Summary: The Capability Approach</a:t>
            </a:r>
            <a:br>
              <a:rPr lang="en-CA" dirty="0"/>
            </a:br>
            <a:r>
              <a:rPr lang="en-CA" dirty="0"/>
              <a:t>in Library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9397"/>
            <a:ext cx="10515600" cy="3044955"/>
          </a:xfrm>
        </p:spPr>
        <p:txBody>
          <a:bodyPr/>
          <a:lstStyle/>
          <a:p>
            <a:r>
              <a:rPr lang="en-CA" dirty="0"/>
              <a:t>Who is disadvantaged? How do we contribute to their effective freedoms?</a:t>
            </a:r>
          </a:p>
          <a:p>
            <a:r>
              <a:rPr lang="en-CA" dirty="0"/>
              <a:t>What arrangements are acceptable? Which are not?</a:t>
            </a:r>
          </a:p>
          <a:p>
            <a:r>
              <a:rPr lang="en-CA" dirty="0"/>
              <a:t>This is a practical model</a:t>
            </a:r>
          </a:p>
          <a:p>
            <a:r>
              <a:rPr lang="en-CA" dirty="0"/>
              <a:t>Works together with other theories of liberation and social justice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734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6200000">
            <a:off x="8630053" y="3305466"/>
            <a:ext cx="6514299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hdr.undp.org/sites/default/fils/2016_human_development_report.pdf</a:t>
            </a:r>
            <a:r>
              <a:rPr kumimoji="0" lang="en-US" altLang="en-US" sz="170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41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Possibilities for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7380"/>
            <a:ext cx="10515600" cy="4049583"/>
          </a:xfrm>
        </p:spPr>
        <p:txBody>
          <a:bodyPr/>
          <a:lstStyle/>
          <a:p>
            <a:r>
              <a:rPr lang="en-CA" dirty="0"/>
              <a:t>Collaborations in and outside library profession</a:t>
            </a:r>
          </a:p>
          <a:p>
            <a:r>
              <a:rPr lang="en-CA" dirty="0"/>
              <a:t>Human Development and Capability Association</a:t>
            </a:r>
          </a:p>
        </p:txBody>
      </p:sp>
    </p:spTree>
    <p:extLst>
      <p:ext uri="{BB962C8B-B14F-4D97-AF65-F5344CB8AC3E}">
        <p14:creationId xmlns:p14="http://schemas.microsoft.com/office/powerpoint/2010/main" val="52135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Conclusion: The Capability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3363"/>
            <a:ext cx="10515600" cy="3993600"/>
          </a:xfrm>
        </p:spPr>
        <p:txBody>
          <a:bodyPr/>
          <a:lstStyle/>
          <a:p>
            <a:r>
              <a:rPr lang="en-CA" dirty="0"/>
              <a:t>Supports the dignity of the individual</a:t>
            </a:r>
          </a:p>
          <a:p>
            <a:r>
              <a:rPr lang="en-CA" dirty="0"/>
              <a:t>Central to the institution of the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149679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37" y="365125"/>
            <a:ext cx="3828009" cy="593072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16" y="365125"/>
            <a:ext cx="3830777" cy="59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70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260" y="5767119"/>
            <a:ext cx="6575474" cy="1325563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Share Your Thoughts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7777649" y="3571405"/>
            <a:ext cx="599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Blue Wall, by Brooke MacDonald, courtesy NWPL</a:t>
            </a:r>
          </a:p>
        </p:txBody>
      </p:sp>
    </p:spTree>
    <p:extLst>
      <p:ext uri="{BB962C8B-B14F-4D97-AF65-F5344CB8AC3E}">
        <p14:creationId xmlns:p14="http://schemas.microsoft.com/office/powerpoint/2010/main" val="299733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98"/>
            <a:ext cx="9778218" cy="6869198"/>
          </a:xfrm>
        </p:spPr>
      </p:pic>
      <p:sp>
        <p:nvSpPr>
          <p:cNvPr id="12" name="TextBox 11"/>
          <p:cNvSpPr txBox="1"/>
          <p:nvPr/>
        </p:nvSpPr>
        <p:spPr>
          <a:xfrm rot="16200000">
            <a:off x="7090120" y="3564373"/>
            <a:ext cx="600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https://www.flickr.com/photos/surreal_badger/8573233746</a:t>
            </a:r>
          </a:p>
        </p:txBody>
      </p:sp>
    </p:spTree>
    <p:extLst>
      <p:ext uri="{BB962C8B-B14F-4D97-AF65-F5344CB8AC3E}">
        <p14:creationId xmlns:p14="http://schemas.microsoft.com/office/powerpoint/2010/main" val="9723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566" y="475128"/>
            <a:ext cx="5448301" cy="875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The “roaming autodidact”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24643" y="5762236"/>
            <a:ext cx="7757160" cy="60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/>
              <a:t>- </a:t>
            </a:r>
            <a:r>
              <a:rPr lang="en-CA" sz="2400" dirty="0" err="1"/>
              <a:t>Tressie</a:t>
            </a:r>
            <a:r>
              <a:rPr lang="en-CA" sz="2400" dirty="0"/>
              <a:t> McMillan </a:t>
            </a:r>
            <a:r>
              <a:rPr lang="en-CA" sz="2400" dirty="0" err="1"/>
              <a:t>Cottom</a:t>
            </a:r>
            <a:r>
              <a:rPr lang="en-CA" sz="2400" dirty="0"/>
              <a:t>, “Democratizing Ideologies and Inequality Regimes in Digital Domains” (online talk)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6200000">
            <a:off x="8874928" y="3540928"/>
            <a:ext cx="62648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Arial" panose="020B0604020202020204" pitchFamily="34" charset="0"/>
              </a:rPr>
              <a:t>http://www.freeimages.com/photo/sitting-on-grass-1309209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73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0" b="14190"/>
          <a:stretch/>
        </p:blipFill>
        <p:spPr>
          <a:xfrm>
            <a:off x="1796430" y="132522"/>
            <a:ext cx="8606527" cy="6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-GB" b="1" dirty="0"/>
              <a:t>Martha Nussbaum’s Central Capabilities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ct val="100000"/>
              <a:buNone/>
            </a:pP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GB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 life worthy of human dignity require</a:t>
            </a:r>
            <a:r>
              <a:rPr lang="en-GB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</a:p>
          <a:p>
            <a:pPr>
              <a:buNone/>
            </a:pP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GB" sz="3733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Capabilities </a:t>
            </a: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(2011) Martha C. Nussbaum</a:t>
            </a:r>
          </a:p>
          <a:p>
            <a:pPr>
              <a:buNone/>
            </a:pPr>
            <a:endParaRPr lang="en-GB"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</a:pP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capabilities aim to be universal  and  neutral: individuals decide what the good life is </a:t>
            </a:r>
            <a:r>
              <a:rPr lang="en-GB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themselves</a:t>
            </a:r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GB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 sees this list as open to revision</a:t>
            </a:r>
          </a:p>
          <a:p>
            <a:pPr>
              <a:spcBef>
                <a:spcPts val="1333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64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-GB" b="1" dirty="0"/>
              <a:t>The Central Capabilities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150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endParaRPr sz="3200" b="1" dirty="0"/>
          </a:p>
          <a:p>
            <a:pPr>
              <a:buNone/>
            </a:pPr>
            <a:r>
              <a:rPr lang="en-GB" sz="4000" b="1" i="1" dirty="0"/>
              <a:t>Bodily health</a:t>
            </a:r>
          </a:p>
          <a:p>
            <a:pPr>
              <a:buNone/>
            </a:pPr>
            <a:r>
              <a:rPr lang="en-GB" sz="4000" dirty="0"/>
              <a:t>Being able to have </a:t>
            </a:r>
            <a:r>
              <a:rPr lang="en-GB" sz="5400" dirty="0"/>
              <a:t>good health</a:t>
            </a:r>
            <a:r>
              <a:rPr lang="en-GB" sz="4000" dirty="0"/>
              <a:t>, including</a:t>
            </a:r>
          </a:p>
          <a:p>
            <a:pPr>
              <a:buNone/>
            </a:pPr>
            <a:r>
              <a:rPr lang="en-GB" sz="4000" dirty="0"/>
              <a:t>reproductive health; to be adequately </a:t>
            </a:r>
            <a:r>
              <a:rPr lang="en-GB" sz="5400" dirty="0"/>
              <a:t>nourished</a:t>
            </a:r>
            <a:r>
              <a:rPr lang="en-GB" sz="4000" dirty="0"/>
              <a:t>;      			to have adequate </a:t>
            </a:r>
            <a:r>
              <a:rPr lang="en-GB" sz="5400" dirty="0"/>
              <a:t>shelter</a:t>
            </a:r>
          </a:p>
        </p:txBody>
      </p:sp>
    </p:spTree>
    <p:extLst>
      <p:ext uri="{BB962C8B-B14F-4D97-AF65-F5344CB8AC3E}">
        <p14:creationId xmlns:p14="http://schemas.microsoft.com/office/powerpoint/2010/main" val="277843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-GB" b="1" dirty="0"/>
              <a:t>The Central Capabilities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36666"/>
              <a:buNone/>
            </a:pPr>
            <a:r>
              <a:rPr lang="en-GB" sz="4000" b="1" i="1" dirty="0">
                <a:solidFill>
                  <a:schemeClr val="dk1"/>
                </a:solidFill>
              </a:rPr>
              <a:t>Senses, Imagination, and Thought</a:t>
            </a:r>
            <a:r>
              <a:rPr lang="en-GB" sz="3200" b="1" i="1" dirty="0">
                <a:solidFill>
                  <a:schemeClr val="dk1"/>
                </a:solidFill>
              </a:rPr>
              <a:t>   </a:t>
            </a:r>
            <a:r>
              <a:rPr lang="en-GB" dirty="0">
                <a:solidFill>
                  <a:schemeClr val="dk1"/>
                </a:solidFill>
              </a:rPr>
              <a:t> Being able to use the senses, to imagine, think, and reason—and to do these things in a </a:t>
            </a:r>
            <a:r>
              <a:rPr lang="en-GB" sz="4400" dirty="0">
                <a:solidFill>
                  <a:schemeClr val="dk1"/>
                </a:solidFill>
              </a:rPr>
              <a:t>"truly human"</a:t>
            </a:r>
            <a:r>
              <a:rPr lang="en-GB" dirty="0">
                <a:solidFill>
                  <a:schemeClr val="dk1"/>
                </a:solidFill>
              </a:rPr>
              <a:t> way</a:t>
            </a:r>
            <a:r>
              <a:rPr lang="en-GB" b="1" dirty="0">
                <a:solidFill>
                  <a:schemeClr val="dk1"/>
                </a:solidFill>
              </a:rPr>
              <a:t>, </a:t>
            </a:r>
            <a:r>
              <a:rPr lang="en-GB" sz="4000" dirty="0">
                <a:solidFill>
                  <a:schemeClr val="dk1"/>
                </a:solidFill>
              </a:rPr>
              <a:t>a way </a:t>
            </a:r>
            <a:r>
              <a:rPr lang="en-GB" sz="4000" b="1" dirty="0">
                <a:solidFill>
                  <a:schemeClr val="dk1"/>
                </a:solidFill>
              </a:rPr>
              <a:t>informed and cultivated </a:t>
            </a:r>
            <a:r>
              <a:rPr lang="en-GB" sz="4000" dirty="0">
                <a:solidFill>
                  <a:schemeClr val="dk1"/>
                </a:solidFill>
              </a:rPr>
              <a:t>by an </a:t>
            </a:r>
            <a:r>
              <a:rPr lang="en-GB" sz="4000" b="1" dirty="0">
                <a:solidFill>
                  <a:schemeClr val="dk1"/>
                </a:solidFill>
              </a:rPr>
              <a:t>adequate education</a:t>
            </a:r>
            <a:r>
              <a:rPr lang="en-GB" sz="4000" dirty="0">
                <a:solidFill>
                  <a:schemeClr val="dk1"/>
                </a:solidFill>
              </a:rPr>
              <a:t>, </a:t>
            </a:r>
            <a:r>
              <a:rPr lang="en-GB" dirty="0">
                <a:solidFill>
                  <a:schemeClr val="dk1"/>
                </a:solidFill>
              </a:rPr>
              <a:t>including, but by no means limited to,</a:t>
            </a:r>
            <a:r>
              <a:rPr lang="en-GB" sz="4000" dirty="0">
                <a:solidFill>
                  <a:schemeClr val="dk1"/>
                </a:solidFill>
              </a:rPr>
              <a:t> </a:t>
            </a:r>
            <a:r>
              <a:rPr lang="en-GB" sz="4000" b="1" dirty="0">
                <a:solidFill>
                  <a:schemeClr val="dk1"/>
                </a:solidFill>
              </a:rPr>
              <a:t>literacy and basic mathematical and scientific training</a:t>
            </a:r>
            <a:endParaRPr lang="en-GB" sz="4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6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-GB" b="1" dirty="0"/>
              <a:t>The Central Capabilities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15600" y="1356967"/>
            <a:ext cx="11360800" cy="48500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ct val="36666"/>
              <a:buNone/>
            </a:pPr>
            <a:r>
              <a:rPr lang="en-GB" sz="4000" b="1" i="1" dirty="0">
                <a:solidFill>
                  <a:schemeClr val="dk1"/>
                </a:solidFill>
              </a:rPr>
              <a:t>Affiliation</a:t>
            </a:r>
          </a:p>
          <a:p>
            <a:pPr>
              <a:lnSpc>
                <a:spcPct val="100000"/>
              </a:lnSpc>
              <a:buClr>
                <a:schemeClr val="dk1"/>
              </a:buClr>
              <a:buSzPct val="36666"/>
              <a:buNone/>
            </a:pPr>
            <a:endParaRPr lang="en-GB" sz="4000" b="1" dirty="0">
              <a:solidFill>
                <a:schemeClr val="dk1"/>
              </a:solidFill>
            </a:endParaRPr>
          </a:p>
          <a:p>
            <a:pPr marL="761981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GB" sz="2800" dirty="0">
                <a:solidFill>
                  <a:schemeClr val="dk1"/>
                </a:solidFill>
              </a:rPr>
              <a:t>A. Being able to live </a:t>
            </a:r>
            <a:r>
              <a:rPr lang="en-GB" sz="2800" b="1" dirty="0">
                <a:solidFill>
                  <a:schemeClr val="dk1"/>
                </a:solidFill>
              </a:rPr>
              <a:t>with and toward others</a:t>
            </a:r>
            <a:r>
              <a:rPr lang="en-GB" sz="2800" dirty="0">
                <a:solidFill>
                  <a:schemeClr val="dk1"/>
                </a:solidFill>
              </a:rPr>
              <a:t>, to recognize and show concern for other humans, </a:t>
            </a:r>
            <a:r>
              <a:rPr lang="en-GB" sz="3200" b="1" dirty="0">
                <a:solidFill>
                  <a:schemeClr val="dk1"/>
                </a:solidFill>
              </a:rPr>
              <a:t>to engage in various forms of social interaction</a:t>
            </a:r>
            <a:endParaRPr lang="en-GB" dirty="0">
              <a:solidFill>
                <a:schemeClr val="dk1"/>
              </a:solidFill>
            </a:endParaRPr>
          </a:p>
          <a:p>
            <a:pPr marL="761981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endParaRPr lang="en-GB" sz="3200" b="1" dirty="0">
              <a:solidFill>
                <a:schemeClr val="dk1"/>
              </a:solidFill>
            </a:endParaRPr>
          </a:p>
          <a:p>
            <a:pPr marL="761981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GB" dirty="0">
                <a:solidFill>
                  <a:schemeClr val="dk1"/>
                </a:solidFill>
              </a:rPr>
              <a:t>B. </a:t>
            </a:r>
            <a:r>
              <a:rPr lang="en-GB" sz="3200" dirty="0">
                <a:solidFill>
                  <a:schemeClr val="dk1"/>
                </a:solidFill>
              </a:rPr>
              <a:t>Having the social bases of </a:t>
            </a:r>
            <a:r>
              <a:rPr lang="en-GB" sz="3200" b="1" dirty="0">
                <a:solidFill>
                  <a:schemeClr val="dk1"/>
                </a:solidFill>
              </a:rPr>
              <a:t>self-respect and non-humiliation; </a:t>
            </a:r>
            <a:r>
              <a:rPr lang="en-GB" sz="3200" dirty="0">
                <a:solidFill>
                  <a:schemeClr val="dk1"/>
                </a:solidFill>
              </a:rPr>
              <a:t>being able to be </a:t>
            </a:r>
            <a:r>
              <a:rPr lang="en-GB" sz="3200" b="1" dirty="0">
                <a:solidFill>
                  <a:schemeClr val="dk1"/>
                </a:solidFill>
              </a:rPr>
              <a:t>treated as a dignified being whose worth is equal to that of others</a:t>
            </a:r>
            <a:endParaRPr lang="en-GB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8332</TotalTime>
  <Words>382</Words>
  <Application>Microsoft Office PowerPoint</Application>
  <PresentationFormat>Widescreen</PresentationFormat>
  <Paragraphs>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Using the Capability Approach in Digital Inclusion</vt:lpstr>
      <vt:lpstr>PowerPoint Presentation</vt:lpstr>
      <vt:lpstr>PowerPoint Presentation</vt:lpstr>
      <vt:lpstr>PowerPoint Presentation</vt:lpstr>
      <vt:lpstr>PowerPoint Presentation</vt:lpstr>
      <vt:lpstr>Martha Nussbaum’s Central Capabilities </vt:lpstr>
      <vt:lpstr>The Central Capabilities</vt:lpstr>
      <vt:lpstr>The Central Capabilities</vt:lpstr>
      <vt:lpstr>The Central Capabilities </vt:lpstr>
      <vt:lpstr>Implications for library work</vt:lpstr>
      <vt:lpstr>PowerPoint Presentation</vt:lpstr>
      <vt:lpstr>PowerPoint Presentation</vt:lpstr>
      <vt:lpstr>“just run the mouse up the screen” still from the film I, Daniel Blake</vt:lpstr>
      <vt:lpstr>One on One Computer tutorials</vt:lpstr>
      <vt:lpstr>Seniors’ Technology Classes</vt:lpstr>
      <vt:lpstr>Summary: The Capability Approach in Library work</vt:lpstr>
      <vt:lpstr>PowerPoint Presentation</vt:lpstr>
      <vt:lpstr>Possibilities for Action</vt:lpstr>
      <vt:lpstr>Conclusion: The Capability Approach</vt:lpstr>
      <vt:lpstr>Share Your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Faith Jones</cp:lastModifiedBy>
  <cp:revision>50</cp:revision>
  <dcterms:created xsi:type="dcterms:W3CDTF">2017-02-17T07:14:06Z</dcterms:created>
  <dcterms:modified xsi:type="dcterms:W3CDTF">2017-04-21T05:29:49Z</dcterms:modified>
</cp:coreProperties>
</file>