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32"/>
  </p:notesMasterIdLst>
  <p:handoutMasterIdLst>
    <p:handoutMasterId r:id="rId33"/>
  </p:handoutMasterIdLst>
  <p:sldIdLst>
    <p:sldId id="256" r:id="rId2"/>
    <p:sldId id="257" r:id="rId3"/>
    <p:sldId id="283"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84" r:id="rId24"/>
    <p:sldId id="278" r:id="rId25"/>
    <p:sldId id="279" r:id="rId26"/>
    <p:sldId id="280" r:id="rId27"/>
    <p:sldId id="281" r:id="rId28"/>
    <p:sldId id="285" r:id="rId29"/>
    <p:sldId id="282" r:id="rId30"/>
    <p:sldId id="286" r:id="rId31"/>
  </p:sldIdLst>
  <p:sldSz cx="9144000" cy="6858000" type="screen4x3"/>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6992" userDrawn="1">
          <p15:clr>
            <a:srgbClr val="A4A3A4"/>
          </p15:clr>
        </p15:guide>
        <p15:guide id="2" orient="horz" pos="2160">
          <p15:clr>
            <a:srgbClr val="A4A3A4"/>
          </p15:clr>
        </p15:guide>
        <p15:guide id="3" orient="horz" pos="3342">
          <p15:clr>
            <a:srgbClr val="A4A3A4"/>
          </p15:clr>
        </p15:guide>
        <p15:guide id="4" pos="4803">
          <p15:clr>
            <a:srgbClr val="A4A3A4"/>
          </p15:clr>
        </p15:guide>
        <p15:guide id="5" pos="2880">
          <p15:clr>
            <a:srgbClr val="A4A3A4"/>
          </p15:clr>
        </p15:guide>
      </p15:sldGuideLst>
    </p:ext>
    <p:ext uri="{2D200454-40CA-4A62-9FC3-DE9A4176ACB9}">
      <p15:notesGuideLst xmlns:p15="http://schemas.microsoft.com/office/powerpoint/2012/main">
        <p15:guide id="1" orient="horz" pos="29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588E"/>
    <a:srgbClr val="A0E89C"/>
    <a:srgbClr val="A1C0FD"/>
    <a:srgbClr val="C0C0D2"/>
    <a:srgbClr val="C0C0C0"/>
    <a:srgbClr val="CFCFE8"/>
    <a:srgbClr val="AF72D4"/>
    <a:srgbClr val="A1DAFD"/>
    <a:srgbClr val="7730A2"/>
    <a:srgbClr val="9E5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5" autoAdjust="0"/>
    <p:restoredTop sz="78375" autoAdjust="0"/>
  </p:normalViewPr>
  <p:slideViewPr>
    <p:cSldViewPr snapToGrid="0">
      <p:cViewPr varScale="1">
        <p:scale>
          <a:sx n="57" d="100"/>
          <a:sy n="57" d="100"/>
        </p:scale>
        <p:origin x="1110" y="42"/>
      </p:cViewPr>
      <p:guideLst>
        <p:guide pos="6992"/>
        <p:guide orient="horz" pos="2160"/>
        <p:guide orient="horz" pos="3342"/>
        <p:guide pos="4803"/>
        <p:guide pos="2880"/>
      </p:guideLst>
    </p:cSldViewPr>
  </p:slideViewPr>
  <p:outlineViewPr>
    <p:cViewPr>
      <p:scale>
        <a:sx n="33" d="100"/>
        <a:sy n="33" d="100"/>
      </p:scale>
      <p:origin x="0" y="-12696"/>
    </p:cViewPr>
  </p:outlineViewPr>
  <p:notesTextViewPr>
    <p:cViewPr>
      <p:scale>
        <a:sx n="1" d="1"/>
        <a:sy n="1" d="1"/>
      </p:scale>
      <p:origin x="0" y="0"/>
    </p:cViewPr>
  </p:notesTextViewPr>
  <p:sorterViewPr>
    <p:cViewPr>
      <p:scale>
        <a:sx n="100" d="100"/>
        <a:sy n="100" d="100"/>
      </p:scale>
      <p:origin x="0" y="-3072"/>
    </p:cViewPr>
  </p:sorterViewPr>
  <p:notesViewPr>
    <p:cSldViewPr snapToGrid="0" showGuides="1">
      <p:cViewPr>
        <p:scale>
          <a:sx n="100" d="100"/>
          <a:sy n="100" d="100"/>
        </p:scale>
        <p:origin x="2508" y="-972"/>
      </p:cViewPr>
      <p:guideLst>
        <p:guide orient="horz" pos="29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9CED3BC5-D16B-49CD-B8BB-79C6EF7E6816}" type="datetimeFigureOut">
              <a:rPr lang="en-CA" smtClean="0"/>
              <a:t>2017-06-11</a:t>
            </a:fld>
            <a:endParaRPr lang="en-CA"/>
          </a:p>
        </p:txBody>
      </p:sp>
      <p:sp>
        <p:nvSpPr>
          <p:cNvPr id="4" name="Footer Placeholder 3"/>
          <p:cNvSpPr>
            <a:spLocks noGrp="1"/>
          </p:cNvSpPr>
          <p:nvPr>
            <p:ph type="ftr" sz="quarter" idx="2"/>
          </p:nvPr>
        </p:nvSpPr>
        <p:spPr>
          <a:xfrm>
            <a:off x="0" y="8845550"/>
            <a:ext cx="2971800" cy="466725"/>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845550"/>
            <a:ext cx="2971800" cy="466725"/>
          </a:xfrm>
          <a:prstGeom prst="rect">
            <a:avLst/>
          </a:prstGeom>
        </p:spPr>
        <p:txBody>
          <a:bodyPr vert="horz" lIns="91440" tIns="45720" rIns="91440" bIns="45720" rtlCol="0" anchor="b"/>
          <a:lstStyle>
            <a:lvl1pPr algn="r">
              <a:defRPr sz="1200"/>
            </a:lvl1pPr>
          </a:lstStyle>
          <a:p>
            <a:fld id="{CE8EEE13-892F-4C69-9847-76A1723D7ADE}" type="slidenum">
              <a:rPr lang="en-CA" smtClean="0"/>
              <a:t>‹#›</a:t>
            </a:fld>
            <a:endParaRPr lang="en-CA"/>
          </a:p>
        </p:txBody>
      </p:sp>
    </p:spTree>
    <p:extLst>
      <p:ext uri="{BB962C8B-B14F-4D97-AF65-F5344CB8AC3E}">
        <p14:creationId xmlns:p14="http://schemas.microsoft.com/office/powerpoint/2010/main" val="405384870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600" units="cm"/>
          <inkml:channel name="Y" type="integer" max="900" units="cm"/>
          <inkml:channel name="T" type="integer" max="2.14748E9" units="dev"/>
        </inkml:traceFormat>
        <inkml:channelProperties>
          <inkml:channelProperty channel="X" name="resolution" value="41.88482" units="1/cm"/>
          <inkml:channelProperty channel="Y" name="resolution" value="42.05608" units="1/cm"/>
          <inkml:channelProperty channel="T" name="resolution" value="1" units="1/dev"/>
        </inkml:channelProperties>
      </inkml:inkSource>
      <inkml:timestamp xml:id="ts0" timeString="2016-03-02T23:46:27.943"/>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-1 1509 0,'198'-40'156,"1"40"-156,-41 0 0,41-39 16,-40 39-1,79 0-15,-40 0 16,40-40-16,80 40 15,-159 0-15,198 0 16,-79-40-16,39 40 16,120-39-16,-1-1 15,80 0-15,79 1 16,40-41-16,80 1 16,-41 39-16,-78-39 15,-120-1-15,-39 1 16,-80 39-16,0 1 15,0-1-15,-39-39 16,79 39-16,39-39 16,-39-41-16,79 81 15,-39-41-15,-1 41 16,1-1-16,-120 0 16,1 40-16,-80-39 15,-79-1-15,-40 40 16,-40 0-16,1 0 15,-1 0-15,-39 0 16,-1 0 0,1 0-1</inkml:trace>
</inkml:ink>
</file>

<file path=ppt/ink/ink2.xml><?xml version="1.0" encoding="utf-8"?>
<inkml:ink xmlns:inkml="http://www.w3.org/2003/InkML">
  <inkml:definitions>
    <inkml:context xml:id="ctx0">
      <inkml:inkSource xml:id="inkSrc0">
        <inkml:traceFormat>
          <inkml:channel name="X" type="integer" max="1600" units="cm"/>
          <inkml:channel name="Y" type="integer" max="900" units="cm"/>
          <inkml:channel name="T" type="integer" max="2.14748E9" units="dev"/>
        </inkml:traceFormat>
        <inkml:channelProperties>
          <inkml:channelProperty channel="X" name="resolution" value="41.88482" units="1/cm"/>
          <inkml:channelProperty channel="Y" name="resolution" value="42.05608" units="1/cm"/>
          <inkml:channelProperty channel="T" name="resolution" value="1" units="1/dev"/>
        </inkml:channelProperties>
      </inkml:inkSource>
      <inkml:timestamp xml:id="ts0" timeString="2016-03-02T23:46:41.151"/>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1 1076 0,'40'0'140,"0"-40"-124,-1 40-16,41 0 15,-41 0-15,80 0 16,-39 0-16,39 0 16,-40-40-16,120 0 15,39-39-15,-79 79 16,237-79-16,-38-1 16,197 1-16,41 0 15,118-41-15,0 41 16,1-40-16,-120 40 15,-158 39-15,-160 0 16,-158 40-16,-79 0 16,0 0-1,-40-39 1,79 39-16,1 0 16,78 0-16,-39 0 15,80 0-15,-1 0 16,120 0-16,-40 0 15,-1-40-15,-118 40 16,0 0-16,-40 0 16,-40 0-1,1 0-15,-41 0 16,41 0 0,-41 0-1,41 0-15,-40 0 16,-1 0-16</inkml:trace>
</inkml:ink>
</file>

<file path=ppt/ink/ink3.xml><?xml version="1.0" encoding="utf-8"?>
<inkml:ink xmlns:inkml="http://www.w3.org/2003/InkML">
  <inkml:definitions>
    <inkml:context xml:id="ctx0">
      <inkml:inkSource xml:id="inkSrc0">
        <inkml:traceFormat>
          <inkml:channel name="X" type="integer" max="1600" units="cm"/>
          <inkml:channel name="Y" type="integer" max="900" units="cm"/>
          <inkml:channel name="T" type="integer" max="2.14748E9" units="dev"/>
        </inkml:traceFormat>
        <inkml:channelProperties>
          <inkml:channelProperty channel="X" name="resolution" value="41.88482" units="1/cm"/>
          <inkml:channelProperty channel="Y" name="resolution" value="42.05608" units="1/cm"/>
          <inkml:channelProperty channel="T" name="resolution" value="1" units="1/dev"/>
        </inkml:channelProperties>
      </inkml:inkSource>
      <inkml:timestamp xml:id="ts0" timeString="2016-03-02T23:47:14.775"/>
    </inkml:context>
    <inkml:brush xml:id="br0">
      <inkml:brushProperty name="width" value="0.10583" units="cm"/>
      <inkml:brushProperty name="height" value="0.21167" units="cm"/>
      <inkml:brushProperty name="color" value="#00FFFF"/>
      <inkml:brushProperty name="tip" value="rectangle"/>
      <inkml:brushProperty name="rasterOp" value="maskPen"/>
      <inkml:brushProperty name="fitToCurve" value="1"/>
    </inkml:brush>
  </inkml:definitions>
  <inkml:trace contextRef="#ctx0" brushRef="#br0">0 293 0,'39'0'94,"1"0"-63,0 0-31,39 0 15,40 0 1,-39-40-16,39 40 16,39 0-16,81 0 15,38 0-15,1 0 16,40 0-16,-1 0 16,1-39-16,-1 39 15,1 0-15,118-40 16,-118 0-16,158 40 15,119-39-15,-39 39 16,-80-40-16,0 40 16,-39 0-16,-80 0 15,-39 0-15,-40 0 16,-1 0-16,41 0 16,-120 0-1,-39 0-15,79 0 16,-39 0-16,-1 0 15,40-40-15,40 40 16,-40 0-16,40 0 16,0 0-16,-80 0 15,40 0-15,-79 0 16,-40 0-16,-40 0 16,-39 0-1,0 0 1,0 0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7231"/>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1"/>
            <a:ext cx="2971800" cy="467231"/>
          </a:xfrm>
          <a:prstGeom prst="rect">
            <a:avLst/>
          </a:prstGeom>
        </p:spPr>
        <p:txBody>
          <a:bodyPr vert="horz" lIns="91440" tIns="45720" rIns="91440" bIns="45720" rtlCol="0"/>
          <a:lstStyle>
            <a:lvl1pPr algn="r">
              <a:defRPr sz="1200"/>
            </a:lvl1pPr>
          </a:lstStyle>
          <a:p>
            <a:fld id="{4C130EC9-112D-49AE-9A53-399E0C3AAC3F}" type="datetimeFigureOut">
              <a:rPr lang="en-CA" smtClean="0"/>
              <a:t>2017-06-11</a:t>
            </a:fld>
            <a:endParaRPr lang="en-CA"/>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81532"/>
            <a:ext cx="5486400" cy="366670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5046"/>
            <a:ext cx="2971800" cy="46723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845046"/>
            <a:ext cx="2971800" cy="467230"/>
          </a:xfrm>
          <a:prstGeom prst="rect">
            <a:avLst/>
          </a:prstGeom>
        </p:spPr>
        <p:txBody>
          <a:bodyPr vert="horz" lIns="91440" tIns="45720" rIns="91440" bIns="45720" rtlCol="0" anchor="b"/>
          <a:lstStyle>
            <a:lvl1pPr algn="r">
              <a:defRPr sz="1200"/>
            </a:lvl1pPr>
          </a:lstStyle>
          <a:p>
            <a:fld id="{21B5B977-A914-4D95-80FD-572FB484ECE0}" type="slidenum">
              <a:rPr lang="en-CA" smtClean="0"/>
              <a:t>‹#›</a:t>
            </a:fld>
            <a:endParaRPr lang="en-CA"/>
          </a:p>
        </p:txBody>
      </p:sp>
    </p:spTree>
    <p:extLst>
      <p:ext uri="{BB962C8B-B14F-4D97-AF65-F5344CB8AC3E}">
        <p14:creationId xmlns:p14="http://schemas.microsoft.com/office/powerpoint/2010/main" val="86623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Welcome everyone and determine audience,</a:t>
            </a:r>
            <a:r>
              <a:rPr lang="en-CA" baseline="0" dirty="0"/>
              <a:t> who’s new, for how long? </a:t>
            </a:r>
          </a:p>
          <a:p>
            <a:r>
              <a:rPr lang="en-CA" baseline="0" dirty="0"/>
              <a:t>Have they taken the Board Basics Workshop? If enough numbers, briefly describe it. </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a:t>
            </a:fld>
            <a:endParaRPr lang="en-CA"/>
          </a:p>
        </p:txBody>
      </p:sp>
    </p:spTree>
    <p:extLst>
      <p:ext uri="{BB962C8B-B14F-4D97-AF65-F5344CB8AC3E}">
        <p14:creationId xmlns:p14="http://schemas.microsoft.com/office/powerpoint/2010/main" val="1259355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Your library</a:t>
            </a:r>
            <a:r>
              <a:rPr lang="en-CA" baseline="0" dirty="0"/>
              <a:t> should have one staff and one board spokesperson but your chair should ultimately speak for the whole. </a:t>
            </a:r>
          </a:p>
          <a:p>
            <a:pPr marL="171450" indent="-171450">
              <a:buFont typeface="Arial" panose="020B0604020202020204" pitchFamily="34" charset="0"/>
              <a:buChar char="•"/>
            </a:pPr>
            <a:r>
              <a:rPr lang="en-CA" baseline="0" dirty="0"/>
              <a:t>We’ll discuss this a little more in depth further on……</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12</a:t>
            </a:fld>
            <a:endParaRPr lang="en-CA"/>
          </a:p>
        </p:txBody>
      </p:sp>
    </p:spTree>
    <p:extLst>
      <p:ext uri="{BB962C8B-B14F-4D97-AF65-F5344CB8AC3E}">
        <p14:creationId xmlns:p14="http://schemas.microsoft.com/office/powerpoint/2010/main" val="12682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Create</a:t>
            </a:r>
            <a:r>
              <a:rPr lang="en-CA" baseline="0" dirty="0"/>
              <a:t> , modify or use your existing Mission Statement</a:t>
            </a:r>
          </a:p>
          <a:p>
            <a:pPr marL="171450" indent="-171450">
              <a:buFont typeface="Arial" panose="020B0604020202020204" pitchFamily="34" charset="0"/>
              <a:buChar char="•"/>
            </a:pPr>
            <a:r>
              <a:rPr lang="en-CA" baseline="0" dirty="0"/>
              <a:t>Develop your objectives using the 18 Service Responses available to you through the PLSB, some of these responses are: be an informed citizen, create young readers, know your community, celebrate diversity, discover your roots and visit a comfortable space. </a:t>
            </a:r>
          </a:p>
          <a:p>
            <a:pPr marL="171450" indent="-171450">
              <a:buFont typeface="Arial" panose="020B0604020202020204" pitchFamily="34" charset="0"/>
              <a:buChar char="•"/>
            </a:pPr>
            <a:r>
              <a:rPr lang="en-CA" baseline="0" dirty="0"/>
              <a:t>Brainstorm</a:t>
            </a:r>
          </a:p>
          <a:p>
            <a:pPr marL="171450" indent="-171450">
              <a:buFont typeface="Arial" panose="020B0604020202020204" pitchFamily="34" charset="0"/>
              <a:buChar char="•"/>
            </a:pPr>
            <a:r>
              <a:rPr lang="en-CA" baseline="0" dirty="0"/>
              <a:t>Organize</a:t>
            </a:r>
          </a:p>
          <a:p>
            <a:pPr marL="171450" indent="-171450">
              <a:buFont typeface="Arial" panose="020B0604020202020204" pitchFamily="34" charset="0"/>
              <a:buChar char="•"/>
            </a:pPr>
            <a:r>
              <a:rPr lang="en-CA" baseline="0" dirty="0"/>
              <a:t>Prepare and implement your Plan of Service</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13</a:t>
            </a:fld>
            <a:endParaRPr lang="en-CA"/>
          </a:p>
        </p:txBody>
      </p:sp>
    </p:spTree>
    <p:extLst>
      <p:ext uri="{BB962C8B-B14F-4D97-AF65-F5344CB8AC3E}">
        <p14:creationId xmlns:p14="http://schemas.microsoft.com/office/powerpoint/2010/main" val="3110820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 Who</a:t>
            </a:r>
            <a:r>
              <a:rPr lang="en-CA" baseline="0" dirty="0"/>
              <a:t> is your community? What are the demographics – ages, ethnicities, genders, faith, etc.? </a:t>
            </a:r>
          </a:p>
          <a:p>
            <a:pPr marL="171450" indent="-171450">
              <a:buFont typeface="Arial" panose="020B0604020202020204" pitchFamily="34" charset="0"/>
              <a:buChar char="•"/>
            </a:pPr>
            <a:r>
              <a:rPr lang="en-CA" baseline="0" dirty="0"/>
              <a:t>Do you open more hours? Do you have the right materials and spaces for your community? What would your community like to see? </a:t>
            </a:r>
          </a:p>
          <a:p>
            <a:pPr marL="171450" indent="-171450">
              <a:buFont typeface="Arial" panose="020B0604020202020204" pitchFamily="34" charset="0"/>
              <a:buChar char="•"/>
            </a:pPr>
            <a:r>
              <a:rPr lang="en-CA" baseline="0" dirty="0"/>
              <a:t>Are you going to do in-house questionnaires? Open house? Go out to the street? Set up a booth at a local event? Hold a Conversation Café or a Community Conversation, (reference Paul Born). You want to capture as much of your community as possible, including those that have never set foot in your library</a:t>
            </a:r>
          </a:p>
          <a:p>
            <a:pPr marL="171450" indent="-171450">
              <a:buFont typeface="Arial" panose="020B0604020202020204" pitchFamily="34" charset="0"/>
              <a:buChar char="•"/>
            </a:pPr>
            <a:r>
              <a:rPr lang="en-CA" baseline="0" dirty="0"/>
              <a:t>Evaluate your results and address the community’s needs.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14</a:t>
            </a:fld>
            <a:endParaRPr lang="en-CA"/>
          </a:p>
        </p:txBody>
      </p:sp>
    </p:spTree>
    <p:extLst>
      <p:ext uri="{BB962C8B-B14F-4D97-AF65-F5344CB8AC3E}">
        <p14:creationId xmlns:p14="http://schemas.microsoft.com/office/powerpoint/2010/main" val="492479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1163638"/>
            <a:ext cx="4191000" cy="31432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Your board is responsible for public monies and must act accordingly, try</a:t>
            </a:r>
            <a:r>
              <a:rPr lang="en-CA" baseline="0" dirty="0"/>
              <a:t> to avoid conflicts of interest. Conflicts, when they occur, must be stated u[p front and the board member involved should excuse themselves from the room when making any decisions in regard to the item. </a:t>
            </a:r>
          </a:p>
          <a:p>
            <a:pPr marL="171450" indent="-171450">
              <a:buFont typeface="Arial" panose="020B0604020202020204" pitchFamily="34" charset="0"/>
              <a:buChar char="•"/>
            </a:pPr>
            <a:r>
              <a:rPr lang="en-CA" baseline="0" dirty="0"/>
              <a:t>Working in conjunction with your library manager, the board is responsible for developing and maintaining the library’s budget.</a:t>
            </a:r>
            <a:endParaRPr lang="en-CA" dirty="0"/>
          </a:p>
          <a:p>
            <a:pPr marL="171450" indent="-171450">
              <a:buFont typeface="Arial" panose="020B0604020202020204" pitchFamily="34" charset="0"/>
              <a:buChar char="•"/>
            </a:pPr>
            <a:r>
              <a:rPr lang="en-CA" dirty="0"/>
              <a:t>In so far as your building, is there a lease agreement with your municipality,</a:t>
            </a:r>
            <a:r>
              <a:rPr lang="en-CA" baseline="0" dirty="0"/>
              <a:t> who is in charge of what repairs and upkeep? </a:t>
            </a:r>
          </a:p>
          <a:p>
            <a:pPr marL="171450" indent="-171450">
              <a:buFont typeface="Arial" panose="020B0604020202020204" pitchFamily="34" charset="0"/>
              <a:buChar char="•"/>
            </a:pPr>
            <a:r>
              <a:rPr lang="en-CA" baseline="0" dirty="0"/>
              <a:t>Do you have enough insurance to cover your building, it’s contents and the board of directors?</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15</a:t>
            </a:fld>
            <a:endParaRPr lang="en-CA"/>
          </a:p>
        </p:txBody>
      </p:sp>
    </p:spTree>
    <p:extLst>
      <p:ext uri="{BB962C8B-B14F-4D97-AF65-F5344CB8AC3E}">
        <p14:creationId xmlns:p14="http://schemas.microsoft.com/office/powerpoint/2010/main" val="54146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3500" y="1163638"/>
            <a:ext cx="4191000" cy="31432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a:t>
            </a:r>
            <a:r>
              <a:rPr lang="en-CA" baseline="0" dirty="0"/>
              <a:t> board is responsible in ensuring that the library has adequate funding. If additional funding is necessary, this may be accomplished through grant applications and various fundraising. You may want to consider helping to create a Friends of the Library Organization if your library does not have one. FOL qualify for certain types of fundraising that libraries do not. Such as casinos.  </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16</a:t>
            </a:fld>
            <a:endParaRPr lang="en-CA"/>
          </a:p>
        </p:txBody>
      </p:sp>
    </p:spTree>
    <p:extLst>
      <p:ext uri="{BB962C8B-B14F-4D97-AF65-F5344CB8AC3E}">
        <p14:creationId xmlns:p14="http://schemas.microsoft.com/office/powerpoint/2010/main" val="839394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 Your</a:t>
            </a:r>
            <a:r>
              <a:rPr lang="en-CA" baseline="0" dirty="0"/>
              <a:t> library manager/director should be included on all committees as a resource but cannot vote. </a:t>
            </a:r>
          </a:p>
          <a:p>
            <a:pPr marL="171450" indent="-171450">
              <a:buFont typeface="Arial" panose="020B0604020202020204" pitchFamily="34" charset="0"/>
              <a:buChar char="•"/>
            </a:pPr>
            <a:r>
              <a:rPr lang="en-CA" baseline="0" dirty="0"/>
              <a:t>Remember that like you, your fellow board members are volunteers with demands on their time, don’t burn out your board! </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17</a:t>
            </a:fld>
            <a:endParaRPr lang="en-CA"/>
          </a:p>
        </p:txBody>
      </p:sp>
    </p:spTree>
    <p:extLst>
      <p:ext uri="{BB962C8B-B14F-4D97-AF65-F5344CB8AC3E}">
        <p14:creationId xmlns:p14="http://schemas.microsoft.com/office/powerpoint/2010/main" val="3482422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Your municipality may advertise locally for you for board members but only your board knows what type of person you are looking for – accountants and professional fundraisers are really popular.</a:t>
            </a:r>
            <a:r>
              <a:rPr lang="en-CA" baseline="0" dirty="0"/>
              <a:t> People with marketing and communication skills are also valuable</a:t>
            </a:r>
          </a:p>
          <a:p>
            <a:pPr marL="171450" indent="-171450">
              <a:buFont typeface="Arial" panose="020B0604020202020204" pitchFamily="34" charset="0"/>
              <a:buChar char="•"/>
            </a:pPr>
            <a:r>
              <a:rPr lang="en-CA" baseline="0" dirty="0"/>
              <a:t>Perhaps you can have a “job “ description spelling out the responsibilities and time commitment for board members available at the front desk of your library. </a:t>
            </a:r>
          </a:p>
          <a:p>
            <a:pPr marL="171450" indent="-171450">
              <a:buFont typeface="Arial" panose="020B0604020202020204" pitchFamily="34" charset="0"/>
              <a:buChar char="•"/>
            </a:pPr>
            <a:r>
              <a:rPr lang="en-CA" baseline="0" dirty="0"/>
              <a:t>Larger libraries may even have an interview process in recruiting new board members and are looking for specific academic, volunteer and business requirements and experience</a:t>
            </a:r>
          </a:p>
          <a:p>
            <a:pPr marL="171450" indent="-171450">
              <a:buFont typeface="Arial" panose="020B0604020202020204" pitchFamily="34" charset="0"/>
              <a:buChar char="•"/>
            </a:pPr>
            <a:r>
              <a:rPr lang="en-CA" baseline="0" dirty="0"/>
              <a:t>Keep in mind that smaller communities have STP – the Same Ten People volunteering on everything and may have great intentions but clearly limited time. </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18</a:t>
            </a:fld>
            <a:endParaRPr lang="en-CA"/>
          </a:p>
        </p:txBody>
      </p:sp>
    </p:spTree>
    <p:extLst>
      <p:ext uri="{BB962C8B-B14F-4D97-AF65-F5344CB8AC3E}">
        <p14:creationId xmlns:p14="http://schemas.microsoft.com/office/powerpoint/2010/main" val="1442190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Remember that the library manager is responsible for the staff, not the board. </a:t>
            </a:r>
          </a:p>
          <a:p>
            <a:pPr marL="171450" indent="-171450">
              <a:buFont typeface="Arial" panose="020B0604020202020204" pitchFamily="34" charset="0"/>
              <a:buChar char="•"/>
            </a:pPr>
            <a:r>
              <a:rPr lang="en-CA" dirty="0"/>
              <a:t>Avoid micromanaging,</a:t>
            </a:r>
            <a:r>
              <a:rPr lang="en-CA" baseline="0" dirty="0"/>
              <a:t> once the staff knows that every decision they make will be questioned, they stop being pro-active, they will never learn to do their job independently. </a:t>
            </a:r>
          </a:p>
          <a:p>
            <a:pPr marL="171450" indent="-171450">
              <a:buFont typeface="Arial" panose="020B0604020202020204" pitchFamily="34" charset="0"/>
              <a:buChar char="•"/>
            </a:pPr>
            <a:r>
              <a:rPr lang="en-CA" baseline="0" dirty="0"/>
              <a:t>It’s very frustrating for the employee. </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19</a:t>
            </a:fld>
            <a:endParaRPr lang="en-CA"/>
          </a:p>
        </p:txBody>
      </p:sp>
    </p:spTree>
    <p:extLst>
      <p:ext uri="{BB962C8B-B14F-4D97-AF65-F5344CB8AC3E}">
        <p14:creationId xmlns:p14="http://schemas.microsoft.com/office/powerpoint/2010/main" val="647838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Are you spending too much money on a program that has little or no participation? Are there other programs that are underfunded? </a:t>
            </a:r>
          </a:p>
        </p:txBody>
      </p:sp>
      <p:sp>
        <p:nvSpPr>
          <p:cNvPr id="4" name="Slide Number Placeholder 3"/>
          <p:cNvSpPr>
            <a:spLocks noGrp="1"/>
          </p:cNvSpPr>
          <p:nvPr>
            <p:ph type="sldNum" sz="quarter" idx="10"/>
          </p:nvPr>
        </p:nvSpPr>
        <p:spPr/>
        <p:txBody>
          <a:bodyPr/>
          <a:lstStyle/>
          <a:p>
            <a:fld id="{21B5B977-A914-4D95-80FD-572FB484ECE0}" type="slidenum">
              <a:rPr lang="en-CA" smtClean="0"/>
              <a:t>20</a:t>
            </a:fld>
            <a:endParaRPr lang="en-CA"/>
          </a:p>
        </p:txBody>
      </p:sp>
    </p:spTree>
    <p:extLst>
      <p:ext uri="{BB962C8B-B14F-4D97-AF65-F5344CB8AC3E}">
        <p14:creationId xmlns:p14="http://schemas.microsoft.com/office/powerpoint/2010/main" val="23453495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What do you want from your government</a:t>
            </a:r>
            <a:r>
              <a:rPr lang="en-CA" baseline="0" dirty="0"/>
              <a:t> or municipal council for your library? (reference council requests)</a:t>
            </a:r>
          </a:p>
          <a:p>
            <a:pPr marL="171450" indent="-171450">
              <a:buFont typeface="Arial" panose="020B0604020202020204" pitchFamily="34" charset="0"/>
              <a:buChar char="•"/>
            </a:pPr>
            <a:r>
              <a:rPr lang="en-CA" baseline="0" dirty="0"/>
              <a:t>Do you need more funding? How much and what for? </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21</a:t>
            </a:fld>
            <a:endParaRPr lang="en-CA"/>
          </a:p>
        </p:txBody>
      </p:sp>
    </p:spTree>
    <p:extLst>
      <p:ext uri="{BB962C8B-B14F-4D97-AF65-F5344CB8AC3E}">
        <p14:creationId xmlns:p14="http://schemas.microsoft.com/office/powerpoint/2010/main" val="3098889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 can’t tell you how many trustees I’ve seen come on board expecting to have fun in the library determining which books to buy, shelving, etc. and not realizing the responsibilities and the realities of the position.</a:t>
            </a:r>
          </a:p>
          <a:p>
            <a:r>
              <a:rPr lang="en-CA" dirty="0"/>
              <a:t>For someone new to board work, it can be overwhelming.</a:t>
            </a:r>
          </a:p>
        </p:txBody>
      </p:sp>
      <p:sp>
        <p:nvSpPr>
          <p:cNvPr id="4" name="Slide Number Placeholder 3"/>
          <p:cNvSpPr>
            <a:spLocks noGrp="1"/>
          </p:cNvSpPr>
          <p:nvPr>
            <p:ph type="sldNum" sz="quarter" idx="10"/>
          </p:nvPr>
        </p:nvSpPr>
        <p:spPr/>
        <p:txBody>
          <a:bodyPr/>
          <a:lstStyle/>
          <a:p>
            <a:fld id="{21B5B977-A914-4D95-80FD-572FB484ECE0}" type="slidenum">
              <a:rPr lang="en-CA" smtClean="0"/>
              <a:t>2</a:t>
            </a:fld>
            <a:endParaRPr lang="en-CA"/>
          </a:p>
        </p:txBody>
      </p:sp>
    </p:spTree>
    <p:extLst>
      <p:ext uri="{BB962C8B-B14F-4D97-AF65-F5344CB8AC3E}">
        <p14:creationId xmlns:p14="http://schemas.microsoft.com/office/powerpoint/2010/main" val="3795722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Are your targets municipal officials,</a:t>
            </a:r>
            <a:r>
              <a:rPr lang="en-CA" baseline="0" dirty="0"/>
              <a:t> candidates, municipal administrators, government officials, volunteers, voters, library patrons, influencers in your town or perhaps collaborative partners?</a:t>
            </a:r>
          </a:p>
          <a:p>
            <a:pPr marL="171450" indent="-171450">
              <a:buFont typeface="Arial" panose="020B0604020202020204" pitchFamily="34" charset="0"/>
              <a:buChar char="•"/>
            </a:pPr>
            <a:r>
              <a:rPr lang="en-CA" baseline="0" dirty="0"/>
              <a:t>Can you partner with other libraries to advance your message? </a:t>
            </a:r>
          </a:p>
          <a:p>
            <a:pPr marL="171450" indent="-171450">
              <a:buFont typeface="Arial" panose="020B0604020202020204" pitchFamily="34" charset="0"/>
              <a:buChar char="•"/>
            </a:pPr>
            <a:r>
              <a:rPr lang="en-CA" baseline="0" dirty="0"/>
              <a:t>Use statistics and personal testimonials, storybooks</a:t>
            </a:r>
          </a:p>
          <a:p>
            <a:pPr marL="171450" indent="-171450">
              <a:buFont typeface="Arial" panose="020B0604020202020204" pitchFamily="34" charset="0"/>
              <a:buChar char="•"/>
            </a:pPr>
            <a:r>
              <a:rPr lang="en-CA" baseline="0" dirty="0"/>
              <a:t>15 second rules in brochures or sound bites</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22</a:t>
            </a:fld>
            <a:endParaRPr lang="en-CA"/>
          </a:p>
        </p:txBody>
      </p:sp>
    </p:spTree>
    <p:extLst>
      <p:ext uri="{BB962C8B-B14F-4D97-AF65-F5344CB8AC3E}">
        <p14:creationId xmlns:p14="http://schemas.microsoft.com/office/powerpoint/2010/main" val="3189865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Great organization can</a:t>
            </a:r>
            <a:r>
              <a:rPr lang="en-CA" baseline="0" dirty="0"/>
              <a:t> make things happen! Build a strong, organizational foundation and watch your library grow!</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23</a:t>
            </a:fld>
            <a:endParaRPr lang="en-CA"/>
          </a:p>
        </p:txBody>
      </p:sp>
    </p:spTree>
    <p:extLst>
      <p:ext uri="{BB962C8B-B14F-4D97-AF65-F5344CB8AC3E}">
        <p14:creationId xmlns:p14="http://schemas.microsoft.com/office/powerpoint/2010/main" val="1174312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Some samples of collaborations are: </a:t>
            </a:r>
          </a:p>
          <a:p>
            <a:pPr marL="171450" indent="-171450">
              <a:buFont typeface="Arial" panose="020B0604020202020204" pitchFamily="34" charset="0"/>
              <a:buChar char="•"/>
            </a:pPr>
            <a:r>
              <a:rPr lang="en-CA" dirty="0"/>
              <a:t>Literacy groups</a:t>
            </a:r>
          </a:p>
          <a:p>
            <a:pPr marL="171450" indent="-171450">
              <a:buFont typeface="Arial" panose="020B0604020202020204" pitchFamily="34" charset="0"/>
              <a:buChar char="•"/>
            </a:pPr>
            <a:r>
              <a:rPr lang="en-CA" dirty="0"/>
              <a:t>Health and wellness organizations</a:t>
            </a:r>
          </a:p>
          <a:p>
            <a:pPr marL="171450" indent="-171450">
              <a:buFont typeface="Arial" panose="020B0604020202020204" pitchFamily="34" charset="0"/>
              <a:buChar char="•"/>
            </a:pPr>
            <a:r>
              <a:rPr lang="en-CA" dirty="0"/>
              <a:t>Art and</a:t>
            </a:r>
            <a:r>
              <a:rPr lang="en-CA" baseline="0" dirty="0"/>
              <a:t> cultural societies</a:t>
            </a:r>
          </a:p>
          <a:p>
            <a:pPr marL="171450" indent="-171450">
              <a:buFont typeface="Arial" panose="020B0604020202020204" pitchFamily="34" charset="0"/>
              <a:buChar char="•"/>
            </a:pPr>
            <a:r>
              <a:rPr lang="en-CA" baseline="0" dirty="0"/>
              <a:t>Schools</a:t>
            </a:r>
          </a:p>
          <a:p>
            <a:pPr marL="171450" indent="-171450">
              <a:buFont typeface="Arial" panose="020B0604020202020204" pitchFamily="34" charset="0"/>
              <a:buChar char="•"/>
            </a:pPr>
            <a:r>
              <a:rPr lang="en-CA" baseline="0" dirty="0"/>
              <a:t>Civic Events</a:t>
            </a:r>
          </a:p>
          <a:p>
            <a:pPr marL="171450" indent="-171450">
              <a:buFont typeface="Arial" panose="020B0604020202020204" pitchFamily="34" charset="0"/>
              <a:buChar char="•"/>
            </a:pPr>
            <a:r>
              <a:rPr lang="en-CA" baseline="0" dirty="0"/>
              <a:t>Sporting and recreational groups</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24</a:t>
            </a:fld>
            <a:endParaRPr lang="en-CA"/>
          </a:p>
        </p:txBody>
      </p:sp>
    </p:spTree>
    <p:extLst>
      <p:ext uri="{BB962C8B-B14F-4D97-AF65-F5344CB8AC3E}">
        <p14:creationId xmlns:p14="http://schemas.microsoft.com/office/powerpoint/2010/main" val="189378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Your </a:t>
            </a:r>
            <a:r>
              <a:rPr lang="en-CA" u="sng" dirty="0"/>
              <a:t>municipal council</a:t>
            </a:r>
            <a:r>
              <a:rPr lang="en-CA" dirty="0"/>
              <a:t> is responsible for the following:</a:t>
            </a:r>
          </a:p>
          <a:p>
            <a:pPr marL="171450" indent="-171450">
              <a:buFont typeface="Arial" panose="020B0604020202020204" pitchFamily="34" charset="0"/>
              <a:buChar char="•"/>
            </a:pPr>
            <a:r>
              <a:rPr lang="en-CA" dirty="0"/>
              <a:t>Passes the bylaw to establish a</a:t>
            </a:r>
            <a:r>
              <a:rPr lang="en-CA" baseline="0" dirty="0"/>
              <a:t> library board and is a signatory member of a regional library system </a:t>
            </a:r>
            <a:endParaRPr lang="en-CA" dirty="0"/>
          </a:p>
          <a:p>
            <a:pPr marL="171450" indent="-171450">
              <a:buFont typeface="Arial" panose="020B0604020202020204" pitchFamily="34" charset="0"/>
              <a:buChar char="•"/>
            </a:pPr>
            <a:r>
              <a:rPr lang="en-CA" dirty="0"/>
              <a:t>Appoints,</a:t>
            </a:r>
            <a:r>
              <a:rPr lang="en-CA" baseline="0" dirty="0"/>
              <a:t> re-appoints or dismisses library board members</a:t>
            </a:r>
          </a:p>
          <a:p>
            <a:pPr marL="171450" indent="-171450">
              <a:buFont typeface="Arial" panose="020B0604020202020204" pitchFamily="34" charset="0"/>
              <a:buChar char="•"/>
            </a:pPr>
            <a:r>
              <a:rPr lang="en-CA" baseline="0" dirty="0"/>
              <a:t>Receives library bylaws, may disallow those bylaws</a:t>
            </a:r>
          </a:p>
          <a:p>
            <a:pPr marL="171450" indent="-171450">
              <a:buFont typeface="Arial" panose="020B0604020202020204" pitchFamily="34" charset="0"/>
              <a:buChar char="•"/>
            </a:pPr>
            <a:r>
              <a:rPr lang="en-CA" baseline="0" dirty="0"/>
              <a:t>Approves budget estimates in whole or part, and has the authority to levy a special “public library rate” to provide monies for the board</a:t>
            </a:r>
          </a:p>
          <a:p>
            <a:pPr marL="171450" indent="-171450">
              <a:buFont typeface="Arial" panose="020B0604020202020204" pitchFamily="34" charset="0"/>
              <a:buChar char="•"/>
            </a:pPr>
            <a:r>
              <a:rPr lang="en-CA" baseline="0" dirty="0"/>
              <a:t>Approves auditor/financial reviewer.</a:t>
            </a:r>
          </a:p>
          <a:p>
            <a:pPr marL="171450" indent="-171450">
              <a:buFont typeface="Arial" panose="020B0604020202020204" pitchFamily="34" charset="0"/>
              <a:buChar char="•"/>
            </a:pPr>
            <a:r>
              <a:rPr lang="en-CA" baseline="0" dirty="0"/>
              <a:t>Recognizes libraries as an essential municipal service</a:t>
            </a:r>
          </a:p>
          <a:p>
            <a:pPr marL="0" indent="0">
              <a:buFont typeface="Arial" panose="020B0604020202020204" pitchFamily="34" charset="0"/>
              <a:buNone/>
            </a:pPr>
            <a:r>
              <a:rPr lang="en-CA" baseline="0" dirty="0"/>
              <a:t>As a </a:t>
            </a:r>
            <a:r>
              <a:rPr lang="en-CA" u="sng" baseline="0" dirty="0"/>
              <a:t>library board</a:t>
            </a:r>
            <a:r>
              <a:rPr lang="en-CA" baseline="0" dirty="0"/>
              <a:t> you are legally responsible and accountable for the library, you are also responsible for the following:</a:t>
            </a:r>
          </a:p>
          <a:p>
            <a:pPr marL="171450" indent="-171450">
              <a:buFont typeface="Arial" panose="020B0604020202020204" pitchFamily="34" charset="0"/>
              <a:buChar char="•"/>
            </a:pPr>
            <a:r>
              <a:rPr lang="en-CA" baseline="0" dirty="0"/>
              <a:t>Assessing the community needs</a:t>
            </a:r>
          </a:p>
          <a:p>
            <a:pPr marL="171450" indent="-171450">
              <a:buFont typeface="Arial" panose="020B0604020202020204" pitchFamily="34" charset="0"/>
              <a:buChar char="•"/>
            </a:pPr>
            <a:r>
              <a:rPr lang="en-CA" baseline="0" dirty="0"/>
              <a:t>Setting policies</a:t>
            </a:r>
          </a:p>
          <a:p>
            <a:pPr marL="171450" indent="-171450">
              <a:buFont typeface="Arial" panose="020B0604020202020204" pitchFamily="34" charset="0"/>
              <a:buChar char="•"/>
            </a:pPr>
            <a:r>
              <a:rPr lang="en-CA" baseline="0" dirty="0"/>
              <a:t>Ensuring that the proper procedures are established by the staff</a:t>
            </a:r>
          </a:p>
          <a:p>
            <a:pPr marL="171450" indent="-171450">
              <a:buFont typeface="Arial" panose="020B0604020202020204" pitchFamily="34" charset="0"/>
              <a:buChar char="•"/>
            </a:pPr>
            <a:r>
              <a:rPr lang="en-CA" baseline="0" dirty="0"/>
              <a:t>Setting the budget, finding the funds and appointing the reviewer/auditor</a:t>
            </a:r>
          </a:p>
          <a:p>
            <a:pPr marL="171450" indent="-171450">
              <a:buFont typeface="Arial" panose="020B0604020202020204" pitchFamily="34" charset="0"/>
              <a:buChar char="•"/>
            </a:pPr>
            <a:r>
              <a:rPr lang="en-CA" baseline="0" dirty="0"/>
              <a:t>You set the personnel policy and when necessary, create the job description, hire and evaluate the senior staff person</a:t>
            </a:r>
          </a:p>
          <a:p>
            <a:pPr marL="171450" indent="-171450">
              <a:buFont typeface="Arial" panose="020B0604020202020204" pitchFamily="34" charset="0"/>
              <a:buChar char="•"/>
            </a:pPr>
            <a:r>
              <a:rPr lang="en-CA" baseline="0" dirty="0"/>
              <a:t>You develop the Plan of Service</a:t>
            </a:r>
          </a:p>
          <a:p>
            <a:pPr marL="171450" indent="-171450">
              <a:buFont typeface="Arial" panose="020B0604020202020204" pitchFamily="34" charset="0"/>
              <a:buChar char="•"/>
            </a:pPr>
            <a:r>
              <a:rPr lang="en-CA" baseline="0" dirty="0"/>
              <a:t>You monitors and evaluates the library’s operations</a:t>
            </a:r>
          </a:p>
          <a:p>
            <a:pPr marL="171450" indent="-171450">
              <a:buFont typeface="Arial" panose="020B0604020202020204" pitchFamily="34" charset="0"/>
              <a:buChar char="•"/>
            </a:pPr>
            <a:r>
              <a:rPr lang="en-CA" baseline="0" dirty="0"/>
              <a:t>The board is THE advocate for the library in the community and with the municipal government</a:t>
            </a:r>
          </a:p>
          <a:p>
            <a:pPr marL="171450" indent="-171450">
              <a:buFont typeface="Arial" panose="020B0604020202020204" pitchFamily="34" charset="0"/>
              <a:buChar char="•"/>
            </a:pPr>
            <a:r>
              <a:rPr lang="en-CA" baseline="0" dirty="0"/>
              <a:t>Creates the committees to carry out its work</a:t>
            </a:r>
          </a:p>
          <a:p>
            <a:pPr marL="0" indent="0">
              <a:buFont typeface="Arial" panose="020B0604020202020204" pitchFamily="34" charset="0"/>
              <a:buNone/>
            </a:pPr>
            <a:r>
              <a:rPr lang="en-CA" baseline="0" dirty="0"/>
              <a:t>The </a:t>
            </a:r>
            <a:r>
              <a:rPr lang="en-CA" u="sng" baseline="0" dirty="0"/>
              <a:t>library manager/director</a:t>
            </a:r>
            <a:r>
              <a:rPr lang="en-CA" baseline="0" dirty="0"/>
              <a:t> is responsible for: </a:t>
            </a:r>
          </a:p>
          <a:p>
            <a:pPr marL="171450" indent="-171450">
              <a:buFont typeface="Arial" panose="020B0604020202020204" pitchFamily="34" charset="0"/>
              <a:buChar char="•"/>
            </a:pPr>
            <a:r>
              <a:rPr lang="en-CA" baseline="0" dirty="0"/>
              <a:t>Day to day operations of the library</a:t>
            </a:r>
          </a:p>
          <a:p>
            <a:pPr marL="171450" indent="-171450">
              <a:buFont typeface="Arial" panose="020B0604020202020204" pitchFamily="34" charset="0"/>
              <a:buChar char="•"/>
            </a:pPr>
            <a:r>
              <a:rPr lang="en-CA" baseline="0" dirty="0"/>
              <a:t>Helps to clarify patron’s needs and develops the appropriate services and programming</a:t>
            </a:r>
          </a:p>
          <a:p>
            <a:pPr marL="171450" indent="-171450">
              <a:buFont typeface="Arial" panose="020B0604020202020204" pitchFamily="34" charset="0"/>
              <a:buChar char="•"/>
            </a:pPr>
            <a:r>
              <a:rPr lang="en-CA" baseline="0" dirty="0"/>
              <a:t>Assists the board and committees with policy development</a:t>
            </a:r>
          </a:p>
          <a:p>
            <a:pPr marL="171450" indent="-171450">
              <a:buFont typeface="Arial" panose="020B0604020202020204" pitchFamily="34" charset="0"/>
              <a:buChar char="•"/>
            </a:pPr>
            <a:r>
              <a:rPr lang="en-CA" baseline="0" dirty="0"/>
              <a:t>Manages the library</a:t>
            </a:r>
          </a:p>
          <a:p>
            <a:pPr marL="171450" indent="-171450">
              <a:buFont typeface="Arial" panose="020B0604020202020204" pitchFamily="34" charset="0"/>
              <a:buChar char="•"/>
            </a:pPr>
            <a:r>
              <a:rPr lang="en-CA" baseline="0" dirty="0"/>
              <a:t>Implements the Personnel policy and hires , supervises and evaluates the staff</a:t>
            </a:r>
          </a:p>
          <a:p>
            <a:pPr marL="171450" indent="-171450">
              <a:buFont typeface="Arial" panose="020B0604020202020204" pitchFamily="34" charset="0"/>
              <a:buChar char="•"/>
            </a:pPr>
            <a:r>
              <a:rPr lang="en-CA" baseline="0" dirty="0"/>
              <a:t>Assists in the planning process</a:t>
            </a:r>
          </a:p>
          <a:p>
            <a:pPr marL="171450" indent="-171450">
              <a:buFont typeface="Arial" panose="020B0604020202020204" pitchFamily="34" charset="0"/>
              <a:buChar char="•"/>
            </a:pPr>
            <a:r>
              <a:rPr lang="en-CA" baseline="0" dirty="0"/>
              <a:t>Reports to the board and acts as a liaison between the board and staff</a:t>
            </a:r>
          </a:p>
          <a:p>
            <a:pPr marL="171450" indent="-171450">
              <a:buFont typeface="Arial" panose="020B0604020202020204" pitchFamily="34" charset="0"/>
              <a:buChar char="•"/>
            </a:pPr>
            <a:r>
              <a:rPr lang="en-CA" baseline="0" dirty="0"/>
              <a:t>Creates and develops programming to meet polices and evaluates them</a:t>
            </a:r>
          </a:p>
          <a:p>
            <a:pPr marL="171450" indent="-171450">
              <a:buFont typeface="Arial" panose="020B0604020202020204" pitchFamily="34" charset="0"/>
              <a:buChar char="•"/>
            </a:pPr>
            <a:r>
              <a:rPr lang="en-CA" baseline="0" dirty="0"/>
              <a:t>Seeks community support</a:t>
            </a:r>
          </a:p>
          <a:p>
            <a:pPr marL="0" indent="0">
              <a:buFont typeface="Arial" panose="020B0604020202020204" pitchFamily="34" charset="0"/>
              <a:buNone/>
            </a:pPr>
            <a:r>
              <a:rPr lang="en-CA" baseline="0" dirty="0"/>
              <a:t>The </a:t>
            </a:r>
            <a:r>
              <a:rPr lang="en-CA" u="sng" baseline="0" dirty="0"/>
              <a:t>staff </a:t>
            </a:r>
            <a:r>
              <a:rPr lang="en-CA" baseline="0" dirty="0"/>
              <a:t>is responsible for: </a:t>
            </a:r>
          </a:p>
          <a:p>
            <a:pPr marL="171450" indent="-171450">
              <a:buFont typeface="Arial" panose="020B0604020202020204" pitchFamily="34" charset="0"/>
              <a:buChar char="•"/>
            </a:pPr>
            <a:r>
              <a:rPr lang="en-CA" baseline="0" dirty="0"/>
              <a:t>Carrying out daily procedures, providing patron service, help in identifying policy gaps, identify resource needs</a:t>
            </a:r>
          </a:p>
          <a:p>
            <a:pPr marL="171450" indent="-171450">
              <a:buFont typeface="Arial" panose="020B0604020202020204" pitchFamily="34" charset="0"/>
              <a:buChar char="•"/>
            </a:pPr>
            <a:r>
              <a:rPr lang="en-CA" baseline="0" dirty="0"/>
              <a:t>Provide feedback on programming impacts</a:t>
            </a:r>
          </a:p>
          <a:p>
            <a:pPr marL="171450" indent="-171450">
              <a:buFont typeface="Arial" panose="020B0604020202020204" pitchFamily="34" charset="0"/>
              <a:buChar char="•"/>
            </a:pPr>
            <a:r>
              <a:rPr lang="en-CA" baseline="0" dirty="0"/>
              <a:t>Account for expenditures</a:t>
            </a:r>
          </a:p>
          <a:p>
            <a:pPr marL="171450" indent="-171450">
              <a:buFont typeface="Arial" panose="020B0604020202020204" pitchFamily="34" charset="0"/>
              <a:buChar char="•"/>
            </a:pPr>
            <a:r>
              <a:rPr lang="en-CA" baseline="0" dirty="0"/>
              <a:t>Work as members of a professional team</a:t>
            </a:r>
          </a:p>
          <a:p>
            <a:pPr marL="171450" indent="-171450">
              <a:buFont typeface="Arial" panose="020B0604020202020204" pitchFamily="34" charset="0"/>
              <a:buChar char="•"/>
            </a:pPr>
            <a:r>
              <a:rPr lang="en-CA" baseline="0" dirty="0"/>
              <a:t>Maintain required records and reports</a:t>
            </a:r>
          </a:p>
          <a:p>
            <a:pPr marL="171450" indent="-171450">
              <a:buFont typeface="Arial" panose="020B0604020202020204" pitchFamily="34" charset="0"/>
              <a:buChar char="•"/>
            </a:pPr>
            <a:r>
              <a:rPr lang="en-CA" baseline="0" dirty="0"/>
              <a:t>Assist the board committees as required</a:t>
            </a:r>
          </a:p>
          <a:p>
            <a:pPr marL="171450" indent="-171450">
              <a:buFont typeface="Arial" panose="020B0604020202020204" pitchFamily="34" charset="0"/>
              <a:buChar char="•"/>
            </a:pPr>
            <a:endParaRPr lang="en-CA" baseline="0" dirty="0"/>
          </a:p>
          <a:p>
            <a:pPr marL="171450" indent="-171450">
              <a:buFont typeface="Arial" panose="020B0604020202020204" pitchFamily="34" charset="0"/>
              <a:buChar char="•"/>
            </a:pPr>
            <a:endParaRPr lang="en-CA" baseline="0" dirty="0"/>
          </a:p>
          <a:p>
            <a:pPr marL="171450" indent="-171450">
              <a:buFont typeface="Arial" panose="020B0604020202020204" pitchFamily="34" charset="0"/>
              <a:buChar char="•"/>
            </a:pPr>
            <a:endParaRPr lang="en-CA" baseline="0" dirty="0"/>
          </a:p>
          <a:p>
            <a:pPr marL="171450" indent="-171450">
              <a:buFont typeface="Arial" panose="020B0604020202020204" pitchFamily="34" charset="0"/>
              <a:buChar char="•"/>
            </a:pPr>
            <a:endParaRPr lang="en-CA" baseline="0" dirty="0"/>
          </a:p>
          <a:p>
            <a:pPr marL="171450" indent="-171450">
              <a:buFont typeface="Arial" panose="020B0604020202020204" pitchFamily="34" charset="0"/>
              <a:buChar char="•"/>
            </a:pPr>
            <a:r>
              <a:rPr lang="en-CA" baseline="0" dirty="0"/>
              <a:t> </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4</a:t>
            </a:fld>
            <a:endParaRPr lang="en-CA"/>
          </a:p>
        </p:txBody>
      </p:sp>
    </p:spTree>
    <p:extLst>
      <p:ext uri="{BB962C8B-B14F-4D97-AF65-F5344CB8AC3E}">
        <p14:creationId xmlns:p14="http://schemas.microsoft.com/office/powerpoint/2010/main" val="25654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There</a:t>
            </a:r>
            <a:r>
              <a:rPr lang="en-CA" baseline="0" dirty="0"/>
              <a:t> are a lot of overlap in these responsibilities </a:t>
            </a:r>
          </a:p>
          <a:p>
            <a:pPr marL="171450" indent="-171450">
              <a:buFont typeface="Arial" panose="020B0604020202020204" pitchFamily="34" charset="0"/>
              <a:buChar char="•"/>
            </a:pPr>
            <a:r>
              <a:rPr lang="en-CA" baseline="0" dirty="0"/>
              <a:t>You also need to educate yourself about library trends such as maker spaces and changes in library policy</a:t>
            </a:r>
          </a:p>
          <a:p>
            <a:pPr marL="171450" indent="-171450">
              <a:buFont typeface="Arial" panose="020B0604020202020204" pitchFamily="34" charset="0"/>
              <a:buChar char="•"/>
            </a:pPr>
            <a:r>
              <a:rPr lang="en-CA" baseline="0" dirty="0"/>
              <a:t>You should continue to take the appropriate courses and attend conferences and take every opportunity to network with other trustees from around you region and the province.</a:t>
            </a:r>
          </a:p>
          <a:p>
            <a:pPr marL="171450" indent="-171450">
              <a:buFont typeface="Arial" panose="020B0604020202020204" pitchFamily="34" charset="0"/>
              <a:buChar char="•"/>
            </a:pPr>
            <a:endParaRPr lang="en-CA" baseline="0" dirty="0"/>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5</a:t>
            </a:fld>
            <a:endParaRPr lang="en-CA"/>
          </a:p>
        </p:txBody>
      </p:sp>
    </p:spTree>
    <p:extLst>
      <p:ext uri="{BB962C8B-B14F-4D97-AF65-F5344CB8AC3E}">
        <p14:creationId xmlns:p14="http://schemas.microsoft.com/office/powerpoint/2010/main" val="910316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Let’s take a little closer look at some of</a:t>
            </a:r>
            <a:r>
              <a:rPr lang="en-CA" baseline="0" dirty="0"/>
              <a:t> the areas of responsibility starting with knowing the difference between a bylaw and a policy</a:t>
            </a:r>
            <a:endParaRPr lang="en-CA" dirty="0"/>
          </a:p>
          <a:p>
            <a:pPr marL="171450" indent="-171450">
              <a:buFont typeface="Arial" panose="020B0604020202020204" pitchFamily="34" charset="0"/>
              <a:buChar char="•"/>
            </a:pPr>
            <a:r>
              <a:rPr lang="en-CA" dirty="0"/>
              <a:t>First to know is the difference between</a:t>
            </a:r>
            <a:r>
              <a:rPr lang="en-CA" baseline="0" dirty="0"/>
              <a:t> a bylaw and a policy</a:t>
            </a:r>
          </a:p>
          <a:p>
            <a:pPr marL="171450" indent="-171450">
              <a:buFont typeface="Arial" panose="020B0604020202020204" pitchFamily="34" charset="0"/>
              <a:buChar char="•"/>
            </a:pPr>
            <a:r>
              <a:rPr lang="en-CA" baseline="0" dirty="0"/>
              <a:t>In an established library you should already have all the bylaws that it may ever need, but on occasion you may need to change, review or update a bylaw.</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6</a:t>
            </a:fld>
            <a:endParaRPr lang="en-CA"/>
          </a:p>
        </p:txBody>
      </p:sp>
    </p:spTree>
    <p:extLst>
      <p:ext uri="{BB962C8B-B14F-4D97-AF65-F5344CB8AC3E}">
        <p14:creationId xmlns:p14="http://schemas.microsoft.com/office/powerpoint/2010/main" val="384386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So basically, bylaws give you the right</a:t>
            </a:r>
            <a:r>
              <a:rPr lang="en-CA" baseline="0" dirty="0"/>
              <a:t> to govern the library, policies tell you how. </a:t>
            </a:r>
          </a:p>
          <a:p>
            <a:pPr marL="171450" indent="-171450">
              <a:buFont typeface="Arial" panose="020B0604020202020204" pitchFamily="34" charset="0"/>
              <a:buChar char="•"/>
            </a:pPr>
            <a:r>
              <a:rPr lang="en-CA" baseline="0" dirty="0"/>
              <a:t>The PLSB website has a list of policies your library should have but I’m going to look at the basic breakdown.</a:t>
            </a:r>
          </a:p>
          <a:p>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7</a:t>
            </a:fld>
            <a:endParaRPr lang="en-CA"/>
          </a:p>
        </p:txBody>
      </p:sp>
    </p:spTree>
    <p:extLst>
      <p:ext uri="{BB962C8B-B14F-4D97-AF65-F5344CB8AC3E}">
        <p14:creationId xmlns:p14="http://schemas.microsoft.com/office/powerpoint/2010/main" val="4097474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Your</a:t>
            </a:r>
            <a:r>
              <a:rPr lang="en-CA" baseline="0" dirty="0"/>
              <a:t> </a:t>
            </a:r>
            <a:r>
              <a:rPr lang="en-CA" u="sng" baseline="0" dirty="0"/>
              <a:t>belief </a:t>
            </a:r>
            <a:r>
              <a:rPr lang="en-CA" baseline="0" dirty="0"/>
              <a:t>statement is exactly what it states, what does you library believe in?</a:t>
            </a:r>
          </a:p>
          <a:p>
            <a:pPr marL="171450" indent="-171450">
              <a:buFont typeface="Arial" panose="020B0604020202020204" pitchFamily="34" charset="0"/>
              <a:buChar char="•"/>
            </a:pPr>
            <a:r>
              <a:rPr lang="en-CA" baseline="0" dirty="0"/>
              <a:t>Your </a:t>
            </a:r>
            <a:r>
              <a:rPr lang="en-CA" u="sng" baseline="0" dirty="0"/>
              <a:t>mission</a:t>
            </a:r>
            <a:r>
              <a:rPr lang="en-CA" baseline="0" dirty="0"/>
              <a:t> statement describes your library’s reason for being, what you do and for whom, it is the overall purpose of the library</a:t>
            </a:r>
          </a:p>
          <a:p>
            <a:pPr marL="171450" indent="-171450">
              <a:buFont typeface="Arial" panose="020B0604020202020204" pitchFamily="34" charset="0"/>
              <a:buChar char="•"/>
            </a:pPr>
            <a:r>
              <a:rPr lang="en-CA" baseline="0" dirty="0"/>
              <a:t>It is clear, easily said and understood, even a small change in wording can alter or suggest changes to your strategic plan</a:t>
            </a:r>
          </a:p>
          <a:p>
            <a:pPr marL="171450" indent="-171450">
              <a:buFont typeface="Arial" panose="020B0604020202020204" pitchFamily="34" charset="0"/>
              <a:buChar char="•"/>
            </a:pPr>
            <a:r>
              <a:rPr lang="en-CA" baseline="0" dirty="0"/>
              <a:t>Your </a:t>
            </a:r>
            <a:r>
              <a:rPr lang="en-CA" u="sng" baseline="0" dirty="0"/>
              <a:t>vision</a:t>
            </a:r>
            <a:r>
              <a:rPr lang="en-CA" u="none" baseline="0" dirty="0"/>
              <a:t>  </a:t>
            </a:r>
            <a:r>
              <a:rPr lang="en-CA" baseline="0" dirty="0"/>
              <a:t>statement is a picture of what you want to create for the future</a:t>
            </a:r>
          </a:p>
          <a:p>
            <a:pPr marL="171450" indent="-171450">
              <a:buFont typeface="Arial" panose="020B0604020202020204" pitchFamily="34" charset="0"/>
              <a:buChar char="•"/>
            </a:pPr>
            <a:r>
              <a:rPr lang="en-CA" baseline="0" dirty="0"/>
              <a:t>It is concrete and specific</a:t>
            </a:r>
          </a:p>
          <a:p>
            <a:pPr marL="171450" indent="-171450">
              <a:buFont typeface="Arial" panose="020B0604020202020204" pitchFamily="34" charset="0"/>
              <a:buChar char="•"/>
            </a:pPr>
            <a:r>
              <a:rPr lang="en-CA" baseline="0" dirty="0"/>
              <a:t>It can be a motivational tool for your library</a:t>
            </a:r>
          </a:p>
          <a:p>
            <a:pPr marL="171450" indent="-171450">
              <a:buFont typeface="Arial" panose="020B0604020202020204" pitchFamily="34" charset="0"/>
              <a:buChar char="•"/>
            </a:pPr>
            <a:endParaRPr lang="en-CA" baseline="0" dirty="0"/>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9</a:t>
            </a:fld>
            <a:endParaRPr lang="en-CA"/>
          </a:p>
        </p:txBody>
      </p:sp>
    </p:spTree>
    <p:extLst>
      <p:ext uri="{BB962C8B-B14F-4D97-AF65-F5344CB8AC3E}">
        <p14:creationId xmlns:p14="http://schemas.microsoft.com/office/powerpoint/2010/main" val="1952915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baseline="0" dirty="0"/>
          </a:p>
          <a:p>
            <a:pPr marL="171450" indent="-171450">
              <a:buFont typeface="Arial" panose="020B0604020202020204" pitchFamily="34" charset="0"/>
              <a:buChar char="•"/>
            </a:pPr>
            <a:r>
              <a:rPr lang="en-CA" baseline="0" dirty="0"/>
              <a:t>Set out the roles and responsibilities of your board, remember, we are all volunteers with finite time, don't burn out your board! Select your chair, vice-chair, treasurer, secretary and committee heads</a:t>
            </a:r>
          </a:p>
          <a:p>
            <a:pPr marL="171450" indent="-171450">
              <a:buFont typeface="Arial" panose="020B0604020202020204" pitchFamily="34" charset="0"/>
              <a:buChar char="•"/>
            </a:pPr>
            <a:r>
              <a:rPr lang="en-CA" baseline="0" dirty="0"/>
              <a:t>We will discuss committees further on….</a:t>
            </a:r>
          </a:p>
          <a:p>
            <a:pPr marL="171450" indent="-171450">
              <a:buFont typeface="Arial" panose="020B0604020202020204" pitchFamily="34" charset="0"/>
              <a:buChar char="•"/>
            </a:pPr>
            <a:r>
              <a:rPr lang="en-CA" baseline="0" dirty="0"/>
              <a:t>How will you recruit new board members? Who will do the very important job of orientating new trustees? Who will do the evaluations of the board and it’s members – are you comfortable with self-evaluation? A good board will evaluate it self regularly </a:t>
            </a:r>
          </a:p>
          <a:p>
            <a:pPr marL="171450" indent="-171450">
              <a:buFont typeface="Arial" panose="020B0604020202020204" pitchFamily="34" charset="0"/>
              <a:buChar char="•"/>
            </a:pPr>
            <a:r>
              <a:rPr lang="en-CA" baseline="0" dirty="0"/>
              <a:t>Get a copy of the Trustee Code of Conduct and incorporate it into your policies. As a legal board , we can be held liable for ethical and pecuniary infractions and have good policies to address trustee conduct will go a long way to govern the board and reduce liability.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10</a:t>
            </a:fld>
            <a:endParaRPr lang="en-CA"/>
          </a:p>
        </p:txBody>
      </p:sp>
    </p:spTree>
    <p:extLst>
      <p:ext uri="{BB962C8B-B14F-4D97-AF65-F5344CB8AC3E}">
        <p14:creationId xmlns:p14="http://schemas.microsoft.com/office/powerpoint/2010/main" val="3691930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How</a:t>
            </a:r>
            <a:r>
              <a:rPr lang="en-CA" baseline="0" dirty="0"/>
              <a:t> are day to day operations going to exist in your library? </a:t>
            </a:r>
          </a:p>
          <a:p>
            <a:pPr marL="171450" indent="-171450">
              <a:buFont typeface="Arial" panose="020B0604020202020204" pitchFamily="34" charset="0"/>
              <a:buChar char="•"/>
            </a:pPr>
            <a:r>
              <a:rPr lang="en-CA" baseline="0" dirty="0"/>
              <a:t>How do you address print disabled patrons</a:t>
            </a:r>
          </a:p>
          <a:p>
            <a:pPr marL="171450" indent="-171450">
              <a:buFont typeface="Arial" panose="020B0604020202020204" pitchFamily="34" charset="0"/>
              <a:buChar char="•"/>
            </a:pPr>
            <a:r>
              <a:rPr lang="en-CA" baseline="0" dirty="0"/>
              <a:t>How will you develop your budget? Petty cash? When will floats be provided? </a:t>
            </a:r>
          </a:p>
          <a:p>
            <a:pPr marL="171450" indent="-171450">
              <a:buFont typeface="Arial" panose="020B0604020202020204" pitchFamily="34" charset="0"/>
              <a:buChar char="•"/>
            </a:pPr>
            <a:r>
              <a:rPr lang="en-CA" baseline="0" dirty="0"/>
              <a:t>How will you address purchasing and acquisitions? </a:t>
            </a:r>
            <a:endParaRPr lang="en-CA" dirty="0"/>
          </a:p>
        </p:txBody>
      </p:sp>
      <p:sp>
        <p:nvSpPr>
          <p:cNvPr id="4" name="Slide Number Placeholder 3"/>
          <p:cNvSpPr>
            <a:spLocks noGrp="1"/>
          </p:cNvSpPr>
          <p:nvPr>
            <p:ph type="sldNum" sz="quarter" idx="10"/>
          </p:nvPr>
        </p:nvSpPr>
        <p:spPr/>
        <p:txBody>
          <a:bodyPr/>
          <a:lstStyle/>
          <a:p>
            <a:fld id="{21B5B977-A914-4D95-80FD-572FB484ECE0}" type="slidenum">
              <a:rPr lang="en-CA" smtClean="0"/>
              <a:t>11</a:t>
            </a:fld>
            <a:endParaRPr lang="en-CA"/>
          </a:p>
        </p:txBody>
      </p:sp>
    </p:spTree>
    <p:extLst>
      <p:ext uri="{BB962C8B-B14F-4D97-AF65-F5344CB8AC3E}">
        <p14:creationId xmlns:p14="http://schemas.microsoft.com/office/powerpoint/2010/main" val="24775631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5" hidden="1"/>
          <p:cNvGrpSpPr/>
          <p:nvPr userDrawn="1"/>
        </p:nvGrpSpPr>
        <p:grpSpPr>
          <a:xfrm>
            <a:off x="6615569" y="3631843"/>
            <a:ext cx="2102400" cy="2101572"/>
            <a:chOff x="6654206" y="3631843"/>
            <a:chExt cx="2102400" cy="2101572"/>
          </a:xfrm>
        </p:grpSpPr>
        <p:sp>
          <p:nvSpPr>
            <p:cNvPr id="14" name="Oval 13"/>
            <p:cNvSpPr/>
            <p:nvPr userDrawn="1"/>
          </p:nvSpPr>
          <p:spPr>
            <a:xfrm>
              <a:off x="6654206" y="3631843"/>
              <a:ext cx="2102400" cy="2101572"/>
            </a:xfrm>
            <a:prstGeom prst="ellipse">
              <a:avLst/>
            </a:prstGeom>
            <a:gradFill flip="none" rotWithShape="1">
              <a:gsLst>
                <a:gs pos="27000">
                  <a:schemeClr val="bg1"/>
                </a:gs>
                <a:gs pos="79000">
                  <a:schemeClr val="bg1">
                    <a:alpha val="46000"/>
                  </a:schemeClr>
                </a:gs>
                <a:gs pos="100000">
                  <a:srgbClr val="4BE7C8">
                    <a:alpha val="57000"/>
                  </a:srgbClr>
                </a:gs>
              </a:gsLst>
              <a:path path="circle">
                <a:fillToRect l="50000" t="50000" r="50000" b="50000"/>
              </a:path>
              <a:tileRect/>
            </a:gradFill>
            <a:ln>
              <a:noFill/>
            </a:ln>
            <a:effectLst>
              <a:glow>
                <a:srgbClr val="4BE7C8"/>
              </a:glow>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ALTA Logo"/>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53716" y="3638657"/>
              <a:ext cx="1697856" cy="2094757"/>
            </a:xfrm>
            <a:prstGeom prst="rect">
              <a:avLst/>
            </a:prstGeom>
            <a:noFill/>
            <a:ln>
              <a:noFill/>
            </a:ln>
          </p:spPr>
        </p:pic>
      </p:grpSp>
      <p:sp>
        <p:nvSpPr>
          <p:cNvPr id="2" name="Title 1"/>
          <p:cNvSpPr>
            <a:spLocks noGrp="1"/>
          </p:cNvSpPr>
          <p:nvPr>
            <p:ph type="ctrTitle"/>
          </p:nvPr>
        </p:nvSpPr>
        <p:spPr>
          <a:xfrm>
            <a:off x="444319" y="2130426"/>
            <a:ext cx="8273650" cy="1470025"/>
          </a:xfrm>
        </p:spPr>
        <p:txBody>
          <a:bodyPr/>
          <a:lstStyle>
            <a:lvl1pPr algn="l">
              <a:defRPr/>
            </a:lvl1pPr>
          </a:lstStyle>
          <a:p>
            <a:r>
              <a:rPr lang="en-US"/>
              <a:t>Click to edit Master title style</a:t>
            </a:r>
            <a:endParaRPr lang="en-CA"/>
          </a:p>
        </p:txBody>
      </p:sp>
      <p:sp>
        <p:nvSpPr>
          <p:cNvPr id="3" name="Subtitle 2"/>
          <p:cNvSpPr>
            <a:spLocks noGrp="1"/>
          </p:cNvSpPr>
          <p:nvPr>
            <p:ph type="subTitle" idx="1"/>
          </p:nvPr>
        </p:nvSpPr>
        <p:spPr>
          <a:xfrm>
            <a:off x="444319" y="3886200"/>
            <a:ext cx="6101177"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30CD4C0A-2D51-4949-AF0D-8E08CA57141D}" type="datetimeFigureOut">
              <a:rPr lang="en-CA" smtClean="0"/>
              <a:t>2017-06-11</a:t>
            </a:fld>
            <a:endParaRPr lang="en-CA"/>
          </a:p>
        </p:txBody>
      </p:sp>
      <p:sp>
        <p:nvSpPr>
          <p:cNvPr id="5" name="Footer Placeholder 4"/>
          <p:cNvSpPr>
            <a:spLocks noGrp="1"/>
          </p:cNvSpPr>
          <p:nvPr>
            <p:ph type="ftr" sz="quarter" idx="11"/>
          </p:nvPr>
        </p:nvSpPr>
        <p:spPr/>
        <p:txBody>
          <a:bodyPr/>
          <a:lstStyle/>
          <a:p>
            <a:endParaRPr lang="en-CA"/>
          </a:p>
        </p:txBody>
      </p:sp>
    </p:spTree>
    <p:extLst>
      <p:ext uri="{BB962C8B-B14F-4D97-AF65-F5344CB8AC3E}">
        <p14:creationId xmlns:p14="http://schemas.microsoft.com/office/powerpoint/2010/main" val="269629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710" cy="1162050"/>
          </a:xfrm>
        </p:spPr>
        <p:txBody>
          <a:bodyPr anchor="b"/>
          <a:lstStyle>
            <a:lvl1pPr algn="l">
              <a:defRPr sz="2000" b="0"/>
            </a:lvl1pPr>
          </a:lstStyle>
          <a:p>
            <a:r>
              <a:rPr lang="en-US"/>
              <a:t>Click to edit Master title style</a:t>
            </a:r>
            <a:endParaRPr lang="en-CA"/>
          </a:p>
        </p:txBody>
      </p:sp>
      <p:sp>
        <p:nvSpPr>
          <p:cNvPr id="3" name="Content Placeholder 2"/>
          <p:cNvSpPr>
            <a:spLocks noGrp="1"/>
          </p:cNvSpPr>
          <p:nvPr>
            <p:ph idx="1"/>
          </p:nvPr>
        </p:nvSpPr>
        <p:spPr>
          <a:xfrm>
            <a:off x="3575448" y="273051"/>
            <a:ext cx="5111353" cy="5853113"/>
          </a:xfrm>
        </p:spPr>
        <p:txBody>
          <a:bodyPr/>
          <a:lstStyle>
            <a:lvl1pPr>
              <a:defRPr sz="3200" b="0"/>
            </a:lvl1pPr>
            <a:lvl2pPr>
              <a:defRPr sz="2800" b="0"/>
            </a:lvl2pPr>
            <a:lvl3pPr>
              <a:defRPr sz="2400" b="0"/>
            </a:lvl3pPr>
            <a:lvl4pPr>
              <a:defRPr sz="2000" b="0"/>
            </a:lvl4pPr>
            <a:lvl5pPr>
              <a:defRPr sz="2000" b="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1"/>
            <a:ext cx="3008710" cy="4691063"/>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b="0"/>
            </a:lvl1pPr>
          </a:lstStyle>
          <a:p>
            <a:fld id="{30CD4C0A-2D51-4949-AF0D-8E08CA57141D}" type="datetimeFigureOut">
              <a:rPr lang="en-CA" smtClean="0"/>
              <a:pPr/>
              <a:t>2017-06-11</a:t>
            </a:fld>
            <a:endParaRPr lang="en-CA"/>
          </a:p>
        </p:txBody>
      </p:sp>
      <p:sp>
        <p:nvSpPr>
          <p:cNvPr id="6" name="Footer Placeholder 5"/>
          <p:cNvSpPr>
            <a:spLocks noGrp="1"/>
          </p:cNvSpPr>
          <p:nvPr>
            <p:ph type="ftr" sz="quarter" idx="11"/>
          </p:nvPr>
        </p:nvSpPr>
        <p:spPr/>
        <p:txBody>
          <a:bodyPr/>
          <a:lstStyle>
            <a:lvl1pPr>
              <a:defRPr b="0"/>
            </a:lvl1pPr>
          </a:lstStyle>
          <a:p>
            <a:endParaRPr lang="en-CA"/>
          </a:p>
        </p:txBody>
      </p:sp>
      <p:sp>
        <p:nvSpPr>
          <p:cNvPr id="7" name="Slide Number Placeholder 6"/>
          <p:cNvSpPr>
            <a:spLocks noGrp="1"/>
          </p:cNvSpPr>
          <p:nvPr>
            <p:ph type="sldNum" sz="quarter" idx="12"/>
          </p:nvPr>
        </p:nvSpPr>
        <p:spPr/>
        <p:txBody>
          <a:bodyPr/>
          <a:lstStyle>
            <a:lvl1pPr>
              <a:defRPr b="0"/>
            </a:lvl1pPr>
          </a:lstStyle>
          <a:p>
            <a:fld id="{4F918774-E9B1-46CA-AAD1-95362C22D02F}" type="slidenum">
              <a:rPr lang="en-CA" smtClean="0"/>
              <a:pPr/>
              <a:t>‹#›</a:t>
            </a:fld>
            <a:endParaRPr lang="en-CA"/>
          </a:p>
        </p:txBody>
      </p:sp>
    </p:spTree>
    <p:extLst>
      <p:ext uri="{BB962C8B-B14F-4D97-AF65-F5344CB8AC3E}">
        <p14:creationId xmlns:p14="http://schemas.microsoft.com/office/powerpoint/2010/main" val="47928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91" y="4800600"/>
            <a:ext cx="5486400" cy="566738"/>
          </a:xfrm>
        </p:spPr>
        <p:txBody>
          <a:bodyPr anchor="b"/>
          <a:lstStyle>
            <a:lvl1pPr algn="l">
              <a:defRPr sz="2000" b="0"/>
            </a:lvl1pPr>
          </a:lstStyle>
          <a:p>
            <a:r>
              <a:rPr lang="en-US"/>
              <a:t>Click to edit Master title style</a:t>
            </a:r>
            <a:endParaRPr lang="en-CA"/>
          </a:p>
        </p:txBody>
      </p:sp>
      <p:sp>
        <p:nvSpPr>
          <p:cNvPr id="3" name="Picture Placeholder 2"/>
          <p:cNvSpPr>
            <a:spLocks noGrp="1"/>
          </p:cNvSpPr>
          <p:nvPr>
            <p:ph type="pic" idx="1"/>
          </p:nvPr>
        </p:nvSpPr>
        <p:spPr>
          <a:xfrm>
            <a:off x="1791891" y="612775"/>
            <a:ext cx="5486400" cy="4114800"/>
          </a:xfrm>
        </p:spPr>
        <p:txBody>
          <a:bodyPr/>
          <a:lstStyle>
            <a:lvl1pPr marL="0" indent="0">
              <a:buNone/>
              <a:defRPr sz="32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1891" y="5367338"/>
            <a:ext cx="5486400" cy="804862"/>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b="0"/>
            </a:lvl1pPr>
          </a:lstStyle>
          <a:p>
            <a:fld id="{30CD4C0A-2D51-4949-AF0D-8E08CA57141D}" type="datetimeFigureOut">
              <a:rPr lang="en-CA" smtClean="0"/>
              <a:pPr/>
              <a:t>2017-06-11</a:t>
            </a:fld>
            <a:endParaRPr lang="en-CA"/>
          </a:p>
        </p:txBody>
      </p:sp>
      <p:sp>
        <p:nvSpPr>
          <p:cNvPr id="6" name="Footer Placeholder 5"/>
          <p:cNvSpPr>
            <a:spLocks noGrp="1"/>
          </p:cNvSpPr>
          <p:nvPr>
            <p:ph type="ftr" sz="quarter" idx="11"/>
          </p:nvPr>
        </p:nvSpPr>
        <p:spPr/>
        <p:txBody>
          <a:bodyPr/>
          <a:lstStyle>
            <a:lvl1pPr>
              <a:defRPr b="0"/>
            </a:lvl1pPr>
          </a:lstStyle>
          <a:p>
            <a:endParaRPr lang="en-CA"/>
          </a:p>
        </p:txBody>
      </p:sp>
      <p:sp>
        <p:nvSpPr>
          <p:cNvPr id="7" name="Slide Number Placeholder 6"/>
          <p:cNvSpPr>
            <a:spLocks noGrp="1"/>
          </p:cNvSpPr>
          <p:nvPr>
            <p:ph type="sldNum" sz="quarter" idx="12"/>
          </p:nvPr>
        </p:nvSpPr>
        <p:spPr/>
        <p:txBody>
          <a:bodyPr/>
          <a:lstStyle>
            <a:lvl1pPr>
              <a:defRPr b="0"/>
            </a:lvl1pPr>
          </a:lstStyle>
          <a:p>
            <a:fld id="{4F918774-E9B1-46CA-AAD1-95362C22D02F}" type="slidenum">
              <a:rPr lang="en-CA" smtClean="0"/>
              <a:pPr/>
              <a:t>‹#›</a:t>
            </a:fld>
            <a:endParaRPr lang="en-CA"/>
          </a:p>
        </p:txBody>
      </p:sp>
    </p:spTree>
    <p:extLst>
      <p:ext uri="{BB962C8B-B14F-4D97-AF65-F5344CB8AC3E}">
        <p14:creationId xmlns:p14="http://schemas.microsoft.com/office/powerpoint/2010/main" val="109779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endParaRPr lang="en-CA"/>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Ø"/>
              <a:defRPr b="0"/>
            </a:lvl1pPr>
            <a:lvl2pPr>
              <a:defRPr b="0"/>
            </a:lvl2pPr>
            <a:lvl3pPr>
              <a:defRPr b="0"/>
            </a:lvl3pPr>
            <a:lvl4pPr>
              <a:defRPr b="0"/>
            </a:lvl4pPr>
            <a:lvl5pPr>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30CD4C0A-2D51-4949-AF0D-8E08CA57141D}" type="datetimeFigureOut">
              <a:rPr lang="en-CA" smtClean="0"/>
              <a:t>2017-06-11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6553200" y="6356351"/>
            <a:ext cx="1434921" cy="365125"/>
          </a:xfrm>
        </p:spPr>
        <p:txBody>
          <a:bodyPr/>
          <a:lstStyle/>
          <a:p>
            <a:fld id="{4F918774-E9B1-46CA-AAD1-95362C22D02F}" type="slidenum">
              <a:rPr lang="en-CA" smtClean="0"/>
              <a:t>‹#›</a:t>
            </a:fld>
            <a:endParaRPr lang="en-CA"/>
          </a:p>
        </p:txBody>
      </p:sp>
    </p:spTree>
    <p:extLst>
      <p:ext uri="{BB962C8B-B14F-4D97-AF65-F5344CB8AC3E}">
        <p14:creationId xmlns:p14="http://schemas.microsoft.com/office/powerpoint/2010/main" val="285368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 Only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3771"/>
            <a:ext cx="8229600" cy="5342393"/>
          </a:xfrm>
        </p:spPr>
        <p:txBody>
          <a:bodyPr/>
          <a:lstStyle>
            <a:lvl1pPr marL="342900" indent="-342900">
              <a:buFont typeface="Wingdings" panose="05000000000000000000" pitchFamily="2" charset="2"/>
              <a:buChar char="Ø"/>
              <a:defRPr b="0"/>
            </a:lvl1pPr>
            <a:lvl2pPr>
              <a:defRPr b="0"/>
            </a:lvl2pPr>
            <a:lvl3pPr>
              <a:defRPr b="0"/>
            </a:lvl3pPr>
            <a:lvl4pPr>
              <a:defRPr b="0"/>
            </a:lvl4pPr>
            <a:lvl5pPr>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30CD4C0A-2D51-4949-AF0D-8E08CA57141D}" type="datetimeFigureOut">
              <a:rPr lang="en-CA" smtClean="0"/>
              <a:t>2017-06-11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6553200" y="6356351"/>
            <a:ext cx="1434921" cy="365125"/>
          </a:xfrm>
        </p:spPr>
        <p:txBody>
          <a:bodyPr/>
          <a:lstStyle/>
          <a:p>
            <a:fld id="{4F918774-E9B1-46CA-AAD1-95362C22D02F}" type="slidenum">
              <a:rPr lang="en-CA" smtClean="0"/>
              <a:t>‹#›</a:t>
            </a:fld>
            <a:endParaRPr lang="en-CA"/>
          </a:p>
        </p:txBody>
      </p:sp>
    </p:spTree>
    <p:extLst>
      <p:ext uri="{BB962C8B-B14F-4D97-AF65-F5344CB8AC3E}">
        <p14:creationId xmlns:p14="http://schemas.microsoft.com/office/powerpoint/2010/main" val="149737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710" y="3630931"/>
            <a:ext cx="5275660" cy="1964327"/>
          </a:xfrm>
        </p:spPr>
        <p:txBody>
          <a:bodyPr anchor="t"/>
          <a:lstStyle>
            <a:lvl1pPr algn="l">
              <a:defRPr sz="4000" b="1" cap="all"/>
            </a:lvl1pPr>
          </a:lstStyle>
          <a:p>
            <a:r>
              <a:rPr lang="en-US" dirty="0"/>
              <a:t>Click to edit Master title style</a:t>
            </a:r>
            <a:endParaRPr lang="en-CA" dirty="0"/>
          </a:p>
        </p:txBody>
      </p:sp>
      <p:sp>
        <p:nvSpPr>
          <p:cNvPr id="3" name="Text Placeholder 2"/>
          <p:cNvSpPr>
            <a:spLocks noGrp="1"/>
          </p:cNvSpPr>
          <p:nvPr>
            <p:ph type="body" idx="1"/>
          </p:nvPr>
        </p:nvSpPr>
        <p:spPr>
          <a:xfrm>
            <a:off x="722710" y="2065868"/>
            <a:ext cx="5275660" cy="154937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0CD4C0A-2D51-4949-AF0D-8E08CA57141D}" type="datetimeFigureOut">
              <a:rPr lang="en-CA" smtClean="0"/>
              <a:t>2017-06-11</a:t>
            </a:fld>
            <a:endParaRPr lang="en-CA"/>
          </a:p>
        </p:txBody>
      </p:sp>
      <p:sp>
        <p:nvSpPr>
          <p:cNvPr id="5" name="Footer Placeholder 4"/>
          <p:cNvSpPr>
            <a:spLocks noGrp="1"/>
          </p:cNvSpPr>
          <p:nvPr>
            <p:ph type="ftr" sz="quarter" idx="11"/>
          </p:nvPr>
        </p:nvSpPr>
        <p:spPr/>
        <p:txBody>
          <a:bodyPr/>
          <a:lstStyle/>
          <a:p>
            <a:endParaRPr lang="en-CA"/>
          </a:p>
        </p:txBody>
      </p:sp>
      <p:grpSp>
        <p:nvGrpSpPr>
          <p:cNvPr id="15" name="Group 14"/>
          <p:cNvGrpSpPr/>
          <p:nvPr userDrawn="1"/>
        </p:nvGrpSpPr>
        <p:grpSpPr>
          <a:xfrm>
            <a:off x="7169360" y="4936734"/>
            <a:ext cx="2102400" cy="2101572"/>
            <a:chOff x="6654206" y="3631843"/>
            <a:chExt cx="2102400" cy="2101572"/>
          </a:xfrm>
        </p:grpSpPr>
        <p:sp>
          <p:nvSpPr>
            <p:cNvPr id="16" name="Oval 15"/>
            <p:cNvSpPr/>
            <p:nvPr userDrawn="1"/>
          </p:nvSpPr>
          <p:spPr>
            <a:xfrm>
              <a:off x="6654206" y="3631843"/>
              <a:ext cx="2102400" cy="2101572"/>
            </a:xfrm>
            <a:prstGeom prst="ellipse">
              <a:avLst/>
            </a:prstGeom>
            <a:gradFill flip="none" rotWithShape="1">
              <a:gsLst>
                <a:gs pos="27000">
                  <a:schemeClr val="bg1"/>
                </a:gs>
                <a:gs pos="79000">
                  <a:schemeClr val="bg1">
                    <a:alpha val="46000"/>
                  </a:schemeClr>
                </a:gs>
                <a:gs pos="100000">
                  <a:srgbClr val="4BE7C8">
                    <a:alpha val="57000"/>
                  </a:srgbClr>
                </a:gs>
              </a:gsLst>
              <a:path path="circle">
                <a:fillToRect l="50000" t="50000" r="50000" b="50000"/>
              </a:path>
              <a:tileRect/>
            </a:gradFill>
            <a:ln>
              <a:noFill/>
            </a:ln>
            <a:effectLst>
              <a:glow>
                <a:srgbClr val="4BE7C8"/>
              </a:glow>
              <a:softEdge rad="279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ALTA Logo"/>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53716" y="3638657"/>
              <a:ext cx="1697856" cy="2094757"/>
            </a:xfrm>
            <a:prstGeom prst="rect">
              <a:avLst/>
            </a:prstGeom>
            <a:noFill/>
            <a:ln>
              <a:noFill/>
            </a:ln>
          </p:spPr>
        </p:pic>
      </p:grpSp>
    </p:spTree>
    <p:extLst>
      <p:ext uri="{BB962C8B-B14F-4D97-AF65-F5344CB8AC3E}">
        <p14:creationId xmlns:p14="http://schemas.microsoft.com/office/powerpoint/2010/main" val="341972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endParaRPr lang="en-CA"/>
          </a:p>
        </p:txBody>
      </p:sp>
      <p:sp>
        <p:nvSpPr>
          <p:cNvPr id="3" name="Content Placeholder 2"/>
          <p:cNvSpPr>
            <a:spLocks noGrp="1"/>
          </p:cNvSpPr>
          <p:nvPr>
            <p:ph sz="half" idx="1"/>
          </p:nvPr>
        </p:nvSpPr>
        <p:spPr>
          <a:xfrm>
            <a:off x="457200" y="1600201"/>
            <a:ext cx="4057650" cy="4525963"/>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29150" y="1600201"/>
            <a:ext cx="4057650" cy="4525963"/>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lvl1pPr>
              <a:defRPr b="0"/>
            </a:lvl1pPr>
          </a:lstStyle>
          <a:p>
            <a:fld id="{30CD4C0A-2D51-4949-AF0D-8E08CA57141D}" type="datetimeFigureOut">
              <a:rPr lang="en-CA" smtClean="0"/>
              <a:pPr/>
              <a:t>2017-06-11</a:t>
            </a:fld>
            <a:endParaRPr lang="en-CA"/>
          </a:p>
        </p:txBody>
      </p:sp>
      <p:sp>
        <p:nvSpPr>
          <p:cNvPr id="6" name="Footer Placeholder 5"/>
          <p:cNvSpPr>
            <a:spLocks noGrp="1"/>
          </p:cNvSpPr>
          <p:nvPr>
            <p:ph type="ftr" sz="quarter" idx="11"/>
          </p:nvPr>
        </p:nvSpPr>
        <p:spPr/>
        <p:txBody>
          <a:bodyPr/>
          <a:lstStyle>
            <a:lvl1pPr>
              <a:defRPr b="0"/>
            </a:lvl1pPr>
          </a:lstStyle>
          <a:p>
            <a:endParaRPr lang="en-CA"/>
          </a:p>
        </p:txBody>
      </p:sp>
      <p:sp>
        <p:nvSpPr>
          <p:cNvPr id="7" name="Slide Number Placeholder 6"/>
          <p:cNvSpPr>
            <a:spLocks noGrp="1"/>
          </p:cNvSpPr>
          <p:nvPr>
            <p:ph type="sldNum" sz="quarter" idx="12"/>
          </p:nvPr>
        </p:nvSpPr>
        <p:spPr/>
        <p:txBody>
          <a:bodyPr/>
          <a:lstStyle>
            <a:lvl1pPr>
              <a:defRPr b="0"/>
            </a:lvl1pPr>
          </a:lstStyle>
          <a:p>
            <a:fld id="{4F918774-E9B1-46CA-AAD1-95362C22D02F}" type="slidenum">
              <a:rPr lang="en-CA" smtClean="0"/>
              <a:pPr/>
              <a:t>‹#›</a:t>
            </a:fld>
            <a:endParaRPr lang="en-CA"/>
          </a:p>
        </p:txBody>
      </p:sp>
    </p:spTree>
    <p:extLst>
      <p:ext uri="{BB962C8B-B14F-4D97-AF65-F5344CB8AC3E}">
        <p14:creationId xmlns:p14="http://schemas.microsoft.com/office/powerpoint/2010/main" val="166743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endParaRPr lang="en-CA"/>
          </a:p>
        </p:txBody>
      </p:sp>
      <p:sp>
        <p:nvSpPr>
          <p:cNvPr id="3" name="Text Placeholder 2"/>
          <p:cNvSpPr>
            <a:spLocks noGrp="1"/>
          </p:cNvSpPr>
          <p:nvPr>
            <p:ph type="body" idx="1"/>
          </p:nvPr>
        </p:nvSpPr>
        <p:spPr>
          <a:xfrm>
            <a:off x="457200" y="1535113"/>
            <a:ext cx="4039791"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39791" cy="3951288"/>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4628" y="1535113"/>
            <a:ext cx="4042172"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4628" y="2174875"/>
            <a:ext cx="4042172" cy="3951288"/>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lvl1pPr>
              <a:defRPr b="0"/>
            </a:lvl1pPr>
          </a:lstStyle>
          <a:p>
            <a:fld id="{30CD4C0A-2D51-4949-AF0D-8E08CA57141D}" type="datetimeFigureOut">
              <a:rPr lang="en-CA" smtClean="0"/>
              <a:pPr/>
              <a:t>2017-06-11</a:t>
            </a:fld>
            <a:endParaRPr lang="en-CA"/>
          </a:p>
        </p:txBody>
      </p:sp>
      <p:sp>
        <p:nvSpPr>
          <p:cNvPr id="8" name="Footer Placeholder 7"/>
          <p:cNvSpPr>
            <a:spLocks noGrp="1"/>
          </p:cNvSpPr>
          <p:nvPr>
            <p:ph type="ftr" sz="quarter" idx="11"/>
          </p:nvPr>
        </p:nvSpPr>
        <p:spPr/>
        <p:txBody>
          <a:bodyPr/>
          <a:lstStyle>
            <a:lvl1pPr>
              <a:defRPr b="0"/>
            </a:lvl1pPr>
          </a:lstStyle>
          <a:p>
            <a:endParaRPr lang="en-CA"/>
          </a:p>
        </p:txBody>
      </p:sp>
      <p:sp>
        <p:nvSpPr>
          <p:cNvPr id="9" name="Slide Number Placeholder 8"/>
          <p:cNvSpPr>
            <a:spLocks noGrp="1"/>
          </p:cNvSpPr>
          <p:nvPr>
            <p:ph type="sldNum" sz="quarter" idx="12"/>
          </p:nvPr>
        </p:nvSpPr>
        <p:spPr/>
        <p:txBody>
          <a:bodyPr/>
          <a:lstStyle>
            <a:lvl1pPr>
              <a:defRPr b="0"/>
            </a:lvl1pPr>
          </a:lstStyle>
          <a:p>
            <a:fld id="{4F918774-E9B1-46CA-AAD1-95362C22D02F}" type="slidenum">
              <a:rPr lang="en-CA" smtClean="0"/>
              <a:pPr/>
              <a:t>‹#›</a:t>
            </a:fld>
            <a:endParaRPr lang="en-CA"/>
          </a:p>
        </p:txBody>
      </p:sp>
    </p:spTree>
    <p:extLst>
      <p:ext uri="{BB962C8B-B14F-4D97-AF65-F5344CB8AC3E}">
        <p14:creationId xmlns:p14="http://schemas.microsoft.com/office/powerpoint/2010/main" val="205648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endParaRPr lang="en-CA"/>
          </a:p>
        </p:txBody>
      </p:sp>
      <p:sp>
        <p:nvSpPr>
          <p:cNvPr id="3" name="Date Placeholder 2"/>
          <p:cNvSpPr>
            <a:spLocks noGrp="1"/>
          </p:cNvSpPr>
          <p:nvPr>
            <p:ph type="dt" sz="half" idx="10"/>
          </p:nvPr>
        </p:nvSpPr>
        <p:spPr/>
        <p:txBody>
          <a:bodyPr/>
          <a:lstStyle>
            <a:lvl1pPr>
              <a:defRPr b="0"/>
            </a:lvl1pPr>
          </a:lstStyle>
          <a:p>
            <a:fld id="{30CD4C0A-2D51-4949-AF0D-8E08CA57141D}" type="datetimeFigureOut">
              <a:rPr lang="en-CA" smtClean="0"/>
              <a:pPr/>
              <a:t>2017-06-11</a:t>
            </a:fld>
            <a:endParaRPr lang="en-CA"/>
          </a:p>
        </p:txBody>
      </p:sp>
      <p:sp>
        <p:nvSpPr>
          <p:cNvPr id="4" name="Footer Placeholder 3"/>
          <p:cNvSpPr>
            <a:spLocks noGrp="1"/>
          </p:cNvSpPr>
          <p:nvPr>
            <p:ph type="ftr" sz="quarter" idx="11"/>
          </p:nvPr>
        </p:nvSpPr>
        <p:spPr/>
        <p:txBody>
          <a:bodyPr/>
          <a:lstStyle>
            <a:lvl1pPr>
              <a:defRPr b="0"/>
            </a:lvl1pPr>
          </a:lstStyle>
          <a:p>
            <a:endParaRPr lang="en-CA"/>
          </a:p>
        </p:txBody>
      </p:sp>
      <p:sp>
        <p:nvSpPr>
          <p:cNvPr id="5" name="Slide Number Placeholder 4"/>
          <p:cNvSpPr>
            <a:spLocks noGrp="1"/>
          </p:cNvSpPr>
          <p:nvPr>
            <p:ph type="sldNum" sz="quarter" idx="12"/>
          </p:nvPr>
        </p:nvSpPr>
        <p:spPr>
          <a:xfrm>
            <a:off x="6553201" y="6356351"/>
            <a:ext cx="1579808" cy="365125"/>
          </a:xfrm>
        </p:spPr>
        <p:txBody>
          <a:bodyPr/>
          <a:lstStyle>
            <a:lvl1pPr>
              <a:defRPr b="0"/>
            </a:lvl1pPr>
          </a:lstStyle>
          <a:p>
            <a:fld id="{4F918774-E9B1-46CA-AAD1-95362C22D02F}" type="slidenum">
              <a:rPr lang="en-CA" smtClean="0"/>
              <a:pPr/>
              <a:t>‹#›</a:t>
            </a:fld>
            <a:endParaRPr lang="en-CA"/>
          </a:p>
        </p:txBody>
      </p:sp>
    </p:spTree>
    <p:extLst>
      <p:ext uri="{BB962C8B-B14F-4D97-AF65-F5344CB8AC3E}">
        <p14:creationId xmlns:p14="http://schemas.microsoft.com/office/powerpoint/2010/main" val="213123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0"/>
            </a:lvl1pPr>
          </a:lstStyle>
          <a:p>
            <a:fld id="{30CD4C0A-2D51-4949-AF0D-8E08CA57141D}" type="datetimeFigureOut">
              <a:rPr lang="en-CA" smtClean="0"/>
              <a:pPr/>
              <a:t>2017-06-11</a:t>
            </a:fld>
            <a:endParaRPr lang="en-CA"/>
          </a:p>
        </p:txBody>
      </p:sp>
      <p:sp>
        <p:nvSpPr>
          <p:cNvPr id="3" name="Footer Placeholder 2"/>
          <p:cNvSpPr>
            <a:spLocks noGrp="1"/>
          </p:cNvSpPr>
          <p:nvPr>
            <p:ph type="ftr" sz="quarter" idx="11"/>
          </p:nvPr>
        </p:nvSpPr>
        <p:spPr/>
        <p:txBody>
          <a:bodyPr/>
          <a:lstStyle>
            <a:lvl1pPr>
              <a:defRPr b="0"/>
            </a:lvl1pPr>
          </a:lstStyle>
          <a:p>
            <a:endParaRPr lang="en-CA"/>
          </a:p>
        </p:txBody>
      </p:sp>
      <p:sp>
        <p:nvSpPr>
          <p:cNvPr id="4" name="Slide Number Placeholder 3"/>
          <p:cNvSpPr>
            <a:spLocks noGrp="1"/>
          </p:cNvSpPr>
          <p:nvPr>
            <p:ph type="sldNum" sz="quarter" idx="12"/>
          </p:nvPr>
        </p:nvSpPr>
        <p:spPr>
          <a:xfrm>
            <a:off x="6553200" y="6356351"/>
            <a:ext cx="1652660" cy="365125"/>
          </a:xfrm>
        </p:spPr>
        <p:txBody>
          <a:bodyPr/>
          <a:lstStyle>
            <a:lvl1pPr>
              <a:defRPr b="0"/>
            </a:lvl1pPr>
          </a:lstStyle>
          <a:p>
            <a:fld id="{4F918774-E9B1-46CA-AAD1-95362C22D02F}" type="slidenum">
              <a:rPr lang="en-CA" smtClean="0"/>
              <a:pPr/>
              <a:t>‹#›</a:t>
            </a:fld>
            <a:endParaRPr lang="en-CA"/>
          </a:p>
        </p:txBody>
      </p:sp>
    </p:spTree>
    <p:extLst>
      <p:ext uri="{BB962C8B-B14F-4D97-AF65-F5344CB8AC3E}">
        <p14:creationId xmlns:p14="http://schemas.microsoft.com/office/powerpoint/2010/main" val="240792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otal Blank">
    <p:bg>
      <p:bgPr>
        <a:solidFill>
          <a:srgbClr val="06588E"/>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0"/>
            </a:lvl1pPr>
          </a:lstStyle>
          <a:p>
            <a:fld id="{30CD4C0A-2D51-4949-AF0D-8E08CA57141D}" type="datetimeFigureOut">
              <a:rPr lang="en-CA" smtClean="0"/>
              <a:pPr/>
              <a:t>2017-06-11</a:t>
            </a:fld>
            <a:endParaRPr lang="en-CA"/>
          </a:p>
        </p:txBody>
      </p:sp>
      <p:sp>
        <p:nvSpPr>
          <p:cNvPr id="3" name="Footer Placeholder 2"/>
          <p:cNvSpPr>
            <a:spLocks noGrp="1"/>
          </p:cNvSpPr>
          <p:nvPr>
            <p:ph type="ftr" sz="quarter" idx="11"/>
          </p:nvPr>
        </p:nvSpPr>
        <p:spPr/>
        <p:txBody>
          <a:bodyPr/>
          <a:lstStyle>
            <a:lvl1pPr>
              <a:defRPr b="0"/>
            </a:lvl1pPr>
          </a:lstStyle>
          <a:p>
            <a:endParaRPr lang="en-CA"/>
          </a:p>
        </p:txBody>
      </p:sp>
      <p:sp>
        <p:nvSpPr>
          <p:cNvPr id="4" name="Slide Number Placeholder 3"/>
          <p:cNvSpPr>
            <a:spLocks noGrp="1"/>
          </p:cNvSpPr>
          <p:nvPr>
            <p:ph type="sldNum" sz="quarter" idx="12"/>
          </p:nvPr>
        </p:nvSpPr>
        <p:spPr>
          <a:xfrm>
            <a:off x="6553200" y="6356351"/>
            <a:ext cx="1652660" cy="365125"/>
          </a:xfrm>
        </p:spPr>
        <p:txBody>
          <a:bodyPr/>
          <a:lstStyle>
            <a:lvl1pPr>
              <a:defRPr b="0"/>
            </a:lvl1pPr>
          </a:lstStyle>
          <a:p>
            <a:fld id="{4F918774-E9B1-46CA-AAD1-95362C22D02F}" type="slidenum">
              <a:rPr lang="en-CA" smtClean="0"/>
              <a:pPr/>
              <a:t>‹#›</a:t>
            </a:fld>
            <a:endParaRPr lang="en-CA"/>
          </a:p>
        </p:txBody>
      </p:sp>
    </p:spTree>
    <p:extLst>
      <p:ext uri="{BB962C8B-B14F-4D97-AF65-F5344CB8AC3E}">
        <p14:creationId xmlns:p14="http://schemas.microsoft.com/office/powerpoint/2010/main" val="75915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0000">
              <a:srgbClr val="A1C0FD"/>
            </a:gs>
            <a:gs pos="0">
              <a:srgbClr val="A1C0FD"/>
            </a:gs>
            <a:gs pos="22000">
              <a:srgbClr val="B153EB">
                <a:alpha val="86000"/>
              </a:srgbClr>
            </a:gs>
            <a:gs pos="19000">
              <a:srgbClr val="36CA79">
                <a:alpha val="55000"/>
              </a:srgbClr>
            </a:gs>
            <a:gs pos="27000">
              <a:srgbClr val="578EC8"/>
            </a:gs>
            <a:gs pos="57000">
              <a:srgbClr val="06588E"/>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1" name="Group 20"/>
          <p:cNvGrpSpPr/>
          <p:nvPr userDrawn="1"/>
        </p:nvGrpSpPr>
        <p:grpSpPr>
          <a:xfrm>
            <a:off x="6637758" y="4799236"/>
            <a:ext cx="3564286" cy="2585295"/>
            <a:chOff x="6637758" y="4799236"/>
            <a:chExt cx="3564286" cy="2585295"/>
          </a:xfrm>
        </p:grpSpPr>
        <p:sp>
          <p:nvSpPr>
            <p:cNvPr id="20" name="Oval 19"/>
            <p:cNvSpPr/>
            <p:nvPr userDrawn="1"/>
          </p:nvSpPr>
          <p:spPr>
            <a:xfrm>
              <a:off x="7745461" y="5426580"/>
              <a:ext cx="1238450" cy="1226188"/>
            </a:xfrm>
            <a:prstGeom prst="ellipse">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6" name="Picture 15"/>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637758" y="4799236"/>
              <a:ext cx="3564286" cy="2585295"/>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b="1">
                <a:solidFill>
                  <a:schemeClr val="bg1"/>
                </a:solidFill>
              </a:defRPr>
            </a:lvl1pPr>
          </a:lstStyle>
          <a:p>
            <a:fld id="{30CD4C0A-2D51-4949-AF0D-8E08CA57141D}" type="datetimeFigureOut">
              <a:rPr lang="en-CA" smtClean="0"/>
              <a:pPr/>
              <a:t>2017-06-11</a:t>
            </a:fld>
            <a:endParaRPr lang="en-C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b="1">
                <a:solidFill>
                  <a:schemeClr val="bg1"/>
                </a:solidFill>
              </a:defRPr>
            </a:lvl1pPr>
          </a:lstStyle>
          <a:p>
            <a:endParaRPr lang="en-C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b="1">
                <a:solidFill>
                  <a:schemeClr val="bg1"/>
                </a:solidFill>
              </a:defRPr>
            </a:lvl1pPr>
          </a:lstStyle>
          <a:p>
            <a:fld id="{4F918774-E9B1-46CA-AAD1-95362C22D02F}" type="slidenum">
              <a:rPr lang="en-CA" smtClean="0"/>
              <a:pPr/>
              <a:t>‹#›</a:t>
            </a:fld>
            <a:endParaRPr lang="en-CA"/>
          </a:p>
        </p:txBody>
      </p:sp>
    </p:spTree>
    <p:extLst>
      <p:ext uri="{BB962C8B-B14F-4D97-AF65-F5344CB8AC3E}">
        <p14:creationId xmlns:p14="http://schemas.microsoft.com/office/powerpoint/2010/main" val="154022594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84" r:id="rId3"/>
    <p:sldLayoutId id="2147483776" r:id="rId4"/>
    <p:sldLayoutId id="2147483777" r:id="rId5"/>
    <p:sldLayoutId id="2147483778" r:id="rId6"/>
    <p:sldLayoutId id="2147483779" r:id="rId7"/>
    <p:sldLayoutId id="2147483780" r:id="rId8"/>
    <p:sldLayoutId id="2147483783" r:id="rId9"/>
    <p:sldLayoutId id="2147483781" r:id="rId10"/>
    <p:sldLayoutId id="2147483782" r:id="rId11"/>
  </p:sldLayoutIdLst>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1"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1"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1"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1"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1"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ustomXml" Target="../ink/ink2.xml"/><Relationship Id="rId5" Type="http://schemas.openxmlformats.org/officeDocument/2006/relationships/image" Target="../media/image3.emf"/><Relationship Id="rId4" Type="http://schemas.openxmlformats.org/officeDocument/2006/relationships/customXml" Target="../ink/ink1.xml"/><Relationship Id="rId9" Type="http://schemas.openxmlformats.org/officeDocument/2006/relationships/image" Target="../media/image5.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Trustee 2.0</a:t>
            </a:r>
          </a:p>
        </p:txBody>
      </p:sp>
      <p:sp>
        <p:nvSpPr>
          <p:cNvPr id="3" name="Subtitle 2"/>
          <p:cNvSpPr>
            <a:spLocks noGrp="1"/>
          </p:cNvSpPr>
          <p:nvPr>
            <p:ph type="subTitle" idx="1"/>
          </p:nvPr>
        </p:nvSpPr>
        <p:spPr/>
        <p:txBody>
          <a:bodyPr>
            <a:normAutofit/>
          </a:bodyPr>
          <a:lstStyle/>
          <a:p>
            <a:r>
              <a:rPr lang="en-CA" dirty="0"/>
              <a:t>Presented to</a:t>
            </a:r>
          </a:p>
          <a:p>
            <a:r>
              <a:rPr lang="en-CA" dirty="0"/>
              <a:t>Yellowhead </a:t>
            </a:r>
            <a:r>
              <a:rPr lang="en-CA"/>
              <a:t>Regional Conference</a:t>
            </a:r>
            <a:endParaRPr lang="en-CA" dirty="0"/>
          </a:p>
          <a:p>
            <a:r>
              <a:rPr lang="en-CA" dirty="0"/>
              <a:t>2016 </a:t>
            </a:r>
          </a:p>
          <a:p>
            <a:endParaRPr lang="en-CA" dirty="0"/>
          </a:p>
        </p:txBody>
      </p:sp>
      <p:pic>
        <p:nvPicPr>
          <p:cNvPr id="5" name="Picture 4" hidden="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724" y="3735659"/>
            <a:ext cx="3424542" cy="3311912"/>
          </a:xfrm>
          <a:prstGeom prst="rect">
            <a:avLst/>
          </a:prstGeom>
        </p:spPr>
      </p:pic>
      <mc:AlternateContent xmlns:mc="http://schemas.openxmlformats.org/markup-compatibility/2006" xmlns:p14="http://schemas.microsoft.com/office/powerpoint/2010/main">
        <mc:Choice Requires="p14">
          <p:contentPart p14:bwMode="auto" r:id="rId4">
            <p14:nvContentPartPr>
              <p14:cNvPr id="4" name="Ink 3"/>
              <p14:cNvContentPartPr/>
              <p14:nvPr/>
            </p14:nvContentPartPr>
            <p14:xfrm>
              <a:off x="514777" y="3085740"/>
              <a:ext cx="5200560" cy="543600"/>
            </p14:xfrm>
          </p:contentPart>
        </mc:Choice>
        <mc:Fallback xmlns="">
          <p:pic>
            <p:nvPicPr>
              <p:cNvPr id="4" name="Ink 3"/>
              <p:cNvPicPr/>
              <p:nvPr/>
            </p:nvPicPr>
            <p:blipFill>
              <a:blip r:embed="rId5"/>
              <a:stretch>
                <a:fillRect/>
              </a:stretch>
            </p:blipFill>
            <p:spPr>
              <a:xfrm>
                <a:off x="466537" y="2989620"/>
                <a:ext cx="5296680" cy="735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p14:cNvContentPartPr/>
              <p14:nvPr/>
            </p14:nvContentPartPr>
            <p14:xfrm>
              <a:off x="399577" y="3270420"/>
              <a:ext cx="3386880" cy="387720"/>
            </p14:xfrm>
          </p:contentPart>
        </mc:Choice>
        <mc:Fallback xmlns="">
          <p:pic>
            <p:nvPicPr>
              <p:cNvPr id="6" name="Ink 5"/>
              <p:cNvPicPr/>
              <p:nvPr/>
            </p:nvPicPr>
            <p:blipFill>
              <a:blip r:embed="rId7"/>
              <a:stretch>
                <a:fillRect/>
              </a:stretch>
            </p:blipFill>
            <p:spPr>
              <a:xfrm>
                <a:off x="385537" y="3241980"/>
                <a:ext cx="3415320" cy="444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p14:cNvContentPartPr/>
              <p14:nvPr/>
            </p14:nvContentPartPr>
            <p14:xfrm>
              <a:off x="285817" y="3666420"/>
              <a:ext cx="4172760" cy="105840"/>
            </p14:xfrm>
          </p:contentPart>
        </mc:Choice>
        <mc:Fallback xmlns="">
          <p:pic>
            <p:nvPicPr>
              <p:cNvPr id="9" name="Ink 8"/>
              <p:cNvPicPr/>
              <p:nvPr/>
            </p:nvPicPr>
            <p:blipFill>
              <a:blip r:embed="rId9"/>
              <a:stretch>
                <a:fillRect/>
              </a:stretch>
            </p:blipFill>
            <p:spPr>
              <a:xfrm>
                <a:off x="266737" y="3628260"/>
                <a:ext cx="4210560" cy="182160"/>
              </a:xfrm>
              <a:prstGeom prst="rect">
                <a:avLst/>
              </a:prstGeom>
            </p:spPr>
          </p:pic>
        </mc:Fallback>
      </mc:AlternateContent>
    </p:spTree>
    <p:extLst>
      <p:ext uri="{BB962C8B-B14F-4D97-AF65-F5344CB8AC3E}">
        <p14:creationId xmlns:p14="http://schemas.microsoft.com/office/powerpoint/2010/main" val="212908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Board Self Governance</a:t>
            </a:r>
            <a:endParaRPr lang="en-CA" dirty="0"/>
          </a:p>
        </p:txBody>
      </p:sp>
      <p:sp>
        <p:nvSpPr>
          <p:cNvPr id="3" name="Content Placeholder 2"/>
          <p:cNvSpPr>
            <a:spLocks noGrp="1"/>
          </p:cNvSpPr>
          <p:nvPr>
            <p:ph idx="1"/>
          </p:nvPr>
        </p:nvSpPr>
        <p:spPr>
          <a:xfrm>
            <a:off x="457200" y="1828801"/>
            <a:ext cx="8229600" cy="2900362"/>
          </a:xfrm>
        </p:spPr>
        <p:txBody>
          <a:bodyPr/>
          <a:lstStyle/>
          <a:p>
            <a:r>
              <a:rPr lang="en-CA" dirty="0"/>
              <a:t>Committee system</a:t>
            </a:r>
          </a:p>
          <a:p>
            <a:r>
              <a:rPr lang="en-CA" dirty="0"/>
              <a:t>Roles, responsibilities, and functions</a:t>
            </a:r>
          </a:p>
          <a:p>
            <a:r>
              <a:rPr lang="en-CA" dirty="0"/>
              <a:t>Recruitment, orientation, evaluation</a:t>
            </a:r>
          </a:p>
          <a:p>
            <a:r>
              <a:rPr lang="en-CA" dirty="0"/>
              <a:t>Trustee Code of Conduct</a:t>
            </a:r>
          </a:p>
          <a:p>
            <a:endParaRPr lang="en-CA" dirty="0"/>
          </a:p>
        </p:txBody>
      </p:sp>
    </p:spTree>
    <p:extLst>
      <p:ext uri="{BB962C8B-B14F-4D97-AF65-F5344CB8AC3E}">
        <p14:creationId xmlns:p14="http://schemas.microsoft.com/office/powerpoint/2010/main" val="274153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Operational</a:t>
            </a:r>
            <a:endParaRPr lang="en-CA" dirty="0"/>
          </a:p>
        </p:txBody>
      </p:sp>
      <p:sp>
        <p:nvSpPr>
          <p:cNvPr id="3" name="Content Placeholder 2"/>
          <p:cNvSpPr>
            <a:spLocks noGrp="1"/>
          </p:cNvSpPr>
          <p:nvPr>
            <p:ph idx="1"/>
          </p:nvPr>
        </p:nvSpPr>
        <p:spPr/>
        <p:txBody>
          <a:bodyPr/>
          <a:lstStyle/>
          <a:p>
            <a:r>
              <a:rPr lang="en-CA" dirty="0"/>
              <a:t>Financial</a:t>
            </a:r>
          </a:p>
          <a:p>
            <a:r>
              <a:rPr lang="en-CA" dirty="0"/>
              <a:t>Personnel including policies in staff orientation and continuing education</a:t>
            </a:r>
          </a:p>
          <a:p>
            <a:r>
              <a:rPr lang="en-CA" dirty="0"/>
              <a:t>Programming, resource sharing. FOIP, terms and conditions of loans, hours of service</a:t>
            </a:r>
          </a:p>
          <a:p>
            <a:r>
              <a:rPr lang="en-CA" dirty="0"/>
              <a:t>Terms and conditions on use of the library building</a:t>
            </a:r>
          </a:p>
          <a:p>
            <a:pPr marL="0" indent="0">
              <a:buNone/>
            </a:pPr>
            <a:endParaRPr lang="en-CA" dirty="0"/>
          </a:p>
        </p:txBody>
      </p:sp>
      <p:pic>
        <p:nvPicPr>
          <p:cNvPr id="4" name="Picture 3" descr="... and community groups at the announcement of cut backs to our librar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9612" y="210309"/>
            <a:ext cx="2600642" cy="192640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63674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Advocacy</a:t>
            </a:r>
          </a:p>
        </p:txBody>
      </p:sp>
      <p:sp>
        <p:nvSpPr>
          <p:cNvPr id="13" name="Content Placeholder 12"/>
          <p:cNvSpPr>
            <a:spLocks noGrp="1"/>
          </p:cNvSpPr>
          <p:nvPr>
            <p:ph sz="half" idx="2"/>
          </p:nvPr>
        </p:nvSpPr>
        <p:spPr/>
        <p:txBody>
          <a:bodyPr/>
          <a:lstStyle/>
          <a:p>
            <a:r>
              <a:rPr lang="en-CA" dirty="0"/>
              <a:t>Who is the spokesperson for your library?</a:t>
            </a:r>
          </a:p>
          <a:p>
            <a:r>
              <a:rPr lang="en-CA" dirty="0"/>
              <a:t>Funding</a:t>
            </a:r>
          </a:p>
          <a:p>
            <a:r>
              <a:rPr lang="en-CA" dirty="0"/>
              <a:t>Types of advocacy</a:t>
            </a:r>
          </a:p>
          <a:p>
            <a:r>
              <a:rPr lang="en-CA" dirty="0"/>
              <a:t>Presence in the community</a:t>
            </a:r>
          </a:p>
        </p:txBody>
      </p:sp>
      <p:pic>
        <p:nvPicPr>
          <p:cNvPr id="15" name="Content Placeholder 14" descr="interview"/>
          <p:cNvPicPr>
            <a:picLocks noGrp="1" noChangeAspect="1"/>
          </p:cNvPicPr>
          <p:nvPr>
            <p:ph sz="half" idx="1"/>
          </p:nvPr>
        </p:nvPicPr>
        <p:blipFill>
          <a:blip r:embed="rId3">
            <a:lum bright="70000" contrast="-70000"/>
            <a:extLst>
              <a:ext uri="{28A0092B-C50C-407E-A947-70E740481C1C}">
                <a14:useLocalDpi xmlns:a14="http://schemas.microsoft.com/office/drawing/2010/main" val="0"/>
              </a:ext>
            </a:extLst>
          </a:blip>
          <a:stretch>
            <a:fillRect/>
          </a:stretch>
        </p:blipFill>
        <p:spPr>
          <a:xfrm>
            <a:off x="457200" y="2514013"/>
            <a:ext cx="4057650" cy="2698337"/>
          </a:xfrm>
          <a:prstGeom prst="rect">
            <a:avLst/>
          </a:prstGeom>
        </p:spPr>
      </p:pic>
    </p:spTree>
    <p:extLst>
      <p:ext uri="{BB962C8B-B14F-4D97-AF65-F5344CB8AC3E}">
        <p14:creationId xmlns:p14="http://schemas.microsoft.com/office/powerpoint/2010/main" val="3965599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Developing a Plan of Service (POS)</a:t>
            </a:r>
            <a:endParaRPr lang="en-CA" dirty="0"/>
          </a:p>
        </p:txBody>
      </p:sp>
      <p:sp>
        <p:nvSpPr>
          <p:cNvPr id="3" name="Content Placeholder 2"/>
          <p:cNvSpPr>
            <a:spLocks noGrp="1"/>
          </p:cNvSpPr>
          <p:nvPr>
            <p:ph idx="1"/>
          </p:nvPr>
        </p:nvSpPr>
        <p:spPr/>
        <p:txBody>
          <a:bodyPr/>
          <a:lstStyle/>
          <a:p>
            <a:r>
              <a:rPr lang="en-CA" dirty="0"/>
              <a:t>The POS is basically a road map for your library</a:t>
            </a:r>
          </a:p>
          <a:p>
            <a:r>
              <a:rPr lang="en-CA" dirty="0"/>
              <a:t>Your POS is a reflection of your mission statement</a:t>
            </a:r>
          </a:p>
          <a:p>
            <a:r>
              <a:rPr lang="en-CA" dirty="0"/>
              <a:t>The POS helps you to set and achieve goals for your library and to provide tailored programming for your community</a:t>
            </a:r>
          </a:p>
        </p:txBody>
      </p:sp>
    </p:spTree>
    <p:extLst>
      <p:ext uri="{BB962C8B-B14F-4D97-AF65-F5344CB8AC3E}">
        <p14:creationId xmlns:p14="http://schemas.microsoft.com/office/powerpoint/2010/main" val="3173449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hidden="1"/>
          <p:cNvSpPr txBox="1"/>
          <p:nvPr/>
        </p:nvSpPr>
        <p:spPr>
          <a:xfrm>
            <a:off x="784951" y="1402500"/>
            <a:ext cx="7539899" cy="4955203"/>
          </a:xfrm>
          <a:prstGeom prst="rect">
            <a:avLst/>
          </a:prstGeom>
          <a:noFill/>
        </p:spPr>
        <p:txBody>
          <a:bodyPr wrap="square" rtlCol="0">
            <a:spAutoFit/>
          </a:bodyPr>
          <a:lstStyle/>
          <a:p>
            <a:pPr marL="457200" indent="-457200">
              <a:buClr>
                <a:schemeClr val="tx1"/>
              </a:buClr>
              <a:buFont typeface="Wingdings" panose="05000000000000000000" pitchFamily="2" charset="2"/>
              <a:buChar char="Ø"/>
            </a:pPr>
            <a:r>
              <a:rPr lang="en-CA" sz="2800" dirty="0"/>
              <a:t>Start with an analysis and clarify what you want your needs assessment to accomplish, what are the questions you want to ask?</a:t>
            </a:r>
          </a:p>
          <a:p>
            <a:pPr marL="457200" indent="-457200">
              <a:buClr>
                <a:schemeClr val="tx1"/>
              </a:buClr>
              <a:buFont typeface="Wingdings" panose="05000000000000000000" pitchFamily="2" charset="2"/>
              <a:buChar char="Ø"/>
            </a:pPr>
            <a:r>
              <a:rPr lang="en-CA" sz="2800" dirty="0"/>
              <a:t>How are you going to conduct your needs assessment?</a:t>
            </a:r>
          </a:p>
          <a:p>
            <a:pPr marL="457200" indent="-457200">
              <a:buClr>
                <a:schemeClr val="tx1"/>
              </a:buClr>
              <a:buFont typeface="Wingdings" panose="05000000000000000000" pitchFamily="2" charset="2"/>
              <a:buChar char="Ø"/>
            </a:pPr>
            <a:r>
              <a:rPr lang="en-CA" sz="2800" dirty="0"/>
              <a:t>Define the purpose of your survey and keep it simple</a:t>
            </a:r>
          </a:p>
          <a:p>
            <a:pPr marL="457200" indent="-457200">
              <a:buClr>
                <a:schemeClr val="tx1"/>
              </a:buClr>
              <a:buFont typeface="Wingdings" panose="05000000000000000000" pitchFamily="2" charset="2"/>
              <a:buChar char="Ø"/>
            </a:pPr>
            <a:r>
              <a:rPr lang="en-CA" sz="2800" dirty="0"/>
              <a:t>Evaluate your results.</a:t>
            </a:r>
          </a:p>
          <a:p>
            <a:pPr marL="457200" indent="-457200">
              <a:buFont typeface="Wingdings" panose="05000000000000000000" pitchFamily="2" charset="2"/>
              <a:buChar char="Ø"/>
            </a:pPr>
            <a:endParaRPr lang="en-CA" sz="2800" dirty="0"/>
          </a:p>
          <a:p>
            <a:endParaRPr lang="en-CA" sz="3600" dirty="0"/>
          </a:p>
          <a:p>
            <a:endParaRPr lang="en-CA" sz="2800" dirty="0"/>
          </a:p>
        </p:txBody>
      </p:sp>
      <p:sp>
        <p:nvSpPr>
          <p:cNvPr id="5" name="Content Placeholder 4"/>
          <p:cNvSpPr>
            <a:spLocks noGrp="1"/>
          </p:cNvSpPr>
          <p:nvPr>
            <p:ph idx="1"/>
          </p:nvPr>
        </p:nvSpPr>
        <p:spPr/>
        <p:txBody>
          <a:bodyPr/>
          <a:lstStyle/>
          <a:p>
            <a:pPr lvl="0"/>
            <a:r>
              <a:rPr lang="en-CA" dirty="0"/>
              <a:t>Start with an analysis and clarify what you want your needs assessment to accomplish, what are the questions you want to ask?</a:t>
            </a:r>
          </a:p>
          <a:p>
            <a:pPr lvl="0"/>
            <a:r>
              <a:rPr lang="en-CA" dirty="0"/>
              <a:t>How are you going to conduct your needs assessment?</a:t>
            </a:r>
          </a:p>
          <a:p>
            <a:pPr lvl="0"/>
            <a:r>
              <a:rPr lang="en-CA" dirty="0"/>
              <a:t>Define the purpose of your survey and keep it simple</a:t>
            </a:r>
          </a:p>
          <a:p>
            <a:pPr lvl="0"/>
            <a:r>
              <a:rPr lang="en-CA" dirty="0"/>
              <a:t>Evaluate your results</a:t>
            </a:r>
          </a:p>
        </p:txBody>
      </p:sp>
    </p:spTree>
    <p:extLst>
      <p:ext uri="{BB962C8B-B14F-4D97-AF65-F5344CB8AC3E}">
        <p14:creationId xmlns:p14="http://schemas.microsoft.com/office/powerpoint/2010/main" val="1340321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a:t>Maintain a Budget and Manage Your Assets</a:t>
            </a:r>
            <a:endParaRPr lang="en-CA" dirty="0"/>
          </a:p>
        </p:txBody>
      </p:sp>
      <p:sp>
        <p:nvSpPr>
          <p:cNvPr id="3" name="Content Placeholder 2"/>
          <p:cNvSpPr>
            <a:spLocks noGrp="1"/>
          </p:cNvSpPr>
          <p:nvPr>
            <p:ph idx="1"/>
          </p:nvPr>
        </p:nvSpPr>
        <p:spPr/>
        <p:txBody>
          <a:bodyPr>
            <a:normAutofit/>
          </a:bodyPr>
          <a:lstStyle/>
          <a:p>
            <a:r>
              <a:rPr lang="en-CA" dirty="0"/>
              <a:t>Your budget will be tied into your Plan of Service</a:t>
            </a:r>
          </a:p>
          <a:p>
            <a:r>
              <a:rPr lang="en-CA" dirty="0"/>
              <a:t> Insure that all your required reports and filings are complete</a:t>
            </a:r>
          </a:p>
          <a:p>
            <a:r>
              <a:rPr lang="en-CA" dirty="0"/>
              <a:t> Do you have adequate insurance? Who is responsible for your library’s building and maintenance? </a:t>
            </a:r>
          </a:p>
        </p:txBody>
      </p:sp>
    </p:spTree>
    <p:extLst>
      <p:ext uri="{BB962C8B-B14F-4D97-AF65-F5344CB8AC3E}">
        <p14:creationId xmlns:p14="http://schemas.microsoft.com/office/powerpoint/2010/main" val="4011055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oks, Library, Paper, Reading, Silhouette, Staple"/>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59739" y="1399591"/>
            <a:ext cx="2485642" cy="4040155"/>
          </a:xfrm>
          <a:prstGeom prst="rect">
            <a:avLst/>
          </a:prstGeom>
        </p:spPr>
      </p:pic>
      <p:sp>
        <p:nvSpPr>
          <p:cNvPr id="5" name="Content Placeholder 4"/>
          <p:cNvSpPr>
            <a:spLocks noGrp="1"/>
          </p:cNvSpPr>
          <p:nvPr>
            <p:ph idx="1"/>
          </p:nvPr>
        </p:nvSpPr>
        <p:spPr>
          <a:xfrm>
            <a:off x="2678469" y="1024034"/>
            <a:ext cx="6139543" cy="6298163"/>
          </a:xfrm>
        </p:spPr>
        <p:txBody>
          <a:bodyPr>
            <a:normAutofit/>
          </a:bodyPr>
          <a:lstStyle/>
          <a:p>
            <a:r>
              <a:rPr lang="en-CA" dirty="0"/>
              <a:t>Although your budget must be approved by your governing municipality, the library board is an INDEPENDENT entity and you are responsible, ultimately, to the provincial government.  </a:t>
            </a:r>
          </a:p>
          <a:p>
            <a:endParaRPr lang="en-CA" dirty="0"/>
          </a:p>
        </p:txBody>
      </p:sp>
    </p:spTree>
    <p:extLst>
      <p:ext uri="{BB962C8B-B14F-4D97-AF65-F5344CB8AC3E}">
        <p14:creationId xmlns:p14="http://schemas.microsoft.com/office/powerpoint/2010/main" val="1160374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Committees</a:t>
            </a:r>
            <a:endParaRPr lang="en-CA" dirty="0"/>
          </a:p>
        </p:txBody>
      </p:sp>
      <p:sp>
        <p:nvSpPr>
          <p:cNvPr id="3" name="Content Placeholder 2"/>
          <p:cNvSpPr>
            <a:spLocks noGrp="1"/>
          </p:cNvSpPr>
          <p:nvPr>
            <p:ph idx="1"/>
          </p:nvPr>
        </p:nvSpPr>
        <p:spPr/>
        <p:txBody>
          <a:bodyPr>
            <a:normAutofit/>
          </a:bodyPr>
          <a:lstStyle/>
          <a:p>
            <a:r>
              <a:rPr lang="en-CA" dirty="0"/>
              <a:t> Don’t overload your board with committees, streamline whenever possible</a:t>
            </a:r>
          </a:p>
          <a:p>
            <a:r>
              <a:rPr lang="en-CA" dirty="0"/>
              <a:t> Basic committees such as Finance, Personnel, Marketing and Fundraising, Asset Management, Policy</a:t>
            </a:r>
          </a:p>
          <a:p>
            <a:r>
              <a:rPr lang="en-CA" dirty="0"/>
              <a:t> Create Ad Hoc committees for special projects</a:t>
            </a:r>
          </a:p>
          <a:p>
            <a:pPr marL="0" indent="0">
              <a:buNone/>
            </a:pPr>
            <a:endParaRPr lang="en-CA" dirty="0"/>
          </a:p>
        </p:txBody>
      </p:sp>
    </p:spTree>
    <p:extLst>
      <p:ext uri="{BB962C8B-B14F-4D97-AF65-F5344CB8AC3E}">
        <p14:creationId xmlns:p14="http://schemas.microsoft.com/office/powerpoint/2010/main" val="1006457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Personnel – Board and Staff</a:t>
            </a:r>
            <a:endParaRPr lang="en-CA" dirty="0"/>
          </a:p>
        </p:txBody>
      </p:sp>
      <p:sp>
        <p:nvSpPr>
          <p:cNvPr id="3" name="Content Placeholder 2"/>
          <p:cNvSpPr>
            <a:spLocks noGrp="1"/>
          </p:cNvSpPr>
          <p:nvPr>
            <p:ph idx="1"/>
          </p:nvPr>
        </p:nvSpPr>
        <p:spPr/>
        <p:txBody>
          <a:bodyPr>
            <a:normAutofit/>
          </a:bodyPr>
          <a:lstStyle/>
          <a:p>
            <a:r>
              <a:rPr lang="en-CA" dirty="0"/>
              <a:t> As a board you are responsible for recruiting other board trustees. </a:t>
            </a:r>
          </a:p>
          <a:p>
            <a:r>
              <a:rPr lang="en-CA" dirty="0"/>
              <a:t> Recruit a person with a skill-set your board may need or utilize</a:t>
            </a:r>
          </a:p>
          <a:p>
            <a:r>
              <a:rPr lang="en-CA" dirty="0"/>
              <a:t>Smaller communities usually have  </a:t>
            </a:r>
            <a:br>
              <a:rPr lang="en-CA" dirty="0"/>
            </a:br>
            <a:r>
              <a:rPr lang="en-CA" dirty="0"/>
              <a:t>the “STP”</a:t>
            </a:r>
          </a:p>
        </p:txBody>
      </p:sp>
    </p:spTree>
    <p:extLst>
      <p:ext uri="{BB962C8B-B14F-4D97-AF65-F5344CB8AC3E}">
        <p14:creationId xmlns:p14="http://schemas.microsoft.com/office/powerpoint/2010/main" val="213978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6683"/>
            <a:ext cx="8229600" cy="5342393"/>
          </a:xfrm>
        </p:spPr>
        <p:txBody>
          <a:bodyPr>
            <a:normAutofit/>
          </a:bodyPr>
          <a:lstStyle/>
          <a:p>
            <a:r>
              <a:rPr lang="en-CA" dirty="0"/>
              <a:t> The library board is responsible for the recruitment and hiring of the library manager/director</a:t>
            </a:r>
          </a:p>
          <a:p>
            <a:r>
              <a:rPr lang="en-CA" dirty="0"/>
              <a:t> The library manager/director reports directly to the library board</a:t>
            </a:r>
          </a:p>
          <a:p>
            <a:r>
              <a:rPr lang="en-CA" dirty="0"/>
              <a:t>Follow the chain of command -  staff , library manager/director, board chair, board members</a:t>
            </a:r>
          </a:p>
          <a:p>
            <a:pPr marL="0" indent="0">
              <a:buNone/>
            </a:pPr>
            <a:endParaRPr lang="en-CA" dirty="0"/>
          </a:p>
        </p:txBody>
      </p:sp>
    </p:spTree>
    <p:extLst>
      <p:ext uri="{BB962C8B-B14F-4D97-AF65-F5344CB8AC3E}">
        <p14:creationId xmlns:p14="http://schemas.microsoft.com/office/powerpoint/2010/main" val="322602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descr="boardissues.JPG"/>
          <p:cNvPicPr>
            <a:picLocks noChangeAspect="1"/>
          </p:cNvPicPr>
          <p:nvPr/>
        </p:nvPicPr>
        <p:blipFill>
          <a:blip r:embed="rId3" cstate="print"/>
          <a:stretch>
            <a:fillRect/>
          </a:stretch>
        </p:blipFill>
        <p:spPr>
          <a:xfrm>
            <a:off x="264298" y="1626039"/>
            <a:ext cx="8615405" cy="5231961"/>
          </a:xfrm>
          <a:prstGeom prst="rect">
            <a:avLst/>
          </a:prstGeom>
          <a:ln>
            <a:noFill/>
          </a:ln>
          <a:effectLst>
            <a:softEdge rad="112500"/>
          </a:effectLst>
        </p:spPr>
      </p:pic>
      <p:sp>
        <p:nvSpPr>
          <p:cNvPr id="4" name="Title 3"/>
          <p:cNvSpPr>
            <a:spLocks noGrp="1"/>
          </p:cNvSpPr>
          <p:nvPr>
            <p:ph type="title" idx="4294967295"/>
          </p:nvPr>
        </p:nvSpPr>
        <p:spPr>
          <a:xfrm>
            <a:off x="0" y="274638"/>
            <a:ext cx="8229600" cy="1143000"/>
          </a:xfrm>
        </p:spPr>
        <p:txBody>
          <a:bodyPr>
            <a:normAutofit fontScale="90000"/>
          </a:bodyPr>
          <a:lstStyle/>
          <a:p>
            <a:r>
              <a:rPr lang="en-CA" b="0" dirty="0"/>
              <a:t>Some of the issues</a:t>
            </a:r>
            <a:br>
              <a:rPr lang="en-CA" b="0" dirty="0"/>
            </a:br>
            <a:r>
              <a:rPr lang="en-CA" b="0" dirty="0"/>
              <a:t>library trustees face: </a:t>
            </a:r>
          </a:p>
        </p:txBody>
      </p:sp>
    </p:spTree>
    <p:extLst>
      <p:ext uri="{BB962C8B-B14F-4D97-AF65-F5344CB8AC3E}">
        <p14:creationId xmlns:p14="http://schemas.microsoft.com/office/powerpoint/2010/main" val="443157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a:t>Planning and Evaluating Library Services</a:t>
            </a:r>
            <a:endParaRPr lang="en-CA" dirty="0"/>
          </a:p>
        </p:txBody>
      </p:sp>
      <p:sp>
        <p:nvSpPr>
          <p:cNvPr id="3" name="Content Placeholder 2"/>
          <p:cNvSpPr>
            <a:spLocks noGrp="1"/>
          </p:cNvSpPr>
          <p:nvPr>
            <p:ph idx="1"/>
          </p:nvPr>
        </p:nvSpPr>
        <p:spPr>
          <a:xfrm>
            <a:off x="457200" y="1843088"/>
            <a:ext cx="8229600" cy="4525963"/>
          </a:xfrm>
        </p:spPr>
        <p:txBody>
          <a:bodyPr/>
          <a:lstStyle/>
          <a:p>
            <a:r>
              <a:rPr lang="en-CA" dirty="0"/>
              <a:t>  Be aware of what is happening in your library</a:t>
            </a:r>
          </a:p>
          <a:p>
            <a:r>
              <a:rPr lang="en-CA" dirty="0"/>
              <a:t> Are your programs in line with your Plan of Service? Are the outcomes what you expect? Do you need to re-assess your programs?</a:t>
            </a:r>
          </a:p>
          <a:p>
            <a:r>
              <a:rPr lang="en-CA" dirty="0"/>
              <a:t>Listen to your community</a:t>
            </a:r>
          </a:p>
        </p:txBody>
      </p:sp>
    </p:spTree>
    <p:extLst>
      <p:ext uri="{BB962C8B-B14F-4D97-AF65-F5344CB8AC3E}">
        <p14:creationId xmlns:p14="http://schemas.microsoft.com/office/powerpoint/2010/main" val="149369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Advocacy</a:t>
            </a:r>
          </a:p>
        </p:txBody>
      </p:sp>
      <p:sp>
        <p:nvSpPr>
          <p:cNvPr id="3" name="Content Placeholder 2"/>
          <p:cNvSpPr>
            <a:spLocks noGrp="1"/>
          </p:cNvSpPr>
          <p:nvPr>
            <p:ph idx="1"/>
          </p:nvPr>
        </p:nvSpPr>
        <p:spPr>
          <a:xfrm>
            <a:off x="457200" y="1417638"/>
            <a:ext cx="8229600" cy="4197351"/>
          </a:xfrm>
        </p:spPr>
        <p:txBody>
          <a:bodyPr>
            <a:normAutofit/>
          </a:bodyPr>
          <a:lstStyle/>
          <a:p>
            <a:pPr marL="0" indent="0">
              <a:buNone/>
            </a:pPr>
            <a:r>
              <a:rPr lang="en-CA" dirty="0"/>
              <a:t> </a:t>
            </a:r>
          </a:p>
          <a:p>
            <a:pPr marL="0" indent="0">
              <a:buNone/>
            </a:pPr>
            <a:r>
              <a:rPr lang="en-CA" dirty="0"/>
              <a:t>Make your objective </a:t>
            </a:r>
            <a:r>
              <a:rPr lang="en-CA" b="1" dirty="0"/>
              <a:t>SMART</a:t>
            </a:r>
          </a:p>
          <a:p>
            <a:pPr marL="1609725" lvl="1" indent="-457200">
              <a:buFont typeface="Wingdings" panose="05000000000000000000" pitchFamily="2" charset="2"/>
              <a:buChar char="Ø"/>
            </a:pPr>
            <a:r>
              <a:rPr lang="en-CA" b="1" dirty="0"/>
              <a:t>S</a:t>
            </a:r>
            <a:r>
              <a:rPr lang="en-CA" dirty="0"/>
              <a:t>pecific</a:t>
            </a:r>
          </a:p>
          <a:p>
            <a:pPr marL="1609725" lvl="1" indent="-457200">
              <a:buFont typeface="Wingdings" panose="05000000000000000000" pitchFamily="2" charset="2"/>
              <a:buChar char="Ø"/>
            </a:pPr>
            <a:r>
              <a:rPr lang="en-CA" b="1" dirty="0"/>
              <a:t>M</a:t>
            </a:r>
            <a:r>
              <a:rPr lang="en-CA" dirty="0"/>
              <a:t>easurable</a:t>
            </a:r>
          </a:p>
          <a:p>
            <a:pPr marL="1609725" lvl="1" indent="-457200">
              <a:buFont typeface="Wingdings" panose="05000000000000000000" pitchFamily="2" charset="2"/>
              <a:buChar char="Ø"/>
            </a:pPr>
            <a:r>
              <a:rPr lang="en-CA" b="1" dirty="0"/>
              <a:t>A</a:t>
            </a:r>
            <a:r>
              <a:rPr lang="en-CA" dirty="0"/>
              <a:t>ction orientated with </a:t>
            </a:r>
          </a:p>
          <a:p>
            <a:pPr marL="1609725" lvl="1" indent="-457200">
              <a:buFont typeface="Wingdings" panose="05000000000000000000" pitchFamily="2" charset="2"/>
              <a:buChar char="Ø"/>
            </a:pPr>
            <a:r>
              <a:rPr lang="en-CA" b="1" dirty="0"/>
              <a:t>R</a:t>
            </a:r>
            <a:r>
              <a:rPr lang="en-CA" dirty="0"/>
              <a:t>esponsibilities stated and </a:t>
            </a:r>
          </a:p>
          <a:p>
            <a:pPr marL="1609725" lvl="1" indent="-457200">
              <a:buFont typeface="Wingdings" panose="05000000000000000000" pitchFamily="2" charset="2"/>
              <a:buChar char="Ø"/>
            </a:pPr>
            <a:r>
              <a:rPr lang="en-CA" b="1" dirty="0"/>
              <a:t>T</a:t>
            </a:r>
            <a:r>
              <a:rPr lang="en-CA" dirty="0"/>
              <a:t>imed</a:t>
            </a:r>
          </a:p>
        </p:txBody>
      </p:sp>
    </p:spTree>
    <p:extLst>
      <p:ext uri="{BB962C8B-B14F-4D97-AF65-F5344CB8AC3E}">
        <p14:creationId xmlns:p14="http://schemas.microsoft.com/office/powerpoint/2010/main" val="112883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16618"/>
            <a:ext cx="8229600" cy="6039853"/>
          </a:xfrm>
        </p:spPr>
        <p:txBody>
          <a:bodyPr>
            <a:normAutofit/>
          </a:bodyPr>
          <a:lstStyle/>
          <a:p>
            <a:r>
              <a:rPr lang="en-CA" dirty="0"/>
              <a:t>Who is your target?  </a:t>
            </a:r>
          </a:p>
          <a:p>
            <a:r>
              <a:rPr lang="en-CA" dirty="0"/>
              <a:t>What is your message?</a:t>
            </a:r>
          </a:p>
          <a:p>
            <a:r>
              <a:rPr lang="en-CA" dirty="0"/>
              <a:t>How will you reach out to your targets – telephone calls, emails, brochures, personal visits? </a:t>
            </a:r>
          </a:p>
          <a:p>
            <a:r>
              <a:rPr lang="en-CA" dirty="0"/>
              <a:t>Be short, clear and concise with your message</a:t>
            </a:r>
          </a:p>
          <a:p>
            <a:r>
              <a:rPr lang="en-CA" dirty="0"/>
              <a:t>Stay positive, be honest and present a </a:t>
            </a:r>
            <a:br>
              <a:rPr lang="en-CA" dirty="0"/>
            </a:br>
            <a:r>
              <a:rPr lang="en-CA" dirty="0"/>
              <a:t>professional image</a:t>
            </a:r>
          </a:p>
          <a:p>
            <a:r>
              <a:rPr lang="en-CA" dirty="0"/>
              <a:t>Create an advocacy plan and evaluate your </a:t>
            </a:r>
            <a:br>
              <a:rPr lang="en-CA" dirty="0"/>
            </a:br>
            <a:r>
              <a:rPr lang="en-CA" dirty="0"/>
              <a:t>results</a:t>
            </a:r>
          </a:p>
        </p:txBody>
      </p:sp>
    </p:spTree>
    <p:extLst>
      <p:ext uri="{BB962C8B-B14F-4D97-AF65-F5344CB8AC3E}">
        <p14:creationId xmlns:p14="http://schemas.microsoft.com/office/powerpoint/2010/main" val="2321577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re Your Community Committees Productive or Destructiv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891" y="959006"/>
            <a:ext cx="6964218" cy="49399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45766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Developing Collaborations</a:t>
            </a:r>
            <a:endParaRPr lang="en-CA" dirty="0"/>
          </a:p>
        </p:txBody>
      </p:sp>
      <p:sp>
        <p:nvSpPr>
          <p:cNvPr id="3" name="Content Placeholder 2"/>
          <p:cNvSpPr>
            <a:spLocks noGrp="1"/>
          </p:cNvSpPr>
          <p:nvPr>
            <p:ph idx="1"/>
          </p:nvPr>
        </p:nvSpPr>
        <p:spPr/>
        <p:txBody>
          <a:bodyPr/>
          <a:lstStyle/>
          <a:p>
            <a:r>
              <a:rPr lang="en-CA" dirty="0"/>
              <a:t>Developing collaborations with other organizations can save you money, get your message out, promote your services and strengthen your advocacy efforts</a:t>
            </a:r>
          </a:p>
          <a:p>
            <a:r>
              <a:rPr lang="en-CA" dirty="0"/>
              <a:t>Look for common goals</a:t>
            </a:r>
          </a:p>
          <a:p>
            <a:r>
              <a:rPr lang="en-CA" dirty="0"/>
              <a:t>Partnerships strengthen community </a:t>
            </a:r>
          </a:p>
          <a:p>
            <a:r>
              <a:rPr lang="en-CA" dirty="0"/>
              <a:t>Set egos and territories aside</a:t>
            </a:r>
          </a:p>
        </p:txBody>
      </p:sp>
    </p:spTree>
    <p:extLst>
      <p:ext uri="{BB962C8B-B14F-4D97-AF65-F5344CB8AC3E}">
        <p14:creationId xmlns:p14="http://schemas.microsoft.com/office/powerpoint/2010/main" val="328459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Community Engagement</a:t>
            </a:r>
            <a:endParaRPr lang="en-CA" dirty="0"/>
          </a:p>
        </p:txBody>
      </p:sp>
      <p:sp>
        <p:nvSpPr>
          <p:cNvPr id="3" name="Content Placeholder 2"/>
          <p:cNvSpPr>
            <a:spLocks noGrp="1"/>
          </p:cNvSpPr>
          <p:nvPr>
            <p:ph idx="1"/>
          </p:nvPr>
        </p:nvSpPr>
        <p:spPr/>
        <p:txBody>
          <a:bodyPr/>
          <a:lstStyle/>
          <a:p>
            <a:r>
              <a:rPr lang="en-CA" dirty="0"/>
              <a:t>Your library should exist outside of it’s four walls</a:t>
            </a:r>
          </a:p>
          <a:p>
            <a:r>
              <a:rPr lang="en-CA" dirty="0"/>
              <a:t>Being out in the community brings the community in</a:t>
            </a:r>
          </a:p>
          <a:p>
            <a:r>
              <a:rPr lang="en-CA" dirty="0"/>
              <a:t>Sponsor events in your schools and with other civic organizations</a:t>
            </a:r>
          </a:p>
          <a:p>
            <a:r>
              <a:rPr lang="en-CA" dirty="0"/>
              <a:t>Participate in local parades and events</a:t>
            </a:r>
          </a:p>
          <a:p>
            <a:r>
              <a:rPr lang="en-CA" b="1" dirty="0"/>
              <a:t>BE</a:t>
            </a:r>
            <a:r>
              <a:rPr lang="en-CA" dirty="0"/>
              <a:t> the community space</a:t>
            </a:r>
          </a:p>
          <a:p>
            <a:endParaRPr lang="en-CA" dirty="0"/>
          </a:p>
        </p:txBody>
      </p:sp>
    </p:spTree>
    <p:extLst>
      <p:ext uri="{BB962C8B-B14F-4D97-AF65-F5344CB8AC3E}">
        <p14:creationId xmlns:p14="http://schemas.microsoft.com/office/powerpoint/2010/main" val="2664319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Final thoughts….</a:t>
            </a:r>
            <a:endParaRPr lang="en-CA" dirty="0"/>
          </a:p>
        </p:txBody>
      </p:sp>
      <p:sp>
        <p:nvSpPr>
          <p:cNvPr id="3" name="Content Placeholder 2"/>
          <p:cNvSpPr>
            <a:spLocks noGrp="1"/>
          </p:cNvSpPr>
          <p:nvPr>
            <p:ph idx="1"/>
          </p:nvPr>
        </p:nvSpPr>
        <p:spPr/>
        <p:txBody>
          <a:bodyPr>
            <a:normAutofit lnSpcReduction="10000"/>
          </a:bodyPr>
          <a:lstStyle/>
          <a:p>
            <a:r>
              <a:rPr lang="en-CA" dirty="0"/>
              <a:t>Don’t be a trustee for the sake of being a trustee, be there and participate because you want to be</a:t>
            </a:r>
          </a:p>
          <a:p>
            <a:r>
              <a:rPr lang="en-CA" dirty="0"/>
              <a:t>Educate yourself about the latest trends and changes in the library world</a:t>
            </a:r>
          </a:p>
          <a:p>
            <a:r>
              <a:rPr lang="en-CA" dirty="0"/>
              <a:t>Educate yourself about any changes in policies or regulations that may affect your library</a:t>
            </a:r>
          </a:p>
          <a:p>
            <a:r>
              <a:rPr lang="en-CA" dirty="0"/>
              <a:t>Attend conferences, workshops and </a:t>
            </a:r>
            <a:br>
              <a:rPr lang="en-CA" dirty="0"/>
            </a:br>
            <a:r>
              <a:rPr lang="en-CA" dirty="0"/>
              <a:t>network, network, network! </a:t>
            </a:r>
          </a:p>
        </p:txBody>
      </p:sp>
    </p:spTree>
    <p:extLst>
      <p:ext uri="{BB962C8B-B14F-4D97-AF65-F5344CB8AC3E}">
        <p14:creationId xmlns:p14="http://schemas.microsoft.com/office/powerpoint/2010/main" val="3424926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3 Great Resources: </a:t>
            </a:r>
          </a:p>
        </p:txBody>
      </p:sp>
      <p:sp>
        <p:nvSpPr>
          <p:cNvPr id="3" name="Content Placeholder 2"/>
          <p:cNvSpPr>
            <a:spLocks noGrp="1"/>
          </p:cNvSpPr>
          <p:nvPr>
            <p:ph idx="1"/>
          </p:nvPr>
        </p:nvSpPr>
        <p:spPr/>
        <p:txBody>
          <a:bodyPr>
            <a:normAutofit/>
          </a:bodyPr>
          <a:lstStyle/>
          <a:p>
            <a:r>
              <a:rPr lang="en-CA" sz="3000" dirty="0"/>
              <a:t>Public Library Service Board, Municipal Affairs www.municipalaffairs.alberta.ca/alberta_libraries</a:t>
            </a:r>
          </a:p>
          <a:p>
            <a:r>
              <a:rPr lang="en-CA" sz="3000" dirty="0"/>
              <a:t>Alberta Library Trustee Association (ALTA)</a:t>
            </a:r>
          </a:p>
          <a:p>
            <a:pPr marL="0" indent="0">
              <a:buNone/>
            </a:pPr>
            <a:r>
              <a:rPr lang="en-CA" sz="3000" dirty="0"/>
              <a:t>     www.librarytrustees.ab.ca</a:t>
            </a:r>
          </a:p>
          <a:p>
            <a:r>
              <a:rPr lang="en-CA" sz="3000" dirty="0"/>
              <a:t>Regional Library Systems</a:t>
            </a:r>
          </a:p>
        </p:txBody>
      </p:sp>
    </p:spTree>
    <p:extLst>
      <p:ext uri="{BB962C8B-B14F-4D97-AF65-F5344CB8AC3E}">
        <p14:creationId xmlns:p14="http://schemas.microsoft.com/office/powerpoint/2010/main" val="706753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475" y="832247"/>
            <a:ext cx="6116637" cy="45874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34273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Sources:</a:t>
            </a:r>
            <a:endParaRPr lang="en-CA" dirty="0"/>
          </a:p>
        </p:txBody>
      </p:sp>
      <p:sp>
        <p:nvSpPr>
          <p:cNvPr id="3" name="Content Placeholder 2"/>
          <p:cNvSpPr>
            <a:spLocks noGrp="1"/>
          </p:cNvSpPr>
          <p:nvPr>
            <p:ph idx="1"/>
          </p:nvPr>
        </p:nvSpPr>
        <p:spPr>
          <a:xfrm>
            <a:off x="457200" y="1417638"/>
            <a:ext cx="8229600" cy="4700587"/>
          </a:xfrm>
        </p:spPr>
        <p:txBody>
          <a:bodyPr>
            <a:normAutofit fontScale="77500" lnSpcReduction="20000"/>
          </a:bodyPr>
          <a:lstStyle/>
          <a:p>
            <a:r>
              <a:rPr lang="en-CA" sz="3100" dirty="0"/>
              <a:t> Advocacy : Talk About Libraries and Influence the Political Process, Alberta Library Trustees Association</a:t>
            </a:r>
          </a:p>
          <a:p>
            <a:r>
              <a:rPr lang="en-CA" sz="3100" dirty="0"/>
              <a:t> Board Development Program, Alberta Culture and Community Spirit, Government of Alberta, Grant </a:t>
            </a:r>
            <a:r>
              <a:rPr lang="en-CA" sz="3100" dirty="0" err="1"/>
              <a:t>MacEwan</a:t>
            </a:r>
            <a:r>
              <a:rPr lang="en-CA" sz="3100" dirty="0"/>
              <a:t> University</a:t>
            </a:r>
          </a:p>
          <a:p>
            <a:r>
              <a:rPr lang="en-CA" sz="3100" dirty="0"/>
              <a:t> Public Library Services Branch, Municipal Affairs, Government of Alberta</a:t>
            </a:r>
          </a:p>
          <a:p>
            <a:r>
              <a:rPr lang="en-CA" sz="3100" dirty="0"/>
              <a:t> Chinook Arch Regional Library System</a:t>
            </a:r>
          </a:p>
          <a:p>
            <a:r>
              <a:rPr lang="en-CA" sz="3100" dirty="0"/>
              <a:t> Governance as Leadership: A New Perspective on Being A Library Trustee, Keith </a:t>
            </a:r>
            <a:r>
              <a:rPr lang="en-CA" sz="3100" dirty="0" err="1"/>
              <a:t>Seel</a:t>
            </a:r>
            <a:r>
              <a:rPr lang="en-CA" sz="3100" dirty="0"/>
              <a:t>, PhD</a:t>
            </a:r>
          </a:p>
          <a:p>
            <a:r>
              <a:rPr lang="en-CA" sz="3100" dirty="0"/>
              <a:t> Alberta Library Trustees Association</a:t>
            </a:r>
          </a:p>
          <a:p>
            <a:r>
              <a:rPr lang="en-CA" sz="3100" dirty="0"/>
              <a:t>Community Conversations, Paul Born </a:t>
            </a:r>
            <a:br>
              <a:rPr lang="en-CA" sz="3100" dirty="0"/>
            </a:br>
            <a:r>
              <a:rPr lang="en-CA" sz="3100" dirty="0"/>
              <a:t>Second Edition, BPS Books</a:t>
            </a:r>
          </a:p>
          <a:p>
            <a:r>
              <a:rPr lang="en-CA" sz="3100" dirty="0"/>
              <a:t>www.management help.org</a:t>
            </a:r>
          </a:p>
          <a:p>
            <a:endParaRPr lang="en-CA" dirty="0"/>
          </a:p>
        </p:txBody>
      </p:sp>
    </p:spTree>
    <p:extLst>
      <p:ext uri="{BB962C8B-B14F-4D97-AF65-F5344CB8AC3E}">
        <p14:creationId xmlns:p14="http://schemas.microsoft.com/office/powerpoint/2010/main" val="93252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verwhelm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942" y="386031"/>
            <a:ext cx="5934983" cy="60859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410340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7207" y="1687513"/>
            <a:ext cx="8273650" cy="1470025"/>
          </a:xfrm>
        </p:spPr>
        <p:txBody>
          <a:bodyPr>
            <a:normAutofit/>
          </a:bodyPr>
          <a:lstStyle/>
          <a:p>
            <a:r>
              <a:rPr lang="en-CA" sz="4000" dirty="0"/>
              <a:t>Alberta Library Trustees Association</a:t>
            </a:r>
          </a:p>
        </p:txBody>
      </p:sp>
      <p:sp>
        <p:nvSpPr>
          <p:cNvPr id="5" name="Subtitle 4"/>
          <p:cNvSpPr>
            <a:spLocks noGrp="1"/>
          </p:cNvSpPr>
          <p:nvPr>
            <p:ph type="subTitle" idx="1"/>
          </p:nvPr>
        </p:nvSpPr>
        <p:spPr>
          <a:xfrm>
            <a:off x="386465" y="2971802"/>
            <a:ext cx="8142469" cy="1171574"/>
          </a:xfrm>
        </p:spPr>
        <p:txBody>
          <a:bodyPr>
            <a:normAutofit/>
          </a:bodyPr>
          <a:lstStyle/>
          <a:p>
            <a:pPr algn="ctr"/>
            <a:r>
              <a:rPr lang="en-CA" sz="4000" dirty="0"/>
              <a:t>www.librarytrustees.ab.ca</a:t>
            </a:r>
          </a:p>
        </p:txBody>
      </p:sp>
    </p:spTree>
    <p:extLst>
      <p:ext uri="{BB962C8B-B14F-4D97-AF65-F5344CB8AC3E}">
        <p14:creationId xmlns:p14="http://schemas.microsoft.com/office/powerpoint/2010/main" val="3995295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36196" y="1787797"/>
            <a:ext cx="3224048" cy="483477"/>
          </a:xfrm>
          <a:prstGeom prst="rect">
            <a:avLst/>
          </a:prstGeom>
          <a:noFill/>
          <a:ln>
            <a:solidFill>
              <a:srgbClr val="A1C0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Rectangle 4"/>
          <p:cNvSpPr/>
          <p:nvPr/>
        </p:nvSpPr>
        <p:spPr>
          <a:xfrm>
            <a:off x="2536196" y="2878215"/>
            <a:ext cx="3224048" cy="983810"/>
          </a:xfrm>
          <a:prstGeom prst="rect">
            <a:avLst/>
          </a:prstGeom>
          <a:noFill/>
          <a:ln>
            <a:solidFill>
              <a:srgbClr val="A1C0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2557000" y="4473446"/>
            <a:ext cx="3224048" cy="517570"/>
          </a:xfrm>
          <a:prstGeom prst="rect">
            <a:avLst/>
          </a:prstGeom>
          <a:noFill/>
          <a:ln>
            <a:solidFill>
              <a:srgbClr val="A1C0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2536193" y="5618124"/>
            <a:ext cx="3224048" cy="446074"/>
          </a:xfrm>
          <a:prstGeom prst="rect">
            <a:avLst/>
          </a:prstGeom>
          <a:noFill/>
          <a:ln>
            <a:solidFill>
              <a:srgbClr val="A1C0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2536193" y="1855907"/>
            <a:ext cx="3213494" cy="369332"/>
          </a:xfrm>
          <a:prstGeom prst="rect">
            <a:avLst/>
          </a:prstGeom>
          <a:noFill/>
        </p:spPr>
        <p:txBody>
          <a:bodyPr wrap="square" rtlCol="0">
            <a:spAutoFit/>
          </a:bodyPr>
          <a:lstStyle/>
          <a:p>
            <a:pPr algn="ctr"/>
            <a:r>
              <a:rPr lang="en-CA" dirty="0">
                <a:solidFill>
                  <a:schemeClr val="bg1"/>
                </a:solidFill>
              </a:rPr>
              <a:t>Municipal Council</a:t>
            </a:r>
          </a:p>
        </p:txBody>
      </p:sp>
      <p:sp>
        <p:nvSpPr>
          <p:cNvPr id="9" name="TextBox 8"/>
          <p:cNvSpPr txBox="1"/>
          <p:nvPr/>
        </p:nvSpPr>
        <p:spPr>
          <a:xfrm>
            <a:off x="2546747" y="3001124"/>
            <a:ext cx="3213494" cy="584775"/>
          </a:xfrm>
          <a:prstGeom prst="rect">
            <a:avLst/>
          </a:prstGeom>
          <a:noFill/>
        </p:spPr>
        <p:txBody>
          <a:bodyPr wrap="square" rtlCol="0">
            <a:spAutoFit/>
          </a:bodyPr>
          <a:lstStyle/>
          <a:p>
            <a:pPr algn="ctr"/>
            <a:r>
              <a:rPr lang="en-CA" sz="3200" dirty="0">
                <a:solidFill>
                  <a:schemeClr val="bg1"/>
                </a:solidFill>
              </a:rPr>
              <a:t>Library Board</a:t>
            </a:r>
          </a:p>
        </p:txBody>
      </p:sp>
      <p:sp>
        <p:nvSpPr>
          <p:cNvPr id="10" name="TextBox 9"/>
          <p:cNvSpPr txBox="1"/>
          <p:nvPr/>
        </p:nvSpPr>
        <p:spPr>
          <a:xfrm>
            <a:off x="2788003" y="4530291"/>
            <a:ext cx="2956034" cy="369332"/>
          </a:xfrm>
          <a:prstGeom prst="rect">
            <a:avLst/>
          </a:prstGeom>
          <a:noFill/>
        </p:spPr>
        <p:txBody>
          <a:bodyPr wrap="square" rtlCol="0">
            <a:spAutoFit/>
          </a:bodyPr>
          <a:lstStyle/>
          <a:p>
            <a:pPr algn="ctr"/>
            <a:r>
              <a:rPr lang="en-CA" dirty="0">
                <a:solidFill>
                  <a:schemeClr val="bg1"/>
                </a:solidFill>
              </a:rPr>
              <a:t>Library Director/Manager</a:t>
            </a:r>
          </a:p>
        </p:txBody>
      </p:sp>
      <p:sp>
        <p:nvSpPr>
          <p:cNvPr id="11" name="TextBox 10"/>
          <p:cNvSpPr txBox="1"/>
          <p:nvPr/>
        </p:nvSpPr>
        <p:spPr>
          <a:xfrm>
            <a:off x="2519986" y="5618124"/>
            <a:ext cx="3224051" cy="369332"/>
          </a:xfrm>
          <a:prstGeom prst="rect">
            <a:avLst/>
          </a:prstGeom>
          <a:noFill/>
        </p:spPr>
        <p:txBody>
          <a:bodyPr wrap="square" rtlCol="0">
            <a:spAutoFit/>
          </a:bodyPr>
          <a:lstStyle/>
          <a:p>
            <a:pPr algn="ctr"/>
            <a:r>
              <a:rPr lang="en-CA" dirty="0">
                <a:solidFill>
                  <a:schemeClr val="bg1"/>
                </a:solidFill>
              </a:rPr>
              <a:t>Library Staff</a:t>
            </a:r>
          </a:p>
        </p:txBody>
      </p:sp>
      <p:sp>
        <p:nvSpPr>
          <p:cNvPr id="18" name="Up-Down Arrow 17"/>
          <p:cNvSpPr/>
          <p:nvPr/>
        </p:nvSpPr>
        <p:spPr>
          <a:xfrm>
            <a:off x="4056475" y="2286693"/>
            <a:ext cx="213269" cy="568630"/>
          </a:xfrm>
          <a:prstGeom prst="upDownArrow">
            <a:avLst/>
          </a:prstGeom>
          <a:solidFill>
            <a:srgbClr val="36CA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Up-Down Arrow 18"/>
          <p:cNvSpPr/>
          <p:nvPr/>
        </p:nvSpPr>
        <p:spPr>
          <a:xfrm>
            <a:off x="4056475" y="3862026"/>
            <a:ext cx="209545" cy="591523"/>
          </a:xfrm>
          <a:prstGeom prst="upDownArrow">
            <a:avLst>
              <a:gd name="adj1" fmla="val 54337"/>
              <a:gd name="adj2" fmla="val 50000"/>
            </a:avLst>
          </a:prstGeom>
          <a:solidFill>
            <a:srgbClr val="36CA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Up Arrow 19"/>
          <p:cNvSpPr/>
          <p:nvPr/>
        </p:nvSpPr>
        <p:spPr>
          <a:xfrm>
            <a:off x="4056475" y="5084461"/>
            <a:ext cx="209545" cy="483428"/>
          </a:xfrm>
          <a:prstGeom prst="upArrow">
            <a:avLst/>
          </a:prstGeom>
          <a:solidFill>
            <a:srgbClr val="36CA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itle 14"/>
          <p:cNvSpPr>
            <a:spLocks noGrp="1"/>
          </p:cNvSpPr>
          <p:nvPr>
            <p:ph type="title"/>
          </p:nvPr>
        </p:nvSpPr>
        <p:spPr/>
        <p:txBody>
          <a:bodyPr>
            <a:normAutofit fontScale="90000"/>
          </a:bodyPr>
          <a:lstStyle/>
          <a:p>
            <a:r>
              <a:rPr lang="en-CA" dirty="0"/>
              <a:t>Understanding the Relationships</a:t>
            </a:r>
            <a:br>
              <a:rPr lang="en-CA" dirty="0"/>
            </a:br>
            <a:endParaRPr lang="en-CA" dirty="0"/>
          </a:p>
        </p:txBody>
      </p:sp>
    </p:spTree>
    <p:extLst>
      <p:ext uri="{BB962C8B-B14F-4D97-AF65-F5344CB8AC3E}">
        <p14:creationId xmlns:p14="http://schemas.microsoft.com/office/powerpoint/2010/main" val="141576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3263"/>
            <a:ext cx="8229600" cy="1143000"/>
          </a:xfrm>
        </p:spPr>
        <p:txBody>
          <a:bodyPr>
            <a:normAutofit fontScale="90000"/>
          </a:bodyPr>
          <a:lstStyle/>
          <a:p>
            <a:r>
              <a:rPr lang="en-CA" dirty="0"/>
              <a:t>As a trustee board you are responsible for some of the following:</a:t>
            </a:r>
          </a:p>
        </p:txBody>
      </p:sp>
      <p:sp>
        <p:nvSpPr>
          <p:cNvPr id="5" name="Content Placeholder 4"/>
          <p:cNvSpPr>
            <a:spLocks noGrp="1"/>
          </p:cNvSpPr>
          <p:nvPr>
            <p:ph idx="1"/>
          </p:nvPr>
        </p:nvSpPr>
        <p:spPr>
          <a:xfrm>
            <a:off x="457200" y="2143126"/>
            <a:ext cx="8229600" cy="4525963"/>
          </a:xfrm>
        </p:spPr>
        <p:txBody>
          <a:bodyPr>
            <a:normAutofit/>
          </a:bodyPr>
          <a:lstStyle/>
          <a:p>
            <a:pPr lvl="0"/>
            <a:r>
              <a:rPr lang="en-CA" dirty="0"/>
              <a:t>Developing Bylaws and Policies</a:t>
            </a:r>
          </a:p>
          <a:p>
            <a:pPr lvl="0"/>
            <a:r>
              <a:rPr lang="en-CA" dirty="0"/>
              <a:t>Maintains a budget and manages assets</a:t>
            </a:r>
          </a:p>
          <a:p>
            <a:pPr lvl="0"/>
            <a:r>
              <a:rPr lang="en-CA" dirty="0"/>
              <a:t>Recruiting other trustees</a:t>
            </a:r>
          </a:p>
          <a:p>
            <a:pPr lvl="0"/>
            <a:r>
              <a:rPr lang="en-CA" dirty="0"/>
              <a:t>Developing collaborations</a:t>
            </a:r>
          </a:p>
          <a:p>
            <a:pPr lvl="0"/>
            <a:r>
              <a:rPr lang="en-CA" dirty="0"/>
              <a:t>Assisting with community engagements</a:t>
            </a:r>
          </a:p>
        </p:txBody>
      </p:sp>
    </p:spTree>
    <p:extLst>
      <p:ext uri="{BB962C8B-B14F-4D97-AF65-F5344CB8AC3E}">
        <p14:creationId xmlns:p14="http://schemas.microsoft.com/office/powerpoint/2010/main" val="63512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Bylaws: </a:t>
            </a:r>
          </a:p>
        </p:txBody>
      </p:sp>
      <p:sp>
        <p:nvSpPr>
          <p:cNvPr id="3" name="Content Placeholder 2"/>
          <p:cNvSpPr>
            <a:spLocks noGrp="1"/>
          </p:cNvSpPr>
          <p:nvPr>
            <p:ph idx="1"/>
          </p:nvPr>
        </p:nvSpPr>
        <p:spPr/>
        <p:txBody>
          <a:bodyPr/>
          <a:lstStyle/>
          <a:p>
            <a:r>
              <a:rPr lang="en-CA" dirty="0"/>
              <a:t>Bylaws are rules to be followed</a:t>
            </a:r>
            <a:br>
              <a:rPr lang="en-CA" dirty="0"/>
            </a:br>
            <a:r>
              <a:rPr lang="en-CA" dirty="0"/>
              <a:t>compulsorily</a:t>
            </a:r>
          </a:p>
          <a:p>
            <a:r>
              <a:rPr lang="en-CA" dirty="0"/>
              <a:t>Bylaws help the board in what it </a:t>
            </a:r>
            <a:br>
              <a:rPr lang="en-CA" dirty="0"/>
            </a:br>
            <a:r>
              <a:rPr lang="en-CA" dirty="0"/>
              <a:t>intends to do</a:t>
            </a:r>
          </a:p>
          <a:p>
            <a:r>
              <a:rPr lang="en-CA" dirty="0"/>
              <a:t>Bylaws serve as legal guidelines</a:t>
            </a:r>
          </a:p>
          <a:p>
            <a:r>
              <a:rPr lang="en-CA" dirty="0"/>
              <a:t>Bylaws can only be approved, changed, amended or deleted by your</a:t>
            </a:r>
            <a:br>
              <a:rPr lang="en-CA" dirty="0"/>
            </a:br>
            <a:r>
              <a:rPr lang="en-CA" dirty="0"/>
              <a:t>municipal council.</a:t>
            </a:r>
          </a:p>
        </p:txBody>
      </p:sp>
      <p:pic>
        <p:nvPicPr>
          <p:cNvPr id="5" name="Picture 4" descr="Police, Security, Man, Officer, Person, Law, Policem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7674" y="700250"/>
            <a:ext cx="1596118" cy="4256314"/>
          </a:xfrm>
          <a:prstGeom prst="rect">
            <a:avLst/>
          </a:prstGeom>
        </p:spPr>
      </p:pic>
    </p:spTree>
    <p:extLst>
      <p:ext uri="{BB962C8B-B14F-4D97-AF65-F5344CB8AC3E}">
        <p14:creationId xmlns:p14="http://schemas.microsoft.com/office/powerpoint/2010/main" val="158030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Policies:</a:t>
            </a:r>
          </a:p>
        </p:txBody>
      </p:sp>
      <p:sp>
        <p:nvSpPr>
          <p:cNvPr id="3" name="Content Placeholder 2"/>
          <p:cNvSpPr>
            <a:spLocks noGrp="1"/>
          </p:cNvSpPr>
          <p:nvPr>
            <p:ph idx="1"/>
          </p:nvPr>
        </p:nvSpPr>
        <p:spPr/>
        <p:txBody>
          <a:bodyPr/>
          <a:lstStyle/>
          <a:p>
            <a:r>
              <a:rPr lang="en-CA" dirty="0"/>
              <a:t>Policies are stated objectives</a:t>
            </a:r>
          </a:p>
          <a:p>
            <a:r>
              <a:rPr lang="en-CA" dirty="0"/>
              <a:t>Policies are what you intend to do</a:t>
            </a:r>
          </a:p>
          <a:p>
            <a:r>
              <a:rPr lang="en-CA" dirty="0"/>
              <a:t>Policies define the daily operations of your library and board</a:t>
            </a:r>
          </a:p>
          <a:p>
            <a:r>
              <a:rPr lang="en-CA" dirty="0"/>
              <a:t>Policies can be approved, changed, amended or deleted with only a board vote. </a:t>
            </a:r>
          </a:p>
        </p:txBody>
      </p:sp>
    </p:spTree>
    <p:extLst>
      <p:ext uri="{BB962C8B-B14F-4D97-AF65-F5344CB8AC3E}">
        <p14:creationId xmlns:p14="http://schemas.microsoft.com/office/powerpoint/2010/main" val="95151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Four different types of policies: </a:t>
            </a:r>
          </a:p>
        </p:txBody>
      </p:sp>
      <p:sp>
        <p:nvSpPr>
          <p:cNvPr id="5" name="Content Placeholder 4"/>
          <p:cNvSpPr>
            <a:spLocks noGrp="1"/>
          </p:cNvSpPr>
          <p:nvPr>
            <p:ph idx="1"/>
          </p:nvPr>
        </p:nvSpPr>
        <p:spPr/>
        <p:txBody>
          <a:bodyPr/>
          <a:lstStyle/>
          <a:p>
            <a:r>
              <a:rPr lang="en-CA" dirty="0"/>
              <a:t>Framework</a:t>
            </a:r>
          </a:p>
          <a:p>
            <a:r>
              <a:rPr lang="en-CA" dirty="0"/>
              <a:t>Operational</a:t>
            </a:r>
          </a:p>
          <a:p>
            <a:pPr lvl="1"/>
            <a:r>
              <a:rPr lang="en-CA" dirty="0"/>
              <a:t>Program</a:t>
            </a:r>
          </a:p>
          <a:p>
            <a:r>
              <a:rPr lang="en-CA" dirty="0"/>
              <a:t>Board Self Governance</a:t>
            </a:r>
          </a:p>
          <a:p>
            <a:pPr lvl="1"/>
            <a:r>
              <a:rPr lang="en-CA" dirty="0"/>
              <a:t>Personnel</a:t>
            </a:r>
          </a:p>
          <a:p>
            <a:pPr lvl="1"/>
            <a:r>
              <a:rPr lang="en-CA" dirty="0"/>
              <a:t>Financial</a:t>
            </a:r>
          </a:p>
          <a:p>
            <a:r>
              <a:rPr lang="en-CA" dirty="0"/>
              <a:t>Advocacy</a:t>
            </a:r>
          </a:p>
        </p:txBody>
      </p:sp>
    </p:spTree>
    <p:extLst>
      <p:ext uri="{BB962C8B-B14F-4D97-AF65-F5344CB8AC3E}">
        <p14:creationId xmlns:p14="http://schemas.microsoft.com/office/powerpoint/2010/main" val="1935233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Framework</a:t>
            </a:r>
          </a:p>
        </p:txBody>
      </p:sp>
      <p:sp>
        <p:nvSpPr>
          <p:cNvPr id="3" name="Content Placeholder 2"/>
          <p:cNvSpPr>
            <a:spLocks noGrp="1"/>
          </p:cNvSpPr>
          <p:nvPr>
            <p:ph idx="1"/>
          </p:nvPr>
        </p:nvSpPr>
        <p:spPr/>
        <p:txBody>
          <a:bodyPr/>
          <a:lstStyle/>
          <a:p>
            <a:r>
              <a:rPr lang="en-CA" dirty="0"/>
              <a:t>Belief Statement</a:t>
            </a:r>
          </a:p>
          <a:p>
            <a:r>
              <a:rPr lang="en-CA" dirty="0"/>
              <a:t>Mission Statement</a:t>
            </a:r>
          </a:p>
          <a:p>
            <a:r>
              <a:rPr lang="en-CA" dirty="0"/>
              <a:t>Vision Statement</a:t>
            </a:r>
          </a:p>
        </p:txBody>
      </p:sp>
      <p:pic>
        <p:nvPicPr>
          <p:cNvPr id="4" name="Picture 3" descr="Xposed Framework: τι είναι, εγκατάσταση και ..."/>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4668734" y="1047750"/>
            <a:ext cx="2590710" cy="34542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18750900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998</TotalTime>
  <Words>2549</Words>
  <Application>Microsoft Office PowerPoint</Application>
  <PresentationFormat>On-screen Show (4:3)</PresentationFormat>
  <Paragraphs>260</Paragraphs>
  <Slides>30</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Custom Design</vt:lpstr>
      <vt:lpstr>Trustee 2.0</vt:lpstr>
      <vt:lpstr>Some of the issues library trustees face: </vt:lpstr>
      <vt:lpstr>PowerPoint Presentation</vt:lpstr>
      <vt:lpstr>Understanding the Relationships </vt:lpstr>
      <vt:lpstr>As a trustee board you are responsible for some of the following:</vt:lpstr>
      <vt:lpstr>Bylaws: </vt:lpstr>
      <vt:lpstr>Policies:</vt:lpstr>
      <vt:lpstr>Four different types of policies: </vt:lpstr>
      <vt:lpstr>Framework</vt:lpstr>
      <vt:lpstr>Board Self Governance</vt:lpstr>
      <vt:lpstr>Operational</vt:lpstr>
      <vt:lpstr>Advocacy</vt:lpstr>
      <vt:lpstr>Developing a Plan of Service (POS)</vt:lpstr>
      <vt:lpstr>PowerPoint Presentation</vt:lpstr>
      <vt:lpstr>Maintain a Budget and Manage Your Assets</vt:lpstr>
      <vt:lpstr>PowerPoint Presentation</vt:lpstr>
      <vt:lpstr>Committees</vt:lpstr>
      <vt:lpstr>Personnel – Board and Staff</vt:lpstr>
      <vt:lpstr>PowerPoint Presentation</vt:lpstr>
      <vt:lpstr>Planning and Evaluating Library Services</vt:lpstr>
      <vt:lpstr>Advocacy</vt:lpstr>
      <vt:lpstr>PowerPoint Presentation</vt:lpstr>
      <vt:lpstr>PowerPoint Presentation</vt:lpstr>
      <vt:lpstr>Developing Collaborations</vt:lpstr>
      <vt:lpstr>Community Engagement</vt:lpstr>
      <vt:lpstr>Final thoughts….</vt:lpstr>
      <vt:lpstr> 3 Great Resources: </vt:lpstr>
      <vt:lpstr>PowerPoint Presentation</vt:lpstr>
      <vt:lpstr>Sources:</vt:lpstr>
      <vt:lpstr>Alberta Library Trustees Association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Trustee 2.0</dc:title>
  <dc:creator>Laura Ross-Giroux</dc:creator>
  <cp:lastModifiedBy>Tanya Pollard</cp:lastModifiedBy>
  <cp:revision>97</cp:revision>
  <cp:lastPrinted>2016-02-27T22:18:27Z</cp:lastPrinted>
  <dcterms:created xsi:type="dcterms:W3CDTF">2016-02-12T23:45:22Z</dcterms:created>
  <dcterms:modified xsi:type="dcterms:W3CDTF">2017-06-11T20:05:10Z</dcterms:modified>
</cp:coreProperties>
</file>