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notesMasterIdLst>
    <p:notesMasterId r:id="rId26"/>
  </p:notesMasterIdLst>
  <p:sldIdLst>
    <p:sldId id="256" r:id="rId2"/>
    <p:sldId id="258" r:id="rId3"/>
    <p:sldId id="261" r:id="rId4"/>
    <p:sldId id="260" r:id="rId5"/>
    <p:sldId id="262" r:id="rId6"/>
    <p:sldId id="279" r:id="rId7"/>
    <p:sldId id="259" r:id="rId8"/>
    <p:sldId id="278" r:id="rId9"/>
    <p:sldId id="265" r:id="rId10"/>
    <p:sldId id="263" r:id="rId11"/>
    <p:sldId id="280" r:id="rId12"/>
    <p:sldId id="277" r:id="rId13"/>
    <p:sldId id="281" r:id="rId14"/>
    <p:sldId id="266" r:id="rId15"/>
    <p:sldId id="264" r:id="rId16"/>
    <p:sldId id="267" r:id="rId17"/>
    <p:sldId id="268" r:id="rId18"/>
    <p:sldId id="269" r:id="rId19"/>
    <p:sldId id="270" r:id="rId20"/>
    <p:sldId id="271" r:id="rId21"/>
    <p:sldId id="272" r:id="rId22"/>
    <p:sldId id="275" r:id="rId23"/>
    <p:sldId id="273" r:id="rId24"/>
    <p:sldId id="276" r:id="rId2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66"/>
    <a:srgbClr val="009999"/>
    <a:srgbClr val="0066FF"/>
    <a:srgbClr val="B7DDCC"/>
    <a:srgbClr val="9999FF"/>
    <a:srgbClr val="CC99FF"/>
    <a:srgbClr val="339933"/>
    <a:srgbClr val="66FFFF"/>
    <a:srgbClr val="CEE6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65408" autoAdjust="0"/>
  </p:normalViewPr>
  <p:slideViewPr>
    <p:cSldViewPr snapToGrid="0">
      <p:cViewPr varScale="1">
        <p:scale>
          <a:sx n="72" d="100"/>
          <a:sy n="72" d="100"/>
        </p:scale>
        <p:origin x="1356" y="60"/>
      </p:cViewPr>
      <p:guideLst/>
    </p:cSldViewPr>
  </p:slideViewPr>
  <p:notesTextViewPr>
    <p:cViewPr>
      <p:scale>
        <a:sx n="3" d="2"/>
        <a:sy n="3" d="2"/>
      </p:scale>
      <p:origin x="0" y="0"/>
    </p:cViewPr>
  </p:notesTextViewPr>
  <p:notesViewPr>
    <p:cSldViewPr snapToGrid="0">
      <p:cViewPr varScale="1">
        <p:scale>
          <a:sx n="82" d="100"/>
          <a:sy n="82" d="100"/>
        </p:scale>
        <p:origin x="319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A34CB04-22F2-44E3-ADFC-926ABC788F84}" type="datetimeFigureOut">
              <a:rPr lang="en-US" smtClean="0"/>
              <a:t>5/17/2018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6BFFEF9-A08D-4F35-8387-8311E65D0CFB}" type="slidenum">
              <a:rPr lang="en-US" smtClean="0"/>
              <a:t>‹#›</a:t>
            </a:fld>
            <a:endParaRPr lang="en-US"/>
          </a:p>
        </p:txBody>
      </p:sp>
    </p:spTree>
    <p:extLst>
      <p:ext uri="{BB962C8B-B14F-4D97-AF65-F5344CB8AC3E}">
        <p14:creationId xmlns:p14="http://schemas.microsoft.com/office/powerpoint/2010/main" val="81706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3665458"/>
          </a:xfrm>
        </p:spPr>
        <p:txBody>
          <a:bodyPr/>
          <a:lstStyle/>
          <a:p>
            <a:endParaRPr lang="en-US" b="1" dirty="0"/>
          </a:p>
        </p:txBody>
      </p:sp>
      <p:sp>
        <p:nvSpPr>
          <p:cNvPr id="4" name="Slide Number Placeholder 3"/>
          <p:cNvSpPr>
            <a:spLocks noGrp="1"/>
          </p:cNvSpPr>
          <p:nvPr>
            <p:ph type="sldNum" sz="quarter" idx="10"/>
          </p:nvPr>
        </p:nvSpPr>
        <p:spPr/>
        <p:txBody>
          <a:bodyPr/>
          <a:lstStyle/>
          <a:p>
            <a:fld id="{76BFFEF9-A08D-4F35-8387-8311E65D0CFB}" type="slidenum">
              <a:rPr lang="en-US" smtClean="0"/>
              <a:t>1</a:t>
            </a:fld>
            <a:endParaRPr lang="en-US"/>
          </a:p>
        </p:txBody>
      </p:sp>
    </p:spTree>
    <p:extLst>
      <p:ext uri="{BB962C8B-B14F-4D97-AF65-F5344CB8AC3E}">
        <p14:creationId xmlns:p14="http://schemas.microsoft.com/office/powerpoint/2010/main" val="4052853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362026"/>
          </a:xfrm>
        </p:spPr>
        <p:txBody>
          <a:bodyPr/>
          <a:lstStyle/>
          <a:p>
            <a:pPr>
              <a:lnSpc>
                <a:spcPct val="110000"/>
              </a:lnSpc>
              <a:spcBef>
                <a:spcPts val="0"/>
              </a:spcBef>
            </a:pPr>
            <a:endParaRPr lang="en-US" sz="1200" dirty="0"/>
          </a:p>
        </p:txBody>
      </p:sp>
      <p:sp>
        <p:nvSpPr>
          <p:cNvPr id="4" name="Slide Number Placeholder 3"/>
          <p:cNvSpPr>
            <a:spLocks noGrp="1"/>
          </p:cNvSpPr>
          <p:nvPr>
            <p:ph type="sldNum" sz="quarter" idx="10"/>
          </p:nvPr>
        </p:nvSpPr>
        <p:spPr/>
        <p:txBody>
          <a:bodyPr/>
          <a:lstStyle/>
          <a:p>
            <a:fld id="{76BFFEF9-A08D-4F35-8387-8311E65D0CFB}" type="slidenum">
              <a:rPr lang="en-US" smtClean="0"/>
              <a:t>10</a:t>
            </a:fld>
            <a:endParaRPr lang="en-US"/>
          </a:p>
        </p:txBody>
      </p:sp>
    </p:spTree>
    <p:extLst>
      <p:ext uri="{BB962C8B-B14F-4D97-AF65-F5344CB8AC3E}">
        <p14:creationId xmlns:p14="http://schemas.microsoft.com/office/powerpoint/2010/main" val="2447640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0"/>
              </a:spcBef>
            </a:pPr>
            <a:endParaRPr lang="en-US" sz="800" dirty="0"/>
          </a:p>
        </p:txBody>
      </p:sp>
      <p:sp>
        <p:nvSpPr>
          <p:cNvPr id="4" name="Slide Number Placeholder 3"/>
          <p:cNvSpPr>
            <a:spLocks noGrp="1"/>
          </p:cNvSpPr>
          <p:nvPr>
            <p:ph type="sldNum" sz="quarter" idx="10"/>
          </p:nvPr>
        </p:nvSpPr>
        <p:spPr/>
        <p:txBody>
          <a:bodyPr/>
          <a:lstStyle/>
          <a:p>
            <a:fld id="{76BFFEF9-A08D-4F35-8387-8311E65D0CFB}" type="slidenum">
              <a:rPr lang="en-US" smtClean="0"/>
              <a:t>11</a:t>
            </a:fld>
            <a:endParaRPr lang="en-US"/>
          </a:p>
        </p:txBody>
      </p:sp>
    </p:spTree>
    <p:extLst>
      <p:ext uri="{BB962C8B-B14F-4D97-AF65-F5344CB8AC3E}">
        <p14:creationId xmlns:p14="http://schemas.microsoft.com/office/powerpoint/2010/main" val="1305605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096004"/>
          </a:xfrm>
        </p:spPr>
        <p:txBody>
          <a:bodyPr/>
          <a:lstStyle/>
          <a:p>
            <a:endParaRPr lang="en-US" b="0" dirty="0"/>
          </a:p>
        </p:txBody>
      </p:sp>
      <p:sp>
        <p:nvSpPr>
          <p:cNvPr id="4" name="Slide Number Placeholder 3"/>
          <p:cNvSpPr>
            <a:spLocks noGrp="1"/>
          </p:cNvSpPr>
          <p:nvPr>
            <p:ph type="sldNum" sz="quarter" idx="10"/>
          </p:nvPr>
        </p:nvSpPr>
        <p:spPr/>
        <p:txBody>
          <a:bodyPr/>
          <a:lstStyle/>
          <a:p>
            <a:fld id="{76BFFEF9-A08D-4F35-8387-8311E65D0CFB}" type="slidenum">
              <a:rPr lang="en-US" smtClean="0"/>
              <a:t>12</a:t>
            </a:fld>
            <a:endParaRPr lang="en-US"/>
          </a:p>
        </p:txBody>
      </p:sp>
    </p:spTree>
    <p:extLst>
      <p:ext uri="{BB962C8B-B14F-4D97-AF65-F5344CB8AC3E}">
        <p14:creationId xmlns:p14="http://schemas.microsoft.com/office/powerpoint/2010/main" val="498825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488150"/>
          </a:xfrm>
        </p:spPr>
        <p:txBody>
          <a:bodyPr/>
          <a:lstStyle/>
          <a:p>
            <a:endParaRPr lang="en-US" dirty="0"/>
          </a:p>
        </p:txBody>
      </p:sp>
      <p:sp>
        <p:nvSpPr>
          <p:cNvPr id="4" name="Slide Number Placeholder 3"/>
          <p:cNvSpPr>
            <a:spLocks noGrp="1"/>
          </p:cNvSpPr>
          <p:nvPr>
            <p:ph type="sldNum" sz="quarter" idx="10"/>
          </p:nvPr>
        </p:nvSpPr>
        <p:spPr/>
        <p:txBody>
          <a:bodyPr/>
          <a:lstStyle/>
          <a:p>
            <a:fld id="{76BFFEF9-A08D-4F35-8387-8311E65D0CFB}" type="slidenum">
              <a:rPr lang="en-US" smtClean="0"/>
              <a:t>13</a:t>
            </a:fld>
            <a:endParaRPr lang="en-US"/>
          </a:p>
        </p:txBody>
      </p:sp>
    </p:spTree>
    <p:extLst>
      <p:ext uri="{BB962C8B-B14F-4D97-AF65-F5344CB8AC3E}">
        <p14:creationId xmlns:p14="http://schemas.microsoft.com/office/powerpoint/2010/main" val="3303572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460375"/>
            <a:ext cx="5584825" cy="3141663"/>
          </a:xfrm>
        </p:spPr>
      </p:sp>
      <p:sp>
        <p:nvSpPr>
          <p:cNvPr id="3" name="Notes Placeholder 2"/>
          <p:cNvSpPr>
            <a:spLocks noGrp="1"/>
          </p:cNvSpPr>
          <p:nvPr>
            <p:ph type="body" idx="1"/>
          </p:nvPr>
        </p:nvSpPr>
        <p:spPr>
          <a:xfrm>
            <a:off x="736600" y="3788342"/>
            <a:ext cx="5618480" cy="4968796"/>
          </a:xfrm>
        </p:spPr>
        <p:txBody>
          <a:bodyPr/>
          <a:lstStyle/>
          <a:p>
            <a:endParaRPr lang="en-US" dirty="0"/>
          </a:p>
        </p:txBody>
      </p:sp>
      <p:sp>
        <p:nvSpPr>
          <p:cNvPr id="4" name="Slide Number Placeholder 3"/>
          <p:cNvSpPr>
            <a:spLocks noGrp="1"/>
          </p:cNvSpPr>
          <p:nvPr>
            <p:ph type="sldNum" sz="quarter" idx="10"/>
          </p:nvPr>
        </p:nvSpPr>
        <p:spPr/>
        <p:txBody>
          <a:bodyPr/>
          <a:lstStyle/>
          <a:p>
            <a:fld id="{76BFFEF9-A08D-4F35-8387-8311E65D0CFB}" type="slidenum">
              <a:rPr lang="en-US" smtClean="0"/>
              <a:t>14</a:t>
            </a:fld>
            <a:endParaRPr lang="en-US"/>
          </a:p>
        </p:txBody>
      </p:sp>
    </p:spTree>
    <p:extLst>
      <p:ext uri="{BB962C8B-B14F-4D97-AF65-F5344CB8AC3E}">
        <p14:creationId xmlns:p14="http://schemas.microsoft.com/office/powerpoint/2010/main" val="590601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257175"/>
            <a:ext cx="3695700" cy="2078038"/>
          </a:xfrm>
        </p:spPr>
      </p:sp>
      <p:sp>
        <p:nvSpPr>
          <p:cNvPr id="3" name="Notes Placeholder 2"/>
          <p:cNvSpPr>
            <a:spLocks noGrp="1"/>
          </p:cNvSpPr>
          <p:nvPr>
            <p:ph type="body" idx="1"/>
          </p:nvPr>
        </p:nvSpPr>
        <p:spPr>
          <a:xfrm>
            <a:off x="492369" y="2482337"/>
            <a:ext cx="6095999" cy="6569588"/>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6BFFEF9-A08D-4F35-8387-8311E65D0CFB}" type="slidenum">
              <a:rPr lang="en-US" smtClean="0"/>
              <a:t>15</a:t>
            </a:fld>
            <a:endParaRPr lang="en-US"/>
          </a:p>
        </p:txBody>
      </p:sp>
    </p:spTree>
    <p:extLst>
      <p:ext uri="{BB962C8B-B14F-4D97-AF65-F5344CB8AC3E}">
        <p14:creationId xmlns:p14="http://schemas.microsoft.com/office/powerpoint/2010/main" val="3517026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395788" cy="2473325"/>
          </a:xfrm>
        </p:spPr>
      </p:sp>
      <p:sp>
        <p:nvSpPr>
          <p:cNvPr id="3" name="Notes Placeholder 2"/>
          <p:cNvSpPr>
            <a:spLocks noGrp="1"/>
          </p:cNvSpPr>
          <p:nvPr>
            <p:ph type="body" idx="1"/>
          </p:nvPr>
        </p:nvSpPr>
        <p:spPr>
          <a:xfrm>
            <a:off x="658185" y="2915552"/>
            <a:ext cx="5896707" cy="6193279"/>
          </a:xfrm>
        </p:spPr>
        <p:txBody>
          <a:bodyPr/>
          <a:lstStyle/>
          <a:p>
            <a:endParaRPr lang="en-US" sz="1100" dirty="0"/>
          </a:p>
        </p:txBody>
      </p:sp>
      <p:sp>
        <p:nvSpPr>
          <p:cNvPr id="4" name="Slide Number Placeholder 3"/>
          <p:cNvSpPr>
            <a:spLocks noGrp="1"/>
          </p:cNvSpPr>
          <p:nvPr>
            <p:ph type="sldNum" sz="quarter" idx="10"/>
          </p:nvPr>
        </p:nvSpPr>
        <p:spPr/>
        <p:txBody>
          <a:bodyPr/>
          <a:lstStyle/>
          <a:p>
            <a:fld id="{76BFFEF9-A08D-4F35-8387-8311E65D0CFB}" type="slidenum">
              <a:rPr lang="en-US" smtClean="0"/>
              <a:t>16</a:t>
            </a:fld>
            <a:endParaRPr lang="en-US"/>
          </a:p>
        </p:txBody>
      </p:sp>
    </p:spTree>
    <p:extLst>
      <p:ext uri="{BB962C8B-B14F-4D97-AF65-F5344CB8AC3E}">
        <p14:creationId xmlns:p14="http://schemas.microsoft.com/office/powerpoint/2010/main" val="1836599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354013"/>
            <a:ext cx="5584825" cy="3141662"/>
          </a:xfrm>
        </p:spPr>
      </p:sp>
      <p:sp>
        <p:nvSpPr>
          <p:cNvPr id="3" name="Notes Placeholder 2"/>
          <p:cNvSpPr>
            <a:spLocks noGrp="1"/>
          </p:cNvSpPr>
          <p:nvPr>
            <p:ph type="body" idx="1"/>
          </p:nvPr>
        </p:nvSpPr>
        <p:spPr>
          <a:xfrm>
            <a:off x="702310" y="3762782"/>
            <a:ext cx="5618480" cy="5079248"/>
          </a:xfrm>
        </p:spPr>
        <p:txBody>
          <a:bodyPr/>
          <a:lstStyle/>
          <a:p>
            <a:endParaRPr lang="en-US" b="0" dirty="0"/>
          </a:p>
          <a:p>
            <a:endParaRPr lang="en-US" b="0" dirty="0"/>
          </a:p>
          <a:p>
            <a:endParaRPr lang="en-US" b="0" dirty="0"/>
          </a:p>
          <a:p>
            <a:endParaRPr lang="en-US" dirty="0"/>
          </a:p>
          <a:p>
            <a:pPr algn="ct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76BFFEF9-A08D-4F35-8387-8311E65D0CFB}" type="slidenum">
              <a:rPr lang="en-US" smtClean="0"/>
              <a:t>17</a:t>
            </a:fld>
            <a:endParaRPr lang="en-US"/>
          </a:p>
        </p:txBody>
      </p:sp>
    </p:spTree>
    <p:extLst>
      <p:ext uri="{BB962C8B-B14F-4D97-AF65-F5344CB8AC3E}">
        <p14:creationId xmlns:p14="http://schemas.microsoft.com/office/powerpoint/2010/main" val="2697033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6BFFEF9-A08D-4F35-8387-8311E65D0CFB}" type="slidenum">
              <a:rPr lang="en-US" smtClean="0"/>
              <a:t>18</a:t>
            </a:fld>
            <a:endParaRPr lang="en-US"/>
          </a:p>
        </p:txBody>
      </p:sp>
    </p:spTree>
    <p:extLst>
      <p:ext uri="{BB962C8B-B14F-4D97-AF65-F5344CB8AC3E}">
        <p14:creationId xmlns:p14="http://schemas.microsoft.com/office/powerpoint/2010/main" val="185951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60350"/>
            <a:ext cx="5584825" cy="3141663"/>
          </a:xfrm>
        </p:spPr>
      </p:sp>
      <p:sp>
        <p:nvSpPr>
          <p:cNvPr id="3" name="Notes Placeholder 2"/>
          <p:cNvSpPr>
            <a:spLocks noGrp="1"/>
          </p:cNvSpPr>
          <p:nvPr>
            <p:ph type="body" idx="1"/>
          </p:nvPr>
        </p:nvSpPr>
        <p:spPr>
          <a:xfrm>
            <a:off x="702310" y="3542158"/>
            <a:ext cx="5618480" cy="5506592"/>
          </a:xfrm>
        </p:spPr>
        <p:txBody>
          <a:bodyPr/>
          <a:lstStyle/>
          <a:p>
            <a:endParaRPr lang="en-US" dirty="0"/>
          </a:p>
        </p:txBody>
      </p:sp>
      <p:sp>
        <p:nvSpPr>
          <p:cNvPr id="4" name="Slide Number Placeholder 3"/>
          <p:cNvSpPr>
            <a:spLocks noGrp="1"/>
          </p:cNvSpPr>
          <p:nvPr>
            <p:ph type="sldNum" sz="quarter" idx="10"/>
          </p:nvPr>
        </p:nvSpPr>
        <p:spPr/>
        <p:txBody>
          <a:bodyPr/>
          <a:lstStyle/>
          <a:p>
            <a:fld id="{76BFFEF9-A08D-4F35-8387-8311E65D0CFB}" type="slidenum">
              <a:rPr lang="en-US" smtClean="0"/>
              <a:t>19</a:t>
            </a:fld>
            <a:endParaRPr lang="en-US"/>
          </a:p>
        </p:txBody>
      </p:sp>
    </p:spTree>
    <p:extLst>
      <p:ext uri="{BB962C8B-B14F-4D97-AF65-F5344CB8AC3E}">
        <p14:creationId xmlns:p14="http://schemas.microsoft.com/office/powerpoint/2010/main" val="17334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030950"/>
          </a:xfrm>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6BFFEF9-A08D-4F35-8387-8311E65D0CFB}" type="slidenum">
              <a:rPr lang="en-US" smtClean="0"/>
              <a:t>2</a:t>
            </a:fld>
            <a:endParaRPr lang="en-US"/>
          </a:p>
        </p:txBody>
      </p:sp>
    </p:spTree>
    <p:extLst>
      <p:ext uri="{BB962C8B-B14F-4D97-AF65-F5344CB8AC3E}">
        <p14:creationId xmlns:p14="http://schemas.microsoft.com/office/powerpoint/2010/main" val="873958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FFEF9-A08D-4F35-8387-8311E65D0CFB}" type="slidenum">
              <a:rPr lang="en-US" smtClean="0"/>
              <a:t>20</a:t>
            </a:fld>
            <a:endParaRPr lang="en-US"/>
          </a:p>
        </p:txBody>
      </p:sp>
    </p:spTree>
    <p:extLst>
      <p:ext uri="{BB962C8B-B14F-4D97-AF65-F5344CB8AC3E}">
        <p14:creationId xmlns:p14="http://schemas.microsoft.com/office/powerpoint/2010/main" val="1328648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319088"/>
            <a:ext cx="5584825" cy="3141662"/>
          </a:xfrm>
        </p:spPr>
      </p:sp>
      <p:sp>
        <p:nvSpPr>
          <p:cNvPr id="3" name="Notes Placeholder 2"/>
          <p:cNvSpPr>
            <a:spLocks noGrp="1"/>
          </p:cNvSpPr>
          <p:nvPr>
            <p:ph type="body" idx="1"/>
          </p:nvPr>
        </p:nvSpPr>
        <p:spPr>
          <a:xfrm>
            <a:off x="736600" y="3565604"/>
            <a:ext cx="5618480" cy="5531504"/>
          </a:xfrm>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6BFFEF9-A08D-4F35-8387-8311E65D0CFB}" type="slidenum">
              <a:rPr lang="en-US" smtClean="0"/>
              <a:t>21</a:t>
            </a:fld>
            <a:endParaRPr lang="en-US"/>
          </a:p>
        </p:txBody>
      </p:sp>
    </p:spTree>
    <p:extLst>
      <p:ext uri="{BB962C8B-B14F-4D97-AF65-F5344CB8AC3E}">
        <p14:creationId xmlns:p14="http://schemas.microsoft.com/office/powerpoint/2010/main" val="3629360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25425"/>
            <a:ext cx="5584825" cy="3141663"/>
          </a:xfrm>
        </p:spPr>
      </p:sp>
      <p:sp>
        <p:nvSpPr>
          <p:cNvPr id="3" name="Notes Placeholder 2"/>
          <p:cNvSpPr>
            <a:spLocks noGrp="1"/>
          </p:cNvSpPr>
          <p:nvPr>
            <p:ph type="body" idx="1"/>
          </p:nvPr>
        </p:nvSpPr>
        <p:spPr>
          <a:xfrm>
            <a:off x="527539" y="3483542"/>
            <a:ext cx="6013938" cy="5600133"/>
          </a:xfrm>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76BFFEF9-A08D-4F35-8387-8311E65D0CFB}" type="slidenum">
              <a:rPr lang="en-US" smtClean="0"/>
              <a:t>22</a:t>
            </a:fld>
            <a:endParaRPr lang="en-US" dirty="0"/>
          </a:p>
        </p:txBody>
      </p:sp>
    </p:spTree>
    <p:extLst>
      <p:ext uri="{BB962C8B-B14F-4D97-AF65-F5344CB8AC3E}">
        <p14:creationId xmlns:p14="http://schemas.microsoft.com/office/powerpoint/2010/main" val="1732649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FFEF9-A08D-4F35-8387-8311E65D0CFB}" type="slidenum">
              <a:rPr lang="en-US" smtClean="0"/>
              <a:t>23</a:t>
            </a:fld>
            <a:endParaRPr lang="en-US"/>
          </a:p>
        </p:txBody>
      </p:sp>
    </p:spTree>
    <p:extLst>
      <p:ext uri="{BB962C8B-B14F-4D97-AF65-F5344CB8AC3E}">
        <p14:creationId xmlns:p14="http://schemas.microsoft.com/office/powerpoint/2010/main" val="4266413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FFEF9-A08D-4F35-8387-8311E65D0CFB}" type="slidenum">
              <a:rPr lang="en-US" smtClean="0"/>
              <a:t>24</a:t>
            </a:fld>
            <a:endParaRPr lang="en-US"/>
          </a:p>
        </p:txBody>
      </p:sp>
    </p:spTree>
    <p:extLst>
      <p:ext uri="{BB962C8B-B14F-4D97-AF65-F5344CB8AC3E}">
        <p14:creationId xmlns:p14="http://schemas.microsoft.com/office/powerpoint/2010/main" val="835624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FFEF9-A08D-4F35-8387-8311E65D0CFB}" type="slidenum">
              <a:rPr lang="en-US" smtClean="0"/>
              <a:t>3</a:t>
            </a:fld>
            <a:endParaRPr lang="en-US"/>
          </a:p>
        </p:txBody>
      </p:sp>
    </p:spTree>
    <p:extLst>
      <p:ext uri="{BB962C8B-B14F-4D97-AF65-F5344CB8AC3E}">
        <p14:creationId xmlns:p14="http://schemas.microsoft.com/office/powerpoint/2010/main" val="2702959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FFEF9-A08D-4F35-8387-8311E65D0CFB}" type="slidenum">
              <a:rPr lang="en-US" smtClean="0"/>
              <a:t>4</a:t>
            </a:fld>
            <a:endParaRPr lang="en-US"/>
          </a:p>
        </p:txBody>
      </p:sp>
    </p:spTree>
    <p:extLst>
      <p:ext uri="{BB962C8B-B14F-4D97-AF65-F5344CB8AC3E}">
        <p14:creationId xmlns:p14="http://schemas.microsoft.com/office/powerpoint/2010/main" val="314255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FFEF9-A08D-4F35-8387-8311E65D0CFB}" type="slidenum">
              <a:rPr lang="en-US" smtClean="0"/>
              <a:t>5</a:t>
            </a:fld>
            <a:endParaRPr lang="en-US"/>
          </a:p>
        </p:txBody>
      </p:sp>
    </p:spTree>
    <p:extLst>
      <p:ext uri="{BB962C8B-B14F-4D97-AF65-F5344CB8AC3E}">
        <p14:creationId xmlns:p14="http://schemas.microsoft.com/office/powerpoint/2010/main" val="744617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088" y="425450"/>
            <a:ext cx="4645025" cy="2613025"/>
          </a:xfrm>
        </p:spPr>
      </p:sp>
      <p:sp>
        <p:nvSpPr>
          <p:cNvPr id="3" name="Notes Placeholder 2"/>
          <p:cNvSpPr>
            <a:spLocks noGrp="1"/>
          </p:cNvSpPr>
          <p:nvPr>
            <p:ph type="body" idx="1"/>
          </p:nvPr>
        </p:nvSpPr>
        <p:spPr>
          <a:xfrm>
            <a:off x="702310" y="3249080"/>
            <a:ext cx="5618480" cy="5836305"/>
          </a:xfrm>
        </p:spPr>
        <p:txBody>
          <a:bodyPr/>
          <a:lstStyle/>
          <a:p>
            <a:endParaRPr lang="en-US" dirty="0"/>
          </a:p>
        </p:txBody>
      </p:sp>
      <p:sp>
        <p:nvSpPr>
          <p:cNvPr id="4" name="Slide Number Placeholder 3"/>
          <p:cNvSpPr>
            <a:spLocks noGrp="1"/>
          </p:cNvSpPr>
          <p:nvPr>
            <p:ph type="sldNum" sz="quarter" idx="10"/>
          </p:nvPr>
        </p:nvSpPr>
        <p:spPr/>
        <p:txBody>
          <a:bodyPr/>
          <a:lstStyle/>
          <a:p>
            <a:fld id="{76BFFEF9-A08D-4F35-8387-8311E65D0CFB}" type="slidenum">
              <a:rPr lang="en-US" smtClean="0"/>
              <a:t>6</a:t>
            </a:fld>
            <a:endParaRPr lang="en-US"/>
          </a:p>
        </p:txBody>
      </p:sp>
    </p:spTree>
    <p:extLst>
      <p:ext uri="{BB962C8B-B14F-4D97-AF65-F5344CB8AC3E}">
        <p14:creationId xmlns:p14="http://schemas.microsoft.com/office/powerpoint/2010/main" val="1988248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307975"/>
            <a:ext cx="5584825" cy="3141663"/>
          </a:xfrm>
        </p:spPr>
      </p:sp>
      <p:sp>
        <p:nvSpPr>
          <p:cNvPr id="3" name="Notes Placeholder 2"/>
          <p:cNvSpPr>
            <a:spLocks noGrp="1"/>
          </p:cNvSpPr>
          <p:nvPr>
            <p:ph type="body" idx="1"/>
          </p:nvPr>
        </p:nvSpPr>
        <p:spPr>
          <a:xfrm>
            <a:off x="736600" y="3589050"/>
            <a:ext cx="5618480" cy="5252980"/>
          </a:xfrm>
        </p:spPr>
        <p:txBody>
          <a:bodyPr/>
          <a:lstStyle/>
          <a:p>
            <a:endParaRPr lang="en-US" dirty="0"/>
          </a:p>
        </p:txBody>
      </p:sp>
      <p:sp>
        <p:nvSpPr>
          <p:cNvPr id="4" name="Slide Number Placeholder 3"/>
          <p:cNvSpPr>
            <a:spLocks noGrp="1"/>
          </p:cNvSpPr>
          <p:nvPr>
            <p:ph type="sldNum" sz="quarter" idx="10"/>
          </p:nvPr>
        </p:nvSpPr>
        <p:spPr/>
        <p:txBody>
          <a:bodyPr/>
          <a:lstStyle/>
          <a:p>
            <a:fld id="{76BFFEF9-A08D-4F35-8387-8311E65D0CFB}" type="slidenum">
              <a:rPr lang="en-US" smtClean="0"/>
              <a:t>7</a:t>
            </a:fld>
            <a:endParaRPr lang="en-US"/>
          </a:p>
        </p:txBody>
      </p:sp>
    </p:spTree>
    <p:extLst>
      <p:ext uri="{BB962C8B-B14F-4D97-AF65-F5344CB8AC3E}">
        <p14:creationId xmlns:p14="http://schemas.microsoft.com/office/powerpoint/2010/main" val="3992241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6BFFEF9-A08D-4F35-8387-8311E65D0CFB}" type="slidenum">
              <a:rPr lang="en-US" smtClean="0"/>
              <a:t>8</a:t>
            </a:fld>
            <a:endParaRPr lang="en-US"/>
          </a:p>
        </p:txBody>
      </p:sp>
    </p:spTree>
    <p:extLst>
      <p:ext uri="{BB962C8B-B14F-4D97-AF65-F5344CB8AC3E}">
        <p14:creationId xmlns:p14="http://schemas.microsoft.com/office/powerpoint/2010/main" val="29319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6BFFEF9-A08D-4F35-8387-8311E65D0CFB}" type="slidenum">
              <a:rPr lang="en-US" smtClean="0"/>
              <a:t>9</a:t>
            </a:fld>
            <a:endParaRPr lang="en-US"/>
          </a:p>
        </p:txBody>
      </p:sp>
    </p:spTree>
    <p:extLst>
      <p:ext uri="{BB962C8B-B14F-4D97-AF65-F5344CB8AC3E}">
        <p14:creationId xmlns:p14="http://schemas.microsoft.com/office/powerpoint/2010/main" val="3534383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2D5D3F-3A5F-4465-AE24-C32E23E19D05}"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B6B9548-828C-4338-A0CA-D19D420D7CEE}" type="slidenum">
              <a:rPr lang="en-US" smtClean="0"/>
              <a:t>‹#›</a:t>
            </a:fld>
            <a:endParaRPr lang="en-US"/>
          </a:p>
        </p:txBody>
      </p:sp>
    </p:spTree>
    <p:extLst>
      <p:ext uri="{BB962C8B-B14F-4D97-AF65-F5344CB8AC3E}">
        <p14:creationId xmlns:p14="http://schemas.microsoft.com/office/powerpoint/2010/main" val="1865839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D5D3F-3A5F-4465-AE24-C32E23E19D05}"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B6B9548-828C-4338-A0CA-D19D420D7CEE}" type="slidenum">
              <a:rPr lang="en-US" smtClean="0"/>
              <a:t>‹#›</a:t>
            </a:fld>
            <a:endParaRPr lang="en-US"/>
          </a:p>
        </p:txBody>
      </p:sp>
    </p:spTree>
    <p:extLst>
      <p:ext uri="{BB962C8B-B14F-4D97-AF65-F5344CB8AC3E}">
        <p14:creationId xmlns:p14="http://schemas.microsoft.com/office/powerpoint/2010/main" val="350581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D5D3F-3A5F-4465-AE24-C32E23E19D05}"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B6B9548-828C-4338-A0CA-D19D420D7CE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34577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82D5D3F-3A5F-4465-AE24-C32E23E19D05}"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B6B9548-828C-4338-A0CA-D19D420D7CEE}" type="slidenum">
              <a:rPr lang="en-US" smtClean="0"/>
              <a:t>‹#›</a:t>
            </a:fld>
            <a:endParaRPr lang="en-US"/>
          </a:p>
        </p:txBody>
      </p:sp>
    </p:spTree>
    <p:extLst>
      <p:ext uri="{BB962C8B-B14F-4D97-AF65-F5344CB8AC3E}">
        <p14:creationId xmlns:p14="http://schemas.microsoft.com/office/powerpoint/2010/main" val="1269368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82D5D3F-3A5F-4465-AE24-C32E23E19D05}"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B6B9548-828C-4338-A0CA-D19D420D7CE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94908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82D5D3F-3A5F-4465-AE24-C32E23E19D05}"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B6B9548-828C-4338-A0CA-D19D420D7CEE}" type="slidenum">
              <a:rPr lang="en-US" smtClean="0"/>
              <a:t>‹#›</a:t>
            </a:fld>
            <a:endParaRPr lang="en-US"/>
          </a:p>
        </p:txBody>
      </p:sp>
    </p:spTree>
    <p:extLst>
      <p:ext uri="{BB962C8B-B14F-4D97-AF65-F5344CB8AC3E}">
        <p14:creationId xmlns:p14="http://schemas.microsoft.com/office/powerpoint/2010/main" val="3741050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D5D3F-3A5F-4465-AE24-C32E23E19D05}"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B6B9548-828C-4338-A0CA-D19D420D7CEE}" type="slidenum">
              <a:rPr lang="en-US" smtClean="0"/>
              <a:t>‹#›</a:t>
            </a:fld>
            <a:endParaRPr lang="en-US"/>
          </a:p>
        </p:txBody>
      </p:sp>
    </p:spTree>
    <p:extLst>
      <p:ext uri="{BB962C8B-B14F-4D97-AF65-F5344CB8AC3E}">
        <p14:creationId xmlns:p14="http://schemas.microsoft.com/office/powerpoint/2010/main" val="3598779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D5D3F-3A5F-4465-AE24-C32E23E19D05}"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B6B9548-828C-4338-A0CA-D19D420D7CEE}" type="slidenum">
              <a:rPr lang="en-US" smtClean="0"/>
              <a:t>‹#›</a:t>
            </a:fld>
            <a:endParaRPr lang="en-US"/>
          </a:p>
        </p:txBody>
      </p:sp>
    </p:spTree>
    <p:extLst>
      <p:ext uri="{BB962C8B-B14F-4D97-AF65-F5344CB8AC3E}">
        <p14:creationId xmlns:p14="http://schemas.microsoft.com/office/powerpoint/2010/main" val="306570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D5D3F-3A5F-4465-AE24-C32E23E19D05}"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B6B9548-828C-4338-A0CA-D19D420D7CEE}" type="slidenum">
              <a:rPr lang="en-US" smtClean="0"/>
              <a:t>‹#›</a:t>
            </a:fld>
            <a:endParaRPr lang="en-US"/>
          </a:p>
        </p:txBody>
      </p:sp>
    </p:spTree>
    <p:extLst>
      <p:ext uri="{BB962C8B-B14F-4D97-AF65-F5344CB8AC3E}">
        <p14:creationId xmlns:p14="http://schemas.microsoft.com/office/powerpoint/2010/main" val="295077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D5D3F-3A5F-4465-AE24-C32E23E19D05}"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B6B9548-828C-4338-A0CA-D19D420D7CEE}" type="slidenum">
              <a:rPr lang="en-US" smtClean="0"/>
              <a:t>‹#›</a:t>
            </a:fld>
            <a:endParaRPr lang="en-US"/>
          </a:p>
        </p:txBody>
      </p:sp>
    </p:spTree>
    <p:extLst>
      <p:ext uri="{BB962C8B-B14F-4D97-AF65-F5344CB8AC3E}">
        <p14:creationId xmlns:p14="http://schemas.microsoft.com/office/powerpoint/2010/main" val="2847331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2D5D3F-3A5F-4465-AE24-C32E23E19D05}"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B6B9548-828C-4338-A0CA-D19D420D7CEE}" type="slidenum">
              <a:rPr lang="en-US" smtClean="0"/>
              <a:t>‹#›</a:t>
            </a:fld>
            <a:endParaRPr lang="en-US"/>
          </a:p>
        </p:txBody>
      </p:sp>
    </p:spTree>
    <p:extLst>
      <p:ext uri="{BB962C8B-B14F-4D97-AF65-F5344CB8AC3E}">
        <p14:creationId xmlns:p14="http://schemas.microsoft.com/office/powerpoint/2010/main" val="326579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2D5D3F-3A5F-4465-AE24-C32E23E19D05}"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B6B9548-828C-4338-A0CA-D19D420D7CEE}" type="slidenum">
              <a:rPr lang="en-US" smtClean="0"/>
              <a:t>‹#›</a:t>
            </a:fld>
            <a:endParaRPr lang="en-US"/>
          </a:p>
        </p:txBody>
      </p:sp>
    </p:spTree>
    <p:extLst>
      <p:ext uri="{BB962C8B-B14F-4D97-AF65-F5344CB8AC3E}">
        <p14:creationId xmlns:p14="http://schemas.microsoft.com/office/powerpoint/2010/main" val="1507754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2D5D3F-3A5F-4465-AE24-C32E23E19D05}"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B6B9548-828C-4338-A0CA-D19D420D7CEE}" type="slidenum">
              <a:rPr lang="en-US" smtClean="0"/>
              <a:t>‹#›</a:t>
            </a:fld>
            <a:endParaRPr lang="en-US"/>
          </a:p>
        </p:txBody>
      </p:sp>
    </p:spTree>
    <p:extLst>
      <p:ext uri="{BB962C8B-B14F-4D97-AF65-F5344CB8AC3E}">
        <p14:creationId xmlns:p14="http://schemas.microsoft.com/office/powerpoint/2010/main" val="914899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D5D3F-3A5F-4465-AE24-C32E23E19D05}"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B6B9548-828C-4338-A0CA-D19D420D7CEE}" type="slidenum">
              <a:rPr lang="en-US" smtClean="0"/>
              <a:t>‹#›</a:t>
            </a:fld>
            <a:endParaRPr lang="en-US"/>
          </a:p>
        </p:txBody>
      </p:sp>
    </p:spTree>
    <p:extLst>
      <p:ext uri="{BB962C8B-B14F-4D97-AF65-F5344CB8AC3E}">
        <p14:creationId xmlns:p14="http://schemas.microsoft.com/office/powerpoint/2010/main" val="614086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2D5D3F-3A5F-4465-AE24-C32E23E19D05}"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B6B9548-828C-4338-A0CA-D19D420D7CEE}" type="slidenum">
              <a:rPr lang="en-US" smtClean="0"/>
              <a:t>‹#›</a:t>
            </a:fld>
            <a:endParaRPr lang="en-US"/>
          </a:p>
        </p:txBody>
      </p:sp>
    </p:spTree>
    <p:extLst>
      <p:ext uri="{BB962C8B-B14F-4D97-AF65-F5344CB8AC3E}">
        <p14:creationId xmlns:p14="http://schemas.microsoft.com/office/powerpoint/2010/main" val="26058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2D5D3F-3A5F-4465-AE24-C32E23E19D05}"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B6B9548-828C-4338-A0CA-D19D420D7CEE}" type="slidenum">
              <a:rPr lang="en-US" smtClean="0"/>
              <a:t>‹#›</a:t>
            </a:fld>
            <a:endParaRPr lang="en-US"/>
          </a:p>
        </p:txBody>
      </p:sp>
    </p:spTree>
    <p:extLst>
      <p:ext uri="{BB962C8B-B14F-4D97-AF65-F5344CB8AC3E}">
        <p14:creationId xmlns:p14="http://schemas.microsoft.com/office/powerpoint/2010/main" val="3701957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82D5D3F-3A5F-4465-AE24-C32E23E19D05}" type="datetimeFigureOut">
              <a:rPr lang="en-US" smtClean="0"/>
              <a:t>5/17/2018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B6B9548-828C-4338-A0CA-D19D420D7CEE}" type="slidenum">
              <a:rPr lang="en-US" smtClean="0"/>
              <a:t>‹#›</a:t>
            </a:fld>
            <a:endParaRPr lang="en-US"/>
          </a:p>
        </p:txBody>
      </p:sp>
    </p:spTree>
    <p:extLst>
      <p:ext uri="{BB962C8B-B14F-4D97-AF65-F5344CB8AC3E}">
        <p14:creationId xmlns:p14="http://schemas.microsoft.com/office/powerpoint/2010/main" val="227291772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hereen.samuels@gmail.com"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mailto:heather.robertson@calgarylibrary.c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2" name="Rectangle 44">
            <a:extLst>
              <a:ext uri="{FF2B5EF4-FFF2-40B4-BE49-F238E27FC236}">
                <a16:creationId xmlns:a16="http://schemas.microsoft.com/office/drawing/2014/main" id="{F81819F9-8CAC-4A6C-8F06-0482027F97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46">
            <a:extLst>
              <a:ext uri="{FF2B5EF4-FFF2-40B4-BE49-F238E27FC236}">
                <a16:creationId xmlns:a16="http://schemas.microsoft.com/office/drawing/2014/main" id="{4A98CC08-AEC2-4E8F-8F52-0F5C6372DB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5D1545E6-EB3C-4478-A661-A2CA963F129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50" name="Freeform 11">
              <a:extLst>
                <a:ext uri="{FF2B5EF4-FFF2-40B4-BE49-F238E27FC236}">
                  <a16:creationId xmlns:a16="http://schemas.microsoft.com/office/drawing/2014/main" id="{B2E5B960-0C5D-4F77-8E9F-9F3D883D83C5}"/>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51" name="Freeform 12">
              <a:extLst>
                <a:ext uri="{FF2B5EF4-FFF2-40B4-BE49-F238E27FC236}">
                  <a16:creationId xmlns:a16="http://schemas.microsoft.com/office/drawing/2014/main" id="{258E44FC-92AD-43A0-BB05-DB268C82D8B2}"/>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52" name="Freeform 13">
              <a:extLst>
                <a:ext uri="{FF2B5EF4-FFF2-40B4-BE49-F238E27FC236}">
                  <a16:creationId xmlns:a16="http://schemas.microsoft.com/office/drawing/2014/main" id="{C63D3083-A56C-4199-8DE0-63C8BE9EDFE9}"/>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53" name="Freeform 14">
              <a:extLst>
                <a:ext uri="{FF2B5EF4-FFF2-40B4-BE49-F238E27FC236}">
                  <a16:creationId xmlns:a16="http://schemas.microsoft.com/office/drawing/2014/main" id="{C7CD3581-635D-438F-A64F-68404E7AE0B8}"/>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54" name="Freeform 15">
              <a:extLst>
                <a:ext uri="{FF2B5EF4-FFF2-40B4-BE49-F238E27FC236}">
                  <a16:creationId xmlns:a16="http://schemas.microsoft.com/office/drawing/2014/main" id="{AD6904C0-211C-41A2-BDB8-3B07C90BBB4C}"/>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5" name="Freeform 16">
              <a:extLst>
                <a:ext uri="{FF2B5EF4-FFF2-40B4-BE49-F238E27FC236}">
                  <a16:creationId xmlns:a16="http://schemas.microsoft.com/office/drawing/2014/main" id="{B0837DA6-CAF9-4E78-A39E-6358EDE2B108}"/>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6" name="Freeform 17">
              <a:extLst>
                <a:ext uri="{FF2B5EF4-FFF2-40B4-BE49-F238E27FC236}">
                  <a16:creationId xmlns:a16="http://schemas.microsoft.com/office/drawing/2014/main" id="{0A99DD7D-3AB3-471E-842F-8AFEA09D07E4}"/>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7" name="Freeform 18">
              <a:extLst>
                <a:ext uri="{FF2B5EF4-FFF2-40B4-BE49-F238E27FC236}">
                  <a16:creationId xmlns:a16="http://schemas.microsoft.com/office/drawing/2014/main" id="{9C70B0D4-92FE-478F-86BD-93BA2C4DFCDC}"/>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8" name="Freeform 19">
              <a:extLst>
                <a:ext uri="{FF2B5EF4-FFF2-40B4-BE49-F238E27FC236}">
                  <a16:creationId xmlns:a16="http://schemas.microsoft.com/office/drawing/2014/main" id="{C9156BE6-11D4-4696-9E3F-C325BFAC8196}"/>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9" name="Freeform 20">
              <a:extLst>
                <a:ext uri="{FF2B5EF4-FFF2-40B4-BE49-F238E27FC236}">
                  <a16:creationId xmlns:a16="http://schemas.microsoft.com/office/drawing/2014/main" id="{4E667226-1D20-4A9D-BBE3-AC17EA436F05}"/>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60" name="Freeform 21">
              <a:extLst>
                <a:ext uri="{FF2B5EF4-FFF2-40B4-BE49-F238E27FC236}">
                  <a16:creationId xmlns:a16="http://schemas.microsoft.com/office/drawing/2014/main" id="{2F87E3B6-5202-4434-9B26-42B46774F327}"/>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61" name="Freeform 22">
              <a:extLst>
                <a:ext uri="{FF2B5EF4-FFF2-40B4-BE49-F238E27FC236}">
                  <a16:creationId xmlns:a16="http://schemas.microsoft.com/office/drawing/2014/main" id="{AEA5E85F-F1F4-40E4-A62C-95324F674929}"/>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63" name="Group 62">
            <a:extLst>
              <a:ext uri="{FF2B5EF4-FFF2-40B4-BE49-F238E27FC236}">
                <a16:creationId xmlns:a16="http://schemas.microsoft.com/office/drawing/2014/main" id="{40A75861-F6C5-44A9-B161-B03701CBDE0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64" name="Freeform 27">
              <a:extLst>
                <a:ext uri="{FF2B5EF4-FFF2-40B4-BE49-F238E27FC236}">
                  <a16:creationId xmlns:a16="http://schemas.microsoft.com/office/drawing/2014/main" id="{72EE642D-4F69-47C0-99BA-CE435035735F}"/>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65" name="Freeform 28">
              <a:extLst>
                <a:ext uri="{FF2B5EF4-FFF2-40B4-BE49-F238E27FC236}">
                  <a16:creationId xmlns:a16="http://schemas.microsoft.com/office/drawing/2014/main" id="{26178CE4-DA2D-46EA-AB8D-341C5AC563D6}"/>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66" name="Freeform 29">
              <a:extLst>
                <a:ext uri="{FF2B5EF4-FFF2-40B4-BE49-F238E27FC236}">
                  <a16:creationId xmlns:a16="http://schemas.microsoft.com/office/drawing/2014/main" id="{698E9F53-8381-4FA5-A510-846925D242CF}"/>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67" name="Freeform 30">
              <a:extLst>
                <a:ext uri="{FF2B5EF4-FFF2-40B4-BE49-F238E27FC236}">
                  <a16:creationId xmlns:a16="http://schemas.microsoft.com/office/drawing/2014/main" id="{B13CE284-F21E-411B-BB8E-9C03B853CE44}"/>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68" name="Freeform 31">
              <a:extLst>
                <a:ext uri="{FF2B5EF4-FFF2-40B4-BE49-F238E27FC236}">
                  <a16:creationId xmlns:a16="http://schemas.microsoft.com/office/drawing/2014/main" id="{23DF4578-4703-437C-A797-2A2D0CEE5F45}"/>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69" name="Freeform 32">
              <a:extLst>
                <a:ext uri="{FF2B5EF4-FFF2-40B4-BE49-F238E27FC236}">
                  <a16:creationId xmlns:a16="http://schemas.microsoft.com/office/drawing/2014/main" id="{F878F330-AF64-4F8F-88FD-A4A408D6D368}"/>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70" name="Freeform 33">
              <a:extLst>
                <a:ext uri="{FF2B5EF4-FFF2-40B4-BE49-F238E27FC236}">
                  <a16:creationId xmlns:a16="http://schemas.microsoft.com/office/drawing/2014/main" id="{AC9B00BF-4FB7-42FA-BBBD-7DB54ED3F06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71" name="Freeform 34">
              <a:extLst>
                <a:ext uri="{FF2B5EF4-FFF2-40B4-BE49-F238E27FC236}">
                  <a16:creationId xmlns:a16="http://schemas.microsoft.com/office/drawing/2014/main" id="{BD3D64CA-2AAD-4609-8DAA-3EAD4609A6B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72" name="Freeform 35">
              <a:extLst>
                <a:ext uri="{FF2B5EF4-FFF2-40B4-BE49-F238E27FC236}">
                  <a16:creationId xmlns:a16="http://schemas.microsoft.com/office/drawing/2014/main" id="{C669E05A-8550-4E91-B29E-E1912228EC93}"/>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73" name="Freeform 36">
              <a:extLst>
                <a:ext uri="{FF2B5EF4-FFF2-40B4-BE49-F238E27FC236}">
                  <a16:creationId xmlns:a16="http://schemas.microsoft.com/office/drawing/2014/main" id="{F8C1FD53-1E8F-46CA-BC2D-FCEC4DAE07F6}"/>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74" name="Freeform 37">
              <a:extLst>
                <a:ext uri="{FF2B5EF4-FFF2-40B4-BE49-F238E27FC236}">
                  <a16:creationId xmlns:a16="http://schemas.microsoft.com/office/drawing/2014/main" id="{CC97A31F-CFDE-4EA3-98F1-13FDD16702E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75" name="Freeform 38">
              <a:extLst>
                <a:ext uri="{FF2B5EF4-FFF2-40B4-BE49-F238E27FC236}">
                  <a16:creationId xmlns:a16="http://schemas.microsoft.com/office/drawing/2014/main" id="{9E1540E7-E6C3-4907-B70A-B17568365597}"/>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7" name="Freeform 11">
            <a:extLst>
              <a:ext uri="{FF2B5EF4-FFF2-40B4-BE49-F238E27FC236}">
                <a16:creationId xmlns:a16="http://schemas.microsoft.com/office/drawing/2014/main" id="{1310EFE2-B91D-47E7-B117-C2A802800A7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id="{92AB6077-89D4-431F-9266-F861B5966B37}"/>
              </a:ext>
            </a:extLst>
          </p:cNvPr>
          <p:cNvSpPr>
            <a:spLocks noGrp="1"/>
          </p:cNvSpPr>
          <p:nvPr>
            <p:ph type="ctrTitle"/>
          </p:nvPr>
        </p:nvSpPr>
        <p:spPr>
          <a:xfrm>
            <a:off x="3373062" y="1175171"/>
            <a:ext cx="8131550" cy="2262781"/>
          </a:xfrm>
        </p:spPr>
        <p:txBody>
          <a:bodyPr>
            <a:normAutofit/>
          </a:bodyPr>
          <a:lstStyle/>
          <a:p>
            <a:r>
              <a:rPr lang="en-US" b="1" dirty="0"/>
              <a:t>Stand up for Inclusion</a:t>
            </a:r>
          </a:p>
        </p:txBody>
      </p:sp>
      <p:sp>
        <p:nvSpPr>
          <p:cNvPr id="3" name="Subtitle 2">
            <a:extLst>
              <a:ext uri="{FF2B5EF4-FFF2-40B4-BE49-F238E27FC236}">
                <a16:creationId xmlns:a16="http://schemas.microsoft.com/office/drawing/2014/main" id="{559E0B34-1D66-4C78-AFC1-3AA647BE79C0}"/>
              </a:ext>
            </a:extLst>
          </p:cNvPr>
          <p:cNvSpPr>
            <a:spLocks noGrp="1"/>
          </p:cNvSpPr>
          <p:nvPr>
            <p:ph type="subTitle" idx="1"/>
          </p:nvPr>
        </p:nvSpPr>
        <p:spPr>
          <a:xfrm>
            <a:off x="3373062" y="4127644"/>
            <a:ext cx="8131550" cy="2194878"/>
          </a:xfrm>
        </p:spPr>
        <p:txBody>
          <a:bodyPr>
            <a:noAutofit/>
          </a:bodyPr>
          <a:lstStyle/>
          <a:p>
            <a:pPr>
              <a:spcBef>
                <a:spcPts val="0"/>
              </a:spcBef>
            </a:pPr>
            <a:r>
              <a:rPr lang="en-US" b="1" dirty="0"/>
              <a:t>Alberta Library Conference 2018</a:t>
            </a:r>
          </a:p>
          <a:p>
            <a:pPr>
              <a:spcBef>
                <a:spcPts val="0"/>
              </a:spcBef>
            </a:pPr>
            <a:endParaRPr lang="en-US" dirty="0"/>
          </a:p>
          <a:p>
            <a:pPr>
              <a:spcBef>
                <a:spcPts val="0"/>
              </a:spcBef>
            </a:pPr>
            <a:r>
              <a:rPr lang="en-US" sz="1600" dirty="0"/>
              <a:t>Shereen Samuels, </a:t>
            </a:r>
            <a:br>
              <a:rPr lang="en-US" sz="1600" dirty="0"/>
            </a:br>
            <a:r>
              <a:rPr lang="en-US" sz="1600" dirty="0"/>
              <a:t>Board Trustee, Calgary Public Library</a:t>
            </a:r>
          </a:p>
          <a:p>
            <a:pPr>
              <a:spcBef>
                <a:spcPts val="0"/>
              </a:spcBef>
            </a:pPr>
            <a:endParaRPr lang="en-US" sz="1200" dirty="0"/>
          </a:p>
          <a:p>
            <a:pPr>
              <a:spcBef>
                <a:spcPts val="0"/>
              </a:spcBef>
            </a:pPr>
            <a:r>
              <a:rPr lang="en-US" sz="1600" dirty="0"/>
              <a:t>Heather Robertson,</a:t>
            </a:r>
          </a:p>
          <a:p>
            <a:pPr>
              <a:spcBef>
                <a:spcPts val="0"/>
              </a:spcBef>
            </a:pPr>
            <a:r>
              <a:rPr lang="en-US" sz="1600" dirty="0"/>
              <a:t>Director, Service Design, Calgary Public Library</a:t>
            </a:r>
          </a:p>
        </p:txBody>
      </p:sp>
    </p:spTree>
    <p:extLst>
      <p:ext uri="{BB962C8B-B14F-4D97-AF65-F5344CB8AC3E}">
        <p14:creationId xmlns:p14="http://schemas.microsoft.com/office/powerpoint/2010/main" val="400724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E145-5C0C-4C61-8EFE-67BB474137A7}"/>
              </a:ext>
            </a:extLst>
          </p:cNvPr>
          <p:cNvSpPr>
            <a:spLocks noGrp="1"/>
          </p:cNvSpPr>
          <p:nvPr>
            <p:ph type="title"/>
          </p:nvPr>
        </p:nvSpPr>
        <p:spPr>
          <a:xfrm>
            <a:off x="2316481" y="624110"/>
            <a:ext cx="9188132" cy="1280890"/>
          </a:xfrm>
        </p:spPr>
        <p:txBody>
          <a:bodyPr/>
          <a:lstStyle/>
          <a:p>
            <a:r>
              <a:rPr lang="en-US" dirty="0"/>
              <a:t>Defining the Terms:</a:t>
            </a:r>
          </a:p>
        </p:txBody>
      </p:sp>
      <p:sp>
        <p:nvSpPr>
          <p:cNvPr id="3" name="Content Placeholder 2">
            <a:extLst>
              <a:ext uri="{FF2B5EF4-FFF2-40B4-BE49-F238E27FC236}">
                <a16:creationId xmlns:a16="http://schemas.microsoft.com/office/drawing/2014/main" id="{29BF517A-0FEE-46E9-BA7C-08E79C0922F1}"/>
              </a:ext>
            </a:extLst>
          </p:cNvPr>
          <p:cNvSpPr>
            <a:spLocks noGrp="1"/>
          </p:cNvSpPr>
          <p:nvPr>
            <p:ph idx="1"/>
          </p:nvPr>
        </p:nvSpPr>
        <p:spPr>
          <a:xfrm>
            <a:off x="2452847" y="1444488"/>
            <a:ext cx="8915400" cy="5147211"/>
          </a:xfrm>
        </p:spPr>
        <p:txBody>
          <a:bodyPr>
            <a:normAutofit fontScale="70000" lnSpcReduction="20000"/>
          </a:bodyPr>
          <a:lstStyle/>
          <a:p>
            <a:pPr marL="0" indent="0">
              <a:lnSpc>
                <a:spcPct val="110000"/>
              </a:lnSpc>
              <a:spcBef>
                <a:spcPts val="0"/>
              </a:spcBef>
              <a:buNone/>
            </a:pPr>
            <a:r>
              <a:rPr lang="en-US" sz="3400" b="1" dirty="0"/>
              <a:t>Diversity </a:t>
            </a:r>
          </a:p>
          <a:p>
            <a:pPr marL="0" indent="0">
              <a:lnSpc>
                <a:spcPct val="110000"/>
              </a:lnSpc>
              <a:spcBef>
                <a:spcPts val="0"/>
              </a:spcBef>
              <a:buNone/>
            </a:pPr>
            <a:endParaRPr lang="en-US" sz="900" b="1" dirty="0"/>
          </a:p>
          <a:p>
            <a:pPr>
              <a:lnSpc>
                <a:spcPct val="110000"/>
              </a:lnSpc>
              <a:spcBef>
                <a:spcPts val="0"/>
              </a:spcBef>
            </a:pPr>
            <a:r>
              <a:rPr lang="en-US" sz="2900" dirty="0"/>
              <a:t>“Diversity” is a quality of being different, understood as “different from the norm” (assumes a “norm”)</a:t>
            </a:r>
          </a:p>
          <a:p>
            <a:pPr>
              <a:lnSpc>
                <a:spcPct val="110000"/>
              </a:lnSpc>
              <a:spcBef>
                <a:spcPts val="0"/>
              </a:spcBef>
            </a:pPr>
            <a:endParaRPr lang="en-US" sz="1400" dirty="0"/>
          </a:p>
          <a:p>
            <a:pPr>
              <a:lnSpc>
                <a:spcPct val="110000"/>
              </a:lnSpc>
              <a:spcBef>
                <a:spcPts val="0"/>
              </a:spcBef>
            </a:pPr>
            <a:r>
              <a:rPr lang="en-US" sz="2900" dirty="0"/>
              <a:t>Historically, the norm in the workforce has been a white, straight, able-bodied male with a full-time unpaid work partner at home; “diversity” is code for the problematic group of others outside of that description, who require a special or extra understanding, effort or response</a:t>
            </a:r>
          </a:p>
          <a:p>
            <a:pPr marL="0" indent="0">
              <a:lnSpc>
                <a:spcPct val="110000"/>
              </a:lnSpc>
              <a:spcBef>
                <a:spcPts val="0"/>
              </a:spcBef>
              <a:buNone/>
            </a:pPr>
            <a:endParaRPr lang="en-US" dirty="0"/>
          </a:p>
          <a:p>
            <a:pPr marL="0" indent="0">
              <a:lnSpc>
                <a:spcPct val="110000"/>
              </a:lnSpc>
              <a:spcBef>
                <a:spcPts val="0"/>
              </a:spcBef>
              <a:buNone/>
            </a:pPr>
            <a:endParaRPr lang="en-US" dirty="0"/>
          </a:p>
          <a:p>
            <a:pPr marL="0" indent="0">
              <a:lnSpc>
                <a:spcPct val="110000"/>
              </a:lnSpc>
              <a:spcBef>
                <a:spcPts val="0"/>
              </a:spcBef>
              <a:buNone/>
            </a:pPr>
            <a:r>
              <a:rPr lang="en-US" sz="3400" b="1" dirty="0"/>
              <a:t>Open Access</a:t>
            </a:r>
          </a:p>
          <a:p>
            <a:pPr>
              <a:lnSpc>
                <a:spcPct val="110000"/>
              </a:lnSpc>
              <a:spcBef>
                <a:spcPts val="0"/>
              </a:spcBef>
            </a:pPr>
            <a:endParaRPr lang="en-US" sz="1100" dirty="0"/>
          </a:p>
          <a:p>
            <a:pPr>
              <a:lnSpc>
                <a:spcPct val="110000"/>
              </a:lnSpc>
              <a:spcBef>
                <a:spcPts val="0"/>
              </a:spcBef>
            </a:pPr>
            <a:r>
              <a:rPr lang="en-US" sz="2800" dirty="0"/>
              <a:t>Most often used in the context of online publishing the term is also used more generally to describe access to information, resources and services that is free of all restrictions and available to all.</a:t>
            </a:r>
          </a:p>
          <a:p>
            <a:pPr>
              <a:lnSpc>
                <a:spcPct val="110000"/>
              </a:lnSpc>
              <a:spcBef>
                <a:spcPts val="0"/>
              </a:spcBef>
            </a:pPr>
            <a:endParaRPr lang="en-US" sz="1400" dirty="0"/>
          </a:p>
          <a:p>
            <a:pPr>
              <a:lnSpc>
                <a:spcPct val="110000"/>
              </a:lnSpc>
              <a:spcBef>
                <a:spcPts val="0"/>
              </a:spcBef>
            </a:pPr>
            <a:r>
              <a:rPr lang="en-US" sz="2800" dirty="0"/>
              <a:t>Use of this term can promote the assumption that “open doors” are enough to ensure people feel welcome and have a sense belonging</a:t>
            </a:r>
          </a:p>
          <a:p>
            <a:endParaRPr lang="en-US" b="1" dirty="0"/>
          </a:p>
        </p:txBody>
      </p:sp>
    </p:spTree>
    <p:extLst>
      <p:ext uri="{BB962C8B-B14F-4D97-AF65-F5344CB8AC3E}">
        <p14:creationId xmlns:p14="http://schemas.microsoft.com/office/powerpoint/2010/main" val="288908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C0B57-2B56-4F44-A4EF-9562DB0CBB99}"/>
              </a:ext>
            </a:extLst>
          </p:cNvPr>
          <p:cNvSpPr>
            <a:spLocks noGrp="1"/>
          </p:cNvSpPr>
          <p:nvPr>
            <p:ph type="title"/>
          </p:nvPr>
        </p:nvSpPr>
        <p:spPr/>
        <p:txBody>
          <a:bodyPr/>
          <a:lstStyle/>
          <a:p>
            <a:r>
              <a:rPr lang="en-US" dirty="0"/>
              <a:t>Defining the Terms Continued …</a:t>
            </a:r>
          </a:p>
        </p:txBody>
      </p:sp>
      <p:sp>
        <p:nvSpPr>
          <p:cNvPr id="3" name="Content Placeholder 2">
            <a:extLst>
              <a:ext uri="{FF2B5EF4-FFF2-40B4-BE49-F238E27FC236}">
                <a16:creationId xmlns:a16="http://schemas.microsoft.com/office/drawing/2014/main" id="{44ACC5A5-9A3D-4408-8932-B5A873AE745B}"/>
              </a:ext>
            </a:extLst>
          </p:cNvPr>
          <p:cNvSpPr>
            <a:spLocks noGrp="1"/>
          </p:cNvSpPr>
          <p:nvPr>
            <p:ph idx="1"/>
          </p:nvPr>
        </p:nvSpPr>
        <p:spPr>
          <a:xfrm>
            <a:off x="2589212" y="1568174"/>
            <a:ext cx="8915400" cy="4836160"/>
          </a:xfrm>
        </p:spPr>
        <p:txBody>
          <a:bodyPr>
            <a:normAutofit/>
          </a:bodyPr>
          <a:lstStyle/>
          <a:p>
            <a:pPr marL="0" indent="0">
              <a:lnSpc>
                <a:spcPct val="110000"/>
              </a:lnSpc>
              <a:spcBef>
                <a:spcPts val="0"/>
              </a:spcBef>
              <a:buNone/>
            </a:pPr>
            <a:r>
              <a:rPr lang="en-US" sz="2400" b="1" dirty="0"/>
              <a:t>Inclusion</a:t>
            </a:r>
          </a:p>
          <a:p>
            <a:pPr marL="0" indent="0">
              <a:lnSpc>
                <a:spcPct val="110000"/>
              </a:lnSpc>
              <a:spcBef>
                <a:spcPts val="0"/>
              </a:spcBef>
              <a:buNone/>
            </a:pPr>
            <a:endParaRPr lang="en-US" sz="900" b="1" dirty="0"/>
          </a:p>
          <a:p>
            <a:pPr>
              <a:lnSpc>
                <a:spcPct val="110000"/>
              </a:lnSpc>
              <a:spcBef>
                <a:spcPts val="0"/>
              </a:spcBef>
            </a:pPr>
            <a:r>
              <a:rPr lang="en-US" sz="2200" dirty="0"/>
              <a:t>Stems from social inclusion theory (poverty-related) and universal design theory (ability-related) which creates a focus on identifying and lowering systemic and structural barriers, instead of dwelling on perceived individual lacks</a:t>
            </a:r>
          </a:p>
          <a:p>
            <a:pPr>
              <a:lnSpc>
                <a:spcPct val="110000"/>
              </a:lnSpc>
              <a:spcBef>
                <a:spcPts val="0"/>
              </a:spcBef>
            </a:pPr>
            <a:endParaRPr lang="en-US" sz="1100" dirty="0"/>
          </a:p>
          <a:p>
            <a:pPr>
              <a:lnSpc>
                <a:spcPct val="110000"/>
              </a:lnSpc>
              <a:spcBef>
                <a:spcPts val="0"/>
              </a:spcBef>
            </a:pPr>
            <a:r>
              <a:rPr lang="en-US" sz="2200" dirty="0"/>
              <a:t>Rather than sitting at a “normal” </a:t>
            </a:r>
            <a:r>
              <a:rPr lang="en-US" sz="2200" dirty="0" err="1"/>
              <a:t>centre</a:t>
            </a:r>
            <a:r>
              <a:rPr lang="en-US" sz="2200" dirty="0"/>
              <a:t>, struggling to include diverse individuals on a case-by-case basis, </a:t>
            </a:r>
            <a:r>
              <a:rPr lang="en-CA" sz="2200" dirty="0"/>
              <a:t>meaningful inclusion refocuses organizations on their own structures, searching for environmental barriers and strategizing how to lower or dismantle them</a:t>
            </a:r>
            <a:endParaRPr lang="en-US" sz="2200" dirty="0"/>
          </a:p>
          <a:p>
            <a:endParaRPr lang="en-US" dirty="0"/>
          </a:p>
        </p:txBody>
      </p:sp>
    </p:spTree>
    <p:extLst>
      <p:ext uri="{BB962C8B-B14F-4D97-AF65-F5344CB8AC3E}">
        <p14:creationId xmlns:p14="http://schemas.microsoft.com/office/powerpoint/2010/main" val="205791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E145-5C0C-4C61-8EFE-67BB474137A7}"/>
              </a:ext>
            </a:extLst>
          </p:cNvPr>
          <p:cNvSpPr>
            <a:spLocks noGrp="1"/>
          </p:cNvSpPr>
          <p:nvPr>
            <p:ph type="title"/>
          </p:nvPr>
        </p:nvSpPr>
        <p:spPr/>
        <p:txBody>
          <a:bodyPr/>
          <a:lstStyle/>
          <a:p>
            <a:r>
              <a:rPr lang="en-US" dirty="0"/>
              <a:t>Examples of Inclusion Statements</a:t>
            </a:r>
          </a:p>
        </p:txBody>
      </p:sp>
      <p:sp>
        <p:nvSpPr>
          <p:cNvPr id="3" name="Content Placeholder 2">
            <a:extLst>
              <a:ext uri="{FF2B5EF4-FFF2-40B4-BE49-F238E27FC236}">
                <a16:creationId xmlns:a16="http://schemas.microsoft.com/office/drawing/2014/main" id="{29BF517A-0FEE-46E9-BA7C-08E79C0922F1}"/>
              </a:ext>
            </a:extLst>
          </p:cNvPr>
          <p:cNvSpPr>
            <a:spLocks noGrp="1"/>
          </p:cNvSpPr>
          <p:nvPr>
            <p:ph idx="1"/>
          </p:nvPr>
        </p:nvSpPr>
        <p:spPr>
          <a:xfrm>
            <a:off x="1994474" y="1470403"/>
            <a:ext cx="9289732" cy="1277754"/>
          </a:xfr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lvl="1" defTabSz="914400" eaLnBrk="0" fontAlgn="base" hangingPunct="0">
              <a:spcBef>
                <a:spcPct val="0"/>
              </a:spcBef>
              <a:spcAft>
                <a:spcPct val="0"/>
              </a:spcAft>
              <a:buClrTx/>
            </a:pPr>
            <a:r>
              <a:rPr lang="en-US" altLang="en-US" sz="2000" b="1" dirty="0">
                <a:solidFill>
                  <a:srgbClr val="000000"/>
                </a:solidFill>
                <a:cs typeface="Arial" panose="020B0604020202020204" pitchFamily="34" charset="0"/>
              </a:rPr>
              <a:t>Cornell University Cooperative Extensions University: </a:t>
            </a:r>
            <a:r>
              <a:rPr lang="en-US" altLang="en-US" sz="2000" dirty="0">
                <a:solidFill>
                  <a:srgbClr val="000000"/>
                </a:solidFill>
                <a:cs typeface="Arial" panose="020B0604020202020204" pitchFamily="34" charset="0"/>
              </a:rPr>
              <a:t>Commitment to equitable treatment and elimination of discrimination in all its forms at all organizational levels and throughout all programs.</a:t>
            </a:r>
            <a:endParaRPr lang="en-US" sz="2000" b="1" dirty="0"/>
          </a:p>
        </p:txBody>
      </p:sp>
      <p:sp>
        <p:nvSpPr>
          <p:cNvPr id="5" name="Rectangle 2"/>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Content Placeholder 2">
            <a:extLst>
              <a:ext uri="{FF2B5EF4-FFF2-40B4-BE49-F238E27FC236}">
                <a16:creationId xmlns:a16="http://schemas.microsoft.com/office/drawing/2014/main" id="{1CBBA079-D5F5-4888-9F22-80D0D9C66ADE}"/>
              </a:ext>
            </a:extLst>
          </p:cNvPr>
          <p:cNvSpPr txBox="1">
            <a:spLocks/>
          </p:cNvSpPr>
          <p:nvPr/>
        </p:nvSpPr>
        <p:spPr>
          <a:xfrm>
            <a:off x="1994474" y="1905000"/>
            <a:ext cx="9289732" cy="178929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defTabSz="914400" eaLnBrk="0" fontAlgn="base" hangingPunct="0">
              <a:spcBef>
                <a:spcPct val="0"/>
              </a:spcBef>
              <a:spcAft>
                <a:spcPct val="0"/>
              </a:spcAft>
              <a:buClrTx/>
            </a:pPr>
            <a:r>
              <a:rPr lang="en-CA" sz="2000" b="1" dirty="0"/>
              <a:t>CFLA/FCAB </a:t>
            </a:r>
            <a:r>
              <a:rPr lang="en-CA" sz="2000" dirty="0"/>
              <a:t>champions values that include access to information, privacy, democracy, equity, diversity and inclusion, intellectual freedom, and social responsibility. Libraries are safe and inclusive spaces that build social capital and support discovery and creation.</a:t>
            </a:r>
            <a:endParaRPr lang="en-US" altLang="en-US" sz="2000" dirty="0">
              <a:solidFill>
                <a:schemeClr val="tx1"/>
              </a:solidFill>
            </a:endParaRPr>
          </a:p>
        </p:txBody>
      </p:sp>
      <p:sp>
        <p:nvSpPr>
          <p:cNvPr id="7" name="Content Placeholder 2">
            <a:extLst>
              <a:ext uri="{FF2B5EF4-FFF2-40B4-BE49-F238E27FC236}">
                <a16:creationId xmlns:a16="http://schemas.microsoft.com/office/drawing/2014/main" id="{CBDD9AFE-9B1E-4828-BD17-E90E69293F3D}"/>
              </a:ext>
            </a:extLst>
          </p:cNvPr>
          <p:cNvSpPr txBox="1">
            <a:spLocks/>
          </p:cNvSpPr>
          <p:nvPr/>
        </p:nvSpPr>
        <p:spPr>
          <a:xfrm>
            <a:off x="1994474" y="2339597"/>
            <a:ext cx="9289732" cy="178929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defTabSz="914400" eaLnBrk="0" fontAlgn="base" hangingPunct="0">
              <a:spcBef>
                <a:spcPct val="0"/>
              </a:spcBef>
              <a:spcAft>
                <a:spcPct val="0"/>
              </a:spcAft>
              <a:buClrTx/>
            </a:pPr>
            <a:r>
              <a:rPr lang="en-CA" sz="2000" b="1" dirty="0"/>
              <a:t>National Committee for Responsive Philanthropy </a:t>
            </a:r>
            <a:r>
              <a:rPr lang="en-CA" sz="2000" dirty="0"/>
              <a:t>is an independent </a:t>
            </a:r>
            <a:r>
              <a:rPr lang="en-CA" sz="2000" dirty="0" err="1"/>
              <a:t>nonprofit</a:t>
            </a:r>
            <a:r>
              <a:rPr lang="en-CA" sz="2000" dirty="0"/>
              <a:t> that works to strengthen the </a:t>
            </a:r>
            <a:r>
              <a:rPr lang="en-CA" sz="2000" dirty="0" err="1"/>
              <a:t>nonprofit</a:t>
            </a:r>
            <a:r>
              <a:rPr lang="en-CA" sz="2000" dirty="0"/>
              <a:t> sector and improve its ability to represent and serve individuals politically, economically, or socially disadvantaged, by promoting greater philanthropic openness and accountability.</a:t>
            </a:r>
            <a:endParaRPr lang="en-US" sz="2000" b="1" dirty="0"/>
          </a:p>
        </p:txBody>
      </p:sp>
      <p:sp>
        <p:nvSpPr>
          <p:cNvPr id="9" name="Content Placeholder 2">
            <a:extLst>
              <a:ext uri="{FF2B5EF4-FFF2-40B4-BE49-F238E27FC236}">
                <a16:creationId xmlns:a16="http://schemas.microsoft.com/office/drawing/2014/main" id="{A680E99A-69F0-42C5-9311-6BE323F9D63F}"/>
              </a:ext>
            </a:extLst>
          </p:cNvPr>
          <p:cNvSpPr txBox="1">
            <a:spLocks/>
          </p:cNvSpPr>
          <p:nvPr/>
        </p:nvSpPr>
        <p:spPr>
          <a:xfrm>
            <a:off x="1994474" y="2799648"/>
            <a:ext cx="9289732" cy="158115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defTabSz="914400" eaLnBrk="0" fontAlgn="base" hangingPunct="0">
              <a:spcBef>
                <a:spcPct val="0"/>
              </a:spcBef>
              <a:spcAft>
                <a:spcPct val="0"/>
              </a:spcAft>
              <a:buClrTx/>
            </a:pPr>
            <a:r>
              <a:rPr lang="en-CA" sz="2000" b="1" dirty="0"/>
              <a:t>The Chinook Fund </a:t>
            </a:r>
            <a:r>
              <a:rPr lang="en-CA" sz="2000" dirty="0"/>
              <a:t>is committed to the transformation of society into one that promotes social justice and freedom from oppression, including but not limited to, racism, sexism, classism, heterosexism, ageism, and ableism. </a:t>
            </a:r>
            <a:endParaRPr lang="en-US" sz="2000" b="1" dirty="0"/>
          </a:p>
        </p:txBody>
      </p:sp>
      <p:sp>
        <p:nvSpPr>
          <p:cNvPr id="6" name="Content Placeholder 2">
            <a:extLst>
              <a:ext uri="{FF2B5EF4-FFF2-40B4-BE49-F238E27FC236}">
                <a16:creationId xmlns:a16="http://schemas.microsoft.com/office/drawing/2014/main" id="{E2DD5FC3-E076-403D-9119-8DDC004730A1}"/>
              </a:ext>
            </a:extLst>
          </p:cNvPr>
          <p:cNvSpPr txBox="1">
            <a:spLocks/>
          </p:cNvSpPr>
          <p:nvPr/>
        </p:nvSpPr>
        <p:spPr>
          <a:xfrm>
            <a:off x="1994474" y="3248843"/>
            <a:ext cx="9289732" cy="2985047"/>
          </a:xfrm>
          <a:prstGeom prst="rect">
            <a:avLst/>
          </a:prstGeom>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5400000" scaled="1"/>
            <a:tileRect/>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defTabSz="914400" eaLnBrk="0" fontAlgn="base" hangingPunct="0">
              <a:spcBef>
                <a:spcPct val="0"/>
              </a:spcBef>
              <a:spcAft>
                <a:spcPct val="0"/>
              </a:spcAft>
              <a:buClrTx/>
            </a:pPr>
            <a:r>
              <a:rPr lang="en-CA" sz="2000" b="1" dirty="0"/>
              <a:t>Halifax Public Libraries </a:t>
            </a:r>
            <a:r>
              <a:rPr lang="en-CA" sz="2000" dirty="0"/>
              <a:t>recognizes and energetically affirms the dignity of those it serves, regardless of heritage, education, beliefs, race, income, religion, gender, age, sexual orientation, gender identity, physical or mental capabilities. Halifax Public Libraries understands that an acceptance of differences can place individual and collective values in conflict.  The Library is committed to fostering an environment of understanding and respect.  Halifax Public Libraries acts to ensure that people can enjoy services free from any attempt by others to impose values, customs or beliefs.</a:t>
            </a:r>
            <a:endParaRPr lang="en-US" sz="2000" b="1" dirty="0"/>
          </a:p>
        </p:txBody>
      </p:sp>
    </p:spTree>
    <p:extLst>
      <p:ext uri="{BB962C8B-B14F-4D97-AF65-F5344CB8AC3E}">
        <p14:creationId xmlns:p14="http://schemas.microsoft.com/office/powerpoint/2010/main" val="85397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animBg="1"/>
      <p:bldP spid="7" grpId="0" animBg="1"/>
      <p:bldP spid="9"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8A486-EB27-4AD0-AE22-41166BC59CAF}"/>
              </a:ext>
            </a:extLst>
          </p:cNvPr>
          <p:cNvSpPr>
            <a:spLocks noGrp="1"/>
          </p:cNvSpPr>
          <p:nvPr>
            <p:ph type="title"/>
          </p:nvPr>
        </p:nvSpPr>
        <p:spPr/>
        <p:txBody>
          <a:bodyPr/>
          <a:lstStyle/>
          <a:p>
            <a:r>
              <a:rPr lang="en-US" dirty="0"/>
              <a:t>Key Elements of Inclusion Statements	</a:t>
            </a:r>
          </a:p>
        </p:txBody>
      </p:sp>
      <p:sp>
        <p:nvSpPr>
          <p:cNvPr id="7" name="TextBox 6">
            <a:extLst>
              <a:ext uri="{FF2B5EF4-FFF2-40B4-BE49-F238E27FC236}">
                <a16:creationId xmlns:a16="http://schemas.microsoft.com/office/drawing/2014/main" id="{BFEBF11D-48A6-45A7-B2AC-47E20ECEA06F}"/>
              </a:ext>
            </a:extLst>
          </p:cNvPr>
          <p:cNvSpPr txBox="1"/>
          <p:nvPr/>
        </p:nvSpPr>
        <p:spPr>
          <a:xfrm>
            <a:off x="2818212" y="2239616"/>
            <a:ext cx="3657600" cy="2926080"/>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8100000" scaled="1"/>
            <a:tileRect/>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en-US" sz="2400" dirty="0"/>
          </a:p>
          <a:p>
            <a:pPr algn="ctr"/>
            <a:r>
              <a:rPr lang="en-US" sz="2400" b="1" dirty="0"/>
              <a:t>1.</a:t>
            </a:r>
          </a:p>
          <a:p>
            <a:pPr algn="ctr"/>
            <a:endParaRPr lang="en-US" sz="2400" dirty="0"/>
          </a:p>
          <a:p>
            <a:pPr algn="ctr"/>
            <a:r>
              <a:rPr lang="en-US" sz="2400" dirty="0"/>
              <a:t>Acknowledgement of systemic inequity and / or structural barriers</a:t>
            </a:r>
          </a:p>
          <a:p>
            <a:endParaRPr lang="en-US" dirty="0"/>
          </a:p>
          <a:p>
            <a:endParaRPr lang="en-US" dirty="0"/>
          </a:p>
        </p:txBody>
      </p:sp>
      <p:sp>
        <p:nvSpPr>
          <p:cNvPr id="8" name="TextBox 7">
            <a:extLst>
              <a:ext uri="{FF2B5EF4-FFF2-40B4-BE49-F238E27FC236}">
                <a16:creationId xmlns:a16="http://schemas.microsoft.com/office/drawing/2014/main" id="{F13127F7-A7B3-4F3C-AE73-C601C19E1A3E}"/>
              </a:ext>
            </a:extLst>
          </p:cNvPr>
          <p:cNvSpPr txBox="1"/>
          <p:nvPr/>
        </p:nvSpPr>
        <p:spPr>
          <a:xfrm>
            <a:off x="7048768" y="2239616"/>
            <a:ext cx="3657600" cy="2926080"/>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8100000" scaled="1"/>
            <a:tileRect/>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en-US" sz="2400" dirty="0"/>
          </a:p>
          <a:p>
            <a:pPr algn="ctr"/>
            <a:r>
              <a:rPr lang="en-US" sz="2400" b="1" dirty="0"/>
              <a:t>2. </a:t>
            </a:r>
          </a:p>
          <a:p>
            <a:pPr algn="ctr"/>
            <a:endParaRPr lang="en-US" sz="2400" dirty="0"/>
          </a:p>
          <a:p>
            <a:pPr algn="ctr"/>
            <a:r>
              <a:rPr lang="en-US" sz="2400" dirty="0"/>
              <a:t>A commitment to do something specific about it.</a:t>
            </a:r>
          </a:p>
          <a:p>
            <a:pPr algn="ctr"/>
            <a:endParaRPr lang="en-US" sz="2400" dirty="0"/>
          </a:p>
          <a:p>
            <a:endParaRPr lang="en-US" dirty="0"/>
          </a:p>
        </p:txBody>
      </p:sp>
    </p:spTree>
    <p:extLst>
      <p:ext uri="{BB962C8B-B14F-4D97-AF65-F5344CB8AC3E}">
        <p14:creationId xmlns:p14="http://schemas.microsoft.com/office/powerpoint/2010/main" val="547661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4AF93-E445-4143-B9CA-AA893D3D0D84}"/>
              </a:ext>
            </a:extLst>
          </p:cNvPr>
          <p:cNvSpPr>
            <a:spLocks noGrp="1"/>
          </p:cNvSpPr>
          <p:nvPr>
            <p:ph type="title"/>
          </p:nvPr>
        </p:nvSpPr>
        <p:spPr/>
        <p:txBody>
          <a:bodyPr/>
          <a:lstStyle/>
          <a:p>
            <a:r>
              <a:rPr lang="en-US" dirty="0"/>
              <a:t>Moving Towards Meaningful Inclusion</a:t>
            </a:r>
          </a:p>
        </p:txBody>
      </p:sp>
      <p:grpSp>
        <p:nvGrpSpPr>
          <p:cNvPr id="4" name="Group 3"/>
          <p:cNvGrpSpPr/>
          <p:nvPr/>
        </p:nvGrpSpPr>
        <p:grpSpPr>
          <a:xfrm>
            <a:off x="3462111" y="1535339"/>
            <a:ext cx="6457950" cy="4629150"/>
            <a:chOff x="0" y="0"/>
            <a:chExt cx="6457950" cy="4629150"/>
          </a:xfrm>
        </p:grpSpPr>
        <p:sp>
          <p:nvSpPr>
            <p:cNvPr id="5" name="Text Box 6"/>
            <p:cNvSpPr txBox="1">
              <a:spLocks noChangeArrowheads="1"/>
            </p:cNvSpPr>
            <p:nvPr/>
          </p:nvSpPr>
          <p:spPr bwMode="auto">
            <a:xfrm>
              <a:off x="3552825" y="2314575"/>
              <a:ext cx="1590675" cy="514350"/>
            </a:xfrm>
            <a:prstGeom prst="rect">
              <a:avLst/>
            </a:prstGeom>
            <a:solidFill>
              <a:srgbClr val="FF99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CA" sz="1100" dirty="0">
                  <a:effectLst/>
                  <a:latin typeface="Times New Roman" panose="02020603050405020304" pitchFamily="18" charset="0"/>
                  <a:ea typeface="MS Mincho" panose="02020609040205080304" pitchFamily="49" charset="-128"/>
                  <a:cs typeface="Times New Roman" panose="02020603050405020304" pitchFamily="18" charset="0"/>
                </a:rPr>
                <a:t>Impact of hierarchy on inclusion</a:t>
              </a:r>
              <a:endParaRPr lang="en-CA" sz="11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6" name="Text Box 2"/>
            <p:cNvSpPr txBox="1">
              <a:spLocks noChangeArrowheads="1"/>
            </p:cNvSpPr>
            <p:nvPr/>
          </p:nvSpPr>
          <p:spPr bwMode="auto">
            <a:xfrm>
              <a:off x="3848100" y="1095375"/>
              <a:ext cx="800100" cy="495300"/>
            </a:xfrm>
            <a:prstGeom prst="rect">
              <a:avLst/>
            </a:prstGeom>
            <a:solidFill>
              <a:srgbClr val="CCCC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CA" sz="1100">
                  <a:effectLst/>
                  <a:latin typeface="Times New Roman" panose="02020603050405020304" pitchFamily="18" charset="0"/>
                  <a:ea typeface="MS Mincho" panose="02020609040205080304" pitchFamily="49" charset="-128"/>
                  <a:cs typeface="Times New Roman" panose="02020603050405020304" pitchFamily="18" charset="0"/>
                </a:rPr>
                <a:t>Structural principles</a:t>
              </a:r>
              <a:endParaRPr lang="en-CA" sz="110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7" name="Text Box 2"/>
            <p:cNvSpPr txBox="1">
              <a:spLocks noChangeArrowheads="1"/>
            </p:cNvSpPr>
            <p:nvPr/>
          </p:nvSpPr>
          <p:spPr bwMode="auto">
            <a:xfrm>
              <a:off x="2771775" y="314325"/>
              <a:ext cx="1076325" cy="514350"/>
            </a:xfrm>
            <a:prstGeom prst="rect">
              <a:avLst/>
            </a:prstGeom>
            <a:solidFill>
              <a:srgbClr val="99CC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CA" sz="1100" dirty="0">
                  <a:effectLst/>
                  <a:latin typeface="Times New Roman" panose="02020603050405020304" pitchFamily="18" charset="0"/>
                  <a:ea typeface="MS Mincho" panose="02020609040205080304" pitchFamily="49" charset="-128"/>
                  <a:cs typeface="Times New Roman" panose="02020603050405020304" pitchFamily="18" charset="0"/>
                </a:rPr>
                <a:t>Formal inclusion</a:t>
              </a:r>
              <a:endParaRPr lang="en-CA" sz="11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8" name="Text Box 2"/>
            <p:cNvSpPr txBox="1">
              <a:spLocks noChangeArrowheads="1"/>
            </p:cNvSpPr>
            <p:nvPr/>
          </p:nvSpPr>
          <p:spPr bwMode="auto">
            <a:xfrm>
              <a:off x="1114425" y="819150"/>
              <a:ext cx="1466850" cy="523875"/>
            </a:xfrm>
            <a:prstGeom prst="rect">
              <a:avLst/>
            </a:prstGeom>
            <a:solidFill>
              <a:srgbClr val="66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CA" sz="1100" dirty="0">
                  <a:effectLst/>
                  <a:latin typeface="Times New Roman" panose="02020603050405020304" pitchFamily="18" charset="0"/>
                  <a:ea typeface="MS Mincho" panose="02020609040205080304" pitchFamily="49" charset="-128"/>
                  <a:cs typeface="Times New Roman" panose="02020603050405020304" pitchFamily="18" charset="0"/>
                </a:rPr>
                <a:t>Social/informal inclusion</a:t>
              </a:r>
              <a:endParaRPr lang="en-CA" sz="11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9" name="Text Box 2"/>
            <p:cNvSpPr txBox="1">
              <a:spLocks noChangeArrowheads="1"/>
            </p:cNvSpPr>
            <p:nvPr/>
          </p:nvSpPr>
          <p:spPr bwMode="auto">
            <a:xfrm>
              <a:off x="2771775" y="3657600"/>
              <a:ext cx="1714500" cy="514350"/>
            </a:xfrm>
            <a:prstGeom prst="rect">
              <a:avLst/>
            </a:prstGeom>
            <a:solidFill>
              <a:srgbClr val="FF9999"/>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CA" sz="1100" dirty="0">
                  <a:effectLst/>
                  <a:latin typeface="Times New Roman" panose="02020603050405020304" pitchFamily="18" charset="0"/>
                  <a:ea typeface="MS Mincho" panose="02020609040205080304" pitchFamily="49" charset="-128"/>
                  <a:cs typeface="Times New Roman" panose="02020603050405020304" pitchFamily="18" charset="0"/>
                </a:rPr>
                <a:t>Perceived ability to impact the organization</a:t>
              </a:r>
              <a:endParaRPr lang="en-CA" sz="11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10" name="Text Box 2"/>
            <p:cNvSpPr txBox="1">
              <a:spLocks noChangeArrowheads="1"/>
            </p:cNvSpPr>
            <p:nvPr/>
          </p:nvSpPr>
          <p:spPr bwMode="auto">
            <a:xfrm>
              <a:off x="1009650" y="3286125"/>
              <a:ext cx="1447800" cy="323850"/>
            </a:xfrm>
            <a:prstGeom prst="rect">
              <a:avLst/>
            </a:prstGeom>
            <a:solidFill>
              <a:srgbClr val="FFFF99"/>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CA" sz="1100" dirty="0">
                  <a:effectLst/>
                  <a:latin typeface="Times New Roman" panose="02020603050405020304" pitchFamily="18" charset="0"/>
                  <a:ea typeface="MS Mincho" panose="02020609040205080304" pitchFamily="49" charset="-128"/>
                  <a:cs typeface="Times New Roman" panose="02020603050405020304" pitchFamily="18" charset="0"/>
                </a:rPr>
                <a:t>Openness to change</a:t>
              </a:r>
              <a:endParaRPr lang="en-CA" sz="11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11" name="Text Box 2"/>
            <p:cNvSpPr txBox="1">
              <a:spLocks noChangeArrowheads="1"/>
            </p:cNvSpPr>
            <p:nvPr/>
          </p:nvSpPr>
          <p:spPr bwMode="auto">
            <a:xfrm>
              <a:off x="742951" y="2076451"/>
              <a:ext cx="1257300" cy="285750"/>
            </a:xfrm>
            <a:prstGeom prst="rect">
              <a:avLst/>
            </a:prstGeom>
            <a:solidFill>
              <a:srgbClr val="99FF99"/>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CA" sz="1100" dirty="0">
                  <a:effectLst/>
                  <a:latin typeface="Times New Roman" panose="02020603050405020304" pitchFamily="18" charset="0"/>
                  <a:ea typeface="MS Mincho" panose="02020609040205080304" pitchFamily="49" charset="-128"/>
                  <a:cs typeface="Times New Roman" panose="02020603050405020304" pitchFamily="18" charset="0"/>
                </a:rPr>
                <a:t>Intent and culture</a:t>
              </a:r>
              <a:endParaRPr lang="en-CA" sz="1100" dirty="0">
                <a:effectLst/>
                <a:latin typeface="Calibri" panose="020F0502020204030204" pitchFamily="34" charset="0"/>
                <a:ea typeface="MS Mincho" panose="02020609040205080304" pitchFamily="49" charset="-128"/>
                <a:cs typeface="Times New Roman" panose="02020603050405020304" pitchFamily="18" charset="0"/>
              </a:endParaRPr>
            </a:p>
          </p:txBody>
        </p:sp>
        <p:grpSp>
          <p:nvGrpSpPr>
            <p:cNvPr id="12" name="Group 11"/>
            <p:cNvGrpSpPr/>
            <p:nvPr/>
          </p:nvGrpSpPr>
          <p:grpSpPr>
            <a:xfrm>
              <a:off x="0" y="0"/>
              <a:ext cx="6457950" cy="4629150"/>
              <a:chOff x="0" y="0"/>
              <a:chExt cx="6457950" cy="4629150"/>
            </a:xfrm>
          </p:grpSpPr>
          <p:sp>
            <p:nvSpPr>
              <p:cNvPr id="13" name="Text Box 2"/>
              <p:cNvSpPr txBox="1">
                <a:spLocks noChangeArrowheads="1"/>
              </p:cNvSpPr>
              <p:nvPr/>
            </p:nvSpPr>
            <p:spPr bwMode="auto">
              <a:xfrm>
                <a:off x="5105400" y="1524000"/>
                <a:ext cx="1352550" cy="628650"/>
              </a:xfrm>
              <a:prstGeom prst="rect">
                <a:avLst/>
              </a:prstGeom>
              <a:solidFill>
                <a:srgbClr val="339933"/>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CA" sz="11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PERSONAL</a:t>
                </a:r>
                <a:endParaRPr lang="en-CA" sz="11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spcAft>
                    <a:spcPts val="1000"/>
                  </a:spcAft>
                </a:pPr>
                <a:r>
                  <a:rPr lang="en-CA" sz="11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OPPORTUNITY</a:t>
                </a:r>
                <a:endParaRPr lang="en-CA" sz="11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14" name="Text Box 2"/>
              <p:cNvSpPr txBox="1">
                <a:spLocks noChangeArrowheads="1"/>
              </p:cNvSpPr>
              <p:nvPr/>
            </p:nvSpPr>
            <p:spPr bwMode="auto">
              <a:xfrm>
                <a:off x="476250" y="0"/>
                <a:ext cx="1219200" cy="533400"/>
              </a:xfrm>
              <a:prstGeom prst="rect">
                <a:avLst/>
              </a:prstGeom>
              <a:solidFill>
                <a:srgbClr val="0070C0"/>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CA" sz="11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SOCIAL BELONGING</a:t>
                </a:r>
                <a:endParaRPr lang="en-CA" sz="11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15" name="Text Box 2"/>
              <p:cNvSpPr txBox="1">
                <a:spLocks noChangeArrowheads="1"/>
              </p:cNvSpPr>
              <p:nvPr/>
            </p:nvSpPr>
            <p:spPr bwMode="auto">
              <a:xfrm>
                <a:off x="0" y="4114800"/>
                <a:ext cx="1695450" cy="514350"/>
              </a:xfrm>
              <a:prstGeom prst="rect">
                <a:avLst/>
              </a:prstGeom>
              <a:solidFill>
                <a:srgbClr val="FF3300"/>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CA" sz="11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ORGANIZATIONAL CITIZENSHIP</a:t>
                </a:r>
                <a:endParaRPr lang="en-CA" sz="11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16" name="Arc 15"/>
              <p:cNvSpPr/>
              <p:nvPr/>
            </p:nvSpPr>
            <p:spPr>
              <a:xfrm>
                <a:off x="742950" y="0"/>
                <a:ext cx="4400550" cy="4400550"/>
              </a:xfrm>
              <a:prstGeom prst="arc">
                <a:avLst>
                  <a:gd name="adj1" fmla="val 16200000"/>
                  <a:gd name="adj2" fmla="val 4588767"/>
                </a:avLst>
              </a:prstGeom>
              <a:ln>
                <a:solidFill>
                  <a:schemeClr val="tx1"/>
                </a:solidFill>
              </a:ln>
            </p:spPr>
            <p:style>
              <a:lnRef idx="2">
                <a:schemeClr val="dk1"/>
              </a:lnRef>
              <a:fillRef idx="0">
                <a:schemeClr val="dk1"/>
              </a:fillRef>
              <a:effectRef idx="1">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17" name="Arc 16"/>
              <p:cNvSpPr/>
              <p:nvPr/>
            </p:nvSpPr>
            <p:spPr>
              <a:xfrm rot="3900000" flipH="1">
                <a:off x="552450" y="133350"/>
                <a:ext cx="4398645" cy="4398645"/>
              </a:xfrm>
              <a:prstGeom prst="arc">
                <a:avLst>
                  <a:gd name="adj1" fmla="val 16200000"/>
                  <a:gd name="adj2" fmla="val 4588767"/>
                </a:avLst>
              </a:prstGeom>
              <a:ln>
                <a:solidFill>
                  <a:schemeClr val="tx1">
                    <a:lumMod val="65000"/>
                    <a:lumOff val="35000"/>
                  </a:schemeClr>
                </a:solidFill>
              </a:ln>
            </p:spPr>
            <p:style>
              <a:lnRef idx="2">
                <a:schemeClr val="dk1"/>
              </a:lnRef>
              <a:fillRef idx="0">
                <a:schemeClr val="dk1"/>
              </a:fillRef>
              <a:effectRef idx="1">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18" name="Arc 17"/>
              <p:cNvSpPr/>
              <p:nvPr/>
            </p:nvSpPr>
            <p:spPr>
              <a:xfrm rot="17887489" flipH="1">
                <a:off x="733425" y="152400"/>
                <a:ext cx="4398645" cy="4472630"/>
              </a:xfrm>
              <a:prstGeom prst="arc">
                <a:avLst>
                  <a:gd name="adj1" fmla="val 16200000"/>
                  <a:gd name="adj2" fmla="val 4292287"/>
                </a:avLst>
              </a:prstGeom>
              <a:ln>
                <a:solidFill>
                  <a:schemeClr val="tx1">
                    <a:lumMod val="50000"/>
                    <a:lumOff val="50000"/>
                  </a:schemeClr>
                </a:solidFill>
              </a:ln>
            </p:spPr>
            <p:style>
              <a:lnRef idx="2">
                <a:schemeClr val="dk1"/>
              </a:lnRef>
              <a:fillRef idx="0">
                <a:schemeClr val="dk1"/>
              </a:fillRef>
              <a:effectRef idx="1">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grpSp>
      </p:grpSp>
      <p:sp>
        <p:nvSpPr>
          <p:cNvPr id="20" name="TextBox 19"/>
          <p:cNvSpPr txBox="1"/>
          <p:nvPr/>
        </p:nvSpPr>
        <p:spPr>
          <a:xfrm>
            <a:off x="7799895" y="5656889"/>
            <a:ext cx="3865161" cy="600164"/>
          </a:xfrm>
          <a:prstGeom prst="rect">
            <a:avLst/>
          </a:prstGeom>
          <a:noFill/>
        </p:spPr>
        <p:txBody>
          <a:bodyPr wrap="none" rtlCol="0">
            <a:spAutoFit/>
          </a:bodyPr>
          <a:lstStyle/>
          <a:p>
            <a:r>
              <a:rPr lang="en-CA" sz="1100" dirty="0"/>
              <a:t>Inclusion Matrix, from </a:t>
            </a:r>
            <a:r>
              <a:rPr lang="en-CA" sz="1100" i="1" dirty="0"/>
              <a:t>Beyond Diversity Management: </a:t>
            </a:r>
          </a:p>
          <a:p>
            <a:r>
              <a:rPr lang="en-CA" sz="1100" i="1" dirty="0"/>
              <a:t>A Pluralist Matrix for Increasing Meaningful Workplace </a:t>
            </a:r>
          </a:p>
          <a:p>
            <a:r>
              <a:rPr lang="en-CA" sz="1100" i="1" dirty="0"/>
              <a:t>Inclusion</a:t>
            </a:r>
            <a:r>
              <a:rPr lang="en-CA" sz="1100" dirty="0"/>
              <a:t>, 2013, Samuels, S.</a:t>
            </a:r>
          </a:p>
        </p:txBody>
      </p:sp>
    </p:spTree>
    <p:extLst>
      <p:ext uri="{BB962C8B-B14F-4D97-AF65-F5344CB8AC3E}">
        <p14:creationId xmlns:p14="http://schemas.microsoft.com/office/powerpoint/2010/main" val="4108580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C4A48-78BD-4275-A35D-5212F2CB529E}"/>
              </a:ext>
            </a:extLst>
          </p:cNvPr>
          <p:cNvSpPr>
            <a:spLocks noGrp="1"/>
          </p:cNvSpPr>
          <p:nvPr>
            <p:ph type="title"/>
          </p:nvPr>
        </p:nvSpPr>
        <p:spPr>
          <a:xfrm>
            <a:off x="2592925" y="624110"/>
            <a:ext cx="8911687" cy="1280890"/>
          </a:xfrm>
        </p:spPr>
        <p:txBody>
          <a:bodyPr>
            <a:normAutofit/>
          </a:bodyPr>
          <a:lstStyle/>
          <a:p>
            <a:r>
              <a:rPr lang="en-US" sz="3400"/>
              <a:t>Building a Common Understanding</a:t>
            </a:r>
            <a:endParaRPr lang="en-US" sz="3400" dirty="0"/>
          </a:p>
        </p:txBody>
      </p:sp>
      <p:pic>
        <p:nvPicPr>
          <p:cNvPr id="7" name="Picture 6">
            <a:extLst>
              <a:ext uri="{FF2B5EF4-FFF2-40B4-BE49-F238E27FC236}">
                <a16:creationId xmlns:a16="http://schemas.microsoft.com/office/drawing/2014/main" id="{32A5C6EE-50BC-438D-996C-F743DC8C4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725" y="1510267"/>
            <a:ext cx="7038755" cy="4683683"/>
          </a:xfrm>
          <a:prstGeom prst="rect">
            <a:avLst/>
          </a:prstGeom>
          <a:ln>
            <a:solidFill>
              <a:schemeClr val="tx1"/>
            </a:solidFill>
          </a:ln>
        </p:spPr>
      </p:pic>
      <p:sp>
        <p:nvSpPr>
          <p:cNvPr id="4" name="TextBox 3">
            <a:extLst>
              <a:ext uri="{FF2B5EF4-FFF2-40B4-BE49-F238E27FC236}">
                <a16:creationId xmlns:a16="http://schemas.microsoft.com/office/drawing/2014/main" id="{8119C48E-354B-4123-8451-36DB95871B28}"/>
              </a:ext>
            </a:extLst>
          </p:cNvPr>
          <p:cNvSpPr txBox="1"/>
          <p:nvPr/>
        </p:nvSpPr>
        <p:spPr>
          <a:xfrm>
            <a:off x="8281851" y="6193950"/>
            <a:ext cx="1654629" cy="215444"/>
          </a:xfrm>
          <a:prstGeom prst="rect">
            <a:avLst/>
          </a:prstGeom>
          <a:noFill/>
        </p:spPr>
        <p:txBody>
          <a:bodyPr wrap="square" rtlCol="0">
            <a:spAutoFit/>
          </a:bodyPr>
          <a:lstStyle/>
          <a:p>
            <a:pPr algn="r"/>
            <a:r>
              <a:rPr lang="en-US" sz="800" dirty="0"/>
              <a:t>Photo by Frans Van Heerden</a:t>
            </a:r>
          </a:p>
        </p:txBody>
      </p:sp>
    </p:spTree>
    <p:extLst>
      <p:ext uri="{BB962C8B-B14F-4D97-AF65-F5344CB8AC3E}">
        <p14:creationId xmlns:p14="http://schemas.microsoft.com/office/powerpoint/2010/main" val="4176758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7F56F-F7CD-4122-91A1-FA97B896E6F1}"/>
              </a:ext>
            </a:extLst>
          </p:cNvPr>
          <p:cNvSpPr>
            <a:spLocks noGrp="1"/>
          </p:cNvSpPr>
          <p:nvPr>
            <p:ph type="title"/>
          </p:nvPr>
        </p:nvSpPr>
        <p:spPr>
          <a:xfrm>
            <a:off x="2592925" y="624110"/>
            <a:ext cx="8911687" cy="1280890"/>
          </a:xfrm>
        </p:spPr>
        <p:txBody>
          <a:bodyPr/>
          <a:lstStyle/>
          <a:p>
            <a:r>
              <a:rPr lang="en-US"/>
              <a:t>Addressing Barriers to Progress</a:t>
            </a:r>
            <a:endParaRPr lang="en-US" dirty="0"/>
          </a:p>
        </p:txBody>
      </p:sp>
      <p:pic>
        <p:nvPicPr>
          <p:cNvPr id="7" name="Picture 6">
            <a:extLst>
              <a:ext uri="{FF2B5EF4-FFF2-40B4-BE49-F238E27FC236}">
                <a16:creationId xmlns:a16="http://schemas.microsoft.com/office/drawing/2014/main" id="{5F88E676-7617-4152-A112-517835B23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924" y="1579880"/>
            <a:ext cx="8340917" cy="4691766"/>
          </a:xfrm>
          <a:prstGeom prst="rect">
            <a:avLst/>
          </a:prstGeom>
          <a:ln>
            <a:solidFill>
              <a:schemeClr val="tx1"/>
            </a:solidFill>
          </a:ln>
        </p:spPr>
      </p:pic>
      <p:sp>
        <p:nvSpPr>
          <p:cNvPr id="4" name="TextBox 3">
            <a:extLst>
              <a:ext uri="{FF2B5EF4-FFF2-40B4-BE49-F238E27FC236}">
                <a16:creationId xmlns:a16="http://schemas.microsoft.com/office/drawing/2014/main" id="{7A15F0D9-7181-4B98-B5D5-72B2B3B82A83}"/>
              </a:ext>
            </a:extLst>
          </p:cNvPr>
          <p:cNvSpPr txBox="1"/>
          <p:nvPr/>
        </p:nvSpPr>
        <p:spPr>
          <a:xfrm>
            <a:off x="9279212" y="6271646"/>
            <a:ext cx="1654629" cy="215444"/>
          </a:xfrm>
          <a:prstGeom prst="rect">
            <a:avLst/>
          </a:prstGeom>
          <a:noFill/>
        </p:spPr>
        <p:txBody>
          <a:bodyPr wrap="square" rtlCol="0">
            <a:spAutoFit/>
          </a:bodyPr>
          <a:lstStyle/>
          <a:p>
            <a:pPr algn="r"/>
            <a:r>
              <a:rPr lang="en-US" sz="800" dirty="0"/>
              <a:t>Photo by Jan </a:t>
            </a:r>
            <a:r>
              <a:rPr lang="en-US" sz="800" dirty="0" err="1"/>
              <a:t>Mallander</a:t>
            </a:r>
            <a:endParaRPr lang="en-US" sz="800" dirty="0"/>
          </a:p>
        </p:txBody>
      </p:sp>
    </p:spTree>
    <p:extLst>
      <p:ext uri="{BB962C8B-B14F-4D97-AF65-F5344CB8AC3E}">
        <p14:creationId xmlns:p14="http://schemas.microsoft.com/office/powerpoint/2010/main" val="1007095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002C-DBD8-4CE7-8E1E-117BC0D1CFDA}"/>
              </a:ext>
            </a:extLst>
          </p:cNvPr>
          <p:cNvSpPr>
            <a:spLocks noGrp="1"/>
          </p:cNvSpPr>
          <p:nvPr>
            <p:ph type="title"/>
          </p:nvPr>
        </p:nvSpPr>
        <p:spPr/>
        <p:txBody>
          <a:bodyPr/>
          <a:lstStyle/>
          <a:p>
            <a:r>
              <a:rPr lang="en-US" dirty="0"/>
              <a:t>Taking Another Step Forward:</a:t>
            </a:r>
          </a:p>
        </p:txBody>
      </p:sp>
      <p:sp>
        <p:nvSpPr>
          <p:cNvPr id="3" name="Content Placeholder 2">
            <a:extLst>
              <a:ext uri="{FF2B5EF4-FFF2-40B4-BE49-F238E27FC236}">
                <a16:creationId xmlns:a16="http://schemas.microsoft.com/office/drawing/2014/main" id="{14C2ADEB-416B-48C9-86B2-7590C413898F}"/>
              </a:ext>
            </a:extLst>
          </p:cNvPr>
          <p:cNvSpPr>
            <a:spLocks noGrp="1"/>
          </p:cNvSpPr>
          <p:nvPr>
            <p:ph idx="1"/>
          </p:nvPr>
        </p:nvSpPr>
        <p:spPr/>
        <p:txBody>
          <a:bodyPr>
            <a:normAutofit/>
          </a:bodyPr>
          <a:lstStyle/>
          <a:p>
            <a:pPr marL="0" indent="0">
              <a:buNone/>
            </a:pPr>
            <a:r>
              <a:rPr lang="en-CA" dirty="0"/>
              <a:t> </a:t>
            </a:r>
            <a:endParaRPr lang="en-US" b="1" dirty="0"/>
          </a:p>
        </p:txBody>
      </p:sp>
      <p:sp>
        <p:nvSpPr>
          <p:cNvPr id="7" name="TextBox 6">
            <a:extLst>
              <a:ext uri="{FF2B5EF4-FFF2-40B4-BE49-F238E27FC236}">
                <a16:creationId xmlns:a16="http://schemas.microsoft.com/office/drawing/2014/main" id="{C25CACEE-00E3-47C6-9735-F7536294E9D6}"/>
              </a:ext>
            </a:extLst>
          </p:cNvPr>
          <p:cNvSpPr txBox="1"/>
          <p:nvPr/>
        </p:nvSpPr>
        <p:spPr>
          <a:xfrm>
            <a:off x="6219454" y="3100864"/>
            <a:ext cx="4916930" cy="3139321"/>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CA" b="1" dirty="0">
                <a:solidFill>
                  <a:schemeClr val="tx1"/>
                </a:solidFill>
              </a:rPr>
              <a:t>INCLUSION:</a:t>
            </a:r>
          </a:p>
          <a:p>
            <a:pPr marL="285750" indent="-285750">
              <a:buFont typeface="Arial" panose="020B0604020202020204" pitchFamily="34" charset="0"/>
              <a:buChar char="•"/>
            </a:pPr>
            <a:r>
              <a:rPr lang="en-CA" dirty="0">
                <a:solidFill>
                  <a:schemeClr val="tx1"/>
                </a:solidFill>
              </a:rPr>
              <a:t>It takes people with different perspectives and experiences to make the Library thrive. </a:t>
            </a:r>
          </a:p>
          <a:p>
            <a:pPr marL="285750" indent="-285750">
              <a:buFont typeface="Arial" panose="020B0604020202020204" pitchFamily="34" charset="0"/>
              <a:buChar char="•"/>
            </a:pPr>
            <a:r>
              <a:rPr lang="en-CA" dirty="0">
                <a:solidFill>
                  <a:schemeClr val="tx1"/>
                </a:solidFill>
              </a:rPr>
              <a:t>The Library recognizes, respects and supports the diversity of our communities, our members, and our colleagues by actively engaging in dialogue, deepening our knowledge and gaining a greater understanding of each other.</a:t>
            </a:r>
          </a:p>
        </p:txBody>
      </p:sp>
      <p:sp>
        <p:nvSpPr>
          <p:cNvPr id="10" name="TextBox 9">
            <a:extLst>
              <a:ext uri="{FF2B5EF4-FFF2-40B4-BE49-F238E27FC236}">
                <a16:creationId xmlns:a16="http://schemas.microsoft.com/office/drawing/2014/main" id="{7846A955-6D02-40E5-ACF3-E0E7837DF1F6}"/>
              </a:ext>
            </a:extLst>
          </p:cNvPr>
          <p:cNvSpPr txBox="1"/>
          <p:nvPr/>
        </p:nvSpPr>
        <p:spPr>
          <a:xfrm>
            <a:off x="2072639" y="1394936"/>
            <a:ext cx="9063745" cy="1477328"/>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rPr>
              <a:t>INCLUSION:</a:t>
            </a:r>
          </a:p>
          <a:p>
            <a:pPr marL="285750" indent="-285750">
              <a:buFont typeface="Arial" panose="020B0604020202020204" pitchFamily="34" charset="0"/>
              <a:buChar char="•"/>
            </a:pPr>
            <a:r>
              <a:rPr lang="en-US" dirty="0">
                <a:solidFill>
                  <a:schemeClr val="tx1"/>
                </a:solidFill>
              </a:rPr>
              <a:t>It takes people with different ideas, strengths, interests and cultural backgrounds to make the Library thrive. </a:t>
            </a:r>
          </a:p>
          <a:p>
            <a:pPr marL="285750" indent="-285750">
              <a:buFont typeface="Arial" panose="020B0604020202020204" pitchFamily="34" charset="0"/>
              <a:buChar char="•"/>
            </a:pPr>
            <a:r>
              <a:rPr lang="en-US" dirty="0" err="1">
                <a:solidFill>
                  <a:schemeClr val="tx1"/>
                </a:solidFill>
              </a:rPr>
              <a:t>Honouring</a:t>
            </a:r>
            <a:r>
              <a:rPr lang="en-US" dirty="0">
                <a:solidFill>
                  <a:schemeClr val="tx1"/>
                </a:solidFill>
              </a:rPr>
              <a:t> and supporting the diversity of our communities, our members, our colleagues.</a:t>
            </a:r>
          </a:p>
        </p:txBody>
      </p:sp>
      <p:sp>
        <p:nvSpPr>
          <p:cNvPr id="11" name="TextBox 10">
            <a:extLst>
              <a:ext uri="{FF2B5EF4-FFF2-40B4-BE49-F238E27FC236}">
                <a16:creationId xmlns:a16="http://schemas.microsoft.com/office/drawing/2014/main" id="{98C869F1-2D85-4303-B483-39A08048DC9F}"/>
              </a:ext>
            </a:extLst>
          </p:cNvPr>
          <p:cNvSpPr txBox="1"/>
          <p:nvPr/>
        </p:nvSpPr>
        <p:spPr>
          <a:xfrm>
            <a:off x="1723372" y="3351881"/>
            <a:ext cx="4237796" cy="2862322"/>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CA" b="1" dirty="0"/>
              <a:t>INCLUSION: </a:t>
            </a:r>
          </a:p>
          <a:p>
            <a:r>
              <a:rPr lang="en-CA" dirty="0"/>
              <a:t>"The Library upholds the principles of respect, dignity, fairness, and equity for our members, staff and volunteers. We are committed to engaging in dialogue and deepening our knowledge in working to create an environment that is inclusive of all.“</a:t>
            </a:r>
          </a:p>
          <a:p>
            <a:r>
              <a:rPr lang="en-CA" i="1" dirty="0"/>
              <a:t>	</a:t>
            </a:r>
            <a:endParaRPr lang="en-US" i="1" dirty="0"/>
          </a:p>
        </p:txBody>
      </p:sp>
      <p:sp>
        <p:nvSpPr>
          <p:cNvPr id="4" name="Arrow: Down 3">
            <a:extLst>
              <a:ext uri="{FF2B5EF4-FFF2-40B4-BE49-F238E27FC236}">
                <a16:creationId xmlns:a16="http://schemas.microsoft.com/office/drawing/2014/main" id="{B886362A-0DE0-4400-8D46-BA671B30F485}"/>
              </a:ext>
            </a:extLst>
          </p:cNvPr>
          <p:cNvSpPr/>
          <p:nvPr/>
        </p:nvSpPr>
        <p:spPr>
          <a:xfrm>
            <a:off x="3866606" y="2754204"/>
            <a:ext cx="470263" cy="753174"/>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02E749BC-3AE0-414F-AEF7-5341C11F6256}"/>
              </a:ext>
            </a:extLst>
          </p:cNvPr>
          <p:cNvSpPr/>
          <p:nvPr/>
        </p:nvSpPr>
        <p:spPr>
          <a:xfrm>
            <a:off x="5648960" y="4572001"/>
            <a:ext cx="841844" cy="325120"/>
          </a:xfrm>
          <a:prstGeom prst="rightArrow">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88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DF54AEB5-68B5-46AE-B8F0-EEBE5DFED809}"/>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E3F708CB-F094-4EE7-8AD5-A462F1DF8B8D}"/>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ECFCFB22-E8B5-4FAC-A354-E7E0CE6F2B65}"/>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ED1DB3B4-A6DC-476F-986E-DF361EE8421D}"/>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4EE13DFA-3489-4DE6-9154-34D9CB400549}"/>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5CD12D51-F9A8-4CC9-B9C9-206EAFD8C166}"/>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266B326C-1178-40F9-A265-6067D363B4B4}"/>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12F3B319-F00B-4755-BC54-95511E21DB20}"/>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3079D7BD-8A3F-47F6-8407-D9DA96FF3514}"/>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1F97C31C-8585-43FB-924B-8ADD6512332E}"/>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A33E1C89-7E74-49BF-A5D1-9A352ED03E2D}"/>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0C4A17ED-96AA-44A6-A050-E1A7A1CDD9E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257F945B-2AA3-4328-BFF5-20DE64011B0A}"/>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E1A7230F-6A6F-403C-9D83-7176E285251C}"/>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33E315A-9CB0-460E-A8B7-0A064BBFA05F}"/>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22CAAD33-CFAD-4E61-82AE-0C6F838530D4}"/>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1A20E13C-2540-4000-A13B-8F781100E380}"/>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51EF0A01-E03D-448B-B12E-D5BFC6D0D226}"/>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58286A03-168E-477B-8876-2C53E4950DB5}"/>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DFFC705-1899-4E4C-AE76-F85BAF2F66EF}"/>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C9598D-BDF6-4A24-83B6-4DCA4D13494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950C8213-67CD-4DEF-AA44-8BB310139243}"/>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016FE1D-E3EB-4CF6-809B-159872CC7873}"/>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CE6C63DC-BAE4-42B6-8FDF-F6467C2D23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5BD23F8E-2E78-4C84-8EFB-FE6C8ACB7F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F81819F9-8CAC-4A6C-8F06-0482027F97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A98CC08-AEC2-4E8F-8F52-0F5C6372DB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5D1545E6-EB3C-4478-A661-A2CA963F129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5" name="Freeform 11">
              <a:extLst>
                <a:ext uri="{FF2B5EF4-FFF2-40B4-BE49-F238E27FC236}">
                  <a16:creationId xmlns:a16="http://schemas.microsoft.com/office/drawing/2014/main" id="{B2E5B960-0C5D-4F77-8E9F-9F3D883D83C5}"/>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6" name="Freeform 12">
              <a:extLst>
                <a:ext uri="{FF2B5EF4-FFF2-40B4-BE49-F238E27FC236}">
                  <a16:creationId xmlns:a16="http://schemas.microsoft.com/office/drawing/2014/main" id="{258E44FC-92AD-43A0-BB05-DB268C82D8B2}"/>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7" name="Freeform 13">
              <a:extLst>
                <a:ext uri="{FF2B5EF4-FFF2-40B4-BE49-F238E27FC236}">
                  <a16:creationId xmlns:a16="http://schemas.microsoft.com/office/drawing/2014/main" id="{C63D3083-A56C-4199-8DE0-63C8BE9EDFE9}"/>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8" name="Freeform 14">
              <a:extLst>
                <a:ext uri="{FF2B5EF4-FFF2-40B4-BE49-F238E27FC236}">
                  <a16:creationId xmlns:a16="http://schemas.microsoft.com/office/drawing/2014/main" id="{C7CD3581-635D-438F-A64F-68404E7AE0B8}"/>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9" name="Freeform 15">
              <a:extLst>
                <a:ext uri="{FF2B5EF4-FFF2-40B4-BE49-F238E27FC236}">
                  <a16:creationId xmlns:a16="http://schemas.microsoft.com/office/drawing/2014/main" id="{AD6904C0-211C-41A2-BDB8-3B07C90BBB4C}"/>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0" name="Freeform 16">
              <a:extLst>
                <a:ext uri="{FF2B5EF4-FFF2-40B4-BE49-F238E27FC236}">
                  <a16:creationId xmlns:a16="http://schemas.microsoft.com/office/drawing/2014/main" id="{B0837DA6-CAF9-4E78-A39E-6358EDE2B108}"/>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1" name="Freeform 17">
              <a:extLst>
                <a:ext uri="{FF2B5EF4-FFF2-40B4-BE49-F238E27FC236}">
                  <a16:creationId xmlns:a16="http://schemas.microsoft.com/office/drawing/2014/main" id="{0A99DD7D-3AB3-471E-842F-8AFEA09D07E4}"/>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2" name="Freeform 18">
              <a:extLst>
                <a:ext uri="{FF2B5EF4-FFF2-40B4-BE49-F238E27FC236}">
                  <a16:creationId xmlns:a16="http://schemas.microsoft.com/office/drawing/2014/main" id="{9C70B0D4-92FE-478F-86BD-93BA2C4DFCDC}"/>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3" name="Freeform 19">
              <a:extLst>
                <a:ext uri="{FF2B5EF4-FFF2-40B4-BE49-F238E27FC236}">
                  <a16:creationId xmlns:a16="http://schemas.microsoft.com/office/drawing/2014/main" id="{C9156BE6-11D4-4696-9E3F-C325BFAC8196}"/>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4" name="Freeform 20">
              <a:extLst>
                <a:ext uri="{FF2B5EF4-FFF2-40B4-BE49-F238E27FC236}">
                  <a16:creationId xmlns:a16="http://schemas.microsoft.com/office/drawing/2014/main" id="{4E667226-1D20-4A9D-BBE3-AC17EA436F05}"/>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5" name="Freeform 21">
              <a:extLst>
                <a:ext uri="{FF2B5EF4-FFF2-40B4-BE49-F238E27FC236}">
                  <a16:creationId xmlns:a16="http://schemas.microsoft.com/office/drawing/2014/main" id="{2F87E3B6-5202-4434-9B26-42B46774F327}"/>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6" name="Freeform 22">
              <a:extLst>
                <a:ext uri="{FF2B5EF4-FFF2-40B4-BE49-F238E27FC236}">
                  <a16:creationId xmlns:a16="http://schemas.microsoft.com/office/drawing/2014/main" id="{AEA5E85F-F1F4-40E4-A62C-95324F674929}"/>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58" name="Group 57">
            <a:extLst>
              <a:ext uri="{FF2B5EF4-FFF2-40B4-BE49-F238E27FC236}">
                <a16:creationId xmlns:a16="http://schemas.microsoft.com/office/drawing/2014/main" id="{40A75861-F6C5-44A9-B161-B03701CBDE0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59" name="Freeform 27">
              <a:extLst>
                <a:ext uri="{FF2B5EF4-FFF2-40B4-BE49-F238E27FC236}">
                  <a16:creationId xmlns:a16="http://schemas.microsoft.com/office/drawing/2014/main" id="{72EE642D-4F69-47C0-99BA-CE435035735F}"/>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60" name="Freeform 28">
              <a:extLst>
                <a:ext uri="{FF2B5EF4-FFF2-40B4-BE49-F238E27FC236}">
                  <a16:creationId xmlns:a16="http://schemas.microsoft.com/office/drawing/2014/main" id="{26178CE4-DA2D-46EA-AB8D-341C5AC563D6}"/>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61" name="Freeform 29">
              <a:extLst>
                <a:ext uri="{FF2B5EF4-FFF2-40B4-BE49-F238E27FC236}">
                  <a16:creationId xmlns:a16="http://schemas.microsoft.com/office/drawing/2014/main" id="{698E9F53-8381-4FA5-A510-846925D242CF}"/>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62" name="Freeform 30">
              <a:extLst>
                <a:ext uri="{FF2B5EF4-FFF2-40B4-BE49-F238E27FC236}">
                  <a16:creationId xmlns:a16="http://schemas.microsoft.com/office/drawing/2014/main" id="{B13CE284-F21E-411B-BB8E-9C03B853CE44}"/>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63" name="Freeform 31">
              <a:extLst>
                <a:ext uri="{FF2B5EF4-FFF2-40B4-BE49-F238E27FC236}">
                  <a16:creationId xmlns:a16="http://schemas.microsoft.com/office/drawing/2014/main" id="{23DF4578-4703-437C-A797-2A2D0CEE5F45}"/>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64" name="Freeform 32">
              <a:extLst>
                <a:ext uri="{FF2B5EF4-FFF2-40B4-BE49-F238E27FC236}">
                  <a16:creationId xmlns:a16="http://schemas.microsoft.com/office/drawing/2014/main" id="{F878F330-AF64-4F8F-88FD-A4A408D6D368}"/>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65" name="Freeform 33">
              <a:extLst>
                <a:ext uri="{FF2B5EF4-FFF2-40B4-BE49-F238E27FC236}">
                  <a16:creationId xmlns:a16="http://schemas.microsoft.com/office/drawing/2014/main" id="{AC9B00BF-4FB7-42FA-BBBD-7DB54ED3F06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66" name="Freeform 34">
              <a:extLst>
                <a:ext uri="{FF2B5EF4-FFF2-40B4-BE49-F238E27FC236}">
                  <a16:creationId xmlns:a16="http://schemas.microsoft.com/office/drawing/2014/main" id="{BD3D64CA-2AAD-4609-8DAA-3EAD4609A6B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67" name="Freeform 35">
              <a:extLst>
                <a:ext uri="{FF2B5EF4-FFF2-40B4-BE49-F238E27FC236}">
                  <a16:creationId xmlns:a16="http://schemas.microsoft.com/office/drawing/2014/main" id="{C669E05A-8550-4E91-B29E-E1912228EC93}"/>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68" name="Freeform 36">
              <a:extLst>
                <a:ext uri="{FF2B5EF4-FFF2-40B4-BE49-F238E27FC236}">
                  <a16:creationId xmlns:a16="http://schemas.microsoft.com/office/drawing/2014/main" id="{F8C1FD53-1E8F-46CA-BC2D-FCEC4DAE07F6}"/>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9" name="Freeform 37">
              <a:extLst>
                <a:ext uri="{FF2B5EF4-FFF2-40B4-BE49-F238E27FC236}">
                  <a16:creationId xmlns:a16="http://schemas.microsoft.com/office/drawing/2014/main" id="{CC97A31F-CFDE-4EA3-98F1-13FDD16702E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70" name="Freeform 38">
              <a:extLst>
                <a:ext uri="{FF2B5EF4-FFF2-40B4-BE49-F238E27FC236}">
                  <a16:creationId xmlns:a16="http://schemas.microsoft.com/office/drawing/2014/main" id="{9E1540E7-E6C3-4907-B70A-B17568365597}"/>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2" name="Freeform 11">
            <a:extLst>
              <a:ext uri="{FF2B5EF4-FFF2-40B4-BE49-F238E27FC236}">
                <a16:creationId xmlns:a16="http://schemas.microsoft.com/office/drawing/2014/main" id="{1310EFE2-B91D-47E7-B117-C2A802800A7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id="{8E667DD5-0298-46A7-B6C8-A4A9E65383D4}"/>
              </a:ext>
            </a:extLst>
          </p:cNvPr>
          <p:cNvSpPr>
            <a:spLocks noGrp="1"/>
          </p:cNvSpPr>
          <p:nvPr>
            <p:ph type="title"/>
          </p:nvPr>
        </p:nvSpPr>
        <p:spPr>
          <a:xfrm>
            <a:off x="3373062" y="1864865"/>
            <a:ext cx="8131550" cy="2262781"/>
          </a:xfrm>
        </p:spPr>
        <p:txBody>
          <a:bodyPr vert="horz" lIns="91440" tIns="45720" rIns="91440" bIns="45720" rtlCol="0" anchor="b">
            <a:normAutofit/>
          </a:bodyPr>
          <a:lstStyle/>
          <a:p>
            <a:r>
              <a:rPr lang="en-US" sz="5400"/>
              <a:t>Chapter 3:	</a:t>
            </a:r>
          </a:p>
        </p:txBody>
      </p:sp>
      <p:sp>
        <p:nvSpPr>
          <p:cNvPr id="3" name="Text Placeholder 2">
            <a:extLst>
              <a:ext uri="{FF2B5EF4-FFF2-40B4-BE49-F238E27FC236}">
                <a16:creationId xmlns:a16="http://schemas.microsoft.com/office/drawing/2014/main" id="{D2A1CE05-298E-4D8B-A092-3D7654BC1EE5}"/>
              </a:ext>
            </a:extLst>
          </p:cNvPr>
          <p:cNvSpPr>
            <a:spLocks noGrp="1"/>
          </p:cNvSpPr>
          <p:nvPr>
            <p:ph type="body" idx="1"/>
          </p:nvPr>
        </p:nvSpPr>
        <p:spPr>
          <a:xfrm>
            <a:off x="3373062" y="4127644"/>
            <a:ext cx="8131550" cy="1126283"/>
          </a:xfrm>
        </p:spPr>
        <p:txBody>
          <a:bodyPr vert="horz" lIns="91440" tIns="45720" rIns="91440" bIns="45720" rtlCol="0" anchor="t">
            <a:normAutofit/>
          </a:bodyPr>
          <a:lstStyle/>
          <a:p>
            <a:r>
              <a:rPr lang="en-US" sz="2200" dirty="0"/>
              <a:t>Creating A Statement We Could Stand Up For</a:t>
            </a:r>
          </a:p>
        </p:txBody>
      </p:sp>
    </p:spTree>
    <p:extLst>
      <p:ext uri="{BB962C8B-B14F-4D97-AF65-F5344CB8AC3E}">
        <p14:creationId xmlns:p14="http://schemas.microsoft.com/office/powerpoint/2010/main" val="3780287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6DA1D-1A92-4A4A-9A67-B55907474EB7}"/>
              </a:ext>
            </a:extLst>
          </p:cNvPr>
          <p:cNvSpPr>
            <a:spLocks noGrp="1"/>
          </p:cNvSpPr>
          <p:nvPr>
            <p:ph type="title"/>
          </p:nvPr>
        </p:nvSpPr>
        <p:spPr>
          <a:xfrm>
            <a:off x="2592925" y="624110"/>
            <a:ext cx="8911687" cy="1280890"/>
          </a:xfrm>
        </p:spPr>
        <p:txBody>
          <a:bodyPr/>
          <a:lstStyle/>
          <a:p>
            <a:r>
              <a:rPr lang="en-US"/>
              <a:t>Understanding The Importance of Dialogue</a:t>
            </a:r>
            <a:endParaRPr lang="en-US" dirty="0"/>
          </a:p>
        </p:txBody>
      </p:sp>
      <p:pic>
        <p:nvPicPr>
          <p:cNvPr id="7" name="Picture 6" descr="A picture containing doll, toy, text&#10;&#10;Description generated with high confidence">
            <a:extLst>
              <a:ext uri="{FF2B5EF4-FFF2-40B4-BE49-F238E27FC236}">
                <a16:creationId xmlns:a16="http://schemas.microsoft.com/office/drawing/2014/main" id="{9FB2D7F7-1734-44F1-9100-A5A976EF4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8640" y="1905000"/>
            <a:ext cx="7071360" cy="4045100"/>
          </a:xfrm>
          <a:prstGeom prst="rect">
            <a:avLst/>
          </a:prstGeom>
        </p:spPr>
      </p:pic>
      <p:sp>
        <p:nvSpPr>
          <p:cNvPr id="4" name="TextBox 3">
            <a:extLst>
              <a:ext uri="{FF2B5EF4-FFF2-40B4-BE49-F238E27FC236}">
                <a16:creationId xmlns:a16="http://schemas.microsoft.com/office/drawing/2014/main" id="{681EACD0-69F0-4832-A26A-461604428EFB}"/>
              </a:ext>
            </a:extLst>
          </p:cNvPr>
          <p:cNvSpPr txBox="1"/>
          <p:nvPr/>
        </p:nvSpPr>
        <p:spPr>
          <a:xfrm>
            <a:off x="8505371" y="5950100"/>
            <a:ext cx="1654629" cy="215444"/>
          </a:xfrm>
          <a:prstGeom prst="rect">
            <a:avLst/>
          </a:prstGeom>
          <a:noFill/>
        </p:spPr>
        <p:txBody>
          <a:bodyPr wrap="square" rtlCol="0">
            <a:spAutoFit/>
          </a:bodyPr>
          <a:lstStyle/>
          <a:p>
            <a:pPr algn="r"/>
            <a:r>
              <a:rPr lang="en-US" sz="800" dirty="0"/>
              <a:t>Art by Joseph Tyler</a:t>
            </a:r>
          </a:p>
        </p:txBody>
      </p:sp>
    </p:spTree>
    <p:extLst>
      <p:ext uri="{BB962C8B-B14F-4D97-AF65-F5344CB8AC3E}">
        <p14:creationId xmlns:p14="http://schemas.microsoft.com/office/powerpoint/2010/main" val="1378218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DFB9-2F6B-461A-A90A-04597449EEA2}"/>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CE6E778-A359-425C-B2F9-38EC5B09DCDF}"/>
              </a:ext>
            </a:extLst>
          </p:cNvPr>
          <p:cNvSpPr>
            <a:spLocks noGrp="1"/>
          </p:cNvSpPr>
          <p:nvPr>
            <p:ph idx="1"/>
          </p:nvPr>
        </p:nvSpPr>
        <p:spPr>
          <a:xfrm>
            <a:off x="2296160" y="1550504"/>
            <a:ext cx="9208452" cy="4829976"/>
          </a:xfrm>
        </p:spPr>
        <p:txBody>
          <a:bodyPr>
            <a:normAutofit/>
          </a:bodyPr>
          <a:lstStyle/>
          <a:p>
            <a:pPr>
              <a:lnSpc>
                <a:spcPct val="110000"/>
              </a:lnSpc>
              <a:spcBef>
                <a:spcPts val="0"/>
              </a:spcBef>
            </a:pPr>
            <a:r>
              <a:rPr lang="en-US" sz="2400" dirty="0"/>
              <a:t>Inclusion Statements: What are they and Why do they matter? </a:t>
            </a:r>
          </a:p>
          <a:p>
            <a:pPr marL="0" indent="0">
              <a:lnSpc>
                <a:spcPct val="110000"/>
              </a:lnSpc>
              <a:spcBef>
                <a:spcPts val="0"/>
              </a:spcBef>
              <a:buNone/>
            </a:pPr>
            <a:endParaRPr lang="en-US" sz="1300" dirty="0"/>
          </a:p>
          <a:p>
            <a:pPr marL="0" indent="0">
              <a:lnSpc>
                <a:spcPct val="110000"/>
              </a:lnSpc>
              <a:spcBef>
                <a:spcPts val="0"/>
              </a:spcBef>
              <a:buNone/>
            </a:pPr>
            <a:endParaRPr lang="en-US" sz="1300" dirty="0"/>
          </a:p>
          <a:p>
            <a:pPr>
              <a:lnSpc>
                <a:spcPct val="110000"/>
              </a:lnSpc>
              <a:spcBef>
                <a:spcPts val="0"/>
              </a:spcBef>
            </a:pPr>
            <a:r>
              <a:rPr lang="en-US" sz="2400" dirty="0"/>
              <a:t>Sharing our Story: The Calgary Public Library’s experience in developing an inclusion statement</a:t>
            </a:r>
          </a:p>
          <a:p>
            <a:pPr lvl="1">
              <a:lnSpc>
                <a:spcPct val="110000"/>
              </a:lnSpc>
              <a:spcBef>
                <a:spcPts val="0"/>
              </a:spcBef>
            </a:pPr>
            <a:r>
              <a:rPr lang="en-US" sz="2200" dirty="0"/>
              <a:t>The process and discussions</a:t>
            </a:r>
          </a:p>
          <a:p>
            <a:pPr lvl="1">
              <a:lnSpc>
                <a:spcPct val="110000"/>
              </a:lnSpc>
              <a:spcBef>
                <a:spcPts val="0"/>
              </a:spcBef>
            </a:pPr>
            <a:r>
              <a:rPr lang="en-US" sz="2200" dirty="0"/>
              <a:t>What we learned along the way</a:t>
            </a:r>
          </a:p>
          <a:p>
            <a:pPr lvl="1">
              <a:lnSpc>
                <a:spcPct val="110000"/>
              </a:lnSpc>
              <a:spcBef>
                <a:spcPts val="0"/>
              </a:spcBef>
            </a:pPr>
            <a:r>
              <a:rPr lang="en-US" sz="2200" dirty="0"/>
              <a:t>The impact the process had on our team(s)</a:t>
            </a:r>
          </a:p>
          <a:p>
            <a:pPr lvl="1">
              <a:lnSpc>
                <a:spcPct val="110000"/>
              </a:lnSpc>
              <a:spcBef>
                <a:spcPts val="0"/>
              </a:spcBef>
            </a:pPr>
            <a:r>
              <a:rPr lang="en-US" sz="2200" dirty="0"/>
              <a:t>The impact we hope the statement will have on our organization</a:t>
            </a:r>
          </a:p>
          <a:p>
            <a:pPr marL="457200" lvl="1" indent="0">
              <a:lnSpc>
                <a:spcPct val="110000"/>
              </a:lnSpc>
              <a:spcBef>
                <a:spcPts val="0"/>
              </a:spcBef>
              <a:buNone/>
            </a:pPr>
            <a:endParaRPr lang="en-US" sz="1200" dirty="0"/>
          </a:p>
          <a:p>
            <a:pPr marL="457200" lvl="1" indent="0">
              <a:lnSpc>
                <a:spcPct val="110000"/>
              </a:lnSpc>
              <a:spcBef>
                <a:spcPts val="0"/>
              </a:spcBef>
              <a:buNone/>
            </a:pPr>
            <a:endParaRPr lang="en-US" sz="1200" dirty="0"/>
          </a:p>
          <a:p>
            <a:pPr>
              <a:lnSpc>
                <a:spcPct val="110000"/>
              </a:lnSpc>
              <a:spcBef>
                <a:spcPts val="0"/>
              </a:spcBef>
            </a:pPr>
            <a:r>
              <a:rPr lang="en-US" sz="2400" dirty="0"/>
              <a:t>Learning your Story: Opportunities to reflect and share</a:t>
            </a:r>
          </a:p>
        </p:txBody>
      </p:sp>
    </p:spTree>
    <p:extLst>
      <p:ext uri="{BB962C8B-B14F-4D97-AF65-F5344CB8AC3E}">
        <p14:creationId xmlns:p14="http://schemas.microsoft.com/office/powerpoint/2010/main" val="1074907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E901-1F95-4574-9653-B8EF81DB9184}"/>
              </a:ext>
            </a:extLst>
          </p:cNvPr>
          <p:cNvSpPr>
            <a:spLocks noGrp="1"/>
          </p:cNvSpPr>
          <p:nvPr>
            <p:ph type="title"/>
          </p:nvPr>
        </p:nvSpPr>
        <p:spPr/>
        <p:txBody>
          <a:bodyPr/>
          <a:lstStyle/>
          <a:p>
            <a:r>
              <a:rPr lang="en-US" dirty="0"/>
              <a:t>A Statement to Stand Up For</a:t>
            </a:r>
          </a:p>
        </p:txBody>
      </p:sp>
      <p:sp>
        <p:nvSpPr>
          <p:cNvPr id="7" name="TextBox 6">
            <a:extLst>
              <a:ext uri="{FF2B5EF4-FFF2-40B4-BE49-F238E27FC236}">
                <a16:creationId xmlns:a16="http://schemas.microsoft.com/office/drawing/2014/main" id="{4255092C-BCEA-48E4-AA55-C28128694BB7}"/>
              </a:ext>
            </a:extLst>
          </p:cNvPr>
          <p:cNvSpPr txBox="1"/>
          <p:nvPr/>
        </p:nvSpPr>
        <p:spPr>
          <a:xfrm rot="10800000" flipV="1">
            <a:off x="1280158" y="1498600"/>
            <a:ext cx="4023361" cy="2308324"/>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rPr>
              <a:t>INCLUSION:</a:t>
            </a:r>
          </a:p>
          <a:p>
            <a:pPr marL="285750" indent="-285750">
              <a:buFont typeface="Arial" panose="020B0604020202020204" pitchFamily="34" charset="0"/>
              <a:buChar char="•"/>
            </a:pPr>
            <a:r>
              <a:rPr lang="en-US" dirty="0">
                <a:solidFill>
                  <a:schemeClr val="tx1"/>
                </a:solidFill>
              </a:rPr>
              <a:t>It takes people with different ideas, strengths, interests and cultural backgrounds to make the Library thrive. </a:t>
            </a:r>
          </a:p>
          <a:p>
            <a:pPr marL="285750" indent="-285750">
              <a:buFont typeface="Arial" panose="020B0604020202020204" pitchFamily="34" charset="0"/>
              <a:buChar char="•"/>
            </a:pPr>
            <a:r>
              <a:rPr lang="en-US" dirty="0" err="1">
                <a:solidFill>
                  <a:schemeClr val="tx1"/>
                </a:solidFill>
              </a:rPr>
              <a:t>Honouring</a:t>
            </a:r>
            <a:r>
              <a:rPr lang="en-US" dirty="0">
                <a:solidFill>
                  <a:schemeClr val="tx1"/>
                </a:solidFill>
              </a:rPr>
              <a:t> and supporting the diversity of our communities, our members, our colleagues.</a:t>
            </a:r>
          </a:p>
        </p:txBody>
      </p:sp>
      <p:sp>
        <p:nvSpPr>
          <p:cNvPr id="8" name="TextBox 7">
            <a:extLst>
              <a:ext uri="{FF2B5EF4-FFF2-40B4-BE49-F238E27FC236}">
                <a16:creationId xmlns:a16="http://schemas.microsoft.com/office/drawing/2014/main" id="{6E9198E0-7C0D-47DF-B2A5-A923ACAEB166}"/>
              </a:ext>
            </a:extLst>
          </p:cNvPr>
          <p:cNvSpPr txBox="1"/>
          <p:nvPr/>
        </p:nvSpPr>
        <p:spPr>
          <a:xfrm>
            <a:off x="3291838" y="2301965"/>
            <a:ext cx="4916930" cy="3139321"/>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CA" b="1" dirty="0">
                <a:solidFill>
                  <a:schemeClr val="tx1"/>
                </a:solidFill>
              </a:rPr>
              <a:t>INCLUSION:</a:t>
            </a:r>
          </a:p>
          <a:p>
            <a:pPr marL="285750" indent="-285750">
              <a:buFont typeface="Arial" panose="020B0604020202020204" pitchFamily="34" charset="0"/>
              <a:buChar char="•"/>
            </a:pPr>
            <a:r>
              <a:rPr lang="en-CA" dirty="0">
                <a:solidFill>
                  <a:schemeClr val="tx1"/>
                </a:solidFill>
              </a:rPr>
              <a:t>It takes people with different perspectives and experiences to make the Library thrive. </a:t>
            </a:r>
          </a:p>
          <a:p>
            <a:pPr marL="285750" indent="-285750">
              <a:buFont typeface="Arial" panose="020B0604020202020204" pitchFamily="34" charset="0"/>
              <a:buChar char="•"/>
            </a:pPr>
            <a:r>
              <a:rPr lang="en-CA" dirty="0">
                <a:solidFill>
                  <a:schemeClr val="tx1"/>
                </a:solidFill>
              </a:rPr>
              <a:t>The Library recognizes, respects and supports the diversity of our communities, our members, and our colleagues by actively engaging in dialogue, deepening our knowledge and gaining a greater understanding of each other.</a:t>
            </a:r>
          </a:p>
        </p:txBody>
      </p:sp>
      <p:sp>
        <p:nvSpPr>
          <p:cNvPr id="9" name="TextBox 8">
            <a:extLst>
              <a:ext uri="{FF2B5EF4-FFF2-40B4-BE49-F238E27FC236}">
                <a16:creationId xmlns:a16="http://schemas.microsoft.com/office/drawing/2014/main" id="{51E37C49-881B-452B-B80E-FF3A4339C53A}"/>
              </a:ext>
            </a:extLst>
          </p:cNvPr>
          <p:cNvSpPr txBox="1"/>
          <p:nvPr/>
        </p:nvSpPr>
        <p:spPr>
          <a:xfrm>
            <a:off x="5852160" y="3383340"/>
            <a:ext cx="5896292" cy="313932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wrap="square" rtlCol="0">
            <a:spAutoFit/>
          </a:bodyPr>
          <a:lstStyle/>
          <a:p>
            <a:r>
              <a:rPr lang="en-CA" sz="2200" b="1" dirty="0">
                <a:solidFill>
                  <a:schemeClr val="tx1"/>
                </a:solidFill>
              </a:rPr>
              <a:t>INCLUSION:</a:t>
            </a:r>
          </a:p>
          <a:p>
            <a:r>
              <a:rPr lang="en-CA" sz="2200" dirty="0">
                <a:solidFill>
                  <a:schemeClr val="tx1"/>
                </a:solidFill>
              </a:rPr>
              <a:t>The Library upholds the principles of a just society, chief among them respect, dignity, and equity. </a:t>
            </a:r>
          </a:p>
          <a:p>
            <a:pPr marL="285750" indent="-285750">
              <a:buFont typeface="Arial" panose="020B0604020202020204" pitchFamily="34" charset="0"/>
              <a:buChar char="•"/>
            </a:pPr>
            <a:endParaRPr lang="en-CA" sz="2200" dirty="0">
              <a:solidFill>
                <a:schemeClr val="tx1"/>
              </a:solidFill>
            </a:endParaRPr>
          </a:p>
          <a:p>
            <a:r>
              <a:rPr lang="en-CA" sz="2200" dirty="0">
                <a:solidFill>
                  <a:schemeClr val="tx1"/>
                </a:solidFill>
              </a:rPr>
              <a:t>We will engage in open, meaningful dialogue and deepen our understanding to inform Library practice and create an environment that is inclusive of all.</a:t>
            </a:r>
          </a:p>
        </p:txBody>
      </p:sp>
    </p:spTree>
    <p:extLst>
      <p:ext uri="{BB962C8B-B14F-4D97-AF65-F5344CB8AC3E}">
        <p14:creationId xmlns:p14="http://schemas.microsoft.com/office/powerpoint/2010/main" val="290807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73FDA-8F24-4295-BAC7-1668D9428CA8}"/>
              </a:ext>
            </a:extLst>
          </p:cNvPr>
          <p:cNvSpPr>
            <a:spLocks noGrp="1"/>
          </p:cNvSpPr>
          <p:nvPr>
            <p:ph type="title"/>
          </p:nvPr>
        </p:nvSpPr>
        <p:spPr/>
        <p:txBody>
          <a:bodyPr/>
          <a:lstStyle/>
          <a:p>
            <a:r>
              <a:rPr lang="en-US" dirty="0"/>
              <a:t>Our Learnings Along the Way…</a:t>
            </a:r>
          </a:p>
        </p:txBody>
      </p:sp>
      <p:sp>
        <p:nvSpPr>
          <p:cNvPr id="3" name="Content Placeholder 2">
            <a:extLst>
              <a:ext uri="{FF2B5EF4-FFF2-40B4-BE49-F238E27FC236}">
                <a16:creationId xmlns:a16="http://schemas.microsoft.com/office/drawing/2014/main" id="{D63EF5F3-EEED-40BA-A891-AF933197A519}"/>
              </a:ext>
            </a:extLst>
          </p:cNvPr>
          <p:cNvSpPr>
            <a:spLocks noGrp="1"/>
          </p:cNvSpPr>
          <p:nvPr>
            <p:ph idx="1"/>
          </p:nvPr>
        </p:nvSpPr>
        <p:spPr>
          <a:xfrm>
            <a:off x="1849120" y="1600200"/>
            <a:ext cx="9347200" cy="5085080"/>
          </a:xfrm>
        </p:spPr>
        <p:txBody>
          <a:bodyPr>
            <a:normAutofit lnSpcReduction="10000"/>
          </a:bodyPr>
          <a:lstStyle/>
          <a:p>
            <a:pPr>
              <a:spcBef>
                <a:spcPts val="0"/>
              </a:spcBef>
            </a:pPr>
            <a:r>
              <a:rPr lang="en-US" sz="2200" dirty="0"/>
              <a:t>You can’t wait for the perfect time to do this work; there is no perfect time.  There has to be a willingness to learn</a:t>
            </a:r>
          </a:p>
          <a:p>
            <a:pPr>
              <a:spcBef>
                <a:spcPts val="0"/>
              </a:spcBef>
            </a:pPr>
            <a:endParaRPr lang="en-US" sz="1000" dirty="0"/>
          </a:p>
          <a:p>
            <a:pPr>
              <a:spcBef>
                <a:spcPts val="0"/>
              </a:spcBef>
            </a:pPr>
            <a:r>
              <a:rPr lang="en-US" sz="2200" dirty="0"/>
              <a:t>Be brave and speak-up: It can just take one voice, one person to stand up for inclusion and get the ball rolling</a:t>
            </a:r>
          </a:p>
          <a:p>
            <a:pPr>
              <a:spcBef>
                <a:spcPts val="0"/>
              </a:spcBef>
            </a:pPr>
            <a:endParaRPr lang="en-US" sz="1100" dirty="0"/>
          </a:p>
          <a:p>
            <a:pPr>
              <a:spcBef>
                <a:spcPts val="0"/>
              </a:spcBef>
            </a:pPr>
            <a:r>
              <a:rPr lang="en-US" sz="2200" dirty="0"/>
              <a:t>Importance of being comfortable with the uncomfortable</a:t>
            </a:r>
          </a:p>
          <a:p>
            <a:pPr>
              <a:spcBef>
                <a:spcPts val="0"/>
              </a:spcBef>
            </a:pPr>
            <a:endParaRPr lang="en-US" sz="1100" dirty="0"/>
          </a:p>
          <a:p>
            <a:pPr>
              <a:spcBef>
                <a:spcPts val="0"/>
              </a:spcBef>
            </a:pPr>
            <a:r>
              <a:rPr lang="en-US" sz="2200" dirty="0"/>
              <a:t>Make space and time to learn as a group; to reflect and grow together</a:t>
            </a:r>
          </a:p>
          <a:p>
            <a:pPr>
              <a:spcBef>
                <a:spcPts val="0"/>
              </a:spcBef>
            </a:pPr>
            <a:endParaRPr lang="en-US" sz="1000" dirty="0"/>
          </a:p>
          <a:p>
            <a:pPr>
              <a:spcBef>
                <a:spcPts val="0"/>
              </a:spcBef>
            </a:pPr>
            <a:r>
              <a:rPr lang="en-US" sz="2200" dirty="0"/>
              <a:t>Role of the External Facilitator is important, but it changes throughout</a:t>
            </a:r>
          </a:p>
          <a:p>
            <a:pPr>
              <a:spcBef>
                <a:spcPts val="0"/>
              </a:spcBef>
            </a:pPr>
            <a:endParaRPr lang="en-US" sz="1100" dirty="0"/>
          </a:p>
          <a:p>
            <a:pPr>
              <a:spcBef>
                <a:spcPts val="0"/>
              </a:spcBef>
            </a:pPr>
            <a:r>
              <a:rPr lang="en-US" sz="2200" dirty="0"/>
              <a:t>This work does not suggest the work that is currently being done is wrong, it’s an opportunity to apply a different lens and enrich the work we do</a:t>
            </a:r>
          </a:p>
          <a:p>
            <a:pPr>
              <a:spcBef>
                <a:spcPts val="0"/>
              </a:spcBef>
            </a:pPr>
            <a:endParaRPr lang="en-US" sz="1100" dirty="0"/>
          </a:p>
          <a:p>
            <a:r>
              <a:rPr lang="en-US" sz="2200" dirty="0"/>
              <a:t>There is no right or wrong pathway. There is also no end point</a:t>
            </a:r>
          </a:p>
          <a:p>
            <a:endParaRPr lang="en-US" dirty="0"/>
          </a:p>
        </p:txBody>
      </p:sp>
    </p:spTree>
    <p:extLst>
      <p:ext uri="{BB962C8B-B14F-4D97-AF65-F5344CB8AC3E}">
        <p14:creationId xmlns:p14="http://schemas.microsoft.com/office/powerpoint/2010/main" val="320841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8619-B004-4323-B25E-23DCCA27B4A6}"/>
              </a:ext>
            </a:extLst>
          </p:cNvPr>
          <p:cNvSpPr>
            <a:spLocks noGrp="1"/>
          </p:cNvSpPr>
          <p:nvPr>
            <p:ph type="title"/>
          </p:nvPr>
        </p:nvSpPr>
        <p:spPr>
          <a:xfrm>
            <a:off x="2592925" y="624110"/>
            <a:ext cx="8911687" cy="1280890"/>
          </a:xfrm>
        </p:spPr>
        <p:txBody>
          <a:bodyPr/>
          <a:lstStyle/>
          <a:p>
            <a:r>
              <a:rPr lang="en-US"/>
              <a:t>What Does This Mean for Our Library?</a:t>
            </a:r>
            <a:endParaRPr lang="en-US" dirty="0"/>
          </a:p>
        </p:txBody>
      </p:sp>
      <p:pic>
        <p:nvPicPr>
          <p:cNvPr id="4" name="Picture 3">
            <a:extLst>
              <a:ext uri="{FF2B5EF4-FFF2-40B4-BE49-F238E27FC236}">
                <a16:creationId xmlns:a16="http://schemas.microsoft.com/office/drawing/2014/main" id="{86C2F22E-7BE1-4E6C-A583-1393310EE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696" y="1436462"/>
            <a:ext cx="4439478" cy="4767935"/>
          </a:xfrm>
          <a:prstGeom prst="rect">
            <a:avLst/>
          </a:prstGeom>
        </p:spPr>
      </p:pic>
      <p:sp>
        <p:nvSpPr>
          <p:cNvPr id="5" name="TextBox 4">
            <a:extLst>
              <a:ext uri="{FF2B5EF4-FFF2-40B4-BE49-F238E27FC236}">
                <a16:creationId xmlns:a16="http://schemas.microsoft.com/office/drawing/2014/main" id="{F9027874-FFBF-4D93-9263-2AE3142BE9D5}"/>
              </a:ext>
            </a:extLst>
          </p:cNvPr>
          <p:cNvSpPr txBox="1"/>
          <p:nvPr/>
        </p:nvSpPr>
        <p:spPr>
          <a:xfrm>
            <a:off x="7025545" y="6204594"/>
            <a:ext cx="1654629" cy="215444"/>
          </a:xfrm>
          <a:prstGeom prst="rect">
            <a:avLst/>
          </a:prstGeom>
          <a:noFill/>
        </p:spPr>
        <p:txBody>
          <a:bodyPr wrap="square" rtlCol="0">
            <a:spAutoFit/>
          </a:bodyPr>
          <a:lstStyle/>
          <a:p>
            <a:pPr algn="r"/>
            <a:r>
              <a:rPr lang="en-US" sz="800" dirty="0"/>
              <a:t>Art by Mark Hess</a:t>
            </a:r>
          </a:p>
        </p:txBody>
      </p:sp>
    </p:spTree>
    <p:extLst>
      <p:ext uri="{BB962C8B-B14F-4D97-AF65-F5344CB8AC3E}">
        <p14:creationId xmlns:p14="http://schemas.microsoft.com/office/powerpoint/2010/main" val="1133280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7795-B78B-4EA8-8385-A20FF29C9826}"/>
              </a:ext>
            </a:extLst>
          </p:cNvPr>
          <p:cNvSpPr>
            <a:spLocks noGrp="1"/>
          </p:cNvSpPr>
          <p:nvPr>
            <p:ph type="title"/>
          </p:nvPr>
        </p:nvSpPr>
        <p:spPr>
          <a:xfrm>
            <a:off x="2592925" y="624110"/>
            <a:ext cx="8911687" cy="1280890"/>
          </a:xfrm>
        </p:spPr>
        <p:txBody>
          <a:bodyPr/>
          <a:lstStyle/>
          <a:p>
            <a:r>
              <a:rPr lang="en-US"/>
              <a:t>What Does This Mean for Your Library?</a:t>
            </a:r>
            <a:endParaRPr lang="en-US" dirty="0"/>
          </a:p>
        </p:txBody>
      </p:sp>
      <p:pic>
        <p:nvPicPr>
          <p:cNvPr id="8" name="Picture 7" descr="A close up of a sign&#10;&#10;Description generated with high confidence">
            <a:extLst>
              <a:ext uri="{FF2B5EF4-FFF2-40B4-BE49-F238E27FC236}">
                <a16:creationId xmlns:a16="http://schemas.microsoft.com/office/drawing/2014/main" id="{3DF4C091-A1CC-4C66-A710-107553B3D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599" y="1447800"/>
            <a:ext cx="6121010" cy="4973320"/>
          </a:xfrm>
          <a:prstGeom prst="rect">
            <a:avLst/>
          </a:prstGeom>
        </p:spPr>
      </p:pic>
      <p:sp>
        <p:nvSpPr>
          <p:cNvPr id="5" name="TextBox 4">
            <a:extLst>
              <a:ext uri="{FF2B5EF4-FFF2-40B4-BE49-F238E27FC236}">
                <a16:creationId xmlns:a16="http://schemas.microsoft.com/office/drawing/2014/main" id="{86230DD9-7DC5-4173-B417-EFE8F3AF954D}"/>
              </a:ext>
            </a:extLst>
          </p:cNvPr>
          <p:cNvSpPr txBox="1"/>
          <p:nvPr/>
        </p:nvSpPr>
        <p:spPr>
          <a:xfrm>
            <a:off x="8020594" y="6421120"/>
            <a:ext cx="1758015" cy="215444"/>
          </a:xfrm>
          <a:prstGeom prst="rect">
            <a:avLst/>
          </a:prstGeom>
          <a:noFill/>
        </p:spPr>
        <p:txBody>
          <a:bodyPr wrap="square" rtlCol="0">
            <a:spAutoFit/>
          </a:bodyPr>
          <a:lstStyle/>
          <a:p>
            <a:pPr algn="r"/>
            <a:r>
              <a:rPr lang="en-US" sz="800" dirty="0"/>
              <a:t>Art by </a:t>
            </a:r>
            <a:r>
              <a:rPr lang="en-US" sz="800" dirty="0" err="1"/>
              <a:t>Palto</a:t>
            </a:r>
            <a:r>
              <a:rPr lang="en-US" sz="800" dirty="0"/>
              <a:t> on </a:t>
            </a:r>
            <a:r>
              <a:rPr lang="en-US" sz="800" dirty="0" err="1"/>
              <a:t>CanStock</a:t>
            </a:r>
            <a:r>
              <a:rPr lang="en-US" sz="800" dirty="0"/>
              <a:t> Photo</a:t>
            </a:r>
          </a:p>
        </p:txBody>
      </p:sp>
    </p:spTree>
    <p:extLst>
      <p:ext uri="{BB962C8B-B14F-4D97-AF65-F5344CB8AC3E}">
        <p14:creationId xmlns:p14="http://schemas.microsoft.com/office/powerpoint/2010/main" val="3107642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8CD25866-F15D-40A4-AEC5-47C044637AB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3" name="Freeform 11">
              <a:extLst>
                <a:ext uri="{FF2B5EF4-FFF2-40B4-BE49-F238E27FC236}">
                  <a16:creationId xmlns:a16="http://schemas.microsoft.com/office/drawing/2014/main" id="{DCB8E995-36E8-40B6-82D4-F52DE2987B54}"/>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4" name="Freeform 12">
              <a:extLst>
                <a:ext uri="{FF2B5EF4-FFF2-40B4-BE49-F238E27FC236}">
                  <a16:creationId xmlns:a16="http://schemas.microsoft.com/office/drawing/2014/main" id="{DF54AEB5-68B5-46AE-B8F0-EEBE5DFED809}"/>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5" name="Freeform 13">
              <a:extLst>
                <a:ext uri="{FF2B5EF4-FFF2-40B4-BE49-F238E27FC236}">
                  <a16:creationId xmlns:a16="http://schemas.microsoft.com/office/drawing/2014/main" id="{E3F708CB-F094-4EE7-8AD5-A462F1DF8B8D}"/>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6" name="Freeform 14">
              <a:extLst>
                <a:ext uri="{FF2B5EF4-FFF2-40B4-BE49-F238E27FC236}">
                  <a16:creationId xmlns:a16="http://schemas.microsoft.com/office/drawing/2014/main" id="{ECFCFB22-E8B5-4FAC-A354-E7E0CE6F2B65}"/>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7" name="Freeform 15">
              <a:extLst>
                <a:ext uri="{FF2B5EF4-FFF2-40B4-BE49-F238E27FC236}">
                  <a16:creationId xmlns:a16="http://schemas.microsoft.com/office/drawing/2014/main" id="{ED1DB3B4-A6DC-476F-986E-DF361EE8421D}"/>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8" name="Freeform 16">
              <a:extLst>
                <a:ext uri="{FF2B5EF4-FFF2-40B4-BE49-F238E27FC236}">
                  <a16:creationId xmlns:a16="http://schemas.microsoft.com/office/drawing/2014/main" id="{4EE13DFA-3489-4DE6-9154-34D9CB400549}"/>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9" name="Freeform 17">
              <a:extLst>
                <a:ext uri="{FF2B5EF4-FFF2-40B4-BE49-F238E27FC236}">
                  <a16:creationId xmlns:a16="http://schemas.microsoft.com/office/drawing/2014/main" id="{5CD12D51-F9A8-4CC9-B9C9-206EAFD8C166}"/>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0" name="Freeform 18">
              <a:extLst>
                <a:ext uri="{FF2B5EF4-FFF2-40B4-BE49-F238E27FC236}">
                  <a16:creationId xmlns:a16="http://schemas.microsoft.com/office/drawing/2014/main" id="{266B326C-1178-40F9-A265-6067D363B4B4}"/>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1" name="Freeform 19">
              <a:extLst>
                <a:ext uri="{FF2B5EF4-FFF2-40B4-BE49-F238E27FC236}">
                  <a16:creationId xmlns:a16="http://schemas.microsoft.com/office/drawing/2014/main" id="{12F3B319-F00B-4755-BC54-95511E21DB20}"/>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2" name="Freeform 20">
              <a:extLst>
                <a:ext uri="{FF2B5EF4-FFF2-40B4-BE49-F238E27FC236}">
                  <a16:creationId xmlns:a16="http://schemas.microsoft.com/office/drawing/2014/main" id="{3079D7BD-8A3F-47F6-8407-D9DA96FF3514}"/>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3" name="Freeform 21">
              <a:extLst>
                <a:ext uri="{FF2B5EF4-FFF2-40B4-BE49-F238E27FC236}">
                  <a16:creationId xmlns:a16="http://schemas.microsoft.com/office/drawing/2014/main" id="{1F97C31C-8585-43FB-924B-8ADD6512332E}"/>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4" name="Freeform 22">
              <a:extLst>
                <a:ext uri="{FF2B5EF4-FFF2-40B4-BE49-F238E27FC236}">
                  <a16:creationId xmlns:a16="http://schemas.microsoft.com/office/drawing/2014/main" id="{A33E1C89-7E74-49BF-A5D1-9A352ED03E2D}"/>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6" name="Group 75">
            <a:extLst>
              <a:ext uri="{FF2B5EF4-FFF2-40B4-BE49-F238E27FC236}">
                <a16:creationId xmlns:a16="http://schemas.microsoft.com/office/drawing/2014/main" id="{0C4A17ED-96AA-44A6-A050-E1A7A1CDD9E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7" name="Freeform 27">
              <a:extLst>
                <a:ext uri="{FF2B5EF4-FFF2-40B4-BE49-F238E27FC236}">
                  <a16:creationId xmlns:a16="http://schemas.microsoft.com/office/drawing/2014/main" id="{FBB2A87E-3E24-4A6F-9FD8-0F1436D4D357}"/>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8" name="Freeform 28">
              <a:extLst>
                <a:ext uri="{FF2B5EF4-FFF2-40B4-BE49-F238E27FC236}">
                  <a16:creationId xmlns:a16="http://schemas.microsoft.com/office/drawing/2014/main" id="{257F945B-2AA3-4328-BFF5-20DE64011B0A}"/>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9" name="Freeform 29">
              <a:extLst>
                <a:ext uri="{FF2B5EF4-FFF2-40B4-BE49-F238E27FC236}">
                  <a16:creationId xmlns:a16="http://schemas.microsoft.com/office/drawing/2014/main" id="{E1A7230F-6A6F-403C-9D83-7176E285251C}"/>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0" name="Freeform 30">
              <a:extLst>
                <a:ext uri="{FF2B5EF4-FFF2-40B4-BE49-F238E27FC236}">
                  <a16:creationId xmlns:a16="http://schemas.microsoft.com/office/drawing/2014/main" id="{E33E315A-9CB0-460E-A8B7-0A064BBFA05F}"/>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1" name="Freeform 31">
              <a:extLst>
                <a:ext uri="{FF2B5EF4-FFF2-40B4-BE49-F238E27FC236}">
                  <a16:creationId xmlns:a16="http://schemas.microsoft.com/office/drawing/2014/main" id="{22CAAD33-CFAD-4E61-82AE-0C6F838530D4}"/>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2" name="Freeform 32">
              <a:extLst>
                <a:ext uri="{FF2B5EF4-FFF2-40B4-BE49-F238E27FC236}">
                  <a16:creationId xmlns:a16="http://schemas.microsoft.com/office/drawing/2014/main" id="{1A20E13C-2540-4000-A13B-8F781100E380}"/>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3" name="Freeform 33">
              <a:extLst>
                <a:ext uri="{FF2B5EF4-FFF2-40B4-BE49-F238E27FC236}">
                  <a16:creationId xmlns:a16="http://schemas.microsoft.com/office/drawing/2014/main" id="{51EF0A01-E03D-448B-B12E-D5BFC6D0D226}"/>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4" name="Freeform 34">
              <a:extLst>
                <a:ext uri="{FF2B5EF4-FFF2-40B4-BE49-F238E27FC236}">
                  <a16:creationId xmlns:a16="http://schemas.microsoft.com/office/drawing/2014/main" id="{58286A03-168E-477B-8876-2C53E4950DB5}"/>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5" name="Freeform 35">
              <a:extLst>
                <a:ext uri="{FF2B5EF4-FFF2-40B4-BE49-F238E27FC236}">
                  <a16:creationId xmlns:a16="http://schemas.microsoft.com/office/drawing/2014/main" id="{3DFFC705-1899-4E4C-AE76-F85BAF2F66EF}"/>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6" name="Freeform 36">
              <a:extLst>
                <a:ext uri="{FF2B5EF4-FFF2-40B4-BE49-F238E27FC236}">
                  <a16:creationId xmlns:a16="http://schemas.microsoft.com/office/drawing/2014/main" id="{01C9598D-BDF6-4A24-83B6-4DCA4D13494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7" name="Freeform 37">
              <a:extLst>
                <a:ext uri="{FF2B5EF4-FFF2-40B4-BE49-F238E27FC236}">
                  <a16:creationId xmlns:a16="http://schemas.microsoft.com/office/drawing/2014/main" id="{950C8213-67CD-4DEF-AA44-8BB310139243}"/>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8" name="Freeform 38">
              <a:extLst>
                <a:ext uri="{FF2B5EF4-FFF2-40B4-BE49-F238E27FC236}">
                  <a16:creationId xmlns:a16="http://schemas.microsoft.com/office/drawing/2014/main" id="{2016FE1D-E3EB-4CF6-809B-159872CC7873}"/>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0" name="Rectangle 89">
            <a:extLst>
              <a:ext uri="{FF2B5EF4-FFF2-40B4-BE49-F238E27FC236}">
                <a16:creationId xmlns:a16="http://schemas.microsoft.com/office/drawing/2014/main" id="{CE6C63DC-BAE4-42B6-8FDF-F6467C2D23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2" name="Freeform 6">
            <a:extLst>
              <a:ext uri="{FF2B5EF4-FFF2-40B4-BE49-F238E27FC236}">
                <a16:creationId xmlns:a16="http://schemas.microsoft.com/office/drawing/2014/main" id="{5BD23F8E-2E78-4C84-8EFB-FE6C8ACB7F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94" name="Rectangle 93">
            <a:extLst>
              <a:ext uri="{FF2B5EF4-FFF2-40B4-BE49-F238E27FC236}">
                <a16:creationId xmlns:a16="http://schemas.microsoft.com/office/drawing/2014/main" id="{F81819F9-8CAC-4A6C-8F06-0482027F97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4A98CC08-AEC2-4E8F-8F52-0F5C6372DB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5D1545E6-EB3C-4478-A661-A2CA963F129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99" name="Freeform 11">
              <a:extLst>
                <a:ext uri="{FF2B5EF4-FFF2-40B4-BE49-F238E27FC236}">
                  <a16:creationId xmlns:a16="http://schemas.microsoft.com/office/drawing/2014/main" id="{B2E5B960-0C5D-4F77-8E9F-9F3D883D83C5}"/>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00" name="Freeform 12">
              <a:extLst>
                <a:ext uri="{FF2B5EF4-FFF2-40B4-BE49-F238E27FC236}">
                  <a16:creationId xmlns:a16="http://schemas.microsoft.com/office/drawing/2014/main" id="{258E44FC-92AD-43A0-BB05-DB268C82D8B2}"/>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01" name="Freeform 13">
              <a:extLst>
                <a:ext uri="{FF2B5EF4-FFF2-40B4-BE49-F238E27FC236}">
                  <a16:creationId xmlns:a16="http://schemas.microsoft.com/office/drawing/2014/main" id="{C63D3083-A56C-4199-8DE0-63C8BE9EDFE9}"/>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02" name="Freeform 14">
              <a:extLst>
                <a:ext uri="{FF2B5EF4-FFF2-40B4-BE49-F238E27FC236}">
                  <a16:creationId xmlns:a16="http://schemas.microsoft.com/office/drawing/2014/main" id="{C7CD3581-635D-438F-A64F-68404E7AE0B8}"/>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03" name="Freeform 15">
              <a:extLst>
                <a:ext uri="{FF2B5EF4-FFF2-40B4-BE49-F238E27FC236}">
                  <a16:creationId xmlns:a16="http://schemas.microsoft.com/office/drawing/2014/main" id="{AD6904C0-211C-41A2-BDB8-3B07C90BBB4C}"/>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04" name="Freeform 16">
              <a:extLst>
                <a:ext uri="{FF2B5EF4-FFF2-40B4-BE49-F238E27FC236}">
                  <a16:creationId xmlns:a16="http://schemas.microsoft.com/office/drawing/2014/main" id="{B0837DA6-CAF9-4E78-A39E-6358EDE2B108}"/>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05" name="Freeform 17">
              <a:extLst>
                <a:ext uri="{FF2B5EF4-FFF2-40B4-BE49-F238E27FC236}">
                  <a16:creationId xmlns:a16="http://schemas.microsoft.com/office/drawing/2014/main" id="{0A99DD7D-3AB3-471E-842F-8AFEA09D07E4}"/>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06" name="Freeform 18">
              <a:extLst>
                <a:ext uri="{FF2B5EF4-FFF2-40B4-BE49-F238E27FC236}">
                  <a16:creationId xmlns:a16="http://schemas.microsoft.com/office/drawing/2014/main" id="{9C70B0D4-92FE-478F-86BD-93BA2C4DFCDC}"/>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07" name="Freeform 19">
              <a:extLst>
                <a:ext uri="{FF2B5EF4-FFF2-40B4-BE49-F238E27FC236}">
                  <a16:creationId xmlns:a16="http://schemas.microsoft.com/office/drawing/2014/main" id="{C9156BE6-11D4-4696-9E3F-C325BFAC8196}"/>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108" name="Freeform 20">
              <a:extLst>
                <a:ext uri="{FF2B5EF4-FFF2-40B4-BE49-F238E27FC236}">
                  <a16:creationId xmlns:a16="http://schemas.microsoft.com/office/drawing/2014/main" id="{4E667226-1D20-4A9D-BBE3-AC17EA436F05}"/>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109" name="Freeform 21">
              <a:extLst>
                <a:ext uri="{FF2B5EF4-FFF2-40B4-BE49-F238E27FC236}">
                  <a16:creationId xmlns:a16="http://schemas.microsoft.com/office/drawing/2014/main" id="{2F87E3B6-5202-4434-9B26-42B46774F327}"/>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110" name="Freeform 22">
              <a:extLst>
                <a:ext uri="{FF2B5EF4-FFF2-40B4-BE49-F238E27FC236}">
                  <a16:creationId xmlns:a16="http://schemas.microsoft.com/office/drawing/2014/main" id="{AEA5E85F-F1F4-40E4-A62C-95324F674929}"/>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12" name="Group 111">
            <a:extLst>
              <a:ext uri="{FF2B5EF4-FFF2-40B4-BE49-F238E27FC236}">
                <a16:creationId xmlns:a16="http://schemas.microsoft.com/office/drawing/2014/main" id="{40A75861-F6C5-44A9-B161-B03701CBDE0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113" name="Freeform 27">
              <a:extLst>
                <a:ext uri="{FF2B5EF4-FFF2-40B4-BE49-F238E27FC236}">
                  <a16:creationId xmlns:a16="http://schemas.microsoft.com/office/drawing/2014/main" id="{72EE642D-4F69-47C0-99BA-CE435035735F}"/>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14" name="Freeform 28">
              <a:extLst>
                <a:ext uri="{FF2B5EF4-FFF2-40B4-BE49-F238E27FC236}">
                  <a16:creationId xmlns:a16="http://schemas.microsoft.com/office/drawing/2014/main" id="{26178CE4-DA2D-46EA-AB8D-341C5AC563D6}"/>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15" name="Freeform 29">
              <a:extLst>
                <a:ext uri="{FF2B5EF4-FFF2-40B4-BE49-F238E27FC236}">
                  <a16:creationId xmlns:a16="http://schemas.microsoft.com/office/drawing/2014/main" id="{698E9F53-8381-4FA5-A510-846925D242CF}"/>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16" name="Freeform 30">
              <a:extLst>
                <a:ext uri="{FF2B5EF4-FFF2-40B4-BE49-F238E27FC236}">
                  <a16:creationId xmlns:a16="http://schemas.microsoft.com/office/drawing/2014/main" id="{B13CE284-F21E-411B-BB8E-9C03B853CE44}"/>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17" name="Freeform 31">
              <a:extLst>
                <a:ext uri="{FF2B5EF4-FFF2-40B4-BE49-F238E27FC236}">
                  <a16:creationId xmlns:a16="http://schemas.microsoft.com/office/drawing/2014/main" id="{23DF4578-4703-437C-A797-2A2D0CEE5F45}"/>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18" name="Freeform 32">
              <a:extLst>
                <a:ext uri="{FF2B5EF4-FFF2-40B4-BE49-F238E27FC236}">
                  <a16:creationId xmlns:a16="http://schemas.microsoft.com/office/drawing/2014/main" id="{F878F330-AF64-4F8F-88FD-A4A408D6D368}"/>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19" name="Freeform 33">
              <a:extLst>
                <a:ext uri="{FF2B5EF4-FFF2-40B4-BE49-F238E27FC236}">
                  <a16:creationId xmlns:a16="http://schemas.microsoft.com/office/drawing/2014/main" id="{AC9B00BF-4FB7-42FA-BBBD-7DB54ED3F06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20" name="Freeform 34">
              <a:extLst>
                <a:ext uri="{FF2B5EF4-FFF2-40B4-BE49-F238E27FC236}">
                  <a16:creationId xmlns:a16="http://schemas.microsoft.com/office/drawing/2014/main" id="{BD3D64CA-2AAD-4609-8DAA-3EAD4609A6B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21" name="Freeform 35">
              <a:extLst>
                <a:ext uri="{FF2B5EF4-FFF2-40B4-BE49-F238E27FC236}">
                  <a16:creationId xmlns:a16="http://schemas.microsoft.com/office/drawing/2014/main" id="{C669E05A-8550-4E91-B29E-E1912228EC93}"/>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122" name="Freeform 36">
              <a:extLst>
                <a:ext uri="{FF2B5EF4-FFF2-40B4-BE49-F238E27FC236}">
                  <a16:creationId xmlns:a16="http://schemas.microsoft.com/office/drawing/2014/main" id="{F8C1FD53-1E8F-46CA-BC2D-FCEC4DAE07F6}"/>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23" name="Freeform 37">
              <a:extLst>
                <a:ext uri="{FF2B5EF4-FFF2-40B4-BE49-F238E27FC236}">
                  <a16:creationId xmlns:a16="http://schemas.microsoft.com/office/drawing/2014/main" id="{CC97A31F-CFDE-4EA3-98F1-13FDD16702E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24" name="Freeform 38">
              <a:extLst>
                <a:ext uri="{FF2B5EF4-FFF2-40B4-BE49-F238E27FC236}">
                  <a16:creationId xmlns:a16="http://schemas.microsoft.com/office/drawing/2014/main" id="{9E1540E7-E6C3-4907-B70A-B17568365597}"/>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126" name="Freeform 11">
            <a:extLst>
              <a:ext uri="{FF2B5EF4-FFF2-40B4-BE49-F238E27FC236}">
                <a16:creationId xmlns:a16="http://schemas.microsoft.com/office/drawing/2014/main" id="{1310EFE2-B91D-47E7-B117-C2A802800A7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id="{62E53EEF-34E1-4222-8ED4-8128018721E1}"/>
              </a:ext>
            </a:extLst>
          </p:cNvPr>
          <p:cNvSpPr>
            <a:spLocks noGrp="1"/>
          </p:cNvSpPr>
          <p:nvPr>
            <p:ph type="title"/>
          </p:nvPr>
        </p:nvSpPr>
        <p:spPr>
          <a:xfrm>
            <a:off x="3475645" y="1983689"/>
            <a:ext cx="8131550" cy="3597559"/>
          </a:xfrm>
        </p:spPr>
        <p:txBody>
          <a:bodyPr vert="horz" lIns="91440" tIns="45720" rIns="91440" bIns="45720" rtlCol="0" anchor="b">
            <a:normAutofit fontScale="90000"/>
          </a:bodyPr>
          <a:lstStyle/>
          <a:p>
            <a:r>
              <a:rPr lang="en-US" sz="5400" b="1" dirty="0"/>
              <a:t>THANK YOU!</a:t>
            </a:r>
            <a:br>
              <a:rPr lang="en-US" sz="5400" b="1" dirty="0"/>
            </a:br>
            <a:br>
              <a:rPr lang="en-US" sz="5400" b="1" dirty="0"/>
            </a:br>
            <a:r>
              <a:rPr lang="en-US" sz="2000" b="1" dirty="0"/>
              <a:t>Shereen Samuels</a:t>
            </a:r>
            <a:br>
              <a:rPr lang="en-US" sz="2000" b="1" dirty="0"/>
            </a:br>
            <a:r>
              <a:rPr lang="en-US" sz="2000" dirty="0">
                <a:hlinkClick r:id="rId3"/>
              </a:rPr>
              <a:t>shereen.samuels@gmail.com</a:t>
            </a:r>
            <a:r>
              <a:rPr lang="en-US" sz="2000" dirty="0"/>
              <a:t> </a:t>
            </a:r>
            <a:br>
              <a:rPr lang="en-US" sz="2000" b="1" dirty="0"/>
            </a:br>
            <a:br>
              <a:rPr lang="en-US" sz="2000" b="1" dirty="0"/>
            </a:br>
            <a:r>
              <a:rPr lang="en-US" sz="2000" b="1" dirty="0"/>
              <a:t>Heather Robertson</a:t>
            </a:r>
            <a:br>
              <a:rPr lang="en-US" sz="2000" b="1" dirty="0"/>
            </a:br>
            <a:r>
              <a:rPr lang="en-US" sz="2000" dirty="0">
                <a:hlinkClick r:id="rId4"/>
              </a:rPr>
              <a:t>heather.robertson@calgarylibrary.ca</a:t>
            </a:r>
            <a:br>
              <a:rPr lang="en-US" sz="2000" dirty="0"/>
            </a:br>
            <a:br>
              <a:rPr lang="en-US" sz="2000" dirty="0"/>
            </a:br>
            <a:endParaRPr lang="en-US" sz="2000" dirty="0"/>
          </a:p>
        </p:txBody>
      </p:sp>
    </p:spTree>
    <p:extLst>
      <p:ext uri="{BB962C8B-B14F-4D97-AF65-F5344CB8AC3E}">
        <p14:creationId xmlns:p14="http://schemas.microsoft.com/office/powerpoint/2010/main" val="2341950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C0053-5E51-4CA9-AA3C-18E2210EB088}"/>
              </a:ext>
            </a:extLst>
          </p:cNvPr>
          <p:cNvSpPr>
            <a:spLocks noGrp="1"/>
          </p:cNvSpPr>
          <p:nvPr>
            <p:ph type="title"/>
          </p:nvPr>
        </p:nvSpPr>
        <p:spPr/>
        <p:txBody>
          <a:bodyPr/>
          <a:lstStyle/>
          <a:p>
            <a:r>
              <a:rPr lang="en-US" dirty="0"/>
              <a:t>Our Community Assumptions</a:t>
            </a:r>
          </a:p>
        </p:txBody>
      </p:sp>
      <p:sp>
        <p:nvSpPr>
          <p:cNvPr id="3" name="Content Placeholder 2">
            <a:extLst>
              <a:ext uri="{FF2B5EF4-FFF2-40B4-BE49-F238E27FC236}">
                <a16:creationId xmlns:a16="http://schemas.microsoft.com/office/drawing/2014/main" id="{A3E60ACE-B169-494C-9F92-81A724C34DAE}"/>
              </a:ext>
            </a:extLst>
          </p:cNvPr>
          <p:cNvSpPr>
            <a:spLocks noGrp="1"/>
          </p:cNvSpPr>
          <p:nvPr>
            <p:ph idx="1"/>
          </p:nvPr>
        </p:nvSpPr>
        <p:spPr>
          <a:xfrm>
            <a:off x="2174239" y="1905000"/>
            <a:ext cx="9330373" cy="4641574"/>
          </a:xfrm>
        </p:spPr>
        <p:txBody>
          <a:bodyPr>
            <a:noAutofit/>
          </a:bodyPr>
          <a:lstStyle/>
          <a:p>
            <a:pPr>
              <a:spcBef>
                <a:spcPts val="0"/>
              </a:spcBef>
            </a:pPr>
            <a:r>
              <a:rPr lang="en-US" sz="2000" dirty="0"/>
              <a:t>We all have a voice and experience that has value, and we have the choice to share our voice and experience</a:t>
            </a:r>
          </a:p>
          <a:p>
            <a:pPr>
              <a:spcBef>
                <a:spcPts val="0"/>
              </a:spcBef>
            </a:pPr>
            <a:endParaRPr lang="en-US" sz="1000" dirty="0"/>
          </a:p>
          <a:p>
            <a:pPr>
              <a:spcBef>
                <a:spcPts val="0"/>
              </a:spcBef>
            </a:pPr>
            <a:endParaRPr lang="en-US" sz="1000" dirty="0"/>
          </a:p>
          <a:p>
            <a:pPr>
              <a:spcBef>
                <a:spcPts val="0"/>
              </a:spcBef>
            </a:pPr>
            <a:r>
              <a:rPr lang="en-US" sz="2000" dirty="0"/>
              <a:t>The presenters of this session are not experts in this topic, and we don’t have “right” answers or solutions for how this work is done</a:t>
            </a:r>
          </a:p>
          <a:p>
            <a:pPr>
              <a:spcBef>
                <a:spcPts val="0"/>
              </a:spcBef>
            </a:pPr>
            <a:endParaRPr lang="en-US" sz="1000" dirty="0"/>
          </a:p>
          <a:p>
            <a:pPr>
              <a:spcBef>
                <a:spcPts val="0"/>
              </a:spcBef>
            </a:pPr>
            <a:endParaRPr lang="en-US" sz="1000" dirty="0"/>
          </a:p>
          <a:p>
            <a:pPr>
              <a:spcBef>
                <a:spcPts val="0"/>
              </a:spcBef>
            </a:pPr>
            <a:r>
              <a:rPr lang="en-US" sz="2000" dirty="0"/>
              <a:t>We are all here because we are wanting and willing to learn about this topic</a:t>
            </a:r>
          </a:p>
          <a:p>
            <a:pPr>
              <a:spcBef>
                <a:spcPts val="0"/>
              </a:spcBef>
            </a:pPr>
            <a:endParaRPr lang="en-US" sz="1000" dirty="0"/>
          </a:p>
          <a:p>
            <a:pPr>
              <a:spcBef>
                <a:spcPts val="0"/>
              </a:spcBef>
            </a:pPr>
            <a:endParaRPr lang="en-US" sz="1000" dirty="0"/>
          </a:p>
          <a:p>
            <a:pPr>
              <a:spcBef>
                <a:spcPts val="0"/>
              </a:spcBef>
            </a:pPr>
            <a:r>
              <a:rPr lang="en-US" sz="2000" dirty="0"/>
              <a:t>All of us can take responsibility for working to create inclusive environments</a:t>
            </a:r>
          </a:p>
          <a:p>
            <a:pPr>
              <a:spcBef>
                <a:spcPts val="0"/>
              </a:spcBef>
            </a:pPr>
            <a:endParaRPr lang="en-US" sz="1000" dirty="0"/>
          </a:p>
          <a:p>
            <a:pPr>
              <a:spcBef>
                <a:spcPts val="0"/>
              </a:spcBef>
            </a:pPr>
            <a:endParaRPr lang="en-US" sz="1000" dirty="0"/>
          </a:p>
          <a:p>
            <a:pPr>
              <a:spcBef>
                <a:spcPts val="0"/>
              </a:spcBef>
            </a:pPr>
            <a:r>
              <a:rPr lang="en-US" sz="2000" dirty="0"/>
              <a:t>We will work to learn together, accepting that we may do so imperfectly</a:t>
            </a:r>
          </a:p>
        </p:txBody>
      </p:sp>
    </p:spTree>
    <p:extLst>
      <p:ext uri="{BB962C8B-B14F-4D97-AF65-F5344CB8AC3E}">
        <p14:creationId xmlns:p14="http://schemas.microsoft.com/office/powerpoint/2010/main" val="57369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DF54AEB5-68B5-46AE-B8F0-EEBE5DFED809}"/>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E3F708CB-F094-4EE7-8AD5-A462F1DF8B8D}"/>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ECFCFB22-E8B5-4FAC-A354-E7E0CE6F2B65}"/>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ED1DB3B4-A6DC-476F-986E-DF361EE8421D}"/>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4EE13DFA-3489-4DE6-9154-34D9CB400549}"/>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5CD12D51-F9A8-4CC9-B9C9-206EAFD8C166}"/>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266B326C-1178-40F9-A265-6067D363B4B4}"/>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12F3B319-F00B-4755-BC54-95511E21DB20}"/>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3079D7BD-8A3F-47F6-8407-D9DA96FF3514}"/>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1F97C31C-8585-43FB-924B-8ADD6512332E}"/>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A33E1C89-7E74-49BF-A5D1-9A352ED03E2D}"/>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0C4A17ED-96AA-44A6-A050-E1A7A1CDD9E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257F945B-2AA3-4328-BFF5-20DE64011B0A}"/>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E1A7230F-6A6F-403C-9D83-7176E285251C}"/>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33E315A-9CB0-460E-A8B7-0A064BBFA05F}"/>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22CAAD33-CFAD-4E61-82AE-0C6F838530D4}"/>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1A20E13C-2540-4000-A13B-8F781100E380}"/>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51EF0A01-E03D-448B-B12E-D5BFC6D0D226}"/>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58286A03-168E-477B-8876-2C53E4950DB5}"/>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DFFC705-1899-4E4C-AE76-F85BAF2F66EF}"/>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C9598D-BDF6-4A24-83B6-4DCA4D13494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950C8213-67CD-4DEF-AA44-8BB310139243}"/>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016FE1D-E3EB-4CF6-809B-159872CC7873}"/>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CE6C63DC-BAE4-42B6-8FDF-F6467C2D23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5BD23F8E-2E78-4C84-8EFB-FE6C8ACB7F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F81819F9-8CAC-4A6C-8F06-0482027F97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A98CC08-AEC2-4E8F-8F52-0F5C6372DB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5D1545E6-EB3C-4478-A661-A2CA963F129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5" name="Freeform 11">
              <a:extLst>
                <a:ext uri="{FF2B5EF4-FFF2-40B4-BE49-F238E27FC236}">
                  <a16:creationId xmlns:a16="http://schemas.microsoft.com/office/drawing/2014/main" id="{B2E5B960-0C5D-4F77-8E9F-9F3D883D83C5}"/>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6" name="Freeform 12">
              <a:extLst>
                <a:ext uri="{FF2B5EF4-FFF2-40B4-BE49-F238E27FC236}">
                  <a16:creationId xmlns:a16="http://schemas.microsoft.com/office/drawing/2014/main" id="{258E44FC-92AD-43A0-BB05-DB268C82D8B2}"/>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7" name="Freeform 13">
              <a:extLst>
                <a:ext uri="{FF2B5EF4-FFF2-40B4-BE49-F238E27FC236}">
                  <a16:creationId xmlns:a16="http://schemas.microsoft.com/office/drawing/2014/main" id="{C63D3083-A56C-4199-8DE0-63C8BE9EDFE9}"/>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8" name="Freeform 14">
              <a:extLst>
                <a:ext uri="{FF2B5EF4-FFF2-40B4-BE49-F238E27FC236}">
                  <a16:creationId xmlns:a16="http://schemas.microsoft.com/office/drawing/2014/main" id="{C7CD3581-635D-438F-A64F-68404E7AE0B8}"/>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9" name="Freeform 15">
              <a:extLst>
                <a:ext uri="{FF2B5EF4-FFF2-40B4-BE49-F238E27FC236}">
                  <a16:creationId xmlns:a16="http://schemas.microsoft.com/office/drawing/2014/main" id="{AD6904C0-211C-41A2-BDB8-3B07C90BBB4C}"/>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0" name="Freeform 16">
              <a:extLst>
                <a:ext uri="{FF2B5EF4-FFF2-40B4-BE49-F238E27FC236}">
                  <a16:creationId xmlns:a16="http://schemas.microsoft.com/office/drawing/2014/main" id="{B0837DA6-CAF9-4E78-A39E-6358EDE2B108}"/>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1" name="Freeform 17">
              <a:extLst>
                <a:ext uri="{FF2B5EF4-FFF2-40B4-BE49-F238E27FC236}">
                  <a16:creationId xmlns:a16="http://schemas.microsoft.com/office/drawing/2014/main" id="{0A99DD7D-3AB3-471E-842F-8AFEA09D07E4}"/>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2" name="Freeform 18">
              <a:extLst>
                <a:ext uri="{FF2B5EF4-FFF2-40B4-BE49-F238E27FC236}">
                  <a16:creationId xmlns:a16="http://schemas.microsoft.com/office/drawing/2014/main" id="{9C70B0D4-92FE-478F-86BD-93BA2C4DFCDC}"/>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3" name="Freeform 19">
              <a:extLst>
                <a:ext uri="{FF2B5EF4-FFF2-40B4-BE49-F238E27FC236}">
                  <a16:creationId xmlns:a16="http://schemas.microsoft.com/office/drawing/2014/main" id="{C9156BE6-11D4-4696-9E3F-C325BFAC8196}"/>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4" name="Freeform 20">
              <a:extLst>
                <a:ext uri="{FF2B5EF4-FFF2-40B4-BE49-F238E27FC236}">
                  <a16:creationId xmlns:a16="http://schemas.microsoft.com/office/drawing/2014/main" id="{4E667226-1D20-4A9D-BBE3-AC17EA436F05}"/>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5" name="Freeform 21">
              <a:extLst>
                <a:ext uri="{FF2B5EF4-FFF2-40B4-BE49-F238E27FC236}">
                  <a16:creationId xmlns:a16="http://schemas.microsoft.com/office/drawing/2014/main" id="{2F87E3B6-5202-4434-9B26-42B46774F327}"/>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6" name="Freeform 22">
              <a:extLst>
                <a:ext uri="{FF2B5EF4-FFF2-40B4-BE49-F238E27FC236}">
                  <a16:creationId xmlns:a16="http://schemas.microsoft.com/office/drawing/2014/main" id="{AEA5E85F-F1F4-40E4-A62C-95324F674929}"/>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58" name="Group 57">
            <a:extLst>
              <a:ext uri="{FF2B5EF4-FFF2-40B4-BE49-F238E27FC236}">
                <a16:creationId xmlns:a16="http://schemas.microsoft.com/office/drawing/2014/main" id="{40A75861-F6C5-44A9-B161-B03701CBDE0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59" name="Freeform 27">
              <a:extLst>
                <a:ext uri="{FF2B5EF4-FFF2-40B4-BE49-F238E27FC236}">
                  <a16:creationId xmlns:a16="http://schemas.microsoft.com/office/drawing/2014/main" id="{72EE642D-4F69-47C0-99BA-CE435035735F}"/>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60" name="Freeform 28">
              <a:extLst>
                <a:ext uri="{FF2B5EF4-FFF2-40B4-BE49-F238E27FC236}">
                  <a16:creationId xmlns:a16="http://schemas.microsoft.com/office/drawing/2014/main" id="{26178CE4-DA2D-46EA-AB8D-341C5AC563D6}"/>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61" name="Freeform 29">
              <a:extLst>
                <a:ext uri="{FF2B5EF4-FFF2-40B4-BE49-F238E27FC236}">
                  <a16:creationId xmlns:a16="http://schemas.microsoft.com/office/drawing/2014/main" id="{698E9F53-8381-4FA5-A510-846925D242CF}"/>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62" name="Freeform 30">
              <a:extLst>
                <a:ext uri="{FF2B5EF4-FFF2-40B4-BE49-F238E27FC236}">
                  <a16:creationId xmlns:a16="http://schemas.microsoft.com/office/drawing/2014/main" id="{B13CE284-F21E-411B-BB8E-9C03B853CE44}"/>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63" name="Freeform 31">
              <a:extLst>
                <a:ext uri="{FF2B5EF4-FFF2-40B4-BE49-F238E27FC236}">
                  <a16:creationId xmlns:a16="http://schemas.microsoft.com/office/drawing/2014/main" id="{23DF4578-4703-437C-A797-2A2D0CEE5F45}"/>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64" name="Freeform 32">
              <a:extLst>
                <a:ext uri="{FF2B5EF4-FFF2-40B4-BE49-F238E27FC236}">
                  <a16:creationId xmlns:a16="http://schemas.microsoft.com/office/drawing/2014/main" id="{F878F330-AF64-4F8F-88FD-A4A408D6D368}"/>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65" name="Freeform 33">
              <a:extLst>
                <a:ext uri="{FF2B5EF4-FFF2-40B4-BE49-F238E27FC236}">
                  <a16:creationId xmlns:a16="http://schemas.microsoft.com/office/drawing/2014/main" id="{AC9B00BF-4FB7-42FA-BBBD-7DB54ED3F06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66" name="Freeform 34">
              <a:extLst>
                <a:ext uri="{FF2B5EF4-FFF2-40B4-BE49-F238E27FC236}">
                  <a16:creationId xmlns:a16="http://schemas.microsoft.com/office/drawing/2014/main" id="{BD3D64CA-2AAD-4609-8DAA-3EAD4609A6B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67" name="Freeform 35">
              <a:extLst>
                <a:ext uri="{FF2B5EF4-FFF2-40B4-BE49-F238E27FC236}">
                  <a16:creationId xmlns:a16="http://schemas.microsoft.com/office/drawing/2014/main" id="{C669E05A-8550-4E91-B29E-E1912228EC93}"/>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68" name="Freeform 36">
              <a:extLst>
                <a:ext uri="{FF2B5EF4-FFF2-40B4-BE49-F238E27FC236}">
                  <a16:creationId xmlns:a16="http://schemas.microsoft.com/office/drawing/2014/main" id="{F8C1FD53-1E8F-46CA-BC2D-FCEC4DAE07F6}"/>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9" name="Freeform 37">
              <a:extLst>
                <a:ext uri="{FF2B5EF4-FFF2-40B4-BE49-F238E27FC236}">
                  <a16:creationId xmlns:a16="http://schemas.microsoft.com/office/drawing/2014/main" id="{CC97A31F-CFDE-4EA3-98F1-13FDD16702E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70" name="Freeform 38">
              <a:extLst>
                <a:ext uri="{FF2B5EF4-FFF2-40B4-BE49-F238E27FC236}">
                  <a16:creationId xmlns:a16="http://schemas.microsoft.com/office/drawing/2014/main" id="{9E1540E7-E6C3-4907-B70A-B17568365597}"/>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2" name="Freeform 11">
            <a:extLst>
              <a:ext uri="{FF2B5EF4-FFF2-40B4-BE49-F238E27FC236}">
                <a16:creationId xmlns:a16="http://schemas.microsoft.com/office/drawing/2014/main" id="{1310EFE2-B91D-47E7-B117-C2A802800A7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id="{0D6B3978-E73F-44A1-B46C-33815337A72A}"/>
              </a:ext>
            </a:extLst>
          </p:cNvPr>
          <p:cNvSpPr>
            <a:spLocks noGrp="1"/>
          </p:cNvSpPr>
          <p:nvPr>
            <p:ph type="title"/>
          </p:nvPr>
        </p:nvSpPr>
        <p:spPr>
          <a:xfrm>
            <a:off x="3373062" y="1864865"/>
            <a:ext cx="8131550" cy="2262781"/>
          </a:xfrm>
        </p:spPr>
        <p:txBody>
          <a:bodyPr vert="horz" lIns="91440" tIns="45720" rIns="91440" bIns="45720" rtlCol="0" anchor="b">
            <a:normAutofit/>
          </a:bodyPr>
          <a:lstStyle/>
          <a:p>
            <a:r>
              <a:rPr lang="en-US" sz="5400"/>
              <a:t>Chapter 1: 	</a:t>
            </a:r>
          </a:p>
        </p:txBody>
      </p:sp>
      <p:sp>
        <p:nvSpPr>
          <p:cNvPr id="3" name="Text Placeholder 2">
            <a:extLst>
              <a:ext uri="{FF2B5EF4-FFF2-40B4-BE49-F238E27FC236}">
                <a16:creationId xmlns:a16="http://schemas.microsoft.com/office/drawing/2014/main" id="{11FA33E0-EE66-4EBF-B75E-7F3CDCC7A315}"/>
              </a:ext>
            </a:extLst>
          </p:cNvPr>
          <p:cNvSpPr>
            <a:spLocks noGrp="1"/>
          </p:cNvSpPr>
          <p:nvPr>
            <p:ph type="body" idx="1"/>
          </p:nvPr>
        </p:nvSpPr>
        <p:spPr>
          <a:xfrm>
            <a:off x="3373062" y="4127644"/>
            <a:ext cx="8131550" cy="1126283"/>
          </a:xfrm>
        </p:spPr>
        <p:txBody>
          <a:bodyPr vert="horz" lIns="91440" tIns="45720" rIns="91440" bIns="45720" rtlCol="0" anchor="t">
            <a:normAutofit/>
          </a:bodyPr>
          <a:lstStyle/>
          <a:p>
            <a:r>
              <a:rPr lang="en-US" sz="2200" dirty="0"/>
              <a:t>What is an Inclusion Statement and Why does it Matter?</a:t>
            </a:r>
          </a:p>
        </p:txBody>
      </p:sp>
    </p:spTree>
    <p:extLst>
      <p:ext uri="{BB962C8B-B14F-4D97-AF65-F5344CB8AC3E}">
        <p14:creationId xmlns:p14="http://schemas.microsoft.com/office/powerpoint/2010/main" val="3776556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8A77-969D-4554-915A-DBA7A79AA283}"/>
              </a:ext>
            </a:extLst>
          </p:cNvPr>
          <p:cNvSpPr>
            <a:spLocks noGrp="1"/>
          </p:cNvSpPr>
          <p:nvPr>
            <p:ph type="title"/>
          </p:nvPr>
        </p:nvSpPr>
        <p:spPr/>
        <p:txBody>
          <a:bodyPr/>
          <a:lstStyle/>
          <a:p>
            <a:r>
              <a:rPr lang="en-US" dirty="0"/>
              <a:t>The Changing World We Live In</a:t>
            </a:r>
          </a:p>
        </p:txBody>
      </p:sp>
      <p:sp>
        <p:nvSpPr>
          <p:cNvPr id="3" name="Content Placeholder 2">
            <a:extLst>
              <a:ext uri="{FF2B5EF4-FFF2-40B4-BE49-F238E27FC236}">
                <a16:creationId xmlns:a16="http://schemas.microsoft.com/office/drawing/2014/main" id="{1FBC2CC7-EA00-4ADE-8B95-9C3DE28A44B2}"/>
              </a:ext>
            </a:extLst>
          </p:cNvPr>
          <p:cNvSpPr>
            <a:spLocks noGrp="1"/>
          </p:cNvSpPr>
          <p:nvPr>
            <p:ph idx="1"/>
          </p:nvPr>
        </p:nvSpPr>
        <p:spPr>
          <a:xfrm>
            <a:off x="2589212" y="1509486"/>
            <a:ext cx="8915400" cy="5053874"/>
          </a:xfrm>
        </p:spPr>
        <p:txBody>
          <a:bodyPr>
            <a:normAutofit lnSpcReduction="10000"/>
          </a:bodyPr>
          <a:lstStyle/>
          <a:p>
            <a:pPr>
              <a:spcBef>
                <a:spcPts val="0"/>
              </a:spcBef>
            </a:pPr>
            <a:r>
              <a:rPr lang="en-US" sz="2400" b="1" dirty="0"/>
              <a:t>1980s</a:t>
            </a:r>
          </a:p>
          <a:p>
            <a:pPr>
              <a:spcBef>
                <a:spcPts val="0"/>
              </a:spcBef>
            </a:pPr>
            <a:endParaRPr lang="en-US" sz="2400" b="1" dirty="0"/>
          </a:p>
          <a:p>
            <a:pPr lvl="1">
              <a:spcBef>
                <a:spcPts val="0"/>
              </a:spcBef>
            </a:pPr>
            <a:r>
              <a:rPr lang="en-US" sz="2000" dirty="0"/>
              <a:t>1986: Employment Equity Act designates four disadvantaged groups – women, Aboriginal peoples, people with disabilities, members of visible minorities – and focused on removing structural barriers in organizational policies, practices and cultures</a:t>
            </a:r>
          </a:p>
          <a:p>
            <a:pPr marL="457200" lvl="1" indent="0">
              <a:spcBef>
                <a:spcPts val="0"/>
              </a:spcBef>
              <a:buNone/>
            </a:pPr>
            <a:endParaRPr lang="en-US" sz="2000" dirty="0"/>
          </a:p>
          <a:p>
            <a:pPr lvl="1">
              <a:spcBef>
                <a:spcPts val="0"/>
              </a:spcBef>
            </a:pPr>
            <a:r>
              <a:rPr lang="en-US" sz="2000" dirty="0"/>
              <a:t>1988: Multiculturalism Act described a Canadian vision of a diverse society as a mosaic</a:t>
            </a:r>
          </a:p>
          <a:p>
            <a:pPr lvl="1">
              <a:spcBef>
                <a:spcPts val="0"/>
              </a:spcBef>
            </a:pPr>
            <a:endParaRPr lang="en-US" sz="2000" dirty="0"/>
          </a:p>
          <a:p>
            <a:pPr lvl="1">
              <a:spcBef>
                <a:spcPts val="0"/>
              </a:spcBef>
            </a:pPr>
            <a:r>
              <a:rPr lang="en-US" sz="2000" dirty="0"/>
              <a:t>With these two acts, provincial governments began to develop diversity management initiatives; this work started expanding significantly on the four disadvantaged groups, to include sexual and gender identity, and religious background, creating one of the challenges around the concept of diversity – who is the word referring to?</a:t>
            </a:r>
          </a:p>
        </p:txBody>
      </p:sp>
    </p:spTree>
    <p:extLst>
      <p:ext uri="{BB962C8B-B14F-4D97-AF65-F5344CB8AC3E}">
        <p14:creationId xmlns:p14="http://schemas.microsoft.com/office/powerpoint/2010/main" val="255349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B1F32-B93D-414E-9712-3E75DAA3FD8D}"/>
              </a:ext>
            </a:extLst>
          </p:cNvPr>
          <p:cNvSpPr>
            <a:spLocks noGrp="1"/>
          </p:cNvSpPr>
          <p:nvPr>
            <p:ph type="title"/>
          </p:nvPr>
        </p:nvSpPr>
        <p:spPr/>
        <p:txBody>
          <a:bodyPr/>
          <a:lstStyle/>
          <a:p>
            <a:r>
              <a:rPr lang="en-US" dirty="0"/>
              <a:t>Continued …</a:t>
            </a:r>
          </a:p>
        </p:txBody>
      </p:sp>
      <p:sp>
        <p:nvSpPr>
          <p:cNvPr id="3" name="Content Placeholder 2">
            <a:extLst>
              <a:ext uri="{FF2B5EF4-FFF2-40B4-BE49-F238E27FC236}">
                <a16:creationId xmlns:a16="http://schemas.microsoft.com/office/drawing/2014/main" id="{5A91AE39-C988-44D4-B0B8-5B942080EEB6}"/>
              </a:ext>
            </a:extLst>
          </p:cNvPr>
          <p:cNvSpPr>
            <a:spLocks noGrp="1"/>
          </p:cNvSpPr>
          <p:nvPr>
            <p:ph idx="1"/>
          </p:nvPr>
        </p:nvSpPr>
        <p:spPr>
          <a:xfrm>
            <a:off x="2589212" y="1605280"/>
            <a:ext cx="8915400" cy="4897120"/>
          </a:xfrm>
        </p:spPr>
        <p:txBody>
          <a:bodyPr>
            <a:normAutofit fontScale="92500" lnSpcReduction="20000"/>
          </a:bodyPr>
          <a:lstStyle/>
          <a:p>
            <a:pPr>
              <a:lnSpc>
                <a:spcPct val="110000"/>
              </a:lnSpc>
              <a:spcBef>
                <a:spcPts val="0"/>
              </a:spcBef>
            </a:pPr>
            <a:r>
              <a:rPr lang="en-US" sz="2600" b="1" dirty="0"/>
              <a:t>2010s</a:t>
            </a:r>
          </a:p>
          <a:p>
            <a:pPr>
              <a:lnSpc>
                <a:spcPct val="110000"/>
              </a:lnSpc>
              <a:spcBef>
                <a:spcPts val="0"/>
              </a:spcBef>
            </a:pPr>
            <a:endParaRPr lang="en-US" sz="2400" b="1" dirty="0"/>
          </a:p>
          <a:p>
            <a:pPr lvl="1">
              <a:lnSpc>
                <a:spcPct val="110000"/>
              </a:lnSpc>
              <a:spcBef>
                <a:spcPts val="0"/>
              </a:spcBef>
            </a:pPr>
            <a:r>
              <a:rPr lang="en-US" sz="2200" dirty="0"/>
              <a:t>There is growing pressure across human service fields to move away from a diversity management model towards one of equity, inclusion, universal design and social justice</a:t>
            </a:r>
          </a:p>
          <a:p>
            <a:pPr lvl="1">
              <a:lnSpc>
                <a:spcPct val="110000"/>
              </a:lnSpc>
              <a:spcBef>
                <a:spcPts val="0"/>
              </a:spcBef>
            </a:pPr>
            <a:endParaRPr lang="en-US" sz="2200" dirty="0"/>
          </a:p>
          <a:p>
            <a:pPr lvl="1">
              <a:lnSpc>
                <a:spcPct val="110000"/>
              </a:lnSpc>
              <a:spcBef>
                <a:spcPts val="0"/>
              </a:spcBef>
            </a:pPr>
            <a:r>
              <a:rPr lang="en-US" sz="2200" dirty="0"/>
              <a:t>2010 – Canadian Urban Libraries Council Social Inclusion Audit completed</a:t>
            </a:r>
          </a:p>
          <a:p>
            <a:pPr lvl="1">
              <a:lnSpc>
                <a:spcPct val="110000"/>
              </a:lnSpc>
              <a:spcBef>
                <a:spcPts val="0"/>
              </a:spcBef>
            </a:pPr>
            <a:endParaRPr lang="en-US" sz="2200" dirty="0"/>
          </a:p>
          <a:p>
            <a:pPr lvl="1">
              <a:lnSpc>
                <a:spcPct val="110000"/>
              </a:lnSpc>
              <a:spcBef>
                <a:spcPts val="0"/>
              </a:spcBef>
            </a:pPr>
            <a:r>
              <a:rPr lang="en-US" sz="2200" dirty="0"/>
              <a:t>2016 / 2017 – </a:t>
            </a:r>
          </a:p>
          <a:p>
            <a:pPr lvl="2">
              <a:lnSpc>
                <a:spcPct val="110000"/>
              </a:lnSpc>
              <a:spcBef>
                <a:spcPts val="0"/>
              </a:spcBef>
            </a:pPr>
            <a:r>
              <a:rPr lang="en-US" sz="2200" dirty="0"/>
              <a:t>Truth and Reconciliation Commission’s Final Report provides 94 recommendations; </a:t>
            </a:r>
          </a:p>
          <a:p>
            <a:pPr lvl="2">
              <a:lnSpc>
                <a:spcPct val="110000"/>
              </a:lnSpc>
              <a:spcBef>
                <a:spcPts val="0"/>
              </a:spcBef>
            </a:pPr>
            <a:r>
              <a:rPr lang="en-US" sz="2200" dirty="0"/>
              <a:t>Canadian Federation of Libraries releases Truth and Reconciliation Report and Recommendations </a:t>
            </a:r>
          </a:p>
          <a:p>
            <a:pPr lvl="2">
              <a:lnSpc>
                <a:spcPct val="110000"/>
              </a:lnSpc>
              <a:spcBef>
                <a:spcPts val="0"/>
              </a:spcBef>
            </a:pPr>
            <a:r>
              <a:rPr lang="en-US" sz="2200" dirty="0"/>
              <a:t>Urban Library Council (ULC) develops statement on Race and Social Equity; the statement is endorsed by both ULC and the Canadian Urban Libraries Council</a:t>
            </a:r>
          </a:p>
          <a:p>
            <a:endParaRPr lang="en-US" dirty="0"/>
          </a:p>
        </p:txBody>
      </p:sp>
    </p:spTree>
    <p:extLst>
      <p:ext uri="{BB962C8B-B14F-4D97-AF65-F5344CB8AC3E}">
        <p14:creationId xmlns:p14="http://schemas.microsoft.com/office/powerpoint/2010/main" val="2936841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1412E-1082-4EE0-8188-AF17FF8B6E55}"/>
              </a:ext>
            </a:extLst>
          </p:cNvPr>
          <p:cNvSpPr>
            <a:spLocks noGrp="1"/>
          </p:cNvSpPr>
          <p:nvPr>
            <p:ph type="title"/>
          </p:nvPr>
        </p:nvSpPr>
        <p:spPr>
          <a:xfrm>
            <a:off x="2592925" y="624110"/>
            <a:ext cx="8911687" cy="1280890"/>
          </a:xfrm>
        </p:spPr>
        <p:txBody>
          <a:bodyPr/>
          <a:lstStyle/>
          <a:p>
            <a:r>
              <a:rPr lang="en-US"/>
              <a:t>Diving into the Deep End…</a:t>
            </a:r>
            <a:endParaRPr lang="en-US" dirty="0"/>
          </a:p>
        </p:txBody>
      </p:sp>
      <p:pic>
        <p:nvPicPr>
          <p:cNvPr id="5" name="Picture 4">
            <a:extLst>
              <a:ext uri="{FF2B5EF4-FFF2-40B4-BE49-F238E27FC236}">
                <a16:creationId xmlns:a16="http://schemas.microsoft.com/office/drawing/2014/main" id="{14568A73-007F-4D96-91E4-57A7AF79D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12" y="1467657"/>
            <a:ext cx="7355870" cy="4906308"/>
          </a:xfrm>
          <a:prstGeom prst="rect">
            <a:avLst/>
          </a:prstGeom>
          <a:ln>
            <a:solidFill>
              <a:schemeClr val="tx1"/>
            </a:solidFill>
          </a:ln>
        </p:spPr>
      </p:pic>
      <p:sp>
        <p:nvSpPr>
          <p:cNvPr id="3" name="TextBox 2">
            <a:extLst>
              <a:ext uri="{FF2B5EF4-FFF2-40B4-BE49-F238E27FC236}">
                <a16:creationId xmlns:a16="http://schemas.microsoft.com/office/drawing/2014/main" id="{530A8675-44FF-4E82-96A4-6C10A626E76F}"/>
              </a:ext>
            </a:extLst>
          </p:cNvPr>
          <p:cNvSpPr txBox="1"/>
          <p:nvPr/>
        </p:nvSpPr>
        <p:spPr>
          <a:xfrm>
            <a:off x="8569234" y="6373965"/>
            <a:ext cx="1375848" cy="215444"/>
          </a:xfrm>
          <a:prstGeom prst="rect">
            <a:avLst/>
          </a:prstGeom>
          <a:noFill/>
        </p:spPr>
        <p:txBody>
          <a:bodyPr wrap="square" rtlCol="0">
            <a:spAutoFit/>
          </a:bodyPr>
          <a:lstStyle/>
          <a:p>
            <a:pPr algn="r"/>
            <a:r>
              <a:rPr lang="en-US" sz="800" dirty="0"/>
              <a:t>Photo by Jon Rawlinson</a:t>
            </a:r>
          </a:p>
        </p:txBody>
      </p:sp>
    </p:spTree>
    <p:extLst>
      <p:ext uri="{BB962C8B-B14F-4D97-AF65-F5344CB8AC3E}">
        <p14:creationId xmlns:p14="http://schemas.microsoft.com/office/powerpoint/2010/main" val="2683313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5F615-C605-438E-B108-25A5D5D51FC4}"/>
              </a:ext>
            </a:extLst>
          </p:cNvPr>
          <p:cNvSpPr>
            <a:spLocks noGrp="1"/>
          </p:cNvSpPr>
          <p:nvPr>
            <p:ph type="title"/>
          </p:nvPr>
        </p:nvSpPr>
        <p:spPr/>
        <p:txBody>
          <a:bodyPr/>
          <a:lstStyle/>
          <a:p>
            <a:r>
              <a:rPr lang="en-US" dirty="0"/>
              <a:t>Our First Attempt:</a:t>
            </a:r>
          </a:p>
        </p:txBody>
      </p:sp>
      <p:sp>
        <p:nvSpPr>
          <p:cNvPr id="3" name="Content Placeholder 2">
            <a:extLst>
              <a:ext uri="{FF2B5EF4-FFF2-40B4-BE49-F238E27FC236}">
                <a16:creationId xmlns:a16="http://schemas.microsoft.com/office/drawing/2014/main" id="{A464F86A-A92B-4240-8BA9-CE81FDC25CD9}"/>
              </a:ext>
            </a:extLst>
          </p:cNvPr>
          <p:cNvSpPr>
            <a:spLocks noGrp="1"/>
          </p:cNvSpPr>
          <p:nvPr>
            <p:ph idx="1"/>
          </p:nvPr>
        </p:nvSpPr>
        <p:spPr>
          <a:xfrm>
            <a:off x="2592925" y="1747520"/>
            <a:ext cx="8915400" cy="3942080"/>
          </a:xfr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marL="0" indent="0" algn="ctr">
              <a:buNone/>
            </a:pPr>
            <a:endParaRPr lang="en-US" sz="1000" b="1" dirty="0">
              <a:solidFill>
                <a:schemeClr val="accent1"/>
              </a:solidFill>
            </a:endParaRPr>
          </a:p>
          <a:p>
            <a:pPr marL="0" indent="0" algn="ctr">
              <a:buNone/>
            </a:pPr>
            <a:r>
              <a:rPr lang="en-US" sz="2600" b="1" dirty="0">
                <a:solidFill>
                  <a:schemeClr val="tx1"/>
                </a:solidFill>
              </a:rPr>
              <a:t>INCLUSION:</a:t>
            </a:r>
          </a:p>
          <a:p>
            <a:pPr marL="0" indent="0" algn="ctr">
              <a:spcBef>
                <a:spcPts val="0"/>
              </a:spcBef>
              <a:buNone/>
            </a:pPr>
            <a:endParaRPr lang="en-US" sz="1400" b="1" dirty="0">
              <a:solidFill>
                <a:schemeClr val="tx1"/>
              </a:solidFill>
            </a:endParaRPr>
          </a:p>
          <a:p>
            <a:pPr algn="ctr">
              <a:spcBef>
                <a:spcPts val="0"/>
              </a:spcBef>
            </a:pPr>
            <a:r>
              <a:rPr lang="en-US" sz="2600" dirty="0">
                <a:solidFill>
                  <a:schemeClr val="tx1"/>
                </a:solidFill>
              </a:rPr>
              <a:t>It takes people with different ideas, strengths, interests and cultural backgrounds to make the Library thrive. </a:t>
            </a:r>
          </a:p>
          <a:p>
            <a:pPr algn="ctr">
              <a:spcBef>
                <a:spcPts val="0"/>
              </a:spcBef>
            </a:pPr>
            <a:endParaRPr lang="en-US" sz="2600" dirty="0">
              <a:solidFill>
                <a:schemeClr val="tx1"/>
              </a:solidFill>
            </a:endParaRPr>
          </a:p>
          <a:p>
            <a:pPr algn="ctr">
              <a:spcBef>
                <a:spcPts val="0"/>
              </a:spcBef>
            </a:pPr>
            <a:r>
              <a:rPr lang="en-US" sz="2600" dirty="0" err="1">
                <a:solidFill>
                  <a:schemeClr val="tx1"/>
                </a:solidFill>
              </a:rPr>
              <a:t>Honouring</a:t>
            </a:r>
            <a:r>
              <a:rPr lang="en-US" sz="2600" dirty="0">
                <a:solidFill>
                  <a:schemeClr val="tx1"/>
                </a:solidFill>
              </a:rPr>
              <a:t> and supporting the diversity of our communities, our members, and our colleagues.</a:t>
            </a:r>
          </a:p>
        </p:txBody>
      </p:sp>
    </p:spTree>
    <p:extLst>
      <p:ext uri="{BB962C8B-B14F-4D97-AF65-F5344CB8AC3E}">
        <p14:creationId xmlns:p14="http://schemas.microsoft.com/office/powerpoint/2010/main" val="263695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DF54AEB5-68B5-46AE-B8F0-EEBE5DFED809}"/>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E3F708CB-F094-4EE7-8AD5-A462F1DF8B8D}"/>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ECFCFB22-E8B5-4FAC-A354-E7E0CE6F2B65}"/>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ED1DB3B4-A6DC-476F-986E-DF361EE8421D}"/>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4EE13DFA-3489-4DE6-9154-34D9CB400549}"/>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5CD12D51-F9A8-4CC9-B9C9-206EAFD8C166}"/>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266B326C-1178-40F9-A265-6067D363B4B4}"/>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12F3B319-F00B-4755-BC54-95511E21DB20}"/>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3079D7BD-8A3F-47F6-8407-D9DA96FF3514}"/>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1F97C31C-8585-43FB-924B-8ADD6512332E}"/>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A33E1C89-7E74-49BF-A5D1-9A352ED03E2D}"/>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0C4A17ED-96AA-44A6-A050-E1A7A1CDD9E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257F945B-2AA3-4328-BFF5-20DE64011B0A}"/>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E1A7230F-6A6F-403C-9D83-7176E285251C}"/>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33E315A-9CB0-460E-A8B7-0A064BBFA05F}"/>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22CAAD33-CFAD-4E61-82AE-0C6F838530D4}"/>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1A20E13C-2540-4000-A13B-8F781100E380}"/>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51EF0A01-E03D-448B-B12E-D5BFC6D0D226}"/>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58286A03-168E-477B-8876-2C53E4950DB5}"/>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DFFC705-1899-4E4C-AE76-F85BAF2F66EF}"/>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C9598D-BDF6-4A24-83B6-4DCA4D13494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950C8213-67CD-4DEF-AA44-8BB310139243}"/>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016FE1D-E3EB-4CF6-809B-159872CC7873}"/>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CE6C63DC-BAE4-42B6-8FDF-F6467C2D23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5BD23F8E-2E78-4C84-8EFB-FE6C8ACB7F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F81819F9-8CAC-4A6C-8F06-0482027F97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A98CC08-AEC2-4E8F-8F52-0F5C6372DB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5D1545E6-EB3C-4478-A661-A2CA963F129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5" name="Freeform 11">
              <a:extLst>
                <a:ext uri="{FF2B5EF4-FFF2-40B4-BE49-F238E27FC236}">
                  <a16:creationId xmlns:a16="http://schemas.microsoft.com/office/drawing/2014/main" id="{B2E5B960-0C5D-4F77-8E9F-9F3D883D83C5}"/>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6" name="Freeform 12">
              <a:extLst>
                <a:ext uri="{FF2B5EF4-FFF2-40B4-BE49-F238E27FC236}">
                  <a16:creationId xmlns:a16="http://schemas.microsoft.com/office/drawing/2014/main" id="{258E44FC-92AD-43A0-BB05-DB268C82D8B2}"/>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7" name="Freeform 13">
              <a:extLst>
                <a:ext uri="{FF2B5EF4-FFF2-40B4-BE49-F238E27FC236}">
                  <a16:creationId xmlns:a16="http://schemas.microsoft.com/office/drawing/2014/main" id="{C63D3083-A56C-4199-8DE0-63C8BE9EDFE9}"/>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8" name="Freeform 14">
              <a:extLst>
                <a:ext uri="{FF2B5EF4-FFF2-40B4-BE49-F238E27FC236}">
                  <a16:creationId xmlns:a16="http://schemas.microsoft.com/office/drawing/2014/main" id="{C7CD3581-635D-438F-A64F-68404E7AE0B8}"/>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9" name="Freeform 15">
              <a:extLst>
                <a:ext uri="{FF2B5EF4-FFF2-40B4-BE49-F238E27FC236}">
                  <a16:creationId xmlns:a16="http://schemas.microsoft.com/office/drawing/2014/main" id="{AD6904C0-211C-41A2-BDB8-3B07C90BBB4C}"/>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0" name="Freeform 16">
              <a:extLst>
                <a:ext uri="{FF2B5EF4-FFF2-40B4-BE49-F238E27FC236}">
                  <a16:creationId xmlns:a16="http://schemas.microsoft.com/office/drawing/2014/main" id="{B0837DA6-CAF9-4E78-A39E-6358EDE2B108}"/>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1" name="Freeform 17">
              <a:extLst>
                <a:ext uri="{FF2B5EF4-FFF2-40B4-BE49-F238E27FC236}">
                  <a16:creationId xmlns:a16="http://schemas.microsoft.com/office/drawing/2014/main" id="{0A99DD7D-3AB3-471E-842F-8AFEA09D07E4}"/>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2" name="Freeform 18">
              <a:extLst>
                <a:ext uri="{FF2B5EF4-FFF2-40B4-BE49-F238E27FC236}">
                  <a16:creationId xmlns:a16="http://schemas.microsoft.com/office/drawing/2014/main" id="{9C70B0D4-92FE-478F-86BD-93BA2C4DFCDC}"/>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3" name="Freeform 19">
              <a:extLst>
                <a:ext uri="{FF2B5EF4-FFF2-40B4-BE49-F238E27FC236}">
                  <a16:creationId xmlns:a16="http://schemas.microsoft.com/office/drawing/2014/main" id="{C9156BE6-11D4-4696-9E3F-C325BFAC8196}"/>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4" name="Freeform 20">
              <a:extLst>
                <a:ext uri="{FF2B5EF4-FFF2-40B4-BE49-F238E27FC236}">
                  <a16:creationId xmlns:a16="http://schemas.microsoft.com/office/drawing/2014/main" id="{4E667226-1D20-4A9D-BBE3-AC17EA436F05}"/>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5" name="Freeform 21">
              <a:extLst>
                <a:ext uri="{FF2B5EF4-FFF2-40B4-BE49-F238E27FC236}">
                  <a16:creationId xmlns:a16="http://schemas.microsoft.com/office/drawing/2014/main" id="{2F87E3B6-5202-4434-9B26-42B46774F327}"/>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6" name="Freeform 22">
              <a:extLst>
                <a:ext uri="{FF2B5EF4-FFF2-40B4-BE49-F238E27FC236}">
                  <a16:creationId xmlns:a16="http://schemas.microsoft.com/office/drawing/2014/main" id="{AEA5E85F-F1F4-40E4-A62C-95324F674929}"/>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58" name="Group 57">
            <a:extLst>
              <a:ext uri="{FF2B5EF4-FFF2-40B4-BE49-F238E27FC236}">
                <a16:creationId xmlns:a16="http://schemas.microsoft.com/office/drawing/2014/main" id="{40A75861-F6C5-44A9-B161-B03701CBDE0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59" name="Freeform 27">
              <a:extLst>
                <a:ext uri="{FF2B5EF4-FFF2-40B4-BE49-F238E27FC236}">
                  <a16:creationId xmlns:a16="http://schemas.microsoft.com/office/drawing/2014/main" id="{72EE642D-4F69-47C0-99BA-CE435035735F}"/>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60" name="Freeform 28">
              <a:extLst>
                <a:ext uri="{FF2B5EF4-FFF2-40B4-BE49-F238E27FC236}">
                  <a16:creationId xmlns:a16="http://schemas.microsoft.com/office/drawing/2014/main" id="{26178CE4-DA2D-46EA-AB8D-341C5AC563D6}"/>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61" name="Freeform 29">
              <a:extLst>
                <a:ext uri="{FF2B5EF4-FFF2-40B4-BE49-F238E27FC236}">
                  <a16:creationId xmlns:a16="http://schemas.microsoft.com/office/drawing/2014/main" id="{698E9F53-8381-4FA5-A510-846925D242CF}"/>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62" name="Freeform 30">
              <a:extLst>
                <a:ext uri="{FF2B5EF4-FFF2-40B4-BE49-F238E27FC236}">
                  <a16:creationId xmlns:a16="http://schemas.microsoft.com/office/drawing/2014/main" id="{B13CE284-F21E-411B-BB8E-9C03B853CE44}"/>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63" name="Freeform 31">
              <a:extLst>
                <a:ext uri="{FF2B5EF4-FFF2-40B4-BE49-F238E27FC236}">
                  <a16:creationId xmlns:a16="http://schemas.microsoft.com/office/drawing/2014/main" id="{23DF4578-4703-437C-A797-2A2D0CEE5F45}"/>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64" name="Freeform 32">
              <a:extLst>
                <a:ext uri="{FF2B5EF4-FFF2-40B4-BE49-F238E27FC236}">
                  <a16:creationId xmlns:a16="http://schemas.microsoft.com/office/drawing/2014/main" id="{F878F330-AF64-4F8F-88FD-A4A408D6D368}"/>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65" name="Freeform 33">
              <a:extLst>
                <a:ext uri="{FF2B5EF4-FFF2-40B4-BE49-F238E27FC236}">
                  <a16:creationId xmlns:a16="http://schemas.microsoft.com/office/drawing/2014/main" id="{AC9B00BF-4FB7-42FA-BBBD-7DB54ED3F06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66" name="Freeform 34">
              <a:extLst>
                <a:ext uri="{FF2B5EF4-FFF2-40B4-BE49-F238E27FC236}">
                  <a16:creationId xmlns:a16="http://schemas.microsoft.com/office/drawing/2014/main" id="{BD3D64CA-2AAD-4609-8DAA-3EAD4609A6B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67" name="Freeform 35">
              <a:extLst>
                <a:ext uri="{FF2B5EF4-FFF2-40B4-BE49-F238E27FC236}">
                  <a16:creationId xmlns:a16="http://schemas.microsoft.com/office/drawing/2014/main" id="{C669E05A-8550-4E91-B29E-E1912228EC93}"/>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68" name="Freeform 36">
              <a:extLst>
                <a:ext uri="{FF2B5EF4-FFF2-40B4-BE49-F238E27FC236}">
                  <a16:creationId xmlns:a16="http://schemas.microsoft.com/office/drawing/2014/main" id="{F8C1FD53-1E8F-46CA-BC2D-FCEC4DAE07F6}"/>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9" name="Freeform 37">
              <a:extLst>
                <a:ext uri="{FF2B5EF4-FFF2-40B4-BE49-F238E27FC236}">
                  <a16:creationId xmlns:a16="http://schemas.microsoft.com/office/drawing/2014/main" id="{CC97A31F-CFDE-4EA3-98F1-13FDD16702E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70" name="Freeform 38">
              <a:extLst>
                <a:ext uri="{FF2B5EF4-FFF2-40B4-BE49-F238E27FC236}">
                  <a16:creationId xmlns:a16="http://schemas.microsoft.com/office/drawing/2014/main" id="{9E1540E7-E6C3-4907-B70A-B17568365597}"/>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2" name="Freeform 11">
            <a:extLst>
              <a:ext uri="{FF2B5EF4-FFF2-40B4-BE49-F238E27FC236}">
                <a16:creationId xmlns:a16="http://schemas.microsoft.com/office/drawing/2014/main" id="{1310EFE2-B91D-47E7-B117-C2A802800A7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id="{431585D0-65DD-47C5-8BC3-C1A081689E50}"/>
              </a:ext>
            </a:extLst>
          </p:cNvPr>
          <p:cNvSpPr>
            <a:spLocks noGrp="1"/>
          </p:cNvSpPr>
          <p:nvPr>
            <p:ph type="title"/>
          </p:nvPr>
        </p:nvSpPr>
        <p:spPr>
          <a:xfrm>
            <a:off x="3373062" y="1864865"/>
            <a:ext cx="8131550" cy="2262781"/>
          </a:xfrm>
        </p:spPr>
        <p:txBody>
          <a:bodyPr vert="horz" lIns="91440" tIns="45720" rIns="91440" bIns="45720" rtlCol="0" anchor="b">
            <a:normAutofit/>
          </a:bodyPr>
          <a:lstStyle/>
          <a:p>
            <a:r>
              <a:rPr lang="en-US" sz="5400"/>
              <a:t>Chapter 2:</a:t>
            </a:r>
          </a:p>
        </p:txBody>
      </p:sp>
      <p:sp>
        <p:nvSpPr>
          <p:cNvPr id="3" name="Text Placeholder 2">
            <a:extLst>
              <a:ext uri="{FF2B5EF4-FFF2-40B4-BE49-F238E27FC236}">
                <a16:creationId xmlns:a16="http://schemas.microsoft.com/office/drawing/2014/main" id="{A72DA248-876D-4ED5-A0FB-5B87E8DAEC78}"/>
              </a:ext>
            </a:extLst>
          </p:cNvPr>
          <p:cNvSpPr>
            <a:spLocks noGrp="1"/>
          </p:cNvSpPr>
          <p:nvPr>
            <p:ph type="body" idx="1"/>
          </p:nvPr>
        </p:nvSpPr>
        <p:spPr>
          <a:xfrm>
            <a:off x="3373062" y="4127644"/>
            <a:ext cx="8131550" cy="1126283"/>
          </a:xfrm>
        </p:spPr>
        <p:txBody>
          <a:bodyPr vert="horz" lIns="91440" tIns="45720" rIns="91440" bIns="45720" rtlCol="0" anchor="t">
            <a:normAutofit/>
          </a:bodyPr>
          <a:lstStyle/>
          <a:p>
            <a:r>
              <a:rPr lang="en-US" sz="2200" dirty="0"/>
              <a:t>Developing a Deeper Understanding </a:t>
            </a:r>
          </a:p>
        </p:txBody>
      </p:sp>
    </p:spTree>
    <p:extLst>
      <p:ext uri="{BB962C8B-B14F-4D97-AF65-F5344CB8AC3E}">
        <p14:creationId xmlns:p14="http://schemas.microsoft.com/office/powerpoint/2010/main" val="336218594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1377</TotalTime>
  <Words>1449</Words>
  <Application>Microsoft Office PowerPoint</Application>
  <PresentationFormat>Widescreen</PresentationFormat>
  <Paragraphs>191</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MS Mincho</vt:lpstr>
      <vt:lpstr>Arial</vt:lpstr>
      <vt:lpstr>Calibri</vt:lpstr>
      <vt:lpstr>Century Gothic</vt:lpstr>
      <vt:lpstr>Times New Roman</vt:lpstr>
      <vt:lpstr>Wingdings 3</vt:lpstr>
      <vt:lpstr>Wisp</vt:lpstr>
      <vt:lpstr>Stand up for Inclusion</vt:lpstr>
      <vt:lpstr>Overview</vt:lpstr>
      <vt:lpstr>Our Community Assumptions</vt:lpstr>
      <vt:lpstr>Chapter 1:  </vt:lpstr>
      <vt:lpstr>The Changing World We Live In</vt:lpstr>
      <vt:lpstr>Continued …</vt:lpstr>
      <vt:lpstr>Diving into the Deep End…</vt:lpstr>
      <vt:lpstr>Our First Attempt:</vt:lpstr>
      <vt:lpstr>Chapter 2:</vt:lpstr>
      <vt:lpstr>Defining the Terms:</vt:lpstr>
      <vt:lpstr>Defining the Terms Continued …</vt:lpstr>
      <vt:lpstr>Examples of Inclusion Statements</vt:lpstr>
      <vt:lpstr>Key Elements of Inclusion Statements </vt:lpstr>
      <vt:lpstr>Moving Towards Meaningful Inclusion</vt:lpstr>
      <vt:lpstr>Building a Common Understanding</vt:lpstr>
      <vt:lpstr>Addressing Barriers to Progress</vt:lpstr>
      <vt:lpstr>Taking Another Step Forward:</vt:lpstr>
      <vt:lpstr>Chapter 3: </vt:lpstr>
      <vt:lpstr>Understanding The Importance of Dialogue</vt:lpstr>
      <vt:lpstr>A Statement to Stand Up For</vt:lpstr>
      <vt:lpstr>Our Learnings Along the Way…</vt:lpstr>
      <vt:lpstr>What Does This Mean for Our Library?</vt:lpstr>
      <vt:lpstr>What Does This Mean for Your Library?</vt:lpstr>
      <vt:lpstr>THANK YOU!  Shereen Samuels shereen.samuels@gmail.com   Heather Robertson heather.robertson@calgarylibrary.ca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 up for Inclusion</dc:title>
  <dc:creator>Heather Robertson</dc:creator>
  <cp:lastModifiedBy>Heather Robertson</cp:lastModifiedBy>
  <cp:revision>97</cp:revision>
  <cp:lastPrinted>2018-04-24T14:08:05Z</cp:lastPrinted>
  <dcterms:created xsi:type="dcterms:W3CDTF">2018-03-23T18:52:22Z</dcterms:created>
  <dcterms:modified xsi:type="dcterms:W3CDTF">2018-05-17T19:27:15Z</dcterms:modified>
</cp:coreProperties>
</file>