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8" r:id="rId4"/>
    <p:sldId id="262" r:id="rId5"/>
    <p:sldId id="277" r:id="rId6"/>
    <p:sldId id="311" r:id="rId7"/>
    <p:sldId id="263" r:id="rId8"/>
    <p:sldId id="301" r:id="rId9"/>
    <p:sldId id="293" r:id="rId10"/>
    <p:sldId id="304" r:id="rId11"/>
    <p:sldId id="307" r:id="rId12"/>
    <p:sldId id="308" r:id="rId13"/>
    <p:sldId id="312" r:id="rId14"/>
    <p:sldId id="282" r:id="rId15"/>
    <p:sldId id="303" r:id="rId16"/>
    <p:sldId id="313" r:id="rId17"/>
    <p:sldId id="269" r:id="rId18"/>
    <p:sldId id="291" r:id="rId19"/>
    <p:sldId id="290" r:id="rId20"/>
    <p:sldId id="310" r:id="rId21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94" autoAdjust="0"/>
    <p:restoredTop sz="79853" autoAdjust="0"/>
  </p:normalViewPr>
  <p:slideViewPr>
    <p:cSldViewPr>
      <p:cViewPr>
        <p:scale>
          <a:sx n="97" d="100"/>
          <a:sy n="97" d="100"/>
        </p:scale>
        <p:origin x="-11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28"/>
    </p:cViewPr>
  </p:sorterViewPr>
  <p:notesViewPr>
    <p:cSldViewPr>
      <p:cViewPr varScale="1">
        <p:scale>
          <a:sx n="82" d="100"/>
          <a:sy n="82" d="100"/>
        </p:scale>
        <p:origin x="-1992" y="-7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2D28ECED-1F94-41F6-B457-2D45B827DC92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0FAC4597-7819-472B-A771-D630CFFA5B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77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04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91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9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9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LawNow</a:t>
            </a:r>
            <a:r>
              <a:rPr lang="en-US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Free digital magazine that addresses</a:t>
            </a:r>
            <a:r>
              <a:rPr lang="en-US" baseline="0" dirty="0" smtClean="0"/>
              <a:t> Canadian legal issues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Published bi-monthly every year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Contributors are experts including lawyers, judges, Senators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Each issue has a theme and special report: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/>
              <a:t>March/April </a:t>
            </a:r>
            <a:r>
              <a:rPr lang="en-US" baseline="0" dirty="0" smtClean="0">
                <a:sym typeface="Wingdings" panose="05000000000000000000" pitchFamily="2" charset="2"/>
              </a:rPr>
              <a:t> Entrepreneurship (theme), Poverty and Homelessness (special report)</a:t>
            </a:r>
          </a:p>
          <a:p>
            <a:pPr marL="628650" lvl="1" indent="-171450">
              <a:buFontTx/>
              <a:buChar char="-"/>
            </a:pPr>
            <a:r>
              <a:rPr lang="en-US" baseline="0" dirty="0" smtClean="0">
                <a:sym typeface="Wingdings" panose="05000000000000000000" pitchFamily="2" charset="2"/>
              </a:rPr>
              <a:t>May/June  Ghosts in the Legal Machine (theme), International Treaties (special report)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>
                <a:sym typeface="Wingdings" panose="05000000000000000000" pitchFamily="2" charset="2"/>
              </a:rPr>
              <a:t>Sign up for our mailing list</a:t>
            </a:r>
            <a:r>
              <a:rPr lang="en-US" baseline="0" dirty="0">
                <a:sym typeface="Wingdings" panose="05000000000000000000" pitchFamily="2" charset="2"/>
              </a:rPr>
              <a:t> </a:t>
            </a:r>
            <a:r>
              <a:rPr lang="en-US" baseline="0" dirty="0" smtClean="0">
                <a:sym typeface="Wingdings" panose="05000000000000000000" pitchFamily="2" charset="2"/>
              </a:rPr>
              <a:t>by contacting info@cplea.ca or lawnow@cplea.ca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45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baseline="0" dirty="0" smtClean="0"/>
              <a:t>Landlordandtenant.org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#1 website for Alberta landlord and tenant law</a:t>
            </a:r>
          </a:p>
          <a:p>
            <a:pPr marL="171450" lvl="0" indent="-171450">
              <a:buFontTx/>
              <a:buChar char="-"/>
            </a:pPr>
            <a:r>
              <a:rPr lang="en-US" baseline="0" dirty="0" smtClean="0"/>
              <a:t>NEW! Domestic Violence Toolkit for Landlords for landlords, property managers, and anyone else with access to a residential unit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109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Making</a:t>
            </a:r>
            <a:r>
              <a:rPr lang="en-US" baseline="0" dirty="0" smtClean="0"/>
              <a:t> a Will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Most downloaded publication (followed by Grandparents’ Rights, then by Renting with a Pet)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95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CPLEA’s online “store”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Order free print</a:t>
            </a:r>
            <a:r>
              <a:rPr lang="en-US" baseline="0" dirty="0" smtClean="0"/>
              <a:t> copies of our publications, shipping is usually free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You will be asked to set up an account to record your shipping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225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757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Don’t give out legal advice. It is</a:t>
            </a:r>
            <a:r>
              <a:rPr lang="en-US" baseline="0" dirty="0" smtClean="0"/>
              <a:t> a huge liability issue for yourself, your fellow staff, your library, and your board and trustees.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511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</a:pPr>
            <a:r>
              <a:rPr lang="en-US" dirty="0" smtClean="0"/>
              <a:t>Libraries</a:t>
            </a:r>
            <a:r>
              <a:rPr lang="en-US" baseline="0" dirty="0" smtClean="0"/>
              <a:t> are trusted sources of information. Help us normalize public legal education – it should be normal to know what your legal rights are.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89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</a:pPr>
            <a:r>
              <a:rPr lang="en-US" dirty="0" smtClean="0"/>
              <a:t>Nearly every province and territory in Canada has at least one non-governmental</a:t>
            </a:r>
            <a:r>
              <a:rPr lang="en-US" baseline="0" dirty="0" smtClean="0"/>
              <a:t> organization dedicated to PLE – for Alberta, that is CPLEA.</a:t>
            </a:r>
          </a:p>
          <a:p>
            <a:pPr marL="0" indent="0" defTabSz="924916">
              <a:buFontTx/>
              <a:buNone/>
            </a:pPr>
            <a:endParaRPr lang="en-US" baseline="0" dirty="0" smtClean="0"/>
          </a:p>
          <a:p>
            <a:pPr marL="0" indent="0" defTabSz="924916">
              <a:buFontTx/>
              <a:buNone/>
            </a:pPr>
            <a:r>
              <a:rPr lang="en-US" baseline="0" dirty="0" smtClean="0"/>
              <a:t>The Northwest Territories is currently the only region in Canada without a law library and without a non-governmental PLE organization.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23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7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81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defTabSz="924916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2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 indent="0" defTabSz="924916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92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5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54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924916">
              <a:buFontTx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C4597-7819-472B-A771-D630CFFA5B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09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656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864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9540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358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744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059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9287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768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771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134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6820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9BA5-8D6F-4E2F-806E-BB30859FC0B9}" type="datetimeFigureOut">
              <a:rPr lang="en-US" smtClean="0"/>
              <a:pPr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AA78D-F0FA-4FDC-81FF-1427FE192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8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cplea.ca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73225"/>
            <a:ext cx="8153400" cy="1470025"/>
          </a:xfrm>
        </p:spPr>
        <p:txBody>
          <a:bodyPr>
            <a:normAutofit fontScale="90000"/>
          </a:bodyPr>
          <a:lstStyle/>
          <a:p>
            <a:r>
              <a:rPr lang="en-US" sz="5600" b="1" dirty="0" smtClean="0">
                <a:solidFill>
                  <a:srgbClr val="00638B"/>
                </a:solidFill>
              </a:rPr>
              <a:t>Stand Up!</a:t>
            </a:r>
            <a:r>
              <a:rPr lang="en-US" b="1" dirty="0" smtClean="0">
                <a:solidFill>
                  <a:srgbClr val="00638B"/>
                </a:solidFill>
              </a:rPr>
              <a:t/>
            </a:r>
            <a:br>
              <a:rPr lang="en-US" b="1" dirty="0" smtClean="0">
                <a:solidFill>
                  <a:srgbClr val="00638B"/>
                </a:solidFill>
              </a:rPr>
            </a:br>
            <a:r>
              <a:rPr lang="en-US" dirty="0" smtClean="0">
                <a:solidFill>
                  <a:srgbClr val="00638B"/>
                </a:solidFill>
              </a:rPr>
              <a:t>Access to Justice at Your Local Library</a:t>
            </a:r>
            <a:endParaRPr lang="en-US" dirty="0">
              <a:solidFill>
                <a:srgbClr val="00638B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Megan Siu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Centre for Public Legal Education Alberta (CPLEA)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683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solidFill>
            <a:srgbClr val="00638B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Case Study: Human Rights Resources for Immigrant and Refugee Seniors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143969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goes into it?</a:t>
            </a:r>
          </a:p>
          <a:p>
            <a:pPr lvl="1"/>
            <a:r>
              <a:rPr lang="en-US" dirty="0" smtClean="0"/>
              <a:t>“Seniors prefer having someone to come and talk to them”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Newcomers accept information from </a:t>
            </a:r>
            <a:r>
              <a:rPr lang="en-US" dirty="0" smtClean="0"/>
              <a:t>community </a:t>
            </a:r>
            <a:r>
              <a:rPr lang="en-US" dirty="0"/>
              <a:t>leaders they trust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“Many experience discrimination, but may not follow through because they’re afraid”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2933143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solidFill>
            <a:srgbClr val="00638B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Case Study: Human Rights Resources for Immigrant and Refugee Seniors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3247" y="2179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How is it verified?</a:t>
            </a:r>
          </a:p>
          <a:p>
            <a:pPr lvl="1"/>
            <a:r>
              <a:rPr lang="en-US" dirty="0" smtClean="0"/>
              <a:t>CPLEA’s staff lawyers</a:t>
            </a:r>
          </a:p>
          <a:p>
            <a:pPr lvl="1"/>
            <a:r>
              <a:rPr lang="en-US" dirty="0" smtClean="0"/>
              <a:t>Feedback from project advisors or focus groups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19111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solidFill>
            <a:srgbClr val="00638B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Case Study: Human Rights Resources for Immigrant and Refugee Seniors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63247" y="217963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Who pays for this?</a:t>
            </a:r>
          </a:p>
          <a:p>
            <a:pPr lvl="1"/>
            <a:r>
              <a:rPr lang="en-US" dirty="0" smtClean="0"/>
              <a:t>Not you!</a:t>
            </a:r>
            <a:endParaRPr lang="en-US" dirty="0"/>
          </a:p>
          <a:p>
            <a:pPr lvl="1"/>
            <a:r>
              <a:rPr lang="en-US" dirty="0" smtClean="0"/>
              <a:t>Funding from provincial and federal government</a:t>
            </a:r>
          </a:p>
          <a:p>
            <a:pPr lvl="1"/>
            <a:r>
              <a:rPr lang="en-US" dirty="0" smtClean="0"/>
              <a:t>Funding from foundations</a:t>
            </a:r>
          </a:p>
          <a:p>
            <a:pPr lvl="1"/>
            <a:r>
              <a:rPr lang="en-US" dirty="0" smtClean="0"/>
              <a:t>Funding from personal donations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98881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27" y="0"/>
            <a:ext cx="782494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90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638B"/>
                </a:solidFill>
              </a:rPr>
              <a:t>www.lawnow.org</a:t>
            </a:r>
            <a:endParaRPr lang="en-US" b="1" dirty="0">
              <a:solidFill>
                <a:srgbClr val="006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1773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113" y="0"/>
            <a:ext cx="8323774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57400" y="228600"/>
            <a:ext cx="381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638B"/>
                </a:solidFill>
              </a:rPr>
              <a:t>www.landlordandtenant.org</a:t>
            </a:r>
            <a:endParaRPr lang="en-US" b="1" dirty="0">
              <a:solidFill>
                <a:srgbClr val="0063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9121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0"/>
            <a:ext cx="5299363" cy="6857999"/>
          </a:xfrm>
        </p:spPr>
      </p:pic>
    </p:spTree>
    <p:extLst>
      <p:ext uri="{BB962C8B-B14F-4D97-AF65-F5344CB8AC3E}">
        <p14:creationId xmlns:p14="http://schemas.microsoft.com/office/powerpoint/2010/main" val="60726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" r="1369"/>
          <a:stretch/>
        </p:blipFill>
        <p:spPr>
          <a:xfrm>
            <a:off x="875071" y="0"/>
            <a:ext cx="7423355" cy="68580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114800" y="3352800"/>
            <a:ext cx="10668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771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Yeah, but…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us help you help your patrons!</a:t>
            </a:r>
          </a:p>
          <a:p>
            <a:pPr lvl="1"/>
            <a:r>
              <a:rPr lang="en-US" dirty="0" smtClean="0"/>
              <a:t>Leave our brochures at your reference desk</a:t>
            </a:r>
          </a:p>
          <a:p>
            <a:pPr lvl="1"/>
            <a:r>
              <a:rPr lang="en-US" dirty="0" smtClean="0"/>
              <a:t>Bookmark our websites on library computers</a:t>
            </a:r>
          </a:p>
          <a:p>
            <a:pPr lvl="1"/>
            <a:r>
              <a:rPr lang="en-US" dirty="0" smtClean="0"/>
              <a:t>Invite us to come and present</a:t>
            </a:r>
          </a:p>
          <a:p>
            <a:pPr lvl="1"/>
            <a:endParaRPr lang="en-US" dirty="0"/>
          </a:p>
          <a:p>
            <a:r>
              <a:rPr lang="en-US" dirty="0" smtClean="0"/>
              <a:t>Every person’s legal issue is very different. </a:t>
            </a:r>
          </a:p>
          <a:p>
            <a:pPr lvl="1"/>
            <a:r>
              <a:rPr lang="en-US" dirty="0" smtClean="0"/>
              <a:t>Legal advice, bad. Legal information, good.</a:t>
            </a:r>
          </a:p>
          <a:p>
            <a:pPr lvl="1"/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17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What Can Libraries Do?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library users approach your library for help with a legal issue, you </a:t>
            </a:r>
            <a:r>
              <a:rPr lang="en-US" b="1" u="sng" dirty="0" smtClean="0"/>
              <a:t>should not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Give people legal advice (i.e. apply the law to their situation or tell them your opinion on their case)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Tell people what might happen if they go to court or if they see a lawyer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Tell people they need to go to court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Help people fill out legal documents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4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What Can Libraries Do?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library users approach your library for help with a legal issue, you can…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Help them find reliable legal information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Make legal information easily accessible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Refer them to a PLE organization or a local community legal clinic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Spread the word about public legal education</a:t>
            </a:r>
          </a:p>
          <a:p>
            <a:pPr lvl="1"/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784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What is CPLEA?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638B"/>
                </a:solidFill>
              </a:rPr>
              <a:t>The Centre for Public Legal Education Alberta (CPLEA):</a:t>
            </a:r>
            <a:r>
              <a:rPr lang="en-US" dirty="0" smtClean="0"/>
              <a:t> a not-for-profit organization that provides plain language legal education and information to help Albertans understand their rights and responsibilities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*formerly the Legal Resource Centre of Alberta (rebranded in 2012)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872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>
                    <a:lumMod val="95000"/>
                  </a:schemeClr>
                </a:solidFill>
              </a:rPr>
              <a:t>Questions?</a:t>
            </a:r>
            <a:endParaRPr lang="en-US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Centre for Public Legal Education Alberta</a:t>
            </a: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(780) 451-8764</a:t>
            </a:r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info@cplea.ca</a:t>
            </a:r>
            <a:r>
              <a:rPr lang="en-US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Twitter: </a:t>
            </a:r>
            <a:r>
              <a:rPr lang="en-US" dirty="0" smtClean="0"/>
              <a:t>@</a:t>
            </a:r>
            <a:r>
              <a:rPr lang="en-US" dirty="0" err="1" smtClean="0"/>
              <a:t>CPLEAlberta</a:t>
            </a:r>
            <a:endParaRPr lang="en-US" dirty="0" smtClean="0"/>
          </a:p>
          <a:p>
            <a:pPr marL="0" indent="0" algn="ctr">
              <a:buNone/>
            </a:pPr>
            <a:r>
              <a:rPr lang="en-US" b="1" dirty="0" err="1" smtClean="0"/>
              <a:t>Facebook</a:t>
            </a:r>
            <a:r>
              <a:rPr lang="en-US" b="1" dirty="0" smtClean="0"/>
              <a:t>: </a:t>
            </a:r>
            <a:r>
              <a:rPr lang="en-US" dirty="0" smtClean="0"/>
              <a:t>www.facebook.com/CPLEAlberta</a:t>
            </a:r>
            <a:r>
              <a:rPr lang="en-US" b="1" dirty="0" smtClean="0"/>
              <a:t> </a:t>
            </a:r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705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What is Public Legal Education?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638B"/>
                </a:solidFill>
              </a:rPr>
              <a:t>Public Legal Education (PLE): </a:t>
            </a:r>
            <a:r>
              <a:rPr lang="en-US" dirty="0" smtClean="0"/>
              <a:t>programming that empowers people to address their own legal issues by knowing their rights and responsibilities under the law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6488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b="1" dirty="0" smtClean="0"/>
              <a:t>Legal Information vs. Legal Advice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CPLEA provides </a:t>
            </a:r>
            <a:r>
              <a:rPr lang="en-US" b="1" dirty="0" smtClean="0">
                <a:solidFill>
                  <a:srgbClr val="00638B"/>
                </a:solidFill>
              </a:rPr>
              <a:t>legal information</a:t>
            </a:r>
            <a:r>
              <a:rPr lang="en-US" dirty="0" smtClean="0"/>
              <a:t>, but </a:t>
            </a:r>
            <a:r>
              <a:rPr lang="en-US" b="1" u="sng" dirty="0" smtClean="0"/>
              <a:t>not</a:t>
            </a:r>
            <a:r>
              <a:rPr lang="en-US" b="1" dirty="0" smtClean="0"/>
              <a:t> </a:t>
            </a:r>
            <a:r>
              <a:rPr lang="en-US" dirty="0" smtClean="0"/>
              <a:t>legal advice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638B"/>
                </a:solidFill>
              </a:rPr>
              <a:t>Legal information: </a:t>
            </a:r>
            <a:r>
              <a:rPr lang="en-US" sz="2800" dirty="0" smtClean="0"/>
              <a:t>explains the law and legal system in general terms, but isn’t tailored to a particular situation</a:t>
            </a:r>
          </a:p>
          <a:p>
            <a:pPr marL="0" indent="0">
              <a:buNone/>
            </a:pPr>
            <a:endParaRPr lang="en-US" sz="1000" b="1" dirty="0" smtClean="0">
              <a:solidFill>
                <a:srgbClr val="00638B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638B"/>
                </a:solidFill>
              </a:rPr>
              <a:t>Legal advice: </a:t>
            </a:r>
            <a:r>
              <a:rPr lang="en-US" sz="2800" dirty="0" smtClean="0"/>
              <a:t>applies the law to a particular situation and provides recommendations about the best course of action based on facts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703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Self-Represented Litigants: The DIY Lawyer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want to solve their own legal problems</a:t>
            </a:r>
          </a:p>
          <a:p>
            <a:endParaRPr lang="en-US" dirty="0" smtClean="0"/>
          </a:p>
          <a:p>
            <a:r>
              <a:rPr lang="en-US" dirty="0" smtClean="0"/>
              <a:t>Fake News! Alternative Facts! </a:t>
            </a:r>
          </a:p>
          <a:p>
            <a:r>
              <a:rPr lang="en-US" dirty="0" err="1" smtClean="0"/>
              <a:t>Facebook</a:t>
            </a:r>
            <a:r>
              <a:rPr lang="en-US" dirty="0" smtClean="0"/>
              <a:t>! Twitter! </a:t>
            </a:r>
            <a:r>
              <a:rPr lang="en-US" dirty="0" err="1" smtClean="0"/>
              <a:t>Instagram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400" b="1" dirty="0" smtClean="0"/>
              <a:t>Librarians to the rescue!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4137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Why Does PLE Matter?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impacts EVERYONE</a:t>
            </a:r>
          </a:p>
          <a:p>
            <a:r>
              <a:rPr lang="en-US" dirty="0" smtClean="0"/>
              <a:t>Most people don’t qualify for Legal Aid and can’t afford a lawyer</a:t>
            </a:r>
          </a:p>
          <a:p>
            <a:r>
              <a:rPr lang="en-US" dirty="0" smtClean="0"/>
              <a:t>A lot of court cases don’t need to happen</a:t>
            </a:r>
          </a:p>
          <a:p>
            <a:r>
              <a:rPr lang="en-US" dirty="0" smtClean="0"/>
              <a:t>Many self-reps don’t know where to start or how to filter and verify information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364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638B"/>
          </a:solidFill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bg1">
                    <a:lumMod val="95000"/>
                  </a:schemeClr>
                </a:solidFill>
              </a:rPr>
              <a:t>CPLEA’s Resource Development Process</a:t>
            </a:r>
            <a:endParaRPr lang="en-US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Who is the resource for?</a:t>
            </a:r>
          </a:p>
          <a:p>
            <a:r>
              <a:rPr lang="en-US" b="1" dirty="0" smtClean="0"/>
              <a:t>What goes into it?</a:t>
            </a:r>
          </a:p>
          <a:p>
            <a:r>
              <a:rPr lang="en-US" b="1" dirty="0" smtClean="0"/>
              <a:t>How is it verified?</a:t>
            </a:r>
          </a:p>
          <a:p>
            <a:r>
              <a:rPr lang="en-US" b="1" dirty="0" smtClean="0"/>
              <a:t>Who pays for this?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562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solidFill>
            <a:srgbClr val="00638B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Case Study: Human Rights Resources for Immigrant and Refugee Seniors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dirty="0" smtClean="0"/>
              <a:t>Project to educate immigrant and refugee seniors and their caregivers about their rights when trying to access and maintain housing</a:t>
            </a:r>
          </a:p>
          <a:p>
            <a:r>
              <a:rPr lang="en-US" dirty="0" smtClean="0"/>
              <a:t>The</a:t>
            </a:r>
            <a:r>
              <a:rPr lang="en-US" i="1" dirty="0" smtClean="0"/>
              <a:t> Alberta Human Rights Act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15465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76400"/>
          </a:xfrm>
          <a:solidFill>
            <a:srgbClr val="00638B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>
                    <a:lumMod val="95000"/>
                  </a:schemeClr>
                </a:solidFill>
              </a:rPr>
              <a:t>Case Study: Human Rights Resources for Immigrant and Refugee Seniors</a:t>
            </a:r>
            <a:endParaRPr lang="en-US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558174"/>
            <a:ext cx="1764695" cy="1111758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Who is the resource for?</a:t>
            </a:r>
          </a:p>
          <a:p>
            <a:pPr lvl="1"/>
            <a:r>
              <a:rPr lang="en-US" dirty="0" smtClean="0"/>
              <a:t>Seniors</a:t>
            </a:r>
          </a:p>
          <a:p>
            <a:pPr lvl="1"/>
            <a:r>
              <a:rPr lang="en-US" dirty="0" smtClean="0"/>
              <a:t>Immigrants</a:t>
            </a:r>
          </a:p>
          <a:p>
            <a:pPr lvl="1"/>
            <a:r>
              <a:rPr lang="en-US" dirty="0" smtClean="0"/>
              <a:t>Refugees</a:t>
            </a:r>
          </a:p>
          <a:p>
            <a:pPr lvl="1"/>
            <a:r>
              <a:rPr lang="en-US" dirty="0" smtClean="0"/>
              <a:t>Seniors </a:t>
            </a:r>
            <a:r>
              <a:rPr lang="en-US" dirty="0" err="1"/>
              <a:t>c</a:t>
            </a:r>
            <a:r>
              <a:rPr lang="en-US" dirty="0" err="1" smtClean="0"/>
              <a:t>entres</a:t>
            </a:r>
            <a:endParaRPr lang="en-US" dirty="0" smtClean="0"/>
          </a:p>
          <a:p>
            <a:pPr lvl="1"/>
            <a:r>
              <a:rPr lang="en-US" dirty="0" smtClean="0"/>
              <a:t>Government ministries</a:t>
            </a:r>
          </a:p>
          <a:p>
            <a:pPr lvl="1"/>
            <a:r>
              <a:rPr lang="en-US" dirty="0" smtClean="0"/>
              <a:t>Settlement agencies</a:t>
            </a:r>
          </a:p>
          <a:p>
            <a:pPr lvl="1"/>
            <a:r>
              <a:rPr lang="en-US" dirty="0" smtClean="0"/>
              <a:t>Caregivers</a:t>
            </a:r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6327435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4414</TotalTime>
  <Words>889</Words>
  <Application>Microsoft Office PowerPoint</Application>
  <PresentationFormat>On-screen Show (4:3)</PresentationFormat>
  <Paragraphs>129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Stand Up! Access to Justice at Your Local Library</vt:lpstr>
      <vt:lpstr>What is CPLEA?</vt:lpstr>
      <vt:lpstr>What is Public Legal Education?</vt:lpstr>
      <vt:lpstr>Legal Information vs. Legal Advice</vt:lpstr>
      <vt:lpstr>Self-Represented Litigants: The DIY Lawyer</vt:lpstr>
      <vt:lpstr>Why Does PLE Matter?</vt:lpstr>
      <vt:lpstr>CPLEA’s Resource Development Process</vt:lpstr>
      <vt:lpstr>Case Study: Human Rights Resources for Immigrant and Refugee Seniors</vt:lpstr>
      <vt:lpstr>Case Study: Human Rights Resources for Immigrant and Refugee Seniors</vt:lpstr>
      <vt:lpstr>Case Study: Human Rights Resources for Immigrant and Refugee Seniors</vt:lpstr>
      <vt:lpstr>Case Study: Human Rights Resources for Immigrant and Refugee Seniors</vt:lpstr>
      <vt:lpstr>Case Study: Human Rights Resources for Immigrant and Refugee Seniors</vt:lpstr>
      <vt:lpstr>PowerPoint Presentation</vt:lpstr>
      <vt:lpstr>PowerPoint Presentation</vt:lpstr>
      <vt:lpstr>PowerPoint Presentation</vt:lpstr>
      <vt:lpstr>PowerPoint Presentation</vt:lpstr>
      <vt:lpstr>Yeah, but…</vt:lpstr>
      <vt:lpstr>What Can Libraries Do?</vt:lpstr>
      <vt:lpstr>What Can Libraries Do?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“Legalese” for Vulnerable Communities Through Public Libraries</dc:title>
  <dc:creator>Megan Siu</dc:creator>
  <cp:lastModifiedBy>Megan Siu</cp:lastModifiedBy>
  <cp:revision>245</cp:revision>
  <cp:lastPrinted>2017-09-22T18:47:00Z</cp:lastPrinted>
  <dcterms:created xsi:type="dcterms:W3CDTF">2017-08-08T21:51:19Z</dcterms:created>
  <dcterms:modified xsi:type="dcterms:W3CDTF">2018-05-01T19:00:16Z</dcterms:modified>
</cp:coreProperties>
</file>