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60" r:id="rId5"/>
    <p:sldId id="261" r:id="rId6"/>
    <p:sldId id="263" r:id="rId7"/>
    <p:sldId id="264" r:id="rId8"/>
    <p:sldId id="265" r:id="rId9"/>
    <p:sldId id="266" r:id="rId10"/>
    <p:sldId id="267" r:id="rId11"/>
    <p:sldId id="268" r:id="rId12"/>
    <p:sldId id="269" r:id="rId13"/>
    <p:sldId id="270" r:id="rId14"/>
    <p:sldId id="271" r:id="rId15"/>
    <p:sldId id="281" r:id="rId16"/>
    <p:sldId id="272" r:id="rId17"/>
    <p:sldId id="273" r:id="rId18"/>
    <p:sldId id="274" r:id="rId19"/>
    <p:sldId id="275" r:id="rId20"/>
    <p:sldId id="276" r:id="rId21"/>
    <p:sldId id="277" r:id="rId22"/>
    <p:sldId id="279" r:id="rId23"/>
    <p:sldId id="280" r:id="rId24"/>
    <p:sldId id="278" r:id="rId25"/>
    <p:sldId id="283" r:id="rId26"/>
    <p:sldId id="284" r:id="rId27"/>
    <p:sldId id="285" r:id="rId28"/>
    <p:sldId id="289" r:id="rId29"/>
    <p:sldId id="286" r:id="rId30"/>
    <p:sldId id="287"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0565" autoAdjust="0"/>
  </p:normalViewPr>
  <p:slideViewPr>
    <p:cSldViewPr snapToGrid="0">
      <p:cViewPr varScale="1">
        <p:scale>
          <a:sx n="50" d="100"/>
          <a:sy n="50" d="100"/>
        </p:scale>
        <p:origin x="122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2C9BA-013F-4C19-9F19-3B8F761B4FFA}" type="datetimeFigureOut">
              <a:rPr lang="en-CA" smtClean="0"/>
              <a:t>2018-04-26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1BD47-0FBB-4162-AC9F-A9B86BFD13D7}" type="slidenum">
              <a:rPr lang="en-CA" smtClean="0"/>
              <a:t>‹#›</a:t>
            </a:fld>
            <a:endParaRPr lang="en-CA"/>
          </a:p>
        </p:txBody>
      </p:sp>
    </p:spTree>
    <p:extLst>
      <p:ext uri="{BB962C8B-B14F-4D97-AF65-F5344CB8AC3E}">
        <p14:creationId xmlns:p14="http://schemas.microsoft.com/office/powerpoint/2010/main" val="32135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Hello Everyone!</a:t>
            </a:r>
            <a:r>
              <a:rPr lang="en-CA" baseline="0" dirty="0" smtClean="0"/>
              <a:t> Within this short presentation, I wanted to provide some tips and tricks based on my experience working </a:t>
            </a:r>
            <a:r>
              <a:rPr lang="en-CA" baseline="0" dirty="0" smtClean="0"/>
              <a:t>with numerous </a:t>
            </a:r>
            <a:r>
              <a:rPr lang="en-CA" baseline="0" dirty="0" smtClean="0"/>
              <a:t>forms of social media. Hopefully I can provide you with a few new ideas, but if not, then at least you only have to put up with me for the next 15 minutes!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1</a:t>
            </a:fld>
            <a:endParaRPr lang="en-CA"/>
          </a:p>
        </p:txBody>
      </p:sp>
    </p:spTree>
    <p:extLst>
      <p:ext uri="{BB962C8B-B14F-4D97-AF65-F5344CB8AC3E}">
        <p14:creationId xmlns:p14="http://schemas.microsoft.com/office/powerpoint/2010/main" val="212708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 on Thursdays I would </a:t>
            </a:r>
            <a:r>
              <a:rPr lang="en-CA" dirty="0" smtClean="0"/>
              <a:t>promote</a:t>
            </a:r>
            <a:r>
              <a:rPr lang="en-CA" baseline="0" dirty="0" smtClean="0"/>
              <a:t> one of our </a:t>
            </a:r>
            <a:r>
              <a:rPr lang="en-CA" baseline="0" dirty="0" err="1" smtClean="0"/>
              <a:t>eresourc</a:t>
            </a:r>
            <a:r>
              <a:rPr lang="en-CA" dirty="0" err="1" smtClean="0"/>
              <a:t>es</a:t>
            </a:r>
            <a:r>
              <a:rPr lang="en-CA" dirty="0" smtClean="0"/>
              <a:t>, </a:t>
            </a:r>
            <a:r>
              <a:rPr lang="en-CA" dirty="0" smtClean="0"/>
              <a:t>and try to make each</a:t>
            </a:r>
            <a:r>
              <a:rPr lang="en-CA" baseline="0" dirty="0" smtClean="0"/>
              <a:t> post relevant with current events and seasons. </a:t>
            </a:r>
            <a:r>
              <a:rPr lang="en-CA" baseline="0" dirty="0" smtClean="0"/>
              <a:t>In addition to the photo in this slide, another example </a:t>
            </a:r>
            <a:r>
              <a:rPr lang="en-CA" baseline="0" dirty="0" smtClean="0"/>
              <a:t>could be “taking a trip somewhere new this summer? Learn the local language with Mango Languages, free with your TRAC library card!”</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10</a:t>
            </a:fld>
            <a:endParaRPr lang="en-CA"/>
          </a:p>
        </p:txBody>
      </p:sp>
    </p:spTree>
    <p:extLst>
      <p:ext uri="{BB962C8B-B14F-4D97-AF65-F5344CB8AC3E}">
        <p14:creationId xmlns:p14="http://schemas.microsoft.com/office/powerpoint/2010/main" val="1471402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you</a:t>
            </a:r>
            <a:r>
              <a:rPr lang="en-CA" baseline="0" dirty="0" smtClean="0"/>
              <a:t> are an independent library as opposed to a system (and therefore don’t have “member libraries</a:t>
            </a:r>
            <a:r>
              <a:rPr lang="en-CA" baseline="0" dirty="0" smtClean="0"/>
              <a:t>”) </a:t>
            </a:r>
            <a:r>
              <a:rPr lang="en-CA" baseline="0" dirty="0" smtClean="0"/>
              <a:t>perhaps you could feature a local business of the week or something to that effect. In addition to </a:t>
            </a:r>
            <a:r>
              <a:rPr lang="en-CA" baseline="0" dirty="0" smtClean="0"/>
              <a:t>regular </a:t>
            </a:r>
            <a:r>
              <a:rPr lang="en-CA" baseline="0" dirty="0" smtClean="0"/>
              <a:t>posts, you can spontaneously share their posts as we mentioned before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11</a:t>
            </a:fld>
            <a:endParaRPr lang="en-CA"/>
          </a:p>
        </p:txBody>
      </p:sp>
    </p:spTree>
    <p:extLst>
      <p:ext uri="{BB962C8B-B14F-4D97-AF65-F5344CB8AC3E}">
        <p14:creationId xmlns:p14="http://schemas.microsoft.com/office/powerpoint/2010/main" val="389745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a:t>
            </a:r>
            <a:r>
              <a:rPr lang="en-CA" baseline="0" dirty="0" smtClean="0"/>
              <a:t> of the other posts I could plan out within that weekly schedule were literary dates. At Northern lights, I tracked down several lists on Google that showed any dates and events that could be used by libraries on social media. This includes literary calendars, school lesson plan dates, and wellness dates.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12</a:t>
            </a:fld>
            <a:endParaRPr lang="en-CA"/>
          </a:p>
        </p:txBody>
      </p:sp>
    </p:spTree>
    <p:extLst>
      <p:ext uri="{BB962C8B-B14F-4D97-AF65-F5344CB8AC3E}">
        <p14:creationId xmlns:p14="http://schemas.microsoft.com/office/powerpoint/2010/main" val="458883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 then</a:t>
            </a:r>
            <a:r>
              <a:rPr lang="en-CA" baseline="0" dirty="0" smtClean="0"/>
              <a:t> took several of these lists and created one that our libraries could use, and posted it on the website – here is just a sample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13</a:t>
            </a:fld>
            <a:endParaRPr lang="en-CA"/>
          </a:p>
        </p:txBody>
      </p:sp>
    </p:spTree>
    <p:extLst>
      <p:ext uri="{BB962C8B-B14F-4D97-AF65-F5344CB8AC3E}">
        <p14:creationId xmlns:p14="http://schemas.microsoft.com/office/powerpoint/2010/main" val="1832792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my</a:t>
            </a:r>
            <a:r>
              <a:rPr lang="en-CA" baseline="0" dirty="0" smtClean="0"/>
              <a:t> experience, the followers of each form of social media were very different. Our tweets </a:t>
            </a:r>
            <a:r>
              <a:rPr lang="en-CA" baseline="0" dirty="0" smtClean="0"/>
              <a:t>at Northern Lights would </a:t>
            </a:r>
            <a:r>
              <a:rPr lang="en-CA" baseline="0" dirty="0" smtClean="0"/>
              <a:t>get</a:t>
            </a:r>
          </a:p>
          <a:p>
            <a:r>
              <a:rPr lang="en-CA" baseline="0" dirty="0" smtClean="0"/>
              <a:t>a lot more attention from broader groups such as the Public Library Services Branch of the</a:t>
            </a:r>
          </a:p>
          <a:p>
            <a:r>
              <a:rPr lang="en-CA" baseline="0" dirty="0" smtClean="0"/>
              <a:t>Government of Alberta, LAA, and town municipalities such as the “Town of Smoky Lake” or “Smoky</a:t>
            </a:r>
          </a:p>
          <a:p>
            <a:r>
              <a:rPr lang="en-CA" baseline="0" dirty="0" smtClean="0"/>
              <a:t>Lake County” as opposed to lots of our local member libraries and patrons. I tried to keep up with the</a:t>
            </a:r>
          </a:p>
          <a:p>
            <a:r>
              <a:rPr lang="en-CA" baseline="0" dirty="0" smtClean="0"/>
              <a:t>same “library of the week” the way that I did on Facebook, but I would often tag the municipality where</a:t>
            </a:r>
          </a:p>
          <a:p>
            <a:r>
              <a:rPr lang="en-CA" baseline="0" dirty="0" smtClean="0"/>
              <a:t>the library was located, instead of the library itself if that library didn’t have Twitter. Twitter is a great</a:t>
            </a:r>
          </a:p>
          <a:p>
            <a:r>
              <a:rPr lang="en-CA" baseline="0" dirty="0" smtClean="0"/>
              <a:t>place to “retweet” tidbits of information from bigger parties such as LAA or PLSB, as well as posts from</a:t>
            </a:r>
          </a:p>
          <a:p>
            <a:r>
              <a:rPr lang="en-CA" baseline="0" dirty="0" smtClean="0"/>
              <a:t>e-resource providers.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16</a:t>
            </a:fld>
            <a:endParaRPr lang="en-CA"/>
          </a:p>
        </p:txBody>
      </p:sp>
    </p:spTree>
    <p:extLst>
      <p:ext uri="{BB962C8B-B14F-4D97-AF65-F5344CB8AC3E}">
        <p14:creationId xmlns:p14="http://schemas.microsoft.com/office/powerpoint/2010/main" val="146257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Twitter is a great way to post current and relevant information about your library, such as hours of</a:t>
            </a:r>
          </a:p>
          <a:p>
            <a:r>
              <a:rPr lang="en-CA" baseline="0" dirty="0" smtClean="0"/>
              <a:t>operation or quick updates on events.</a:t>
            </a:r>
            <a:endParaRPr lang="en-CA" dirty="0" smtClean="0"/>
          </a:p>
          <a:p>
            <a:r>
              <a:rPr lang="en-CA" baseline="0" dirty="0" smtClean="0"/>
              <a:t>Sometimes when I was attending a conference on behalf of Northern Lights, </a:t>
            </a:r>
            <a:r>
              <a:rPr lang="en-CA" baseline="0" dirty="0" smtClean="0"/>
              <a:t>I would </a:t>
            </a:r>
            <a:r>
              <a:rPr lang="en-CA" baseline="0" dirty="0" smtClean="0"/>
              <a:t>include a tweet or two from the event that would be popular amongst these </a:t>
            </a:r>
            <a:r>
              <a:rPr lang="en-CA" baseline="0" dirty="0" smtClean="0"/>
              <a:t>broader organizations </a:t>
            </a:r>
            <a:r>
              <a:rPr lang="en-CA" baseline="0" dirty="0" smtClean="0"/>
              <a:t>(although I would make sure not to post too many, and potentially switch to my </a:t>
            </a:r>
            <a:r>
              <a:rPr lang="en-CA" baseline="0" dirty="0" smtClean="0"/>
              <a:t>personal twitter </a:t>
            </a:r>
            <a:r>
              <a:rPr lang="en-CA" baseline="0" dirty="0" smtClean="0"/>
              <a:t>for future tweets). In addition, when we were gathering donations for our annual Northern </a:t>
            </a:r>
            <a:r>
              <a:rPr lang="en-CA" baseline="0" dirty="0" smtClean="0"/>
              <a:t>Lights Conference</a:t>
            </a:r>
            <a:r>
              <a:rPr lang="en-CA" baseline="0" dirty="0" smtClean="0"/>
              <a:t>, I made a conscious effort to tweet pictures of donations from vendors, in the hopes that</a:t>
            </a:r>
          </a:p>
          <a:p>
            <a:r>
              <a:rPr lang="en-CA" baseline="0" dirty="0" smtClean="0"/>
              <a:t>they would see our appreciation and be willing to donate materials in future years.</a:t>
            </a:r>
          </a:p>
          <a:p>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17</a:t>
            </a:fld>
            <a:endParaRPr lang="en-CA"/>
          </a:p>
        </p:txBody>
      </p:sp>
    </p:spTree>
    <p:extLst>
      <p:ext uri="{BB962C8B-B14F-4D97-AF65-F5344CB8AC3E}">
        <p14:creationId xmlns:p14="http://schemas.microsoft.com/office/powerpoint/2010/main" val="3994213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Just as a side note: a twitter “handle” is someone, or something’s, specific account. So if you want </a:t>
            </a:r>
            <a:r>
              <a:rPr lang="en-CA" dirty="0" smtClean="0"/>
              <a:t>to</a:t>
            </a:r>
            <a:r>
              <a:rPr lang="en-CA" baseline="0" dirty="0" smtClean="0"/>
              <a:t> </a:t>
            </a:r>
            <a:r>
              <a:rPr lang="en-CA" dirty="0" smtClean="0"/>
              <a:t>talk </a:t>
            </a:r>
            <a:r>
              <a:rPr lang="en-CA" dirty="0" smtClean="0"/>
              <a:t>to me, you would use my twitter handle, @RobynG8, in your tweet. When you use a “hashtag” (</a:t>
            </a:r>
            <a:r>
              <a:rPr lang="en-CA" dirty="0" smtClean="0"/>
              <a:t>so</a:t>
            </a:r>
            <a:r>
              <a:rPr lang="en-CA" baseline="0" dirty="0" smtClean="0"/>
              <a:t> s</a:t>
            </a:r>
            <a:r>
              <a:rPr lang="en-CA" dirty="0" smtClean="0"/>
              <a:t>tarting with the </a:t>
            </a:r>
            <a:r>
              <a:rPr lang="en-CA" dirty="0" smtClean="0"/>
              <a:t>number sign), you are discussing a topic. At this conference, attendees can use the </a:t>
            </a:r>
            <a:r>
              <a:rPr lang="en-CA" dirty="0" smtClean="0"/>
              <a:t>handle @</a:t>
            </a:r>
            <a:r>
              <a:rPr lang="en-CA" dirty="0" err="1" smtClean="0"/>
              <a:t>alcjpl</a:t>
            </a:r>
            <a:r>
              <a:rPr lang="en-CA" dirty="0" smtClean="0"/>
              <a:t> to</a:t>
            </a:r>
            <a:r>
              <a:rPr lang="en-CA" baseline="0" dirty="0" smtClean="0"/>
              <a:t> address the conference’s twitter account directly. Because the conference </a:t>
            </a:r>
            <a:r>
              <a:rPr lang="en-CA" baseline="0" dirty="0" smtClean="0"/>
              <a:t>theme </a:t>
            </a:r>
            <a:r>
              <a:rPr lang="en-CA" baseline="0" dirty="0" smtClean="0"/>
              <a:t>for this year is </a:t>
            </a:r>
            <a:r>
              <a:rPr lang="en-CA" baseline="0" dirty="0" smtClean="0"/>
              <a:t>“We Stand </a:t>
            </a:r>
            <a:r>
              <a:rPr lang="en-CA" baseline="0" dirty="0" smtClean="0"/>
              <a:t>Up”, this particular hashtag is used to show the topic of discussion. If </a:t>
            </a:r>
            <a:r>
              <a:rPr lang="en-CA" baseline="0" dirty="0" smtClean="0"/>
              <a:t>you click on that hashtag you can see who else is posting similar things</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18</a:t>
            </a:fld>
            <a:endParaRPr lang="en-CA"/>
          </a:p>
        </p:txBody>
      </p:sp>
    </p:spTree>
    <p:extLst>
      <p:ext uri="{BB962C8B-B14F-4D97-AF65-F5344CB8AC3E}">
        <p14:creationId xmlns:p14="http://schemas.microsoft.com/office/powerpoint/2010/main" val="4146995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Of course, one of the unique aspects of Twitter is that there are a limited number of characters you can</a:t>
            </a:r>
          </a:p>
          <a:p>
            <a:r>
              <a:rPr lang="en-CA" dirty="0" smtClean="0"/>
              <a:t>use within any one post. It can be difficult to keep hashtags short and within the “character” limits. One</a:t>
            </a:r>
          </a:p>
          <a:p>
            <a:r>
              <a:rPr lang="en-CA" dirty="0" smtClean="0"/>
              <a:t>recommendation, if you’re using more than one word in a hashtag, is to capitalize the beginning of</a:t>
            </a:r>
          </a:p>
          <a:p>
            <a:r>
              <a:rPr lang="en-CA" dirty="0" smtClean="0"/>
              <a:t>each word and use no spaces, as opposed to using underscores to separate words, because that</a:t>
            </a:r>
          </a:p>
          <a:p>
            <a:r>
              <a:rPr lang="en-CA" dirty="0" smtClean="0"/>
              <a:t>takes up more “characters”. Also, while I have not done it myself, I know you can potentially use</a:t>
            </a:r>
          </a:p>
          <a:p>
            <a:r>
              <a:rPr lang="en-CA" dirty="0" smtClean="0"/>
              <a:t>services like “</a:t>
            </a:r>
            <a:r>
              <a:rPr lang="en-CA" dirty="0" err="1" smtClean="0"/>
              <a:t>Bitly</a:t>
            </a:r>
            <a:r>
              <a:rPr lang="en-CA" dirty="0" smtClean="0"/>
              <a:t>” to shorten links when you’re attaching them to tweets. This means the link will take</a:t>
            </a:r>
          </a:p>
          <a:p>
            <a:r>
              <a:rPr lang="en-CA" dirty="0" smtClean="0"/>
              <a:t>up less of those characters too.</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19</a:t>
            </a:fld>
            <a:endParaRPr lang="en-CA"/>
          </a:p>
        </p:txBody>
      </p:sp>
    </p:spTree>
    <p:extLst>
      <p:ext uri="{BB962C8B-B14F-4D97-AF65-F5344CB8AC3E}">
        <p14:creationId xmlns:p14="http://schemas.microsoft.com/office/powerpoint/2010/main" val="2755950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Instagram is my personal favourite! But one of its biggest barriers is that it can be more </a:t>
            </a:r>
            <a:r>
              <a:rPr lang="en-CA" dirty="0" smtClean="0"/>
              <a:t>difficult</a:t>
            </a:r>
            <a:r>
              <a:rPr lang="en-CA" baseline="0" dirty="0" smtClean="0"/>
              <a:t> </a:t>
            </a:r>
            <a:r>
              <a:rPr lang="en-CA" dirty="0" smtClean="0"/>
              <a:t>to </a:t>
            </a:r>
            <a:r>
              <a:rPr lang="en-CA" dirty="0" smtClean="0"/>
              <a:t>share an Instagram post versus other forms of social </a:t>
            </a:r>
            <a:r>
              <a:rPr lang="en-CA" dirty="0" smtClean="0"/>
              <a:t>media</a:t>
            </a:r>
            <a:r>
              <a:rPr lang="en-CA" dirty="0" smtClean="0"/>
              <a:t>. I think that it is possible, but you have to download another app to </a:t>
            </a:r>
            <a:r>
              <a:rPr lang="en-CA" dirty="0" smtClean="0"/>
              <a:t>share</a:t>
            </a:r>
            <a:r>
              <a:rPr lang="en-CA" baseline="0" dirty="0" smtClean="0"/>
              <a:t> </a:t>
            </a:r>
            <a:r>
              <a:rPr lang="en-CA" dirty="0" smtClean="0"/>
              <a:t>someone </a:t>
            </a:r>
            <a:r>
              <a:rPr lang="en-CA" dirty="0" smtClean="0"/>
              <a:t>else’s Instagram picture to your Instagram, so I never got very far with this. However, </a:t>
            </a:r>
            <a:r>
              <a:rPr lang="en-CA" dirty="0" smtClean="0"/>
              <a:t>there</a:t>
            </a:r>
            <a:r>
              <a:rPr lang="en-CA" baseline="0" dirty="0" smtClean="0"/>
              <a:t> </a:t>
            </a:r>
            <a:r>
              <a:rPr lang="en-CA" dirty="0" smtClean="0"/>
              <a:t>was </a:t>
            </a:r>
            <a:r>
              <a:rPr lang="en-CA" dirty="0" smtClean="0"/>
              <a:t>enough content that could be posted for Northern Lights as it </a:t>
            </a:r>
            <a:r>
              <a:rPr lang="en-CA" dirty="0" smtClean="0"/>
              <a:t>was.</a:t>
            </a:r>
            <a:r>
              <a:rPr lang="en-CA" baseline="0" dirty="0" smtClean="0"/>
              <a:t> Instagram is quite popular amongst youth, so it was worth it to create </a:t>
            </a:r>
            <a:r>
              <a:rPr lang="en-CA" baseline="0" smtClean="0"/>
              <a:t>this account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20</a:t>
            </a:fld>
            <a:endParaRPr lang="en-CA"/>
          </a:p>
        </p:txBody>
      </p:sp>
    </p:spTree>
    <p:extLst>
      <p:ext uri="{BB962C8B-B14F-4D97-AF65-F5344CB8AC3E}">
        <p14:creationId xmlns:p14="http://schemas.microsoft.com/office/powerpoint/2010/main" val="611738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for Northern Lights as a system, I </a:t>
            </a:r>
            <a:r>
              <a:rPr lang="en-CA" dirty="0" smtClean="0"/>
              <a:t>was able to post openings of new library spaces, or pictures of items within the “division </a:t>
            </a:r>
            <a:r>
              <a:rPr lang="en-CA" dirty="0" smtClean="0"/>
              <a:t>office</a:t>
            </a:r>
            <a:r>
              <a:rPr lang="en-CA" baseline="0" dirty="0" smtClean="0"/>
              <a:t> </a:t>
            </a:r>
            <a:r>
              <a:rPr lang="en-CA" dirty="0" smtClean="0"/>
              <a:t>collection</a:t>
            </a:r>
            <a:r>
              <a:rPr lang="en-CA" dirty="0" smtClean="0"/>
              <a:t>”, and even post “sneak peeks” when new materials arrive. Our headquarters was also </a:t>
            </a:r>
            <a:r>
              <a:rPr lang="en-CA" dirty="0" smtClean="0"/>
              <a:t>able</a:t>
            </a:r>
            <a:r>
              <a:rPr lang="en-CA" baseline="0" dirty="0" smtClean="0"/>
              <a:t> </a:t>
            </a:r>
            <a:r>
              <a:rPr lang="en-CA" dirty="0" smtClean="0"/>
              <a:t>to </a:t>
            </a:r>
            <a:r>
              <a:rPr lang="en-CA" dirty="0" smtClean="0"/>
              <a:t>post events such as when we had our van in the Canada Day Parade, photos from delivering </a:t>
            </a:r>
            <a:r>
              <a:rPr lang="en-CA" dirty="0" smtClean="0"/>
              <a:t>pop-up </a:t>
            </a:r>
            <a:r>
              <a:rPr lang="en-CA" dirty="0" smtClean="0"/>
              <a:t>library services at Saddle Lake First Nation, and another popular post was when we showed all </a:t>
            </a:r>
            <a:r>
              <a:rPr lang="en-CA" dirty="0" smtClean="0"/>
              <a:t>of</a:t>
            </a:r>
            <a:r>
              <a:rPr lang="en-CA" baseline="0" dirty="0" smtClean="0"/>
              <a:t> </a:t>
            </a:r>
            <a:r>
              <a:rPr lang="en-CA" dirty="0" smtClean="0"/>
              <a:t>our </a:t>
            </a:r>
            <a:r>
              <a:rPr lang="en-CA" dirty="0" smtClean="0"/>
              <a:t>materials for the summer reading program lined up and ready to be distributed to libraries.</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21</a:t>
            </a:fld>
            <a:endParaRPr lang="en-CA"/>
          </a:p>
        </p:txBody>
      </p:sp>
    </p:spTree>
    <p:extLst>
      <p:ext uri="{BB962C8B-B14F-4D97-AF65-F5344CB8AC3E}">
        <p14:creationId xmlns:p14="http://schemas.microsoft.com/office/powerpoint/2010/main" val="166376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while I currently work at the Battle River School </a:t>
            </a:r>
            <a:r>
              <a:rPr lang="en-CA" dirty="0" err="1" smtClean="0"/>
              <a:t>Divison</a:t>
            </a:r>
            <a:r>
              <a:rPr lang="en-CA" dirty="0" smtClean="0"/>
              <a:t> in Camrose, I</a:t>
            </a:r>
            <a:r>
              <a:rPr lang="en-CA" baseline="0" dirty="0" smtClean="0"/>
              <a:t> worked at the Northern Lights Library System for one and a half years. I have always been an avid user of social media, and when I worked at Northern Lights I jumped at the chance to manage the social media accounts. While Northern Lights already had a </a:t>
            </a:r>
            <a:r>
              <a:rPr lang="en-CA" baseline="0" dirty="0" err="1" smtClean="0"/>
              <a:t>facebook</a:t>
            </a:r>
            <a:r>
              <a:rPr lang="en-CA" baseline="0" dirty="0" smtClean="0"/>
              <a:t> page, I added a Twitter page, Instagram account, and </a:t>
            </a:r>
            <a:r>
              <a:rPr lang="en-CA" baseline="0" dirty="0" err="1" smtClean="0"/>
              <a:t>pinterest</a:t>
            </a:r>
            <a:r>
              <a:rPr lang="en-CA" baseline="0" dirty="0" smtClean="0"/>
              <a:t> page. Before I </a:t>
            </a:r>
            <a:r>
              <a:rPr lang="en-CA" baseline="0" dirty="0" smtClean="0"/>
              <a:t>continue though, </a:t>
            </a:r>
            <a:r>
              <a:rPr lang="en-CA" baseline="0" dirty="0" smtClean="0"/>
              <a:t>I would like to note that nothing I say today is supposed to “represent Northern Lights” – there are a lot of my examples that are based on my working there, but I do not mean to speak on behalf of them or anything. </a:t>
            </a:r>
          </a:p>
        </p:txBody>
      </p:sp>
      <p:sp>
        <p:nvSpPr>
          <p:cNvPr id="4" name="Slide Number Placeholder 3"/>
          <p:cNvSpPr>
            <a:spLocks noGrp="1"/>
          </p:cNvSpPr>
          <p:nvPr>
            <p:ph type="sldNum" sz="quarter" idx="10"/>
          </p:nvPr>
        </p:nvSpPr>
        <p:spPr/>
        <p:txBody>
          <a:bodyPr/>
          <a:lstStyle/>
          <a:p>
            <a:fld id="{93C1BD47-0FBB-4162-AC9F-A9B86BFD13D7}" type="slidenum">
              <a:rPr lang="en-CA" smtClean="0"/>
              <a:t>2</a:t>
            </a:fld>
            <a:endParaRPr lang="en-CA"/>
          </a:p>
        </p:txBody>
      </p:sp>
    </p:spTree>
    <p:extLst>
      <p:ext uri="{BB962C8B-B14F-4D97-AF65-F5344CB8AC3E}">
        <p14:creationId xmlns:p14="http://schemas.microsoft.com/office/powerpoint/2010/main" val="3451351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Another form of social media I’ll mention is Pinterest. My favourite thing about </a:t>
            </a:r>
            <a:r>
              <a:rPr lang="en-CA" dirty="0" err="1" smtClean="0"/>
              <a:t>pinterest</a:t>
            </a:r>
            <a:r>
              <a:rPr lang="en-CA" dirty="0" smtClean="0"/>
              <a:t> is that a lot of it</a:t>
            </a:r>
          </a:p>
          <a:p>
            <a:r>
              <a:rPr lang="en-CA" dirty="0" smtClean="0"/>
              <a:t>propels itself forward. Unlike other forms of social media, where you create a post and people like it</a:t>
            </a:r>
          </a:p>
          <a:p>
            <a:r>
              <a:rPr lang="en-CA" dirty="0" smtClean="0"/>
              <a:t>but then they move on, often the posts you create in Pinterest will be “pinned” by someone else</a:t>
            </a:r>
          </a:p>
          <a:p>
            <a:r>
              <a:rPr lang="en-CA" dirty="0" smtClean="0"/>
              <a:t>months or years later.</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22</a:t>
            </a:fld>
            <a:endParaRPr lang="en-CA"/>
          </a:p>
        </p:txBody>
      </p:sp>
    </p:spTree>
    <p:extLst>
      <p:ext uri="{BB962C8B-B14F-4D97-AF65-F5344CB8AC3E}">
        <p14:creationId xmlns:p14="http://schemas.microsoft.com/office/powerpoint/2010/main" val="1410519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Pinterest consists of different “boards” that you can “pin” articles and other</a:t>
            </a:r>
          </a:p>
          <a:p>
            <a:r>
              <a:rPr lang="en-CA" dirty="0" smtClean="0"/>
              <a:t>pieces of information to. When starting out on </a:t>
            </a:r>
            <a:r>
              <a:rPr lang="en-CA" dirty="0" err="1" smtClean="0"/>
              <a:t>pinterest</a:t>
            </a:r>
            <a:r>
              <a:rPr lang="en-CA" dirty="0" smtClean="0"/>
              <a:t>, if you come from a public library, I recommend</a:t>
            </a:r>
          </a:p>
          <a:p>
            <a:r>
              <a:rPr lang="en-CA" dirty="0" smtClean="0"/>
              <a:t>following lots of other </a:t>
            </a:r>
            <a:r>
              <a:rPr lang="en-CA" dirty="0" err="1" smtClean="0"/>
              <a:t>pinterest</a:t>
            </a:r>
            <a:r>
              <a:rPr lang="en-CA" dirty="0" smtClean="0"/>
              <a:t> accounts that relate to school, education, kids, and naturally, libraries.</a:t>
            </a:r>
          </a:p>
          <a:p>
            <a:r>
              <a:rPr lang="en-CA" dirty="0" smtClean="0"/>
              <a:t>Some of the boards that libraries can use </a:t>
            </a:r>
            <a:r>
              <a:rPr lang="en-CA" dirty="0" smtClean="0"/>
              <a:t>are </a:t>
            </a:r>
            <a:r>
              <a:rPr lang="en-CA" dirty="0" smtClean="0"/>
              <a:t>reading lists, Summer Reading Club</a:t>
            </a:r>
          </a:p>
          <a:p>
            <a:r>
              <a:rPr lang="en-CA" dirty="0" smtClean="0"/>
              <a:t>Craft Ideas, and library displays. Perhaps if you’re an academic library, some resources such as</a:t>
            </a:r>
          </a:p>
          <a:p>
            <a:r>
              <a:rPr lang="en-CA" dirty="0" smtClean="0"/>
              <a:t>“Stress relief activities for students”, photos of academic libraries around the world, or book quotes</a:t>
            </a:r>
          </a:p>
          <a:p>
            <a:r>
              <a:rPr lang="en-CA" dirty="0" smtClean="0"/>
              <a:t>would be good topics to explore. It is so easy to follow lots of different accounts and then “pin” ideas</a:t>
            </a:r>
          </a:p>
          <a:p>
            <a:r>
              <a:rPr lang="en-CA" dirty="0" smtClean="0"/>
              <a:t>onto your own boards.</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23</a:t>
            </a:fld>
            <a:endParaRPr lang="en-CA"/>
          </a:p>
        </p:txBody>
      </p:sp>
    </p:spTree>
    <p:extLst>
      <p:ext uri="{BB962C8B-B14F-4D97-AF65-F5344CB8AC3E}">
        <p14:creationId xmlns:p14="http://schemas.microsoft.com/office/powerpoint/2010/main" val="3522893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One other type of social media that I never really explored </a:t>
            </a:r>
            <a:r>
              <a:rPr lang="en-CA" dirty="0" smtClean="0"/>
              <a:t>for</a:t>
            </a:r>
            <a:r>
              <a:rPr lang="en-CA" baseline="0" dirty="0" smtClean="0"/>
              <a:t> </a:t>
            </a:r>
            <a:r>
              <a:rPr lang="en-CA" dirty="0" smtClean="0"/>
              <a:t>NLLS as a “Work account” was </a:t>
            </a:r>
            <a:r>
              <a:rPr lang="en-CA" dirty="0" err="1" smtClean="0"/>
              <a:t>SnapChat</a:t>
            </a:r>
            <a:r>
              <a:rPr lang="en-CA" dirty="0" smtClean="0"/>
              <a:t>. This is a service</a:t>
            </a:r>
          </a:p>
          <a:p>
            <a:r>
              <a:rPr lang="en-CA" dirty="0" smtClean="0"/>
              <a:t>where you can create “stories” that are posted to your profile for a limited amount of time, or else you</a:t>
            </a:r>
          </a:p>
          <a:p>
            <a:r>
              <a:rPr lang="en-CA" dirty="0" smtClean="0"/>
              <a:t>can send people pictures directly, which they can see for an allotted amount of seconds. Typically,</a:t>
            </a:r>
          </a:p>
          <a:p>
            <a:r>
              <a:rPr lang="en-CA" dirty="0" smtClean="0"/>
              <a:t>once the person closes the picture, they are unable to open it again. This app is extremely popular</a:t>
            </a:r>
          </a:p>
          <a:p>
            <a:r>
              <a:rPr lang="en-CA" dirty="0" smtClean="0"/>
              <a:t>amongst youth, but the main reason I never explored it was that it really depends on reacting</a:t>
            </a:r>
          </a:p>
          <a:p>
            <a:r>
              <a:rPr lang="en-CA" dirty="0" smtClean="0"/>
              <a:t>immediately in the moment as an event is happening. It would be great for capturing the hype of a</a:t>
            </a:r>
          </a:p>
          <a:p>
            <a:r>
              <a:rPr lang="en-CA" dirty="0" smtClean="0"/>
              <a:t>library event. But you can’t plan out posts in advance, since you take the picture then send it</a:t>
            </a:r>
          </a:p>
          <a:p>
            <a:r>
              <a:rPr lang="en-CA" dirty="0" smtClean="0"/>
              <a:t>immediately.</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24</a:t>
            </a:fld>
            <a:endParaRPr lang="en-CA"/>
          </a:p>
        </p:txBody>
      </p:sp>
    </p:spTree>
    <p:extLst>
      <p:ext uri="{BB962C8B-B14F-4D97-AF65-F5344CB8AC3E}">
        <p14:creationId xmlns:p14="http://schemas.microsoft.com/office/powerpoint/2010/main" val="1936592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are ideal times of day to post on social media to get the most attention, and lots of google</a:t>
            </a:r>
          </a:p>
          <a:p>
            <a:r>
              <a:rPr lang="en-CA" dirty="0" smtClean="0"/>
              <a:t>sources that list these ideal times. However, when you’re creating a post for a particular audience,</a:t>
            </a:r>
          </a:p>
          <a:p>
            <a:r>
              <a:rPr lang="en-CA" dirty="0" smtClean="0"/>
              <a:t>keep in mind what times of day those individuals might be on social media. If you are creating a post</a:t>
            </a:r>
          </a:p>
          <a:p>
            <a:r>
              <a:rPr lang="en-CA" dirty="0" smtClean="0"/>
              <a:t>about </a:t>
            </a:r>
            <a:r>
              <a:rPr lang="en-CA" dirty="0" err="1" smtClean="0"/>
              <a:t>storytimes</a:t>
            </a:r>
            <a:r>
              <a:rPr lang="en-CA" dirty="0" smtClean="0"/>
              <a:t> or programming for babies, then maybe post between 2 and 3pm when babies are</a:t>
            </a:r>
          </a:p>
          <a:p>
            <a:r>
              <a:rPr lang="en-CA" dirty="0" smtClean="0"/>
              <a:t>napping and their parents are potentially online.</a:t>
            </a:r>
          </a:p>
          <a:p>
            <a:r>
              <a:rPr lang="en-CA" dirty="0" smtClean="0"/>
              <a:t>I recommend trying to spread out your posts at different times of the day instead of publishing several</a:t>
            </a:r>
          </a:p>
          <a:p>
            <a:r>
              <a:rPr lang="en-CA" dirty="0" smtClean="0"/>
              <a:t>posts in a row in a quick period of time. Part of this is coming from my own frame of reference: for</a:t>
            </a:r>
          </a:p>
          <a:p>
            <a:r>
              <a:rPr lang="en-CA" dirty="0" smtClean="0"/>
              <a:t>Instagram in particular, if my feed is constantly photos from one account, I will probably unfollow them.</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25</a:t>
            </a:fld>
            <a:endParaRPr lang="en-CA"/>
          </a:p>
        </p:txBody>
      </p:sp>
    </p:spTree>
    <p:extLst>
      <p:ext uri="{BB962C8B-B14F-4D97-AF65-F5344CB8AC3E}">
        <p14:creationId xmlns:p14="http://schemas.microsoft.com/office/powerpoint/2010/main" val="2949833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Don’t forget to track the amount of success that each of your posts attains – if some posts are more</a:t>
            </a:r>
          </a:p>
          <a:p>
            <a:r>
              <a:rPr lang="en-CA" dirty="0" smtClean="0"/>
              <a:t>popular than others, then maybe shift your approach on what content you provide. Each form of social</a:t>
            </a:r>
          </a:p>
          <a:p>
            <a:r>
              <a:rPr lang="en-CA" dirty="0" smtClean="0"/>
              <a:t>media offers statistics if you want to examine trends more closely, in the form of Facebook Insights,</a:t>
            </a:r>
          </a:p>
          <a:p>
            <a:r>
              <a:rPr lang="en-CA" dirty="0" smtClean="0"/>
              <a:t>Twitter Analytics, Instagram </a:t>
            </a:r>
            <a:r>
              <a:rPr lang="en-CA" dirty="0" err="1" smtClean="0"/>
              <a:t>Gabstats</a:t>
            </a:r>
            <a:r>
              <a:rPr lang="en-CA" dirty="0" smtClean="0"/>
              <a:t>, and Pinterest Analytics</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26</a:t>
            </a:fld>
            <a:endParaRPr lang="en-CA"/>
          </a:p>
        </p:txBody>
      </p:sp>
    </p:spTree>
    <p:extLst>
      <p:ext uri="{BB962C8B-B14F-4D97-AF65-F5344CB8AC3E}">
        <p14:creationId xmlns:p14="http://schemas.microsoft.com/office/powerpoint/2010/main" val="293599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Three reminders to “cover yourself” when it comes to social media: one is to be sure you keep</a:t>
            </a:r>
          </a:p>
          <a:p>
            <a:r>
              <a:rPr lang="en-CA" dirty="0" smtClean="0"/>
              <a:t>copyright in mind. When you are sharing a photo that you didn’t take, be sure to attribute the work to</a:t>
            </a:r>
          </a:p>
          <a:p>
            <a:r>
              <a:rPr lang="en-CA" dirty="0" smtClean="0"/>
              <a:t>whoever took that photo. If you want to use a general photo to go along with a caption, like Spring</a:t>
            </a:r>
          </a:p>
          <a:p>
            <a:r>
              <a:rPr lang="en-CA" dirty="0" smtClean="0"/>
              <a:t>Scenery with the caption “happy spring!” then I recommend visiting Creative Commons, where you can</a:t>
            </a:r>
          </a:p>
          <a:p>
            <a:r>
              <a:rPr lang="en-CA" dirty="0" smtClean="0"/>
              <a:t>browse photos that are open to anyone using them.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27</a:t>
            </a:fld>
            <a:endParaRPr lang="en-CA"/>
          </a:p>
        </p:txBody>
      </p:sp>
    </p:spTree>
    <p:extLst>
      <p:ext uri="{BB962C8B-B14F-4D97-AF65-F5344CB8AC3E}">
        <p14:creationId xmlns:p14="http://schemas.microsoft.com/office/powerpoint/2010/main" val="3694540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Alternatively, when you Google Search for Images</a:t>
            </a:r>
          </a:p>
          <a:p>
            <a:r>
              <a:rPr lang="en-CA" dirty="0" smtClean="0"/>
              <a:t>to potentially use, filter your results to only see ones that you could possibly repost. To do this, go to</a:t>
            </a:r>
          </a:p>
          <a:p>
            <a:r>
              <a:rPr lang="en-CA" dirty="0" smtClean="0"/>
              <a:t>“Tools” and then select “Usage Rights”, and choose whichever option means that you can use the</a:t>
            </a:r>
          </a:p>
          <a:p>
            <a:r>
              <a:rPr lang="en-CA" dirty="0" smtClean="0"/>
              <a:t>photo for your own posts.</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28</a:t>
            </a:fld>
            <a:endParaRPr lang="en-CA"/>
          </a:p>
        </p:txBody>
      </p:sp>
    </p:spTree>
    <p:extLst>
      <p:ext uri="{BB962C8B-B14F-4D97-AF65-F5344CB8AC3E}">
        <p14:creationId xmlns:p14="http://schemas.microsoft.com/office/powerpoint/2010/main" val="1176398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second reminder is to always maintain privacy rights. If you plan on taking pictures at an event</a:t>
            </a:r>
          </a:p>
          <a:p>
            <a:r>
              <a:rPr lang="en-CA" dirty="0" smtClean="0"/>
              <a:t>and using these pictures on social media, then post signs at the event saying that photos will be taken,</a:t>
            </a:r>
          </a:p>
          <a:p>
            <a:r>
              <a:rPr lang="en-CA" dirty="0" smtClean="0"/>
              <a:t>and if anyone does not want their photo taken then they must talk to the photographer or library staff.</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29</a:t>
            </a:fld>
            <a:endParaRPr lang="en-CA"/>
          </a:p>
        </p:txBody>
      </p:sp>
    </p:spTree>
    <p:extLst>
      <p:ext uri="{BB962C8B-B14F-4D97-AF65-F5344CB8AC3E}">
        <p14:creationId xmlns:p14="http://schemas.microsoft.com/office/powerpoint/2010/main" val="221456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third reminder is to create a social media policy for your workplace. Establish a select staff</a:t>
            </a:r>
          </a:p>
          <a:p>
            <a:r>
              <a:rPr lang="en-CA" dirty="0" smtClean="0"/>
              <a:t>member or two who will be in charge of creating posts, and ensure that they understand the persona of</a:t>
            </a:r>
          </a:p>
          <a:p>
            <a:r>
              <a:rPr lang="en-CA" dirty="0" smtClean="0"/>
              <a:t>your social media page. Social media posted to your library’s account is a representation of your</a:t>
            </a:r>
          </a:p>
          <a:p>
            <a:r>
              <a:rPr lang="en-CA" dirty="0" smtClean="0"/>
              <a:t>library, and you want to make sure that those in charge of social media respect that. Your library’s</a:t>
            </a:r>
          </a:p>
          <a:p>
            <a:r>
              <a:rPr lang="en-CA" dirty="0" smtClean="0"/>
              <a:t>social media policy will provide guidelines on what is acceptable to post versus what is not. This policy</a:t>
            </a:r>
          </a:p>
          <a:p>
            <a:r>
              <a:rPr lang="en-CA" dirty="0" smtClean="0"/>
              <a:t>should also contain guidelines on how to react if anyone ever posts negative reactions to your social</a:t>
            </a:r>
          </a:p>
          <a:p>
            <a:r>
              <a:rPr lang="en-CA" dirty="0" smtClean="0"/>
              <a:t>media account through comments or messages. Where would you draw the line between addressing,</a:t>
            </a:r>
          </a:p>
          <a:p>
            <a:r>
              <a:rPr lang="en-CA" dirty="0" smtClean="0"/>
              <a:t>say, a patron’s concerns, and deleting a comment because it is unacceptable? I like to think that this is</a:t>
            </a:r>
          </a:p>
          <a:p>
            <a:r>
              <a:rPr lang="en-CA" dirty="0" smtClean="0"/>
              <a:t>an issue that would not come up, and I have never experienced it personally, but it’s good to have a</a:t>
            </a:r>
          </a:p>
          <a:p>
            <a:r>
              <a:rPr lang="en-CA" dirty="0" smtClean="0"/>
              <a:t>policy in place just in case it ever happens.</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30</a:t>
            </a:fld>
            <a:endParaRPr lang="en-CA"/>
          </a:p>
        </p:txBody>
      </p:sp>
    </p:spTree>
    <p:extLst>
      <p:ext uri="{BB962C8B-B14F-4D97-AF65-F5344CB8AC3E}">
        <p14:creationId xmlns:p14="http://schemas.microsoft.com/office/powerpoint/2010/main" val="1652339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 that concludes my lightning talk. Thank you so much for listening – hopefully I was able to share a</a:t>
            </a:r>
          </a:p>
          <a:p>
            <a:r>
              <a:rPr lang="en-CA" dirty="0" smtClean="0"/>
              <a:t>new idea or two with you! </a:t>
            </a:r>
            <a:r>
              <a:rPr lang="en-CA" smtClean="0"/>
              <a:t>Happy posting, and enjoy the rest of your conference!</a:t>
            </a:r>
            <a:endParaRPr lang="en-CA"/>
          </a:p>
        </p:txBody>
      </p:sp>
      <p:sp>
        <p:nvSpPr>
          <p:cNvPr id="4" name="Slide Number Placeholder 3"/>
          <p:cNvSpPr>
            <a:spLocks noGrp="1"/>
          </p:cNvSpPr>
          <p:nvPr>
            <p:ph type="sldNum" sz="quarter" idx="10"/>
          </p:nvPr>
        </p:nvSpPr>
        <p:spPr/>
        <p:txBody>
          <a:bodyPr/>
          <a:lstStyle/>
          <a:p>
            <a:fld id="{93C1BD47-0FBB-4162-AC9F-A9B86BFD13D7}" type="slidenum">
              <a:rPr lang="en-CA" smtClean="0"/>
              <a:t>31</a:t>
            </a:fld>
            <a:endParaRPr lang="en-CA"/>
          </a:p>
        </p:txBody>
      </p:sp>
    </p:spTree>
    <p:extLst>
      <p:ext uri="{BB962C8B-B14F-4D97-AF65-F5344CB8AC3E}">
        <p14:creationId xmlns:p14="http://schemas.microsoft.com/office/powerpoint/2010/main" val="1684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My </a:t>
            </a:r>
            <a:r>
              <a:rPr lang="en-CA" baseline="0" dirty="0" smtClean="0"/>
              <a:t>perspective </a:t>
            </a:r>
            <a:r>
              <a:rPr lang="en-CA" baseline="0" dirty="0" smtClean="0"/>
              <a:t>on the topic of social media is a bit unique, because Northern Lights was a “library system” </a:t>
            </a:r>
            <a:r>
              <a:rPr lang="en-CA" baseline="0" dirty="0" smtClean="0"/>
              <a:t>or “head office” serving member libraries, as </a:t>
            </a:r>
            <a:r>
              <a:rPr lang="en-CA" baseline="0" dirty="0" smtClean="0"/>
              <a:t>opposed to a public space where patrons would come in. While this meant that we </a:t>
            </a:r>
            <a:r>
              <a:rPr lang="en-CA" baseline="0" dirty="0" smtClean="0"/>
              <a:t>couldn’t provide photos </a:t>
            </a:r>
            <a:r>
              <a:rPr lang="en-CA" baseline="0" dirty="0" smtClean="0"/>
              <a:t>of programs or </a:t>
            </a:r>
            <a:r>
              <a:rPr lang="en-CA" baseline="0" dirty="0" smtClean="0"/>
              <a:t>displays featuring the public, </a:t>
            </a:r>
            <a:r>
              <a:rPr lang="en-CA" baseline="0" dirty="0" smtClean="0"/>
              <a:t>there was still lots of material to use for social media. Even in this </a:t>
            </a:r>
            <a:r>
              <a:rPr lang="en-CA" baseline="0" dirty="0" smtClean="0"/>
              <a:t>slide </a:t>
            </a:r>
            <a:r>
              <a:rPr lang="en-CA" baseline="0" dirty="0" smtClean="0"/>
              <a:t>alone, there are events such as a </a:t>
            </a:r>
            <a:r>
              <a:rPr lang="en-CA" baseline="0" dirty="0" smtClean="0"/>
              <a:t>member library’s </a:t>
            </a:r>
            <a:r>
              <a:rPr lang="en-CA" baseline="0" dirty="0" smtClean="0"/>
              <a:t>grand opening, a sample of the collections offered at headquarters, and a </a:t>
            </a:r>
            <a:r>
              <a:rPr lang="en-CA" baseline="0" dirty="0" smtClean="0"/>
              <a:t>sneak peak of last year’s </a:t>
            </a:r>
            <a:r>
              <a:rPr lang="en-CA" baseline="0" dirty="0" smtClean="0"/>
              <a:t>winter reading program materials before they were distributed </a:t>
            </a:r>
            <a:endParaRPr lang="en-CA" dirty="0" smtClean="0"/>
          </a:p>
          <a:p>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3</a:t>
            </a:fld>
            <a:endParaRPr lang="en-CA"/>
          </a:p>
        </p:txBody>
      </p:sp>
    </p:spTree>
    <p:extLst>
      <p:ext uri="{BB962C8B-B14F-4D97-AF65-F5344CB8AC3E}">
        <p14:creationId xmlns:p14="http://schemas.microsoft.com/office/powerpoint/2010/main" val="89410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a:t>
            </a:r>
            <a:r>
              <a:rPr lang="en-CA" baseline="0" dirty="0" smtClean="0"/>
              <a:t> were able to spend a lot of time highlighting our e-resource offerings, such as language learning tools and </a:t>
            </a:r>
            <a:r>
              <a:rPr lang="en-CA" baseline="0" dirty="0" err="1" smtClean="0"/>
              <a:t>ebook</a:t>
            </a:r>
            <a:r>
              <a:rPr lang="en-CA" baseline="0" dirty="0" smtClean="0"/>
              <a:t> </a:t>
            </a:r>
            <a:r>
              <a:rPr lang="en-CA" baseline="0" dirty="0" smtClean="0"/>
              <a:t>providers through social media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4</a:t>
            </a:fld>
            <a:endParaRPr lang="en-CA"/>
          </a:p>
        </p:txBody>
      </p:sp>
    </p:spTree>
    <p:extLst>
      <p:ext uri="{BB962C8B-B14F-4D97-AF65-F5344CB8AC3E}">
        <p14:creationId xmlns:p14="http://schemas.microsoft.com/office/powerpoint/2010/main" val="1506233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One of</a:t>
            </a:r>
            <a:r>
              <a:rPr lang="en-CA" baseline="0" dirty="0" smtClean="0"/>
              <a:t> our e-resources, Niche Academy, </a:t>
            </a:r>
            <a:r>
              <a:rPr lang="en-CA" baseline="0" dirty="0" smtClean="0"/>
              <a:t>was a service that provided </a:t>
            </a:r>
            <a:r>
              <a:rPr lang="en-CA" baseline="0" dirty="0" smtClean="0"/>
              <a:t>tutorials for several of our e-resources. Whenever a new Niche Academy video was released, I would use this as an opportunity to promote both the resource </a:t>
            </a:r>
            <a:r>
              <a:rPr lang="en-CA" baseline="0" dirty="0" smtClean="0"/>
              <a:t>itself (in this case, Ancestry), </a:t>
            </a:r>
            <a:r>
              <a:rPr lang="en-CA" baseline="0" dirty="0" smtClean="0"/>
              <a:t>and Niche Academy on our social media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5</a:t>
            </a:fld>
            <a:endParaRPr lang="en-CA"/>
          </a:p>
        </p:txBody>
      </p:sp>
    </p:spTree>
    <p:extLst>
      <p:ext uri="{BB962C8B-B14F-4D97-AF65-F5344CB8AC3E}">
        <p14:creationId xmlns:p14="http://schemas.microsoft.com/office/powerpoint/2010/main" val="411141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 getting into specific sources</a:t>
            </a:r>
            <a:r>
              <a:rPr lang="en-CA" baseline="0" dirty="0" smtClean="0"/>
              <a:t> of social media, I’ll start off with Facebook. In my experience, it is the most popular, in terms of libraries that participate and have their own </a:t>
            </a:r>
            <a:r>
              <a:rPr lang="en-CA" baseline="0" dirty="0" err="1" smtClean="0"/>
              <a:t>Facebok</a:t>
            </a:r>
            <a:r>
              <a:rPr lang="en-CA" baseline="0" dirty="0" smtClean="0"/>
              <a:t> pages, as well as the amount of patrons that follow libraries </a:t>
            </a:r>
          </a:p>
          <a:p>
            <a:r>
              <a:rPr lang="en-CA" baseline="0" dirty="0" smtClean="0"/>
              <a:t>With Facebook, it is fairly easy to follow </a:t>
            </a:r>
            <a:r>
              <a:rPr lang="en-CA" baseline="0" dirty="0" smtClean="0"/>
              <a:t>other organizations </a:t>
            </a:r>
            <a:r>
              <a:rPr lang="en-CA" baseline="0" dirty="0" smtClean="0"/>
              <a:t>that will be of interest to your community, and spontaneously share their posts onto your page</a:t>
            </a:r>
            <a:r>
              <a:rPr lang="en-CA" baseline="0" dirty="0" smtClean="0"/>
              <a:t>. </a:t>
            </a:r>
            <a:r>
              <a:rPr lang="en-CA" baseline="0" dirty="0" smtClean="0"/>
              <a:t>In the case of Northern Lights, it would be easy to share member library’s posts onto our own page so </a:t>
            </a:r>
            <a:r>
              <a:rPr lang="en-CA" baseline="0" dirty="0" smtClean="0"/>
              <a:t>that each post reaches a wider audience</a:t>
            </a:r>
            <a:endParaRPr lang="en-CA" baseline="0" dirty="0" smtClean="0"/>
          </a:p>
        </p:txBody>
      </p:sp>
      <p:sp>
        <p:nvSpPr>
          <p:cNvPr id="4" name="Slide Number Placeholder 3"/>
          <p:cNvSpPr>
            <a:spLocks noGrp="1"/>
          </p:cNvSpPr>
          <p:nvPr>
            <p:ph type="sldNum" sz="quarter" idx="10"/>
          </p:nvPr>
        </p:nvSpPr>
        <p:spPr/>
        <p:txBody>
          <a:bodyPr/>
          <a:lstStyle/>
          <a:p>
            <a:fld id="{93C1BD47-0FBB-4162-AC9F-A9B86BFD13D7}" type="slidenum">
              <a:rPr lang="en-CA" smtClean="0"/>
              <a:t>6</a:t>
            </a:fld>
            <a:endParaRPr lang="en-CA"/>
          </a:p>
        </p:txBody>
      </p:sp>
    </p:spTree>
    <p:extLst>
      <p:ext uri="{BB962C8B-B14F-4D97-AF65-F5344CB8AC3E}">
        <p14:creationId xmlns:p14="http://schemas.microsoft.com/office/powerpoint/2010/main" val="111045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smtClean="0"/>
              <a:t>As for “features”, I noticed that when I was on the Facebook </a:t>
            </a:r>
            <a:r>
              <a:rPr lang="en-CA" baseline="0" dirty="0" smtClean="0"/>
              <a:t>administration </a:t>
            </a:r>
            <a:r>
              <a:rPr lang="en-CA" baseline="0" dirty="0" smtClean="0"/>
              <a:t>for Northern Lights’ page, I was able to pre-schedule </a:t>
            </a:r>
            <a:r>
              <a:rPr lang="en-CA" baseline="0" dirty="0" err="1" smtClean="0"/>
              <a:t>facebook</a:t>
            </a:r>
            <a:r>
              <a:rPr lang="en-CA" baseline="0" dirty="0" smtClean="0"/>
              <a:t> posts. I don’t know if this feature only kicked in after we hit a certain amount of likes or if it was there all along, but I was happy to discover it none the less. It gave me the opportunity to set aside an afternoon and schedule posts for the entire next month. To find out if your organization has access to this option, create a post and see if a down arrow appears beside the word “post” which then leads to the option to “Schedule post”</a:t>
            </a:r>
          </a:p>
          <a:p>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7</a:t>
            </a:fld>
            <a:endParaRPr lang="en-CA"/>
          </a:p>
        </p:txBody>
      </p:sp>
    </p:spTree>
    <p:extLst>
      <p:ext uri="{BB962C8B-B14F-4D97-AF65-F5344CB8AC3E}">
        <p14:creationId xmlns:p14="http://schemas.microsoft.com/office/powerpoint/2010/main" val="17354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 would like to mention here that pre-planning for multiple forms of social media is an option. I’ll admit that I haven’t thoroughly explored any of them, although I believe that you would have to pay for </a:t>
            </a:r>
            <a:r>
              <a:rPr lang="en-CA" dirty="0" err="1" smtClean="0"/>
              <a:t>hootsuite</a:t>
            </a:r>
            <a:r>
              <a:rPr lang="en-CA" dirty="0" smtClean="0"/>
              <a:t>, and both </a:t>
            </a:r>
            <a:r>
              <a:rPr lang="en-CA" dirty="0" err="1" smtClean="0"/>
              <a:t>TweetDeck</a:t>
            </a:r>
            <a:r>
              <a:rPr lang="en-CA" dirty="0" smtClean="0"/>
              <a:t> and</a:t>
            </a:r>
            <a:r>
              <a:rPr lang="en-CA" baseline="0" dirty="0" smtClean="0"/>
              <a:t> </a:t>
            </a:r>
            <a:r>
              <a:rPr lang="en-CA" baseline="0" dirty="0" err="1" smtClean="0"/>
              <a:t>Planoly</a:t>
            </a:r>
            <a:r>
              <a:rPr lang="en-CA" baseline="0" dirty="0" smtClean="0"/>
              <a:t> are specific to only one form of social media whereas </a:t>
            </a:r>
            <a:r>
              <a:rPr lang="en-CA" baseline="0" dirty="0" err="1" smtClean="0"/>
              <a:t>hootsuite</a:t>
            </a:r>
            <a:r>
              <a:rPr lang="en-CA" baseline="0" dirty="0" smtClean="0"/>
              <a:t> and buffer can apply to posting across multiple platforms. </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8</a:t>
            </a:fld>
            <a:endParaRPr lang="en-CA"/>
          </a:p>
        </p:txBody>
      </p:sp>
    </p:spTree>
    <p:extLst>
      <p:ext uri="{BB962C8B-B14F-4D97-AF65-F5344CB8AC3E}">
        <p14:creationId xmlns:p14="http://schemas.microsoft.com/office/powerpoint/2010/main" val="3286970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But back to Facebook! My favourite method was </a:t>
            </a:r>
            <a:r>
              <a:rPr lang="en-CA" dirty="0" smtClean="0"/>
              <a:t>to start off social media planning by creating </a:t>
            </a:r>
            <a:r>
              <a:rPr lang="en-CA" dirty="0" smtClean="0"/>
              <a:t>a schedule for certain days of the week. I would </a:t>
            </a:r>
            <a:r>
              <a:rPr lang="en-CA" dirty="0" smtClean="0"/>
              <a:t>have </a:t>
            </a:r>
            <a:r>
              <a:rPr lang="en-CA" dirty="0" smtClean="0"/>
              <a:t>weekly regulars, which</a:t>
            </a:r>
            <a:r>
              <a:rPr lang="en-CA" baseline="0" dirty="0" smtClean="0"/>
              <a:t> consisted of member “library of the week” on Mondays, a sample of which are pictured here…</a:t>
            </a:r>
            <a:endParaRPr lang="en-CA" dirty="0"/>
          </a:p>
        </p:txBody>
      </p:sp>
      <p:sp>
        <p:nvSpPr>
          <p:cNvPr id="4" name="Slide Number Placeholder 3"/>
          <p:cNvSpPr>
            <a:spLocks noGrp="1"/>
          </p:cNvSpPr>
          <p:nvPr>
            <p:ph type="sldNum" sz="quarter" idx="10"/>
          </p:nvPr>
        </p:nvSpPr>
        <p:spPr/>
        <p:txBody>
          <a:bodyPr/>
          <a:lstStyle/>
          <a:p>
            <a:fld id="{93C1BD47-0FBB-4162-AC9F-A9B86BFD13D7}" type="slidenum">
              <a:rPr lang="en-CA" smtClean="0"/>
              <a:t>9</a:t>
            </a:fld>
            <a:endParaRPr lang="en-CA"/>
          </a:p>
        </p:txBody>
      </p:sp>
    </p:spTree>
    <p:extLst>
      <p:ext uri="{BB962C8B-B14F-4D97-AF65-F5344CB8AC3E}">
        <p14:creationId xmlns:p14="http://schemas.microsoft.com/office/powerpoint/2010/main" val="3757773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CAB8D18-ADCB-40F0-9A73-AF8B04C18A1E}" type="datetimeFigureOut">
              <a:rPr lang="en-CA" smtClean="0"/>
              <a:t>2018-04-26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648301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CAB8D18-ADCB-40F0-9A73-AF8B04C18A1E}" type="datetimeFigureOut">
              <a:rPr lang="en-CA" smtClean="0"/>
              <a:t>2018-04-26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127623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CAB8D18-ADCB-40F0-9A73-AF8B04C18A1E}" type="datetimeFigureOut">
              <a:rPr lang="en-CA" smtClean="0"/>
              <a:t>2018-04-26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164918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CAB8D18-ADCB-40F0-9A73-AF8B04C18A1E}" type="datetimeFigureOut">
              <a:rPr lang="en-CA" smtClean="0"/>
              <a:t>2018-04-26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70439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AB8D18-ADCB-40F0-9A73-AF8B04C18A1E}" type="datetimeFigureOut">
              <a:rPr lang="en-CA" smtClean="0"/>
              <a:t>2018-04-26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10338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CAB8D18-ADCB-40F0-9A73-AF8B04C18A1E}" type="datetimeFigureOut">
              <a:rPr lang="en-CA" smtClean="0"/>
              <a:t>2018-04-26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3399130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CAB8D18-ADCB-40F0-9A73-AF8B04C18A1E}" type="datetimeFigureOut">
              <a:rPr lang="en-CA" smtClean="0"/>
              <a:t>2018-04-26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1907884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CAB8D18-ADCB-40F0-9A73-AF8B04C18A1E}" type="datetimeFigureOut">
              <a:rPr lang="en-CA" smtClean="0"/>
              <a:t>2018-04-26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160309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B8D18-ADCB-40F0-9A73-AF8B04C18A1E}" type="datetimeFigureOut">
              <a:rPr lang="en-CA" smtClean="0"/>
              <a:t>2018-04-26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247902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AB8D18-ADCB-40F0-9A73-AF8B04C18A1E}" type="datetimeFigureOut">
              <a:rPr lang="en-CA" smtClean="0"/>
              <a:t>2018-04-26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3857697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AB8D18-ADCB-40F0-9A73-AF8B04C18A1E}" type="datetimeFigureOut">
              <a:rPr lang="en-CA" smtClean="0"/>
              <a:t>2018-04-26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B5769A9-7AA7-4971-846F-C711F60182D3}" type="slidenum">
              <a:rPr lang="en-CA" smtClean="0"/>
              <a:t>‹#›</a:t>
            </a:fld>
            <a:endParaRPr lang="en-CA"/>
          </a:p>
        </p:txBody>
      </p:sp>
    </p:spTree>
    <p:extLst>
      <p:ext uri="{BB962C8B-B14F-4D97-AF65-F5344CB8AC3E}">
        <p14:creationId xmlns:p14="http://schemas.microsoft.com/office/powerpoint/2010/main" val="3634833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B8D18-ADCB-40F0-9A73-AF8B04C18A1E}" type="datetimeFigureOut">
              <a:rPr lang="en-CA" smtClean="0"/>
              <a:t>2018-04-26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769A9-7AA7-4971-846F-C711F60182D3}" type="slidenum">
              <a:rPr lang="en-CA" smtClean="0"/>
              <a:t>‹#›</a:t>
            </a:fld>
            <a:endParaRPr lang="en-CA"/>
          </a:p>
        </p:txBody>
      </p:sp>
    </p:spTree>
    <p:extLst>
      <p:ext uri="{BB962C8B-B14F-4D97-AF65-F5344CB8AC3E}">
        <p14:creationId xmlns:p14="http://schemas.microsoft.com/office/powerpoint/2010/main" val="80175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independent.co.u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2340"/>
            <a:ext cx="9144000" cy="4081493"/>
          </a:xfrm>
        </p:spPr>
        <p:txBody>
          <a:bodyPr>
            <a:normAutofit fontScale="90000"/>
          </a:bodyPr>
          <a:lstStyle/>
          <a:p>
            <a:pPr>
              <a:lnSpc>
                <a:spcPct val="150000"/>
              </a:lnSpc>
            </a:pPr>
            <a:r>
              <a:rPr lang="en-CA" dirty="0" smtClean="0"/>
              <a:t>Social Media: </a:t>
            </a:r>
            <a:br>
              <a:rPr lang="en-CA" dirty="0" smtClean="0"/>
            </a:br>
            <a:r>
              <a:rPr lang="en-CA" dirty="0" smtClean="0"/>
              <a:t>Tips and Tricks from a Library System Perspective</a:t>
            </a:r>
            <a:endParaRPr lang="en-CA" dirty="0"/>
          </a:p>
        </p:txBody>
      </p:sp>
      <p:sp>
        <p:nvSpPr>
          <p:cNvPr id="3" name="Subtitle 2"/>
          <p:cNvSpPr>
            <a:spLocks noGrp="1"/>
          </p:cNvSpPr>
          <p:nvPr>
            <p:ph type="subTitle" idx="1"/>
          </p:nvPr>
        </p:nvSpPr>
        <p:spPr>
          <a:xfrm>
            <a:off x="1524000" y="4644668"/>
            <a:ext cx="9144000" cy="1453351"/>
          </a:xfrm>
        </p:spPr>
        <p:txBody>
          <a:bodyPr>
            <a:normAutofit/>
          </a:bodyPr>
          <a:lstStyle/>
          <a:p>
            <a:pPr>
              <a:lnSpc>
                <a:spcPct val="150000"/>
              </a:lnSpc>
            </a:pPr>
            <a:r>
              <a:rPr lang="en-CA" dirty="0" smtClean="0"/>
              <a:t>Robyn Gray</a:t>
            </a:r>
          </a:p>
          <a:p>
            <a:pPr>
              <a:lnSpc>
                <a:spcPct val="150000"/>
              </a:lnSpc>
            </a:pPr>
            <a:r>
              <a:rPr lang="en-CA" dirty="0" smtClean="0"/>
              <a:t>@RobynG8</a:t>
            </a:r>
            <a:endParaRPr lang="en-CA" dirty="0"/>
          </a:p>
        </p:txBody>
      </p:sp>
    </p:spTree>
    <p:extLst>
      <p:ext uri="{BB962C8B-B14F-4D97-AF65-F5344CB8AC3E}">
        <p14:creationId xmlns:p14="http://schemas.microsoft.com/office/powerpoint/2010/main" val="267615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22959"/>
          </a:xfrm>
        </p:spPr>
        <p:txBody>
          <a:bodyPr/>
          <a:lstStyle/>
          <a:p>
            <a:pPr algn="ctr"/>
            <a:r>
              <a:rPr lang="en-US" dirty="0" smtClean="0"/>
              <a:t>Thursdays: E-Resource Features </a:t>
            </a:r>
            <a:endParaRPr lang="en-CA" dirty="0"/>
          </a:p>
        </p:txBody>
      </p:sp>
      <p:sp>
        <p:nvSpPr>
          <p:cNvPr id="3" name="Content Placeholder 2"/>
          <p:cNvSpPr>
            <a:spLocks noGrp="1"/>
          </p:cNvSpPr>
          <p:nvPr>
            <p:ph idx="1"/>
          </p:nvPr>
        </p:nvSpPr>
        <p:spPr/>
        <p:txBody>
          <a:bodyPr/>
          <a:lstStyle/>
          <a:p>
            <a:pPr marL="0" indent="0">
              <a:buNone/>
            </a:pPr>
            <a:r>
              <a:rPr lang="en-US" dirty="0" smtClean="0"/>
              <a:t> </a:t>
            </a: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240" y="822960"/>
            <a:ext cx="6769519" cy="5837683"/>
          </a:xfrm>
          <a:prstGeom prst="rect">
            <a:avLst/>
          </a:prstGeom>
        </p:spPr>
      </p:pic>
    </p:spTree>
    <p:extLst>
      <p:ext uri="{BB962C8B-B14F-4D97-AF65-F5344CB8AC3E}">
        <p14:creationId xmlns:p14="http://schemas.microsoft.com/office/powerpoint/2010/main" val="592470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721223"/>
          </a:xfrm>
        </p:spPr>
        <p:txBody>
          <a:bodyPr>
            <a:normAutofit fontScale="90000"/>
          </a:bodyPr>
          <a:lstStyle/>
          <a:p>
            <a:pPr algn="ctr">
              <a:lnSpc>
                <a:spcPct val="150000"/>
              </a:lnSpc>
            </a:pPr>
            <a:r>
              <a:rPr lang="en-US" sz="3600" dirty="0" smtClean="0"/>
              <a:t>Other “Feature” Ideas: </a:t>
            </a:r>
            <a:br>
              <a:rPr lang="en-US" sz="3600" dirty="0" smtClean="0"/>
            </a:br>
            <a:r>
              <a:rPr lang="en-US" sz="3600" dirty="0" smtClean="0"/>
              <a:t>Follow them and repost their exciting news to your page </a:t>
            </a:r>
            <a:endParaRPr lang="en-CA" sz="3600" dirty="0"/>
          </a:p>
        </p:txBody>
      </p:sp>
      <p:sp>
        <p:nvSpPr>
          <p:cNvPr id="3" name="Content Placeholder 2"/>
          <p:cNvSpPr>
            <a:spLocks noGrp="1"/>
          </p:cNvSpPr>
          <p:nvPr>
            <p:ph idx="1"/>
          </p:nvPr>
        </p:nvSpPr>
        <p:spPr>
          <a:xfrm>
            <a:off x="1465730" y="2049277"/>
            <a:ext cx="3097306" cy="4584140"/>
          </a:xfrm>
        </p:spPr>
        <p:style>
          <a:lnRef idx="2">
            <a:schemeClr val="dk1"/>
          </a:lnRef>
          <a:fillRef idx="1">
            <a:schemeClr val="lt1"/>
          </a:fillRef>
          <a:effectRef idx="0">
            <a:schemeClr val="dk1"/>
          </a:effectRef>
          <a:fontRef idx="minor">
            <a:schemeClr val="dk1"/>
          </a:fontRef>
        </p:style>
        <p:txBody>
          <a:bodyPr>
            <a:normAutofit/>
          </a:bodyPr>
          <a:lstStyle/>
          <a:p>
            <a:pPr marL="0" indent="0">
              <a:lnSpc>
                <a:spcPct val="150000"/>
              </a:lnSpc>
              <a:buNone/>
            </a:pPr>
            <a:r>
              <a:rPr lang="en-US" dirty="0" smtClean="0"/>
              <a:t>Public Libraries:</a:t>
            </a:r>
          </a:p>
          <a:p>
            <a:pPr>
              <a:lnSpc>
                <a:spcPct val="150000"/>
              </a:lnSpc>
            </a:pPr>
            <a:r>
              <a:rPr lang="en-US" dirty="0" smtClean="0"/>
              <a:t>Local Businesses </a:t>
            </a:r>
          </a:p>
          <a:p>
            <a:pPr>
              <a:lnSpc>
                <a:spcPct val="150000"/>
              </a:lnSpc>
            </a:pPr>
            <a:r>
              <a:rPr lang="en-US" dirty="0" smtClean="0"/>
              <a:t>Daycares</a:t>
            </a:r>
          </a:p>
          <a:p>
            <a:pPr>
              <a:lnSpc>
                <a:spcPct val="150000"/>
              </a:lnSpc>
            </a:pPr>
            <a:r>
              <a:rPr lang="en-US" dirty="0" smtClean="0"/>
              <a:t>Sports </a:t>
            </a:r>
            <a:r>
              <a:rPr lang="en-US" dirty="0" err="1" smtClean="0"/>
              <a:t>Centres</a:t>
            </a:r>
            <a:endParaRPr lang="en-US" dirty="0" smtClean="0"/>
          </a:p>
          <a:p>
            <a:pPr>
              <a:lnSpc>
                <a:spcPct val="150000"/>
              </a:lnSpc>
            </a:pPr>
            <a:r>
              <a:rPr lang="en-US" dirty="0" smtClean="0"/>
              <a:t>Municipalities </a:t>
            </a:r>
          </a:p>
          <a:p>
            <a:pPr>
              <a:lnSpc>
                <a:spcPct val="150000"/>
              </a:lnSpc>
            </a:pPr>
            <a:r>
              <a:rPr lang="en-US" dirty="0" smtClean="0"/>
              <a:t>Farmer’s Markets </a:t>
            </a:r>
          </a:p>
        </p:txBody>
      </p:sp>
      <p:sp>
        <p:nvSpPr>
          <p:cNvPr id="4" name="TextBox 3"/>
          <p:cNvSpPr txBox="1"/>
          <p:nvPr/>
        </p:nvSpPr>
        <p:spPr>
          <a:xfrm>
            <a:off x="7055224" y="2033023"/>
            <a:ext cx="3774142" cy="461664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nSpc>
                <a:spcPct val="150000"/>
              </a:lnSpc>
            </a:pPr>
            <a:r>
              <a:rPr lang="en-US" sz="2800" dirty="0" smtClean="0"/>
              <a:t>Academic </a:t>
            </a:r>
            <a:r>
              <a:rPr lang="en-US" sz="2800" dirty="0"/>
              <a:t>Libraries:</a:t>
            </a:r>
          </a:p>
          <a:p>
            <a:pPr marL="457200" indent="-457200">
              <a:lnSpc>
                <a:spcPct val="150000"/>
              </a:lnSpc>
              <a:buFont typeface="Arial" panose="020B0604020202020204" pitchFamily="34" charset="0"/>
              <a:buChar char="•"/>
            </a:pPr>
            <a:r>
              <a:rPr lang="en-US" sz="2800" dirty="0" smtClean="0"/>
              <a:t>Other University Departments</a:t>
            </a:r>
          </a:p>
          <a:p>
            <a:pPr marL="457200" indent="-457200">
              <a:lnSpc>
                <a:spcPct val="150000"/>
              </a:lnSpc>
              <a:buFont typeface="Arial" panose="020B0604020202020204" pitchFamily="34" charset="0"/>
              <a:buChar char="•"/>
            </a:pPr>
            <a:r>
              <a:rPr lang="en-US" sz="2800" dirty="0" smtClean="0"/>
              <a:t>University bookstore</a:t>
            </a:r>
          </a:p>
          <a:p>
            <a:pPr marL="457200" indent="-457200">
              <a:lnSpc>
                <a:spcPct val="150000"/>
              </a:lnSpc>
              <a:buFont typeface="Arial" panose="020B0604020202020204" pitchFamily="34" charset="0"/>
              <a:buChar char="•"/>
            </a:pPr>
            <a:r>
              <a:rPr lang="en-US" sz="2800" dirty="0" smtClean="0"/>
              <a:t>Nearby Museums</a:t>
            </a:r>
          </a:p>
          <a:p>
            <a:pPr marL="457200" indent="-457200">
              <a:lnSpc>
                <a:spcPct val="150000"/>
              </a:lnSpc>
              <a:buFont typeface="Arial" panose="020B0604020202020204" pitchFamily="34" charset="0"/>
              <a:buChar char="•"/>
            </a:pPr>
            <a:r>
              <a:rPr lang="en-US" sz="2800" dirty="0" smtClean="0"/>
              <a:t>Art </a:t>
            </a:r>
            <a:r>
              <a:rPr lang="en-US" sz="2800" dirty="0" err="1" smtClean="0"/>
              <a:t>Centres</a:t>
            </a:r>
            <a:endParaRPr lang="en-US" sz="2800" dirty="0" smtClean="0"/>
          </a:p>
          <a:p>
            <a:pPr marL="457200" indent="-457200">
              <a:lnSpc>
                <a:spcPct val="150000"/>
              </a:lnSpc>
              <a:buFont typeface="Arial" panose="020B0604020202020204" pitchFamily="34" charset="0"/>
              <a:buChar char="•"/>
            </a:pPr>
            <a:r>
              <a:rPr lang="en-US" sz="2800" dirty="0" smtClean="0"/>
              <a:t>Local Events</a:t>
            </a:r>
            <a:endParaRPr lang="en-US" sz="2800" dirty="0"/>
          </a:p>
        </p:txBody>
      </p:sp>
    </p:spTree>
    <p:extLst>
      <p:ext uri="{BB962C8B-B14F-4D97-AF65-F5344CB8AC3E}">
        <p14:creationId xmlns:p14="http://schemas.microsoft.com/office/powerpoint/2010/main" val="3956650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735" y="22225"/>
            <a:ext cx="4056529" cy="784599"/>
          </a:xfrm>
        </p:spPr>
        <p:txBody>
          <a:bodyPr/>
          <a:lstStyle/>
          <a:p>
            <a:r>
              <a:rPr lang="en-US" dirty="0" smtClean="0"/>
              <a:t>Literary Calendar</a:t>
            </a:r>
            <a:endParaRPr lang="en-CA" dirty="0"/>
          </a:p>
        </p:txBody>
      </p:sp>
      <p:sp>
        <p:nvSpPr>
          <p:cNvPr id="3" name="Content Placeholder 2"/>
          <p:cNvSpPr>
            <a:spLocks noGrp="1"/>
          </p:cNvSpPr>
          <p:nvPr>
            <p:ph idx="1"/>
          </p:nvPr>
        </p:nvSpPr>
        <p:spPr>
          <a:xfrm>
            <a:off x="35857" y="806824"/>
            <a:ext cx="12120282" cy="744071"/>
          </a:xfrm>
        </p:spPr>
        <p:txBody>
          <a:bodyPr/>
          <a:lstStyle/>
          <a:p>
            <a:pPr marL="0" indent="0">
              <a:buNone/>
            </a:pPr>
            <a:r>
              <a:rPr lang="en-US" dirty="0" smtClean="0"/>
              <a:t>Can come from library </a:t>
            </a:r>
            <a:r>
              <a:rPr lang="en-US" dirty="0"/>
              <a:t>s</a:t>
            </a:r>
            <a:r>
              <a:rPr lang="en-US" dirty="0" smtClean="0"/>
              <a:t>ignificant </a:t>
            </a:r>
            <a:r>
              <a:rPr lang="en-US" dirty="0"/>
              <a:t>d</a:t>
            </a:r>
            <a:r>
              <a:rPr lang="en-US" dirty="0" smtClean="0"/>
              <a:t>ates, school literary dates, health/wellness days</a:t>
            </a:r>
            <a:endParaRPr lang="en-CA" dirty="0"/>
          </a:p>
        </p:txBody>
      </p:sp>
      <p:pic>
        <p:nvPicPr>
          <p:cNvPr id="6" name="Picture 5"/>
          <p:cNvPicPr>
            <a:picLocks noChangeAspect="1"/>
          </p:cNvPicPr>
          <p:nvPr/>
        </p:nvPicPr>
        <p:blipFill>
          <a:blip r:embed="rId3"/>
          <a:stretch>
            <a:fillRect/>
          </a:stretch>
        </p:blipFill>
        <p:spPr>
          <a:xfrm>
            <a:off x="8014086" y="1326776"/>
            <a:ext cx="4177913" cy="3984676"/>
          </a:xfrm>
          <a:prstGeom prst="rect">
            <a:avLst/>
          </a:prstGeom>
        </p:spPr>
      </p:pic>
      <p:pic>
        <p:nvPicPr>
          <p:cNvPr id="7" name="Picture 6"/>
          <p:cNvPicPr>
            <a:picLocks noChangeAspect="1"/>
          </p:cNvPicPr>
          <p:nvPr/>
        </p:nvPicPr>
        <p:blipFill>
          <a:blip r:embed="rId4"/>
          <a:stretch>
            <a:fillRect/>
          </a:stretch>
        </p:blipFill>
        <p:spPr>
          <a:xfrm>
            <a:off x="0" y="1326776"/>
            <a:ext cx="4177911" cy="3950633"/>
          </a:xfrm>
          <a:prstGeom prst="rect">
            <a:avLst/>
          </a:prstGeom>
        </p:spPr>
      </p:pic>
      <p:pic>
        <p:nvPicPr>
          <p:cNvPr id="8" name="Picture 7"/>
          <p:cNvPicPr>
            <a:picLocks noChangeAspect="1"/>
          </p:cNvPicPr>
          <p:nvPr/>
        </p:nvPicPr>
        <p:blipFill>
          <a:blip r:embed="rId5"/>
          <a:stretch>
            <a:fillRect/>
          </a:stretch>
        </p:blipFill>
        <p:spPr>
          <a:xfrm>
            <a:off x="4205434" y="1326776"/>
            <a:ext cx="3781129" cy="5403336"/>
          </a:xfrm>
          <a:prstGeom prst="rect">
            <a:avLst/>
          </a:prstGeom>
        </p:spPr>
      </p:pic>
    </p:spTree>
    <p:extLst>
      <p:ext uri="{BB962C8B-B14F-4D97-AF65-F5344CB8AC3E}">
        <p14:creationId xmlns:p14="http://schemas.microsoft.com/office/powerpoint/2010/main" val="3202618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911" y="365125"/>
            <a:ext cx="9480176" cy="1325563"/>
          </a:xfrm>
        </p:spPr>
        <p:txBody>
          <a:bodyPr/>
          <a:lstStyle/>
          <a:p>
            <a:r>
              <a:rPr lang="en-US" dirty="0" smtClean="0"/>
              <a:t>Created One “Master List” for our system</a:t>
            </a:r>
            <a:endParaRPr lang="en-CA" dirty="0"/>
          </a:p>
        </p:txBody>
      </p:sp>
      <p:sp>
        <p:nvSpPr>
          <p:cNvPr id="3" name="Content Placeholder 2"/>
          <p:cNvSpPr>
            <a:spLocks noGrp="1"/>
          </p:cNvSpPr>
          <p:nvPr>
            <p:ph idx="1"/>
          </p:nvPr>
        </p:nvSpPr>
        <p:spPr/>
        <p:txBody>
          <a:bodyPr/>
          <a:lstStyle/>
          <a:p>
            <a:pPr marL="0" indent="0">
              <a:buNone/>
            </a:pPr>
            <a:r>
              <a:rPr lang="en-US" dirty="0" smtClean="0"/>
              <a:t> </a:t>
            </a:r>
            <a:endParaRPr lang="en-CA" dirty="0"/>
          </a:p>
        </p:txBody>
      </p:sp>
      <p:pic>
        <p:nvPicPr>
          <p:cNvPr id="4" name="Picture 3"/>
          <p:cNvPicPr>
            <a:picLocks noChangeAspect="1"/>
          </p:cNvPicPr>
          <p:nvPr/>
        </p:nvPicPr>
        <p:blipFill>
          <a:blip r:embed="rId3"/>
          <a:stretch>
            <a:fillRect/>
          </a:stretch>
        </p:blipFill>
        <p:spPr>
          <a:xfrm>
            <a:off x="2762740" y="1825625"/>
            <a:ext cx="6666519" cy="4245629"/>
          </a:xfrm>
          <a:prstGeom prst="rect">
            <a:avLst/>
          </a:prstGeom>
        </p:spPr>
      </p:pic>
      <p:sp>
        <p:nvSpPr>
          <p:cNvPr id="5" name="TextBox 4"/>
          <p:cNvSpPr txBox="1"/>
          <p:nvPr/>
        </p:nvSpPr>
        <p:spPr>
          <a:xfrm>
            <a:off x="8238564" y="6311900"/>
            <a:ext cx="3953436" cy="369332"/>
          </a:xfrm>
          <a:prstGeom prst="rect">
            <a:avLst/>
          </a:prstGeom>
          <a:noFill/>
        </p:spPr>
        <p:txBody>
          <a:bodyPr wrap="square" rtlCol="0">
            <a:spAutoFit/>
          </a:bodyPr>
          <a:lstStyle/>
          <a:p>
            <a:r>
              <a:rPr lang="en-CA" dirty="0"/>
              <a:t>http://www.nlls.ab.ca/Public-Services</a:t>
            </a:r>
          </a:p>
        </p:txBody>
      </p:sp>
    </p:spTree>
    <p:extLst>
      <p:ext uri="{BB962C8B-B14F-4D97-AF65-F5344CB8AC3E}">
        <p14:creationId xmlns:p14="http://schemas.microsoft.com/office/powerpoint/2010/main" val="101424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206188" y="134472"/>
            <a:ext cx="632012" cy="230654"/>
          </a:xfrm>
        </p:spPr>
        <p:txBody>
          <a:bodyPr>
            <a:normAutofit fontScale="90000"/>
          </a:bodyPr>
          <a:lstStyle/>
          <a:p>
            <a:endParaRPr lang="en-CA" dirty="0"/>
          </a:p>
        </p:txBody>
      </p:sp>
      <p:sp>
        <p:nvSpPr>
          <p:cNvPr id="3" name="Content Placeholder 2"/>
          <p:cNvSpPr>
            <a:spLocks noGrp="1"/>
          </p:cNvSpPr>
          <p:nvPr>
            <p:ph idx="1"/>
          </p:nvPr>
        </p:nvSpPr>
        <p:spPr>
          <a:xfrm>
            <a:off x="2758440" y="0"/>
            <a:ext cx="9326880" cy="5058507"/>
          </a:xfrm>
        </p:spPr>
        <p:txBody>
          <a:bodyPr>
            <a:normAutofit/>
          </a:bodyPr>
          <a:lstStyle/>
          <a:p>
            <a:pPr>
              <a:lnSpc>
                <a:spcPct val="150000"/>
              </a:lnSpc>
            </a:pPr>
            <a:r>
              <a:rPr lang="en-US" dirty="0" smtClean="0"/>
              <a:t>A.A. Milne (Winnie the Pooh)’s Birthday</a:t>
            </a:r>
          </a:p>
          <a:p>
            <a:pPr>
              <a:lnSpc>
                <a:spcPct val="150000"/>
              </a:lnSpc>
            </a:pPr>
            <a:r>
              <a:rPr lang="en-US" dirty="0" smtClean="0"/>
              <a:t>Harry Potter Publication Anniversary </a:t>
            </a:r>
          </a:p>
          <a:p>
            <a:pPr>
              <a:lnSpc>
                <a:spcPct val="150000"/>
              </a:lnSpc>
            </a:pPr>
            <a:r>
              <a:rPr lang="en-US" dirty="0" smtClean="0"/>
              <a:t>National Dyslexia Day </a:t>
            </a:r>
          </a:p>
          <a:p>
            <a:pPr lvl="1">
              <a:lnSpc>
                <a:spcPct val="150000"/>
              </a:lnSpc>
            </a:pPr>
            <a:r>
              <a:rPr lang="en-US" dirty="0" smtClean="0"/>
              <a:t>Promote how </a:t>
            </a:r>
            <a:r>
              <a:rPr lang="en-US" dirty="0" smtClean="0"/>
              <a:t>E-Resources offer </a:t>
            </a:r>
            <a:r>
              <a:rPr lang="en-US" dirty="0" err="1" smtClean="0"/>
              <a:t>ebooks</a:t>
            </a:r>
            <a:r>
              <a:rPr lang="en-US" dirty="0" smtClean="0"/>
              <a:t> with Dyslexic Font</a:t>
            </a:r>
          </a:p>
          <a:p>
            <a:pPr>
              <a:lnSpc>
                <a:spcPct val="150000"/>
              </a:lnSpc>
            </a:pPr>
            <a:r>
              <a:rPr lang="en-US" dirty="0" smtClean="0"/>
              <a:t>International Day of Persons with Disabilities</a:t>
            </a:r>
          </a:p>
          <a:p>
            <a:pPr lvl="1"/>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28" y="58272"/>
            <a:ext cx="2689412" cy="47737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1634" y="3733800"/>
            <a:ext cx="8143686" cy="2916945"/>
          </a:xfrm>
          <a:prstGeom prst="rect">
            <a:avLst/>
          </a:prstGeom>
        </p:spPr>
      </p:pic>
    </p:spTree>
    <p:extLst>
      <p:ext uri="{BB962C8B-B14F-4D97-AF65-F5344CB8AC3E}">
        <p14:creationId xmlns:p14="http://schemas.microsoft.com/office/powerpoint/2010/main" val="377998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Recommendations make great posts!</a:t>
            </a:r>
            <a:endParaRPr lang="en-CA" dirty="0"/>
          </a:p>
        </p:txBody>
      </p:sp>
      <p:sp>
        <p:nvSpPr>
          <p:cNvPr id="3" name="Content Placeholder 2"/>
          <p:cNvSpPr>
            <a:spLocks noGrp="1"/>
          </p:cNvSpPr>
          <p:nvPr>
            <p:ph idx="1"/>
          </p:nvPr>
        </p:nvSpPr>
        <p:spPr/>
        <p:txBody>
          <a:bodyPr/>
          <a:lstStyle/>
          <a:p>
            <a:pPr>
              <a:lnSpc>
                <a:spcPct val="150000"/>
              </a:lnSpc>
              <a:spcBef>
                <a:spcPts val="0"/>
              </a:spcBef>
            </a:pPr>
            <a:r>
              <a:rPr lang="en-US" dirty="0" smtClean="0"/>
              <a:t>Including sources of multiple lists, like Goodreads.com and Blog.overdrive.com </a:t>
            </a:r>
          </a:p>
          <a:p>
            <a:pPr>
              <a:lnSpc>
                <a:spcPct val="150000"/>
              </a:lnSpc>
              <a:spcBef>
                <a:spcPts val="0"/>
              </a:spcBef>
            </a:pPr>
            <a:r>
              <a:rPr lang="en-US" dirty="0" smtClean="0"/>
              <a:t>And one-time lists, like “The 42 Best Books to Read Before You Die” by </a:t>
            </a:r>
            <a:r>
              <a:rPr lang="en-US" dirty="0" smtClean="0">
                <a:hlinkClick r:id="rId2"/>
              </a:rPr>
              <a:t>www.independent.co.uk</a:t>
            </a:r>
            <a:r>
              <a:rPr lang="en-US" dirty="0" smtClean="0"/>
              <a:t>  </a:t>
            </a:r>
            <a:endParaRPr lang="en-US" dirty="0" smtClean="0"/>
          </a:p>
          <a:p>
            <a:pPr>
              <a:lnSpc>
                <a:spcPct val="150000"/>
              </a:lnSpc>
              <a:spcBef>
                <a:spcPts val="0"/>
              </a:spcBef>
            </a:pPr>
            <a:r>
              <a:rPr lang="en-US" dirty="0" smtClean="0"/>
              <a:t>Top summer-reads lists, “books being made into movies in 2018” lists</a:t>
            </a:r>
            <a:endParaRPr lang="en-CA" dirty="0"/>
          </a:p>
        </p:txBody>
      </p:sp>
    </p:spTree>
    <p:extLst>
      <p:ext uri="{BB962C8B-B14F-4D97-AF65-F5344CB8AC3E}">
        <p14:creationId xmlns:p14="http://schemas.microsoft.com/office/powerpoint/2010/main" val="1796069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138" y="634066"/>
            <a:ext cx="2398059" cy="1325563"/>
          </a:xfrm>
        </p:spPr>
        <p:txBody>
          <a:bodyPr/>
          <a:lstStyle/>
          <a:p>
            <a:r>
              <a:rPr lang="en-US" dirty="0" smtClean="0"/>
              <a:t>Twitter </a:t>
            </a:r>
            <a:endParaRPr lang="en-CA" dirty="0"/>
          </a:p>
        </p:txBody>
      </p:sp>
      <p:sp>
        <p:nvSpPr>
          <p:cNvPr id="3" name="Content Placeholder 2"/>
          <p:cNvSpPr>
            <a:spLocks noGrp="1"/>
          </p:cNvSpPr>
          <p:nvPr>
            <p:ph idx="1"/>
          </p:nvPr>
        </p:nvSpPr>
        <p:spPr>
          <a:xfrm>
            <a:off x="765641" y="2375648"/>
            <a:ext cx="10515600" cy="4061292"/>
          </a:xfrm>
        </p:spPr>
        <p:txBody>
          <a:bodyPr/>
          <a:lstStyle/>
          <a:p>
            <a:pPr>
              <a:lnSpc>
                <a:spcPct val="150000"/>
              </a:lnSpc>
            </a:pPr>
            <a:r>
              <a:rPr lang="en-US" dirty="0" smtClean="0"/>
              <a:t>A bit less “member libraries” </a:t>
            </a:r>
          </a:p>
          <a:p>
            <a:pPr>
              <a:lnSpc>
                <a:spcPct val="150000"/>
              </a:lnSpc>
            </a:pPr>
            <a:r>
              <a:rPr lang="en-US" dirty="0" smtClean="0"/>
              <a:t>A bit more “library organizations” – PLSB, LAA </a:t>
            </a:r>
          </a:p>
          <a:p>
            <a:pPr>
              <a:lnSpc>
                <a:spcPct val="150000"/>
              </a:lnSpc>
            </a:pPr>
            <a:r>
              <a:rPr lang="en-US" dirty="0" smtClean="0"/>
              <a:t>More </a:t>
            </a:r>
            <a:r>
              <a:rPr lang="en-US" dirty="0"/>
              <a:t>m</a:t>
            </a:r>
            <a:r>
              <a:rPr lang="en-US" dirty="0" smtClean="0"/>
              <a:t>unicipalities &amp; counties – “Town of Smoky Lake”, “Smoky Lake County” (draw attention to these accounts in tweets about libraries)</a:t>
            </a:r>
          </a:p>
          <a:p>
            <a:endParaRPr lang="en-US" dirty="0" smtClean="0"/>
          </a:p>
          <a:p>
            <a:endParaRPr lang="en-CA" dirty="0"/>
          </a:p>
        </p:txBody>
      </p:sp>
      <p:pic>
        <p:nvPicPr>
          <p:cNvPr id="4" name="Picture 3"/>
          <p:cNvPicPr>
            <a:picLocks noChangeAspect="1"/>
          </p:cNvPicPr>
          <p:nvPr/>
        </p:nvPicPr>
        <p:blipFill>
          <a:blip r:embed="rId3"/>
          <a:stretch>
            <a:fillRect/>
          </a:stretch>
        </p:blipFill>
        <p:spPr>
          <a:xfrm>
            <a:off x="8444753" y="634066"/>
            <a:ext cx="2657194" cy="2523499"/>
          </a:xfrm>
          <a:prstGeom prst="rect">
            <a:avLst/>
          </a:prstGeom>
        </p:spPr>
      </p:pic>
    </p:spTree>
    <p:extLst>
      <p:ext uri="{BB962C8B-B14F-4D97-AF65-F5344CB8AC3E}">
        <p14:creationId xmlns:p14="http://schemas.microsoft.com/office/powerpoint/2010/main" val="289042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0" y="80682"/>
            <a:ext cx="838200" cy="53790"/>
          </a:xfrm>
        </p:spPr>
        <p:txBody>
          <a:bodyPr>
            <a:normAutofit fontScale="90000"/>
          </a:bodyPr>
          <a:lstStyle/>
          <a:p>
            <a:endParaRPr lang="en-CA" dirty="0"/>
          </a:p>
        </p:txBody>
      </p:sp>
      <p:sp>
        <p:nvSpPr>
          <p:cNvPr id="3" name="Content Placeholder 2"/>
          <p:cNvSpPr>
            <a:spLocks noGrp="1"/>
          </p:cNvSpPr>
          <p:nvPr>
            <p:ph idx="1"/>
          </p:nvPr>
        </p:nvSpPr>
        <p:spPr>
          <a:xfrm>
            <a:off x="1" y="0"/>
            <a:ext cx="5996940" cy="6606988"/>
          </a:xfrm>
        </p:spPr>
        <p:txBody>
          <a:bodyPr>
            <a:normAutofit/>
          </a:bodyPr>
          <a:lstStyle/>
          <a:p>
            <a:pPr>
              <a:lnSpc>
                <a:spcPct val="150000"/>
              </a:lnSpc>
            </a:pPr>
            <a:r>
              <a:rPr lang="en-US" dirty="0" smtClean="0"/>
              <a:t>Tweet current and relevant info, like hours of operation or updates on events</a:t>
            </a:r>
          </a:p>
          <a:p>
            <a:pPr>
              <a:lnSpc>
                <a:spcPct val="150000"/>
              </a:lnSpc>
            </a:pPr>
            <a:r>
              <a:rPr lang="en-US" dirty="0" smtClean="0"/>
              <a:t>Retweet tidbits of information from LAA or PLSB</a:t>
            </a:r>
          </a:p>
          <a:p>
            <a:pPr lvl="1">
              <a:lnSpc>
                <a:spcPct val="150000"/>
              </a:lnSpc>
            </a:pPr>
            <a:r>
              <a:rPr lang="en-US" dirty="0" smtClean="0"/>
              <a:t>Tweet at Library Conferences on behalf of the organization (only occasionally)</a:t>
            </a:r>
          </a:p>
          <a:p>
            <a:pPr>
              <a:lnSpc>
                <a:spcPct val="150000"/>
              </a:lnSpc>
            </a:pPr>
            <a:r>
              <a:rPr lang="en-US" dirty="0" smtClean="0"/>
              <a:t>Retweet info from e-resources</a:t>
            </a:r>
          </a:p>
          <a:p>
            <a:pPr lvl="1">
              <a:lnSpc>
                <a:spcPct val="150000"/>
              </a:lnSpc>
            </a:pPr>
            <a:r>
              <a:rPr lang="en-US" dirty="0" smtClean="0"/>
              <a:t>Tweet pictures of donations from e-resource providers/library vendors </a:t>
            </a:r>
          </a:p>
          <a:p>
            <a:pPr marL="457200" lvl="1"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8998" y="1379219"/>
            <a:ext cx="3015425" cy="53523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127" y="134472"/>
            <a:ext cx="3164093" cy="5616264"/>
          </a:xfrm>
          <a:prstGeom prst="rect">
            <a:avLst/>
          </a:prstGeom>
        </p:spPr>
      </p:pic>
    </p:spTree>
    <p:extLst>
      <p:ext uri="{BB962C8B-B14F-4D97-AF65-F5344CB8AC3E}">
        <p14:creationId xmlns:p14="http://schemas.microsoft.com/office/powerpoint/2010/main" val="19115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617220"/>
            <a:ext cx="10515600" cy="5559743"/>
          </a:xfrm>
        </p:spPr>
        <p:txBody>
          <a:bodyPr/>
          <a:lstStyle/>
          <a:p>
            <a:pPr>
              <a:lnSpc>
                <a:spcPct val="150000"/>
              </a:lnSpc>
            </a:pPr>
            <a:r>
              <a:rPr lang="en-US" dirty="0" smtClean="0"/>
              <a:t>Twitter Handle: @RobynG8 (that’s me!)</a:t>
            </a:r>
          </a:p>
          <a:p>
            <a:pPr>
              <a:lnSpc>
                <a:spcPct val="150000"/>
              </a:lnSpc>
            </a:pPr>
            <a:r>
              <a:rPr lang="en-US" dirty="0" smtClean="0"/>
              <a:t>Hashtag: #</a:t>
            </a:r>
            <a:r>
              <a:rPr lang="en-US" dirty="0" err="1" smtClean="0"/>
              <a:t>alcjpl</a:t>
            </a:r>
            <a:r>
              <a:rPr lang="en-US" dirty="0" smtClean="0"/>
              <a:t>, #libraries – specific topics you can follow along with</a:t>
            </a:r>
          </a:p>
          <a:p>
            <a:pPr>
              <a:lnSpc>
                <a:spcPct val="150000"/>
              </a:lnSpc>
            </a:pPr>
            <a:r>
              <a:rPr lang="en-US" dirty="0" smtClean="0"/>
              <a:t>Same system for Instagram  </a:t>
            </a:r>
          </a:p>
          <a:p>
            <a:endParaRPr lang="en-US" dirty="0"/>
          </a:p>
          <a:p>
            <a:pPr marL="0" indent="0">
              <a:buNone/>
            </a:pPr>
            <a:endParaRPr lang="en-CA" dirty="0"/>
          </a:p>
        </p:txBody>
      </p:sp>
      <p:pic>
        <p:nvPicPr>
          <p:cNvPr id="4" name="Picture 3"/>
          <p:cNvPicPr>
            <a:picLocks noChangeAspect="1"/>
          </p:cNvPicPr>
          <p:nvPr/>
        </p:nvPicPr>
        <p:blipFill>
          <a:blip r:embed="rId3"/>
          <a:stretch>
            <a:fillRect/>
          </a:stretch>
        </p:blipFill>
        <p:spPr>
          <a:xfrm>
            <a:off x="1288085" y="3129688"/>
            <a:ext cx="9615829" cy="3194912"/>
          </a:xfrm>
          <a:prstGeom prst="rect">
            <a:avLst/>
          </a:prstGeom>
        </p:spPr>
      </p:pic>
    </p:spTree>
    <p:extLst>
      <p:ext uri="{BB962C8B-B14F-4D97-AF65-F5344CB8AC3E}">
        <p14:creationId xmlns:p14="http://schemas.microsoft.com/office/powerpoint/2010/main" val="1599747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smtClean="0"/>
              <a:t>Limited Number of Characters </a:t>
            </a:r>
            <a:endParaRPr lang="en-CA" dirty="0"/>
          </a:p>
        </p:txBody>
      </p:sp>
      <p:sp>
        <p:nvSpPr>
          <p:cNvPr id="3" name="Content Placeholder 2"/>
          <p:cNvSpPr>
            <a:spLocks noGrp="1"/>
          </p:cNvSpPr>
          <p:nvPr>
            <p:ph idx="1"/>
          </p:nvPr>
        </p:nvSpPr>
        <p:spPr>
          <a:xfrm>
            <a:off x="838200" y="1104966"/>
            <a:ext cx="10515600" cy="4869113"/>
          </a:xfrm>
        </p:spPr>
        <p:txBody>
          <a:bodyPr>
            <a:normAutofit/>
          </a:bodyPr>
          <a:lstStyle/>
          <a:p>
            <a:r>
              <a:rPr lang="en-US" dirty="0" smtClean="0"/>
              <a:t>Use capital letters to differentiate words, instead of using underscores</a:t>
            </a:r>
          </a:p>
          <a:p>
            <a:endParaRPr lang="en-US" dirty="0"/>
          </a:p>
          <a:p>
            <a:endParaRPr lang="en-US" dirty="0" smtClean="0"/>
          </a:p>
          <a:p>
            <a:endParaRPr lang="en-US" dirty="0" smtClean="0"/>
          </a:p>
          <a:p>
            <a:endParaRPr lang="en-US" dirty="0"/>
          </a:p>
          <a:p>
            <a:endParaRPr lang="en-US" dirty="0"/>
          </a:p>
          <a:p>
            <a:endParaRPr lang="en-US" dirty="0" smtClean="0"/>
          </a:p>
          <a:p>
            <a:endParaRPr lang="en-US" dirty="0"/>
          </a:p>
          <a:p>
            <a:r>
              <a:rPr lang="en-US" dirty="0" smtClean="0"/>
              <a:t>bitly.com – can shorten external links</a:t>
            </a:r>
            <a:endParaRPr lang="en-CA" dirty="0"/>
          </a:p>
        </p:txBody>
      </p:sp>
      <p:pic>
        <p:nvPicPr>
          <p:cNvPr id="4" name="Picture 3"/>
          <p:cNvPicPr>
            <a:picLocks noChangeAspect="1"/>
          </p:cNvPicPr>
          <p:nvPr/>
        </p:nvPicPr>
        <p:blipFill>
          <a:blip r:embed="rId3"/>
          <a:stretch>
            <a:fillRect/>
          </a:stretch>
        </p:blipFill>
        <p:spPr>
          <a:xfrm>
            <a:off x="6739218" y="3796832"/>
            <a:ext cx="5257800" cy="2886075"/>
          </a:xfrm>
          <a:prstGeom prst="rect">
            <a:avLst/>
          </a:prstGeom>
        </p:spPr>
      </p:pic>
      <p:pic>
        <p:nvPicPr>
          <p:cNvPr id="5" name="Picture 4"/>
          <p:cNvPicPr>
            <a:picLocks noChangeAspect="1"/>
          </p:cNvPicPr>
          <p:nvPr/>
        </p:nvPicPr>
        <p:blipFill>
          <a:blip r:embed="rId4"/>
          <a:stretch>
            <a:fillRect/>
          </a:stretch>
        </p:blipFill>
        <p:spPr>
          <a:xfrm>
            <a:off x="486111" y="1814537"/>
            <a:ext cx="9436698" cy="1835284"/>
          </a:xfrm>
          <a:prstGeom prst="rect">
            <a:avLst/>
          </a:prstGeom>
        </p:spPr>
      </p:pic>
    </p:spTree>
    <p:extLst>
      <p:ext uri="{BB962C8B-B14F-4D97-AF65-F5344CB8AC3E}">
        <p14:creationId xmlns:p14="http://schemas.microsoft.com/office/powerpoint/2010/main" val="263172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5" name="TextBox 4"/>
          <p:cNvSpPr txBox="1"/>
          <p:nvPr/>
        </p:nvSpPr>
        <p:spPr>
          <a:xfrm>
            <a:off x="7888254" y="5690795"/>
            <a:ext cx="1600957" cy="369332"/>
          </a:xfrm>
          <a:prstGeom prst="rect">
            <a:avLst/>
          </a:prstGeom>
          <a:noFill/>
        </p:spPr>
        <p:txBody>
          <a:bodyPr wrap="square" rtlCol="0">
            <a:spAutoFit/>
          </a:bodyPr>
          <a:lstStyle/>
          <a:p>
            <a:r>
              <a:rPr lang="en-US" dirty="0" smtClean="0"/>
              <a:t>www.nlls.ab.ca</a:t>
            </a:r>
            <a:endParaRPr lang="en-CA" dirty="0"/>
          </a:p>
        </p:txBody>
      </p:sp>
      <p:pic>
        <p:nvPicPr>
          <p:cNvPr id="6" name="Picture 5"/>
          <p:cNvPicPr>
            <a:picLocks noChangeAspect="1"/>
          </p:cNvPicPr>
          <p:nvPr/>
        </p:nvPicPr>
        <p:blipFill>
          <a:blip r:embed="rId3"/>
          <a:stretch>
            <a:fillRect/>
          </a:stretch>
        </p:blipFill>
        <p:spPr>
          <a:xfrm>
            <a:off x="647700" y="791028"/>
            <a:ext cx="5448300" cy="1447800"/>
          </a:xfrm>
          <a:prstGeom prst="rect">
            <a:avLst/>
          </a:prstGeom>
          <a:solidFill>
            <a:schemeClr val="bg1"/>
          </a:solidFill>
        </p:spPr>
      </p:pic>
      <p:pic>
        <p:nvPicPr>
          <p:cNvPr id="8" name="Content Placeholder 7"/>
          <p:cNvPicPr>
            <a:picLocks noGrp="1" noChangeAspect="1"/>
          </p:cNvPicPr>
          <p:nvPr>
            <p:ph idx="1"/>
          </p:nvPr>
        </p:nvPicPr>
        <p:blipFill>
          <a:blip r:embed="rId4"/>
          <a:stretch>
            <a:fillRect/>
          </a:stretch>
        </p:blipFill>
        <p:spPr>
          <a:xfrm>
            <a:off x="6096000" y="3532819"/>
            <a:ext cx="5185466" cy="1921308"/>
          </a:xfrm>
          <a:prstGeom prst="rect">
            <a:avLst/>
          </a:prstGeom>
        </p:spPr>
      </p:pic>
      <p:sp>
        <p:nvSpPr>
          <p:cNvPr id="9" name="TextBox 8"/>
          <p:cNvSpPr txBox="1"/>
          <p:nvPr/>
        </p:nvSpPr>
        <p:spPr>
          <a:xfrm>
            <a:off x="2485240" y="2480065"/>
            <a:ext cx="1773220" cy="369332"/>
          </a:xfrm>
          <a:prstGeom prst="rect">
            <a:avLst/>
          </a:prstGeom>
          <a:noFill/>
        </p:spPr>
        <p:txBody>
          <a:bodyPr wrap="square" rtlCol="0">
            <a:spAutoFit/>
          </a:bodyPr>
          <a:lstStyle/>
          <a:p>
            <a:r>
              <a:rPr lang="en-US" dirty="0" smtClean="0"/>
              <a:t>www.brsd.ab.ca</a:t>
            </a:r>
            <a:endParaRPr lang="en-CA" dirty="0"/>
          </a:p>
        </p:txBody>
      </p:sp>
    </p:spTree>
    <p:extLst>
      <p:ext uri="{BB962C8B-B14F-4D97-AF65-F5344CB8AC3E}">
        <p14:creationId xmlns:p14="http://schemas.microsoft.com/office/powerpoint/2010/main" val="326558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47960"/>
            <a:ext cx="10515600" cy="1325563"/>
          </a:xfrm>
        </p:spPr>
        <p:txBody>
          <a:bodyPr/>
          <a:lstStyle/>
          <a:p>
            <a:r>
              <a:rPr lang="en-US" dirty="0" smtClean="0"/>
              <a:t>Instagram </a:t>
            </a:r>
            <a:endParaRPr lang="en-CA" dirty="0"/>
          </a:p>
        </p:txBody>
      </p:sp>
      <p:sp>
        <p:nvSpPr>
          <p:cNvPr id="3" name="Content Placeholder 2"/>
          <p:cNvSpPr>
            <a:spLocks noGrp="1"/>
          </p:cNvSpPr>
          <p:nvPr>
            <p:ph idx="1"/>
          </p:nvPr>
        </p:nvSpPr>
        <p:spPr>
          <a:xfrm>
            <a:off x="838200" y="2567939"/>
            <a:ext cx="10515600" cy="3609023"/>
          </a:xfrm>
        </p:spPr>
        <p:txBody>
          <a:bodyPr/>
          <a:lstStyle/>
          <a:p>
            <a:pPr>
              <a:lnSpc>
                <a:spcPct val="150000"/>
              </a:lnSpc>
            </a:pPr>
            <a:r>
              <a:rPr lang="en-US" dirty="0" smtClean="0"/>
              <a:t>Can’t easily share posts from other accounts</a:t>
            </a:r>
          </a:p>
          <a:p>
            <a:pPr>
              <a:lnSpc>
                <a:spcPct val="150000"/>
              </a:lnSpc>
            </a:pPr>
            <a:r>
              <a:rPr lang="en-US" dirty="0" smtClean="0"/>
              <a:t>However, highly used amongst youth</a:t>
            </a:r>
            <a:endParaRPr lang="en-US" dirty="0" smtClean="0"/>
          </a:p>
          <a:p>
            <a:endParaRPr lang="en-CA" dirty="0"/>
          </a:p>
        </p:txBody>
      </p:sp>
      <p:pic>
        <p:nvPicPr>
          <p:cNvPr id="4" name="Picture 3"/>
          <p:cNvPicPr>
            <a:picLocks noChangeAspect="1"/>
          </p:cNvPicPr>
          <p:nvPr/>
        </p:nvPicPr>
        <p:blipFill>
          <a:blip r:embed="rId3"/>
          <a:stretch>
            <a:fillRect/>
          </a:stretch>
        </p:blipFill>
        <p:spPr>
          <a:xfrm>
            <a:off x="9054353" y="365125"/>
            <a:ext cx="2299447" cy="2291235"/>
          </a:xfrm>
          <a:prstGeom prst="rect">
            <a:avLst/>
          </a:prstGeom>
        </p:spPr>
      </p:pic>
    </p:spTree>
    <p:extLst>
      <p:ext uri="{BB962C8B-B14F-4D97-AF65-F5344CB8AC3E}">
        <p14:creationId xmlns:p14="http://schemas.microsoft.com/office/powerpoint/2010/main" val="2537296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2753" cy="62754"/>
          </a:xfrm>
        </p:spPr>
        <p:txBody>
          <a:bodyPr>
            <a:normAutofit fontScale="90000"/>
          </a:bodyPr>
          <a:lstStyle/>
          <a:p>
            <a:endParaRPr lang="en-CA" dirty="0"/>
          </a:p>
        </p:txBody>
      </p:sp>
      <p:sp>
        <p:nvSpPr>
          <p:cNvPr id="3" name="Content Placeholder 2"/>
          <p:cNvSpPr>
            <a:spLocks noGrp="1"/>
          </p:cNvSpPr>
          <p:nvPr>
            <p:ph idx="1"/>
          </p:nvPr>
        </p:nvSpPr>
        <p:spPr>
          <a:xfrm>
            <a:off x="188259" y="0"/>
            <a:ext cx="11869269" cy="6248681"/>
          </a:xfrm>
        </p:spPr>
        <p:txBody>
          <a:bodyPr/>
          <a:lstStyle/>
          <a:p>
            <a:pPr marL="0" indent="0">
              <a:lnSpc>
                <a:spcPct val="150000"/>
              </a:lnSpc>
              <a:buNone/>
            </a:pPr>
            <a:r>
              <a:rPr lang="en-US" dirty="0"/>
              <a:t>G</a:t>
            </a:r>
            <a:r>
              <a:rPr lang="en-US" dirty="0" smtClean="0"/>
              <a:t>reat for </a:t>
            </a:r>
            <a:r>
              <a:rPr lang="en-US" dirty="0"/>
              <a:t>programs, book displays, new furniture, renovations, &amp;</a:t>
            </a:r>
            <a:r>
              <a:rPr lang="en-US" dirty="0" smtClean="0"/>
              <a:t> special events</a:t>
            </a:r>
            <a:endParaRPr lang="en-US" dirty="0"/>
          </a:p>
          <a:p>
            <a:endParaRPr lang="en-US" dirty="0"/>
          </a:p>
          <a:p>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7" y="697006"/>
            <a:ext cx="2293011" cy="40700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3488" y="697005"/>
            <a:ext cx="2375253" cy="42160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766" y="697006"/>
            <a:ext cx="2293011" cy="407009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071" y="2474260"/>
            <a:ext cx="2404123" cy="426731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6218" y="2350528"/>
            <a:ext cx="2473830" cy="4391049"/>
          </a:xfrm>
          <a:prstGeom prst="rect">
            <a:avLst/>
          </a:prstGeom>
        </p:spPr>
      </p:pic>
    </p:spTree>
    <p:extLst>
      <p:ext uri="{BB962C8B-B14F-4D97-AF65-F5344CB8AC3E}">
        <p14:creationId xmlns:p14="http://schemas.microsoft.com/office/powerpoint/2010/main" val="2278522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1425"/>
            <a:ext cx="10515600" cy="1325563"/>
          </a:xfrm>
        </p:spPr>
        <p:txBody>
          <a:bodyPr/>
          <a:lstStyle/>
          <a:p>
            <a:r>
              <a:rPr lang="en-US" dirty="0" smtClean="0"/>
              <a:t>Pinterest</a:t>
            </a:r>
            <a:endParaRPr lang="en-CA" dirty="0"/>
          </a:p>
        </p:txBody>
      </p:sp>
      <p:sp>
        <p:nvSpPr>
          <p:cNvPr id="3" name="Content Placeholder 2"/>
          <p:cNvSpPr>
            <a:spLocks noGrp="1"/>
          </p:cNvSpPr>
          <p:nvPr>
            <p:ph idx="1"/>
          </p:nvPr>
        </p:nvSpPr>
        <p:spPr>
          <a:xfrm>
            <a:off x="838200" y="3558540"/>
            <a:ext cx="7122459" cy="2618422"/>
          </a:xfrm>
        </p:spPr>
        <p:txBody>
          <a:bodyPr/>
          <a:lstStyle/>
          <a:p>
            <a:pPr>
              <a:lnSpc>
                <a:spcPct val="150000"/>
              </a:lnSpc>
            </a:pPr>
            <a:r>
              <a:rPr lang="en-US" dirty="0" smtClean="0"/>
              <a:t>“Timeless” and can be done at any time</a:t>
            </a:r>
          </a:p>
          <a:p>
            <a:pPr>
              <a:lnSpc>
                <a:spcPct val="150000"/>
              </a:lnSpc>
            </a:pPr>
            <a:r>
              <a:rPr lang="en-US" dirty="0" smtClean="0"/>
              <a:t>Often, posts created in Pinterest will be pinned by someone else months or years later </a:t>
            </a:r>
          </a:p>
          <a:p>
            <a:endParaRPr lang="en-CA" dirty="0"/>
          </a:p>
        </p:txBody>
      </p:sp>
      <p:pic>
        <p:nvPicPr>
          <p:cNvPr id="4" name="Picture 3"/>
          <p:cNvPicPr>
            <a:picLocks noChangeAspect="1"/>
          </p:cNvPicPr>
          <p:nvPr/>
        </p:nvPicPr>
        <p:blipFill>
          <a:blip r:embed="rId3"/>
          <a:stretch>
            <a:fillRect/>
          </a:stretch>
        </p:blipFill>
        <p:spPr>
          <a:xfrm>
            <a:off x="8105214" y="448469"/>
            <a:ext cx="3619500" cy="3552825"/>
          </a:xfrm>
          <a:prstGeom prst="rect">
            <a:avLst/>
          </a:prstGeom>
        </p:spPr>
      </p:pic>
    </p:spTree>
    <p:extLst>
      <p:ext uri="{BB962C8B-B14F-4D97-AF65-F5344CB8AC3E}">
        <p14:creationId xmlns:p14="http://schemas.microsoft.com/office/powerpoint/2010/main" val="3882998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a:xfrm>
            <a:off x="-62753" y="0"/>
            <a:ext cx="8821271" cy="6866965"/>
          </a:xfrm>
        </p:spPr>
        <p:txBody>
          <a:bodyPr>
            <a:normAutofit fontScale="92500" lnSpcReduction="10000"/>
          </a:bodyPr>
          <a:lstStyle/>
          <a:p>
            <a:pPr>
              <a:lnSpc>
                <a:spcPct val="150000"/>
              </a:lnSpc>
            </a:pPr>
            <a:r>
              <a:rPr lang="en-US" dirty="0" smtClean="0"/>
              <a:t>Possible accounts to follow if you’re a public library: </a:t>
            </a:r>
          </a:p>
          <a:p>
            <a:pPr lvl="1">
              <a:lnSpc>
                <a:spcPct val="150000"/>
              </a:lnSpc>
            </a:pPr>
            <a:r>
              <a:rPr lang="en-US" dirty="0" smtClean="0"/>
              <a:t>Classrooms, Crafts and DIY, </a:t>
            </a:r>
            <a:r>
              <a:rPr lang="en-US" dirty="0"/>
              <a:t>s</a:t>
            </a:r>
            <a:r>
              <a:rPr lang="en-US" dirty="0" smtClean="0"/>
              <a:t>easonal </a:t>
            </a:r>
            <a:r>
              <a:rPr lang="en-US" dirty="0"/>
              <a:t>a</a:t>
            </a:r>
            <a:r>
              <a:rPr lang="en-US" dirty="0" smtClean="0"/>
              <a:t>ctivities, other libraries</a:t>
            </a:r>
            <a:endParaRPr lang="en-US" dirty="0"/>
          </a:p>
          <a:p>
            <a:pPr>
              <a:lnSpc>
                <a:spcPct val="150000"/>
              </a:lnSpc>
            </a:pPr>
            <a:r>
              <a:rPr lang="en-US" dirty="0" smtClean="0"/>
              <a:t>Possible Boards you could create:</a:t>
            </a:r>
          </a:p>
          <a:p>
            <a:pPr lvl="1">
              <a:lnSpc>
                <a:spcPct val="150000"/>
              </a:lnSpc>
            </a:pPr>
            <a:r>
              <a:rPr lang="en-US" dirty="0" smtClean="0"/>
              <a:t>Reading Lists, Summer Reading Club Craft Ideas, Library Displays</a:t>
            </a:r>
          </a:p>
          <a:p>
            <a:pPr>
              <a:lnSpc>
                <a:spcPct val="150000"/>
              </a:lnSpc>
            </a:pPr>
            <a:r>
              <a:rPr lang="en-US" dirty="0" smtClean="0"/>
              <a:t>Possible accounts to follow if you’re an academic </a:t>
            </a:r>
          </a:p>
          <a:p>
            <a:pPr marL="0" indent="0">
              <a:lnSpc>
                <a:spcPct val="150000"/>
              </a:lnSpc>
              <a:buNone/>
            </a:pPr>
            <a:r>
              <a:rPr lang="en-US" dirty="0" smtClean="0"/>
              <a:t>library:</a:t>
            </a:r>
          </a:p>
          <a:p>
            <a:pPr lvl="1">
              <a:lnSpc>
                <a:spcPct val="150000"/>
              </a:lnSpc>
            </a:pPr>
            <a:r>
              <a:rPr lang="en-US" dirty="0"/>
              <a:t>A</a:t>
            </a:r>
            <a:r>
              <a:rPr lang="en-US" dirty="0" smtClean="0"/>
              <a:t>cademic libraries and universities, museums, </a:t>
            </a:r>
          </a:p>
          <a:p>
            <a:pPr marL="457200" lvl="1" indent="0">
              <a:lnSpc>
                <a:spcPct val="150000"/>
              </a:lnSpc>
              <a:buNone/>
            </a:pPr>
            <a:r>
              <a:rPr lang="en-US" dirty="0" smtClean="0"/>
              <a:t>travel pages, budget tips</a:t>
            </a:r>
          </a:p>
          <a:p>
            <a:pPr>
              <a:lnSpc>
                <a:spcPct val="150000"/>
              </a:lnSpc>
            </a:pPr>
            <a:r>
              <a:rPr lang="en-US" dirty="0" smtClean="0"/>
              <a:t>Possible Boards you could create </a:t>
            </a:r>
          </a:p>
          <a:p>
            <a:pPr lvl="1">
              <a:lnSpc>
                <a:spcPct val="150000"/>
              </a:lnSpc>
            </a:pPr>
            <a:r>
              <a:rPr lang="en-US" dirty="0" smtClean="0"/>
              <a:t>Stress relief for students, photos of libraries </a:t>
            </a:r>
          </a:p>
          <a:p>
            <a:pPr marL="457200" lvl="1" indent="0">
              <a:lnSpc>
                <a:spcPct val="150000"/>
              </a:lnSpc>
              <a:buNone/>
            </a:pPr>
            <a:r>
              <a:rPr lang="en-US" dirty="0" smtClean="0"/>
              <a:t>around the world, book quotes </a:t>
            </a:r>
          </a:p>
          <a:p>
            <a:pPr marL="0" indent="0">
              <a:lnSpc>
                <a:spcPct val="150000"/>
              </a:lnSpc>
              <a:buNone/>
            </a:pP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9471" y="0"/>
            <a:ext cx="2510118" cy="445545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8201" y="2313565"/>
            <a:ext cx="2560246" cy="4544436"/>
          </a:xfrm>
          <a:prstGeom prst="rect">
            <a:avLst/>
          </a:prstGeom>
        </p:spPr>
      </p:pic>
    </p:spTree>
    <p:extLst>
      <p:ext uri="{BB962C8B-B14F-4D97-AF65-F5344CB8AC3E}">
        <p14:creationId xmlns:p14="http://schemas.microsoft.com/office/powerpoint/2010/main" val="1082794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612765" y="365125"/>
            <a:ext cx="2741035" cy="2698937"/>
          </a:xfrm>
          <a:prstGeom prst="rect">
            <a:avLst/>
          </a:prstGeom>
        </p:spPr>
      </p:pic>
      <p:sp>
        <p:nvSpPr>
          <p:cNvPr id="2" name="Title 1"/>
          <p:cNvSpPr>
            <a:spLocks noGrp="1"/>
          </p:cNvSpPr>
          <p:nvPr>
            <p:ph type="title"/>
          </p:nvPr>
        </p:nvSpPr>
        <p:spPr/>
        <p:txBody>
          <a:bodyPr/>
          <a:lstStyle/>
          <a:p>
            <a:r>
              <a:rPr lang="en-US" dirty="0" err="1" smtClean="0"/>
              <a:t>SnapChat</a:t>
            </a:r>
            <a:endParaRPr lang="en-CA" dirty="0"/>
          </a:p>
        </p:txBody>
      </p:sp>
      <p:sp>
        <p:nvSpPr>
          <p:cNvPr id="3" name="Content Placeholder 2"/>
          <p:cNvSpPr>
            <a:spLocks noGrp="1"/>
          </p:cNvSpPr>
          <p:nvPr>
            <p:ph idx="1"/>
          </p:nvPr>
        </p:nvSpPr>
        <p:spPr>
          <a:xfrm>
            <a:off x="1344705" y="1837765"/>
            <a:ext cx="8928848" cy="4222375"/>
          </a:xfrm>
        </p:spPr>
        <p:txBody>
          <a:bodyPr>
            <a:normAutofit/>
          </a:bodyPr>
          <a:lstStyle/>
          <a:p>
            <a:pPr>
              <a:lnSpc>
                <a:spcPct val="150000"/>
              </a:lnSpc>
            </a:pPr>
            <a:r>
              <a:rPr lang="en-US" dirty="0" smtClean="0"/>
              <a:t>Very popular amongst youth</a:t>
            </a:r>
          </a:p>
          <a:p>
            <a:pPr>
              <a:lnSpc>
                <a:spcPct val="150000"/>
              </a:lnSpc>
            </a:pPr>
            <a:r>
              <a:rPr lang="en-US" dirty="0" smtClean="0"/>
              <a:t>Great for “In the Moment” </a:t>
            </a:r>
          </a:p>
          <a:p>
            <a:pPr>
              <a:lnSpc>
                <a:spcPct val="150000"/>
              </a:lnSpc>
            </a:pPr>
            <a:r>
              <a:rPr lang="en-US" dirty="0" smtClean="0"/>
              <a:t>Photos only appear temporarily</a:t>
            </a:r>
          </a:p>
          <a:p>
            <a:pPr>
              <a:lnSpc>
                <a:spcPct val="150000"/>
              </a:lnSpc>
            </a:pPr>
            <a:r>
              <a:rPr lang="en-US" dirty="0" smtClean="0"/>
              <a:t>Have to be dedicated to capturing pictures as an event is happening </a:t>
            </a:r>
            <a:endParaRPr lang="en-CA" dirty="0"/>
          </a:p>
        </p:txBody>
      </p:sp>
    </p:spTree>
    <p:extLst>
      <p:ext uri="{BB962C8B-B14F-4D97-AF65-F5344CB8AC3E}">
        <p14:creationId xmlns:p14="http://schemas.microsoft.com/office/powerpoint/2010/main" val="3929060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 Timing and Tracking </a:t>
            </a:r>
            <a:endParaRPr lang="en-CA" dirty="0"/>
          </a:p>
        </p:txBody>
      </p:sp>
      <p:sp>
        <p:nvSpPr>
          <p:cNvPr id="3" name="Content Placeholder 2"/>
          <p:cNvSpPr>
            <a:spLocks noGrp="1"/>
          </p:cNvSpPr>
          <p:nvPr>
            <p:ph idx="1"/>
          </p:nvPr>
        </p:nvSpPr>
        <p:spPr/>
        <p:txBody>
          <a:bodyPr/>
          <a:lstStyle/>
          <a:p>
            <a:pPr>
              <a:lnSpc>
                <a:spcPct val="150000"/>
              </a:lnSpc>
            </a:pPr>
            <a:r>
              <a:rPr lang="en-US" dirty="0" smtClean="0"/>
              <a:t>Ideal times of day to post on social media, and lots of Google sources</a:t>
            </a:r>
          </a:p>
          <a:p>
            <a:pPr>
              <a:lnSpc>
                <a:spcPct val="150000"/>
              </a:lnSpc>
            </a:pPr>
            <a:r>
              <a:rPr lang="en-US" dirty="0" smtClean="0"/>
              <a:t>Creating a post for a particular audience? Theorize when that audience is online</a:t>
            </a:r>
          </a:p>
          <a:p>
            <a:pPr>
              <a:lnSpc>
                <a:spcPct val="150000"/>
              </a:lnSpc>
            </a:pPr>
            <a:r>
              <a:rPr lang="en-US" dirty="0" smtClean="0"/>
              <a:t>Spread out posts at different times of day, instead of all at once</a:t>
            </a:r>
            <a:endParaRPr lang="en-CA" dirty="0"/>
          </a:p>
        </p:txBody>
      </p:sp>
    </p:spTree>
    <p:extLst>
      <p:ext uri="{BB962C8B-B14F-4D97-AF65-F5344CB8AC3E}">
        <p14:creationId xmlns:p14="http://schemas.microsoft.com/office/powerpoint/2010/main" val="2574711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Statistics and Tracking </a:t>
            </a:r>
            <a:endParaRPr lang="en-CA" dirty="0"/>
          </a:p>
        </p:txBody>
      </p:sp>
      <p:sp>
        <p:nvSpPr>
          <p:cNvPr id="3" name="Content Placeholder 2"/>
          <p:cNvSpPr>
            <a:spLocks noGrp="1"/>
          </p:cNvSpPr>
          <p:nvPr>
            <p:ph idx="1"/>
          </p:nvPr>
        </p:nvSpPr>
        <p:spPr>
          <a:xfrm>
            <a:off x="0" y="1021080"/>
            <a:ext cx="6370320" cy="5087303"/>
          </a:xfrm>
        </p:spPr>
        <p:txBody>
          <a:bodyPr>
            <a:normAutofit/>
          </a:bodyPr>
          <a:lstStyle/>
          <a:p>
            <a:pPr>
              <a:lnSpc>
                <a:spcPct val="150000"/>
              </a:lnSpc>
            </a:pPr>
            <a:r>
              <a:rPr lang="en-US" dirty="0" smtClean="0"/>
              <a:t>Track the amount of attention and “likes” your posts get, and adjust accordingly</a:t>
            </a:r>
          </a:p>
          <a:p>
            <a:pPr>
              <a:lnSpc>
                <a:spcPct val="150000"/>
              </a:lnSpc>
            </a:pPr>
            <a:r>
              <a:rPr lang="en-US" dirty="0" smtClean="0"/>
              <a:t>Statistics:</a:t>
            </a:r>
          </a:p>
          <a:p>
            <a:pPr lvl="1">
              <a:lnSpc>
                <a:spcPct val="150000"/>
              </a:lnSpc>
            </a:pPr>
            <a:r>
              <a:rPr lang="en-US" dirty="0" smtClean="0"/>
              <a:t>Facebook Insights (analytics.facebook.com)</a:t>
            </a:r>
          </a:p>
          <a:p>
            <a:pPr lvl="1">
              <a:lnSpc>
                <a:spcPct val="150000"/>
              </a:lnSpc>
            </a:pPr>
            <a:r>
              <a:rPr lang="en-US" dirty="0" smtClean="0"/>
              <a:t>Twitter Analytics (analytics.twitter.com)</a:t>
            </a:r>
          </a:p>
          <a:p>
            <a:pPr lvl="1">
              <a:lnSpc>
                <a:spcPct val="150000"/>
              </a:lnSpc>
            </a:pPr>
            <a:r>
              <a:rPr lang="en-US" dirty="0" smtClean="0"/>
              <a:t>Instagram </a:t>
            </a:r>
            <a:r>
              <a:rPr lang="en-US" dirty="0" err="1" smtClean="0"/>
              <a:t>Gabstats</a:t>
            </a:r>
            <a:r>
              <a:rPr lang="en-US" dirty="0" smtClean="0"/>
              <a:t> (www.gabstats.com)</a:t>
            </a:r>
          </a:p>
          <a:p>
            <a:pPr lvl="1">
              <a:lnSpc>
                <a:spcPct val="150000"/>
              </a:lnSpc>
            </a:pPr>
            <a:r>
              <a:rPr lang="en-US" dirty="0" smtClean="0"/>
              <a:t>Pinterest Analytics </a:t>
            </a:r>
            <a:endParaRPr lang="en-CA" dirty="0"/>
          </a:p>
        </p:txBody>
      </p:sp>
      <p:pic>
        <p:nvPicPr>
          <p:cNvPr id="4" name="Picture 3"/>
          <p:cNvPicPr>
            <a:picLocks noChangeAspect="1"/>
          </p:cNvPicPr>
          <p:nvPr/>
        </p:nvPicPr>
        <p:blipFill>
          <a:blip r:embed="rId3"/>
          <a:stretch>
            <a:fillRect/>
          </a:stretch>
        </p:blipFill>
        <p:spPr>
          <a:xfrm>
            <a:off x="6441148" y="51399"/>
            <a:ext cx="2590774" cy="1731681"/>
          </a:xfrm>
          <a:prstGeom prst="rect">
            <a:avLst/>
          </a:prstGeom>
        </p:spPr>
      </p:pic>
      <p:pic>
        <p:nvPicPr>
          <p:cNvPr id="5" name="Picture 4"/>
          <p:cNvPicPr>
            <a:picLocks noChangeAspect="1"/>
          </p:cNvPicPr>
          <p:nvPr/>
        </p:nvPicPr>
        <p:blipFill>
          <a:blip r:embed="rId4"/>
          <a:stretch>
            <a:fillRect/>
          </a:stretch>
        </p:blipFill>
        <p:spPr>
          <a:xfrm>
            <a:off x="8023860" y="1831538"/>
            <a:ext cx="4091489" cy="1621070"/>
          </a:xfrm>
          <a:prstGeom prst="rect">
            <a:avLst/>
          </a:prstGeom>
        </p:spPr>
      </p:pic>
      <p:pic>
        <p:nvPicPr>
          <p:cNvPr id="6" name="Picture 5"/>
          <p:cNvPicPr>
            <a:picLocks noChangeAspect="1"/>
          </p:cNvPicPr>
          <p:nvPr/>
        </p:nvPicPr>
        <p:blipFill>
          <a:blip r:embed="rId5"/>
          <a:stretch>
            <a:fillRect/>
          </a:stretch>
        </p:blipFill>
        <p:spPr>
          <a:xfrm>
            <a:off x="6233160" y="3501066"/>
            <a:ext cx="4480560" cy="1545643"/>
          </a:xfrm>
          <a:prstGeom prst="rect">
            <a:avLst/>
          </a:prstGeom>
        </p:spPr>
      </p:pic>
      <p:pic>
        <p:nvPicPr>
          <p:cNvPr id="7" name="Picture 6"/>
          <p:cNvPicPr>
            <a:picLocks noChangeAspect="1"/>
          </p:cNvPicPr>
          <p:nvPr/>
        </p:nvPicPr>
        <p:blipFill>
          <a:blip r:embed="rId6"/>
          <a:stretch>
            <a:fillRect/>
          </a:stretch>
        </p:blipFill>
        <p:spPr>
          <a:xfrm>
            <a:off x="9349740" y="5095167"/>
            <a:ext cx="2765609" cy="1704120"/>
          </a:xfrm>
          <a:prstGeom prst="rect">
            <a:avLst/>
          </a:prstGeom>
        </p:spPr>
      </p:pic>
    </p:spTree>
    <p:extLst>
      <p:ext uri="{BB962C8B-B14F-4D97-AF65-F5344CB8AC3E}">
        <p14:creationId xmlns:p14="http://schemas.microsoft.com/office/powerpoint/2010/main" val="3474532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59180"/>
          </a:xfrm>
        </p:spPr>
        <p:txBody>
          <a:bodyPr/>
          <a:lstStyle/>
          <a:p>
            <a:pPr algn="ctr"/>
            <a:r>
              <a:rPr lang="en-US" dirty="0" smtClean="0"/>
              <a:t>Copyright for Pictures  </a:t>
            </a:r>
            <a:endParaRPr lang="en-CA" dirty="0"/>
          </a:p>
        </p:txBody>
      </p:sp>
      <p:sp>
        <p:nvSpPr>
          <p:cNvPr id="3" name="Content Placeholder 2"/>
          <p:cNvSpPr>
            <a:spLocks noGrp="1"/>
          </p:cNvSpPr>
          <p:nvPr>
            <p:ph idx="1"/>
          </p:nvPr>
        </p:nvSpPr>
        <p:spPr>
          <a:xfrm>
            <a:off x="199790" y="2202180"/>
            <a:ext cx="3444240" cy="670560"/>
          </a:xfrm>
        </p:spPr>
        <p:txBody>
          <a:bodyPr/>
          <a:lstStyle/>
          <a:p>
            <a:pPr marL="0" indent="0">
              <a:buNone/>
            </a:pPr>
            <a:r>
              <a:rPr lang="en-US" dirty="0"/>
              <a:t>c</a:t>
            </a:r>
            <a:r>
              <a:rPr lang="en-US" dirty="0" smtClean="0"/>
              <a:t>reativecommons.org </a:t>
            </a:r>
          </a:p>
          <a:p>
            <a:pPr marL="0" indent="0">
              <a:buNone/>
            </a:pPr>
            <a:endParaRPr lang="en-CA" dirty="0"/>
          </a:p>
        </p:txBody>
      </p:sp>
      <p:pic>
        <p:nvPicPr>
          <p:cNvPr id="4" name="Picture 3"/>
          <p:cNvPicPr>
            <a:picLocks noChangeAspect="1"/>
          </p:cNvPicPr>
          <p:nvPr/>
        </p:nvPicPr>
        <p:blipFill>
          <a:blip r:embed="rId3"/>
          <a:stretch>
            <a:fillRect/>
          </a:stretch>
        </p:blipFill>
        <p:spPr>
          <a:xfrm>
            <a:off x="281940" y="1059179"/>
            <a:ext cx="3279941" cy="932261"/>
          </a:xfrm>
          <a:prstGeom prst="rect">
            <a:avLst/>
          </a:prstGeom>
        </p:spPr>
      </p:pic>
      <p:pic>
        <p:nvPicPr>
          <p:cNvPr id="5" name="Picture 4"/>
          <p:cNvPicPr>
            <a:picLocks noChangeAspect="1"/>
          </p:cNvPicPr>
          <p:nvPr/>
        </p:nvPicPr>
        <p:blipFill>
          <a:blip r:embed="rId4"/>
          <a:stretch>
            <a:fillRect/>
          </a:stretch>
        </p:blipFill>
        <p:spPr>
          <a:xfrm>
            <a:off x="3741616" y="1525310"/>
            <a:ext cx="8118850" cy="5142190"/>
          </a:xfrm>
          <a:prstGeom prst="rect">
            <a:avLst/>
          </a:prstGeom>
        </p:spPr>
      </p:pic>
    </p:spTree>
    <p:extLst>
      <p:ext uri="{BB962C8B-B14F-4D97-AF65-F5344CB8AC3E}">
        <p14:creationId xmlns:p14="http://schemas.microsoft.com/office/powerpoint/2010/main" val="1323996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495299"/>
          </a:xfrm>
        </p:spPr>
        <p:txBody>
          <a:bodyPr>
            <a:normAutofit fontScale="90000"/>
          </a:bodyPr>
          <a:lstStyle/>
          <a:p>
            <a:pPr algn="ctr"/>
            <a:r>
              <a:rPr lang="en-CA" dirty="0" smtClean="0"/>
              <a:t>Copyright on Google </a:t>
            </a:r>
            <a:endParaRPr lang="en-CA" dirty="0"/>
          </a:p>
        </p:txBody>
      </p:sp>
      <p:pic>
        <p:nvPicPr>
          <p:cNvPr id="7" name="Content Placeholder 6"/>
          <p:cNvPicPr>
            <a:picLocks noGrp="1" noChangeAspect="1"/>
          </p:cNvPicPr>
          <p:nvPr>
            <p:ph idx="1"/>
          </p:nvPr>
        </p:nvPicPr>
        <p:blipFill>
          <a:blip r:embed="rId3"/>
          <a:stretch>
            <a:fillRect/>
          </a:stretch>
        </p:blipFill>
        <p:spPr>
          <a:xfrm>
            <a:off x="5227635" y="2404745"/>
            <a:ext cx="6887849" cy="4351338"/>
          </a:xfrm>
          <a:prstGeom prst="rect">
            <a:avLst/>
          </a:prstGeom>
        </p:spPr>
      </p:pic>
      <p:pic>
        <p:nvPicPr>
          <p:cNvPr id="6" name="Picture 5"/>
          <p:cNvPicPr>
            <a:picLocks noChangeAspect="1"/>
          </p:cNvPicPr>
          <p:nvPr/>
        </p:nvPicPr>
        <p:blipFill>
          <a:blip r:embed="rId4"/>
          <a:stretch>
            <a:fillRect/>
          </a:stretch>
        </p:blipFill>
        <p:spPr>
          <a:xfrm>
            <a:off x="68580" y="495300"/>
            <a:ext cx="8016240" cy="2866682"/>
          </a:xfrm>
          <a:prstGeom prst="rect">
            <a:avLst/>
          </a:prstGeom>
        </p:spPr>
      </p:pic>
      <p:sp>
        <p:nvSpPr>
          <p:cNvPr id="8" name="Rectangle 7"/>
          <p:cNvSpPr/>
          <p:nvPr/>
        </p:nvSpPr>
        <p:spPr>
          <a:xfrm>
            <a:off x="4989668" y="5600700"/>
            <a:ext cx="3681891" cy="75437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6077266" y="1165858"/>
            <a:ext cx="2236154" cy="16230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65875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smtClean="0"/>
              <a:t>Privacy (FOIP)</a:t>
            </a:r>
            <a:endParaRPr lang="en-CA" dirty="0"/>
          </a:p>
        </p:txBody>
      </p:sp>
      <p:sp>
        <p:nvSpPr>
          <p:cNvPr id="3" name="Content Placeholder 2"/>
          <p:cNvSpPr>
            <a:spLocks noGrp="1"/>
          </p:cNvSpPr>
          <p:nvPr>
            <p:ph idx="1"/>
          </p:nvPr>
        </p:nvSpPr>
        <p:spPr>
          <a:xfrm>
            <a:off x="838200" y="1188720"/>
            <a:ext cx="11353800" cy="5669280"/>
          </a:xfrm>
        </p:spPr>
        <p:txBody>
          <a:bodyPr>
            <a:normAutofit fontScale="92500" lnSpcReduction="10000"/>
          </a:bodyPr>
          <a:lstStyle/>
          <a:p>
            <a:pPr marL="0" indent="0" algn="ctr">
              <a:buNone/>
            </a:pPr>
            <a:r>
              <a:rPr lang="en-US" dirty="0" smtClean="0"/>
              <a:t>Post signs at events that state photos will be taken</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a:p>
          <a:p>
            <a:pPr marL="0" indent="0" algn="ctr">
              <a:buNone/>
            </a:pPr>
            <a:r>
              <a:rPr lang="en-US" sz="2000" dirty="0"/>
              <a:t>(http://</a:t>
            </a:r>
            <a:r>
              <a:rPr lang="en-US" sz="2000" dirty="0" smtClean="0"/>
              <a:t>lacombe.ca/doing-business/council-meetings-agendas/freedom-of-information-and-privacy) </a:t>
            </a:r>
            <a:endParaRPr lang="en-CA" sz="2000" dirty="0"/>
          </a:p>
        </p:txBody>
      </p:sp>
      <p:pic>
        <p:nvPicPr>
          <p:cNvPr id="4" name="Picture 3"/>
          <p:cNvPicPr>
            <a:picLocks noChangeAspect="1"/>
          </p:cNvPicPr>
          <p:nvPr/>
        </p:nvPicPr>
        <p:blipFill>
          <a:blip r:embed="rId3"/>
          <a:stretch>
            <a:fillRect/>
          </a:stretch>
        </p:blipFill>
        <p:spPr>
          <a:xfrm>
            <a:off x="3301014" y="2017446"/>
            <a:ext cx="6428172" cy="4269054"/>
          </a:xfrm>
          <a:prstGeom prst="rect">
            <a:avLst/>
          </a:prstGeom>
        </p:spPr>
      </p:pic>
    </p:spTree>
    <p:extLst>
      <p:ext uri="{BB962C8B-B14F-4D97-AF65-F5344CB8AC3E}">
        <p14:creationId xmlns:p14="http://schemas.microsoft.com/office/powerpoint/2010/main" val="171123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430306" y="319406"/>
            <a:ext cx="407894" cy="45719"/>
          </a:xfrm>
        </p:spPr>
        <p:txBody>
          <a:bodyPr>
            <a:normAutofit fontScale="90000"/>
          </a:bodyPr>
          <a:lstStyle/>
          <a:p>
            <a:endParaRPr lang="en-CA" dirty="0"/>
          </a:p>
        </p:txBody>
      </p:sp>
      <p:sp>
        <p:nvSpPr>
          <p:cNvPr id="3" name="Content Placeholder 2"/>
          <p:cNvSpPr>
            <a:spLocks noGrp="1"/>
          </p:cNvSpPr>
          <p:nvPr>
            <p:ph idx="1"/>
          </p:nvPr>
        </p:nvSpPr>
        <p:spPr>
          <a:xfrm flipH="1" flipV="1">
            <a:off x="11546540" y="6427693"/>
            <a:ext cx="645459" cy="430305"/>
          </a:xfrm>
        </p:spPr>
        <p:txBody>
          <a:bodyPr>
            <a:normAutofit fontScale="92500" lnSpcReduction="10000"/>
          </a:bodyPr>
          <a:lstStyle/>
          <a:p>
            <a:pPr marL="0" indent="0">
              <a:buNone/>
            </a:pP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2" y="158042"/>
            <a:ext cx="2779901" cy="49343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219" y="1554618"/>
            <a:ext cx="2947415" cy="523166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938" y="158042"/>
            <a:ext cx="2756814" cy="48933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6362" y="1554615"/>
            <a:ext cx="2943849" cy="5225332"/>
          </a:xfrm>
          <a:prstGeom prst="rect">
            <a:avLst/>
          </a:prstGeom>
        </p:spPr>
      </p:pic>
    </p:spTree>
    <p:extLst>
      <p:ext uri="{BB962C8B-B14F-4D97-AF65-F5344CB8AC3E}">
        <p14:creationId xmlns:p14="http://schemas.microsoft.com/office/powerpoint/2010/main" val="4239412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Create a Social Media Policy </a:t>
            </a:r>
            <a:endParaRPr lang="en-CA" dirty="0"/>
          </a:p>
        </p:txBody>
      </p:sp>
      <p:sp>
        <p:nvSpPr>
          <p:cNvPr id="3" name="Content Placeholder 2"/>
          <p:cNvSpPr>
            <a:spLocks noGrp="1"/>
          </p:cNvSpPr>
          <p:nvPr>
            <p:ph idx="1"/>
          </p:nvPr>
        </p:nvSpPr>
        <p:spPr/>
        <p:txBody>
          <a:bodyPr/>
          <a:lstStyle/>
          <a:p>
            <a:pPr>
              <a:lnSpc>
                <a:spcPct val="150000"/>
              </a:lnSpc>
            </a:pPr>
            <a:r>
              <a:rPr lang="en-US" dirty="0" smtClean="0"/>
              <a:t>Establish who will be in charge of creating posts</a:t>
            </a:r>
          </a:p>
          <a:p>
            <a:pPr>
              <a:lnSpc>
                <a:spcPct val="150000"/>
              </a:lnSpc>
            </a:pPr>
            <a:r>
              <a:rPr lang="en-US" dirty="0" smtClean="0"/>
              <a:t>What is acceptable to post? </a:t>
            </a:r>
          </a:p>
          <a:p>
            <a:pPr>
              <a:lnSpc>
                <a:spcPct val="150000"/>
              </a:lnSpc>
            </a:pPr>
            <a:r>
              <a:rPr lang="en-US" dirty="0" smtClean="0"/>
              <a:t>How would your organization react to negative posts?</a:t>
            </a:r>
            <a:endParaRPr lang="en-CA" dirty="0"/>
          </a:p>
        </p:txBody>
      </p:sp>
    </p:spTree>
    <p:extLst>
      <p:ext uri="{BB962C8B-B14F-4D97-AF65-F5344CB8AC3E}">
        <p14:creationId xmlns:p14="http://schemas.microsoft.com/office/powerpoint/2010/main" val="445553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59685"/>
            <a:ext cx="10515600" cy="1325563"/>
          </a:xfrm>
        </p:spPr>
        <p:txBody>
          <a:bodyPr/>
          <a:lstStyle/>
          <a:p>
            <a:pPr algn="ctr"/>
            <a:r>
              <a:rPr lang="en-US" dirty="0" smtClean="0"/>
              <a:t>Thank you, and happy posting! </a:t>
            </a:r>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2262116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3"/>
          <a:stretch>
            <a:fillRect/>
          </a:stretch>
        </p:blipFill>
        <p:spPr>
          <a:xfrm>
            <a:off x="2247900" y="365125"/>
            <a:ext cx="2819400" cy="2809875"/>
          </a:xfrm>
          <a:prstGeom prst="rect">
            <a:avLst/>
          </a:prstGeom>
        </p:spPr>
      </p:pic>
      <p:pic>
        <p:nvPicPr>
          <p:cNvPr id="5" name="Picture 4"/>
          <p:cNvPicPr>
            <a:picLocks noChangeAspect="1"/>
          </p:cNvPicPr>
          <p:nvPr/>
        </p:nvPicPr>
        <p:blipFill>
          <a:blip r:embed="rId4"/>
          <a:stretch>
            <a:fillRect/>
          </a:stretch>
        </p:blipFill>
        <p:spPr>
          <a:xfrm>
            <a:off x="7410693" y="3673900"/>
            <a:ext cx="4201122" cy="1635835"/>
          </a:xfrm>
          <a:prstGeom prst="rect">
            <a:avLst/>
          </a:prstGeom>
        </p:spPr>
      </p:pic>
      <p:pic>
        <p:nvPicPr>
          <p:cNvPr id="6" name="Picture 5"/>
          <p:cNvPicPr>
            <a:picLocks noChangeAspect="1"/>
          </p:cNvPicPr>
          <p:nvPr/>
        </p:nvPicPr>
        <p:blipFill>
          <a:blip r:embed="rId5"/>
          <a:stretch>
            <a:fillRect/>
          </a:stretch>
        </p:blipFill>
        <p:spPr>
          <a:xfrm>
            <a:off x="665742" y="3673900"/>
            <a:ext cx="2660164" cy="2811780"/>
          </a:xfrm>
          <a:prstGeom prst="rect">
            <a:avLst/>
          </a:prstGeom>
        </p:spPr>
      </p:pic>
      <p:pic>
        <p:nvPicPr>
          <p:cNvPr id="7" name="Picture 6"/>
          <p:cNvPicPr>
            <a:picLocks noChangeAspect="1"/>
          </p:cNvPicPr>
          <p:nvPr/>
        </p:nvPicPr>
        <p:blipFill>
          <a:blip r:embed="rId6"/>
          <a:stretch>
            <a:fillRect/>
          </a:stretch>
        </p:blipFill>
        <p:spPr>
          <a:xfrm>
            <a:off x="6096000" y="1217336"/>
            <a:ext cx="4124760" cy="1610677"/>
          </a:xfrm>
          <a:prstGeom prst="rect">
            <a:avLst/>
          </a:prstGeom>
        </p:spPr>
      </p:pic>
      <p:pic>
        <p:nvPicPr>
          <p:cNvPr id="11" name="Picture 10"/>
          <p:cNvPicPr>
            <a:picLocks noChangeAspect="1"/>
          </p:cNvPicPr>
          <p:nvPr/>
        </p:nvPicPr>
        <p:blipFill>
          <a:blip r:embed="rId7"/>
          <a:stretch>
            <a:fillRect/>
          </a:stretch>
        </p:blipFill>
        <p:spPr>
          <a:xfrm>
            <a:off x="3847101" y="4993139"/>
            <a:ext cx="2952750" cy="1009650"/>
          </a:xfrm>
          <a:prstGeom prst="rect">
            <a:avLst/>
          </a:prstGeom>
        </p:spPr>
      </p:pic>
    </p:spTree>
    <p:extLst>
      <p:ext uri="{BB962C8B-B14F-4D97-AF65-F5344CB8AC3E}">
        <p14:creationId xmlns:p14="http://schemas.microsoft.com/office/powerpoint/2010/main" val="77286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Content Placeholder 3"/>
          <p:cNvPicPr>
            <a:picLocks noGrp="1" noChangeAspect="1"/>
          </p:cNvPicPr>
          <p:nvPr>
            <p:ph idx="1"/>
          </p:nvPr>
        </p:nvPicPr>
        <p:blipFill>
          <a:blip r:embed="rId3"/>
          <a:stretch>
            <a:fillRect/>
          </a:stretch>
        </p:blipFill>
        <p:spPr>
          <a:xfrm>
            <a:off x="2362030" y="2182579"/>
            <a:ext cx="9178328" cy="4351338"/>
          </a:xfrm>
          <a:prstGeom prst="rect">
            <a:avLst/>
          </a:prstGeom>
        </p:spPr>
      </p:pic>
      <p:pic>
        <p:nvPicPr>
          <p:cNvPr id="5" name="Picture 4"/>
          <p:cNvPicPr>
            <a:picLocks noChangeAspect="1"/>
          </p:cNvPicPr>
          <p:nvPr/>
        </p:nvPicPr>
        <p:blipFill>
          <a:blip r:embed="rId4"/>
          <a:stretch>
            <a:fillRect/>
          </a:stretch>
        </p:blipFill>
        <p:spPr>
          <a:xfrm>
            <a:off x="318548" y="207734"/>
            <a:ext cx="4512567" cy="1817454"/>
          </a:xfrm>
          <a:prstGeom prst="rect">
            <a:avLst/>
          </a:prstGeom>
        </p:spPr>
      </p:pic>
    </p:spTree>
    <p:extLst>
      <p:ext uri="{BB962C8B-B14F-4D97-AF65-F5344CB8AC3E}">
        <p14:creationId xmlns:p14="http://schemas.microsoft.com/office/powerpoint/2010/main" val="1028960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43417" y="555811"/>
            <a:ext cx="2248146" cy="2321856"/>
          </a:xfrm>
          <a:prstGeom prst="rect">
            <a:avLst/>
          </a:prstGeom>
        </p:spPr>
      </p:pic>
      <p:sp>
        <p:nvSpPr>
          <p:cNvPr id="2" name="Title 1"/>
          <p:cNvSpPr>
            <a:spLocks noGrp="1"/>
          </p:cNvSpPr>
          <p:nvPr>
            <p:ph type="title"/>
          </p:nvPr>
        </p:nvSpPr>
        <p:spPr>
          <a:xfrm>
            <a:off x="2528047" y="1058439"/>
            <a:ext cx="2725272" cy="1325563"/>
          </a:xfrm>
        </p:spPr>
        <p:txBody>
          <a:bodyPr>
            <a:normAutofit/>
          </a:bodyPr>
          <a:lstStyle/>
          <a:p>
            <a:r>
              <a:rPr lang="en-US" sz="4800" dirty="0"/>
              <a:t>Facebook</a:t>
            </a:r>
            <a:endParaRPr lang="en-CA" sz="4800" dirty="0"/>
          </a:p>
        </p:txBody>
      </p:sp>
      <p:sp>
        <p:nvSpPr>
          <p:cNvPr id="3" name="Content Placeholder 2"/>
          <p:cNvSpPr>
            <a:spLocks noGrp="1"/>
          </p:cNvSpPr>
          <p:nvPr>
            <p:ph idx="1"/>
          </p:nvPr>
        </p:nvSpPr>
        <p:spPr>
          <a:xfrm>
            <a:off x="1275228" y="3424519"/>
            <a:ext cx="9444318" cy="2626659"/>
          </a:xfrm>
        </p:spPr>
        <p:txBody>
          <a:bodyPr>
            <a:normAutofit lnSpcReduction="10000"/>
          </a:bodyPr>
          <a:lstStyle/>
          <a:p>
            <a:pPr>
              <a:lnSpc>
                <a:spcPct val="150000"/>
              </a:lnSpc>
            </a:pPr>
            <a:r>
              <a:rPr lang="en-US" dirty="0" smtClean="0"/>
              <a:t>Most popular both with member libraries and with patrons</a:t>
            </a:r>
          </a:p>
          <a:p>
            <a:pPr>
              <a:lnSpc>
                <a:spcPct val="150000"/>
              </a:lnSpc>
            </a:pPr>
            <a:r>
              <a:rPr lang="en-US" dirty="0" smtClean="0"/>
              <a:t>Easy to share other organizations’ posts </a:t>
            </a:r>
          </a:p>
          <a:p>
            <a:pPr>
              <a:lnSpc>
                <a:spcPct val="150000"/>
              </a:lnSpc>
            </a:pPr>
            <a:r>
              <a:rPr lang="en-US" dirty="0" smtClean="0"/>
              <a:t>Potential “features” based on how many followers you have</a:t>
            </a:r>
          </a:p>
          <a:p>
            <a:pPr marL="0" indent="0">
              <a:buNone/>
            </a:pPr>
            <a:r>
              <a:rPr lang="en-US" dirty="0"/>
              <a:t>	 </a:t>
            </a:r>
            <a:r>
              <a:rPr lang="en-US" dirty="0" smtClean="0"/>
              <a:t>       </a:t>
            </a:r>
            <a:endParaRPr lang="en-CA" dirty="0"/>
          </a:p>
        </p:txBody>
      </p:sp>
    </p:spTree>
    <p:extLst>
      <p:ext uri="{BB962C8B-B14F-4D97-AF65-F5344CB8AC3E}">
        <p14:creationId xmlns:p14="http://schemas.microsoft.com/office/powerpoint/2010/main" val="19657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Scheduling Facebook Posts </a:t>
            </a:r>
            <a:endParaRPr lang="en-CA" dirty="0"/>
          </a:p>
        </p:txBody>
      </p:sp>
      <p:sp>
        <p:nvSpPr>
          <p:cNvPr id="3" name="Content Placeholder 2"/>
          <p:cNvSpPr>
            <a:spLocks noGrp="1"/>
          </p:cNvSpPr>
          <p:nvPr>
            <p:ph idx="1"/>
          </p:nvPr>
        </p:nvSpPr>
        <p:spPr>
          <a:xfrm>
            <a:off x="5486400" y="4571999"/>
            <a:ext cx="5867400" cy="1604963"/>
          </a:xfrm>
        </p:spPr>
        <p:txBody>
          <a:bodyPr/>
          <a:lstStyle/>
          <a:p>
            <a:r>
              <a:rPr lang="en-US" dirty="0" smtClean="0"/>
              <a:t>SCREENSHOTS</a:t>
            </a:r>
            <a:endParaRPr lang="en-CA" dirty="0"/>
          </a:p>
        </p:txBody>
      </p:sp>
      <p:pic>
        <p:nvPicPr>
          <p:cNvPr id="4" name="Picture 3"/>
          <p:cNvPicPr>
            <a:picLocks noChangeAspect="1"/>
          </p:cNvPicPr>
          <p:nvPr/>
        </p:nvPicPr>
        <p:blipFill>
          <a:blip r:embed="rId3"/>
          <a:stretch>
            <a:fillRect/>
          </a:stretch>
        </p:blipFill>
        <p:spPr>
          <a:xfrm>
            <a:off x="3235642" y="1545908"/>
            <a:ext cx="5720715" cy="4550270"/>
          </a:xfrm>
          <a:prstGeom prst="rect">
            <a:avLst/>
          </a:prstGeom>
        </p:spPr>
      </p:pic>
      <p:sp>
        <p:nvSpPr>
          <p:cNvPr id="5" name="TextBox 4"/>
          <p:cNvSpPr txBox="1"/>
          <p:nvPr/>
        </p:nvSpPr>
        <p:spPr>
          <a:xfrm>
            <a:off x="3531869" y="6432470"/>
            <a:ext cx="5128260" cy="369332"/>
          </a:xfrm>
          <a:prstGeom prst="rect">
            <a:avLst/>
          </a:prstGeom>
          <a:noFill/>
        </p:spPr>
        <p:txBody>
          <a:bodyPr wrap="square" rtlCol="0">
            <a:spAutoFit/>
          </a:bodyPr>
          <a:lstStyle/>
          <a:p>
            <a:r>
              <a:rPr lang="en-CA" dirty="0"/>
              <a:t>https://blog.privy.com/blog/secret-facebook-feature</a:t>
            </a:r>
          </a:p>
        </p:txBody>
      </p:sp>
    </p:spTree>
    <p:extLst>
      <p:ext uri="{BB962C8B-B14F-4D97-AF65-F5344CB8AC3E}">
        <p14:creationId xmlns:p14="http://schemas.microsoft.com/office/powerpoint/2010/main" val="2583252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a:xfrm>
            <a:off x="2225875" y="1896175"/>
            <a:ext cx="6342700" cy="3225332"/>
          </a:xfrm>
        </p:spPr>
        <p:txBody>
          <a:bodyPr>
            <a:normAutofit/>
          </a:bodyPr>
          <a:lstStyle/>
          <a:p>
            <a:pPr>
              <a:lnSpc>
                <a:spcPct val="150000"/>
              </a:lnSpc>
            </a:pPr>
            <a:r>
              <a:rPr lang="en-US" dirty="0" smtClean="0"/>
              <a:t>hootsuite.com</a:t>
            </a:r>
          </a:p>
          <a:p>
            <a:pPr>
              <a:lnSpc>
                <a:spcPct val="150000"/>
              </a:lnSpc>
            </a:pPr>
            <a:r>
              <a:rPr lang="en-US" dirty="0" smtClean="0"/>
              <a:t>buffer.com </a:t>
            </a:r>
          </a:p>
          <a:p>
            <a:pPr>
              <a:lnSpc>
                <a:spcPct val="150000"/>
              </a:lnSpc>
            </a:pPr>
            <a:r>
              <a:rPr lang="en-US" dirty="0" smtClean="0"/>
              <a:t>tweetdeck.twitter.com (for Twitter only)</a:t>
            </a:r>
          </a:p>
          <a:p>
            <a:pPr>
              <a:lnSpc>
                <a:spcPct val="150000"/>
              </a:lnSpc>
            </a:pPr>
            <a:r>
              <a:rPr lang="en-US" dirty="0" smtClean="0"/>
              <a:t>planoly.com (for Instagram only)</a:t>
            </a:r>
          </a:p>
          <a:p>
            <a:endParaRPr lang="en-CA" dirty="0"/>
          </a:p>
        </p:txBody>
      </p:sp>
      <p:pic>
        <p:nvPicPr>
          <p:cNvPr id="4" name="Picture 3"/>
          <p:cNvPicPr>
            <a:picLocks noChangeAspect="1"/>
          </p:cNvPicPr>
          <p:nvPr/>
        </p:nvPicPr>
        <p:blipFill>
          <a:blip r:embed="rId3"/>
          <a:stretch>
            <a:fillRect/>
          </a:stretch>
        </p:blipFill>
        <p:spPr>
          <a:xfrm>
            <a:off x="404812" y="365125"/>
            <a:ext cx="5995547" cy="1589181"/>
          </a:xfrm>
          <a:prstGeom prst="rect">
            <a:avLst/>
          </a:prstGeom>
        </p:spPr>
      </p:pic>
      <p:pic>
        <p:nvPicPr>
          <p:cNvPr id="5" name="Picture 4"/>
          <p:cNvPicPr>
            <a:picLocks noChangeAspect="1"/>
          </p:cNvPicPr>
          <p:nvPr/>
        </p:nvPicPr>
        <p:blipFill>
          <a:blip r:embed="rId4"/>
          <a:stretch>
            <a:fillRect/>
          </a:stretch>
        </p:blipFill>
        <p:spPr>
          <a:xfrm>
            <a:off x="9708274" y="365125"/>
            <a:ext cx="2183408" cy="2133785"/>
          </a:xfrm>
          <a:prstGeom prst="rect">
            <a:avLst/>
          </a:prstGeom>
        </p:spPr>
      </p:pic>
      <p:pic>
        <p:nvPicPr>
          <p:cNvPr id="6" name="Picture 5"/>
          <p:cNvPicPr>
            <a:picLocks noChangeAspect="1"/>
          </p:cNvPicPr>
          <p:nvPr/>
        </p:nvPicPr>
        <p:blipFill>
          <a:blip r:embed="rId5"/>
          <a:stretch>
            <a:fillRect/>
          </a:stretch>
        </p:blipFill>
        <p:spPr>
          <a:xfrm>
            <a:off x="404812" y="5054132"/>
            <a:ext cx="4724400" cy="1504950"/>
          </a:xfrm>
          <a:prstGeom prst="rect">
            <a:avLst/>
          </a:prstGeom>
        </p:spPr>
      </p:pic>
      <p:pic>
        <p:nvPicPr>
          <p:cNvPr id="7" name="Picture 6"/>
          <p:cNvPicPr>
            <a:picLocks noChangeAspect="1"/>
          </p:cNvPicPr>
          <p:nvPr/>
        </p:nvPicPr>
        <p:blipFill>
          <a:blip r:embed="rId6"/>
          <a:stretch>
            <a:fillRect/>
          </a:stretch>
        </p:blipFill>
        <p:spPr>
          <a:xfrm>
            <a:off x="7408610" y="4392706"/>
            <a:ext cx="4483072" cy="2166376"/>
          </a:xfrm>
          <a:prstGeom prst="rect">
            <a:avLst/>
          </a:prstGeom>
        </p:spPr>
      </p:pic>
    </p:spTree>
    <p:extLst>
      <p:ext uri="{BB962C8B-B14F-4D97-AF65-F5344CB8AC3E}">
        <p14:creationId xmlns:p14="http://schemas.microsoft.com/office/powerpoint/2010/main" val="2581365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90"/>
            <a:ext cx="10515600" cy="756733"/>
          </a:xfrm>
        </p:spPr>
        <p:txBody>
          <a:bodyPr/>
          <a:lstStyle/>
          <a:p>
            <a:pPr algn="ctr"/>
            <a:r>
              <a:rPr lang="en-US" dirty="0" smtClean="0"/>
              <a:t>Mondays: Library of the Week </a:t>
            </a:r>
            <a:endParaRPr lang="en-CA" dirty="0"/>
          </a:p>
        </p:txBody>
      </p:sp>
      <p:sp>
        <p:nvSpPr>
          <p:cNvPr id="3" name="Content Placeholder 2"/>
          <p:cNvSpPr>
            <a:spLocks noGrp="1"/>
          </p:cNvSpPr>
          <p:nvPr>
            <p:ph idx="1"/>
          </p:nvPr>
        </p:nvSpPr>
        <p:spPr/>
        <p:txBody>
          <a:bodyPr/>
          <a:lstStyle/>
          <a:p>
            <a:pPr marL="0" indent="0">
              <a:buNone/>
            </a:pPr>
            <a:r>
              <a:rPr lang="en-US" dirty="0" smtClean="0"/>
              <a:t> </a:t>
            </a:r>
            <a:endParaRPr lang="en-CA"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050" y="941355"/>
            <a:ext cx="5595189" cy="528761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246" y="1189624"/>
            <a:ext cx="6170704" cy="4791074"/>
          </a:xfrm>
          <a:prstGeom prst="rect">
            <a:avLst/>
          </a:prstGeom>
        </p:spPr>
      </p:pic>
    </p:spTree>
    <p:extLst>
      <p:ext uri="{BB962C8B-B14F-4D97-AF65-F5344CB8AC3E}">
        <p14:creationId xmlns:p14="http://schemas.microsoft.com/office/powerpoint/2010/main" val="4028238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TotalTime>
  <Words>3351</Words>
  <Application>Microsoft Office PowerPoint</Application>
  <PresentationFormat>Widescreen</PresentationFormat>
  <Paragraphs>247</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Social Media:  Tips and Tricks from a Library System Perspective</vt:lpstr>
      <vt:lpstr>PowerPoint Presentation</vt:lpstr>
      <vt:lpstr>PowerPoint Presentation</vt:lpstr>
      <vt:lpstr>PowerPoint Presentation</vt:lpstr>
      <vt:lpstr>PowerPoint Presentation</vt:lpstr>
      <vt:lpstr>Facebook</vt:lpstr>
      <vt:lpstr>Scheduling Facebook Posts </vt:lpstr>
      <vt:lpstr>PowerPoint Presentation</vt:lpstr>
      <vt:lpstr>Mondays: Library of the Week </vt:lpstr>
      <vt:lpstr>Thursdays: E-Resource Features </vt:lpstr>
      <vt:lpstr>Other “Feature” Ideas:  Follow them and repost their exciting news to your page </vt:lpstr>
      <vt:lpstr>Literary Calendar</vt:lpstr>
      <vt:lpstr>Created One “Master List” for our system</vt:lpstr>
      <vt:lpstr>PowerPoint Presentation</vt:lpstr>
      <vt:lpstr>Book Recommendations make great posts!</vt:lpstr>
      <vt:lpstr>Twitter </vt:lpstr>
      <vt:lpstr>PowerPoint Presentation</vt:lpstr>
      <vt:lpstr>PowerPoint Presentation</vt:lpstr>
      <vt:lpstr>Limited Number of Characters </vt:lpstr>
      <vt:lpstr>Instagram </vt:lpstr>
      <vt:lpstr>PowerPoint Presentation</vt:lpstr>
      <vt:lpstr>Pinterest</vt:lpstr>
      <vt:lpstr>PowerPoint Presentation</vt:lpstr>
      <vt:lpstr>SnapChat</vt:lpstr>
      <vt:lpstr>Social Media Timing and Tracking </vt:lpstr>
      <vt:lpstr>Statistics and Tracking </vt:lpstr>
      <vt:lpstr>Copyright for Pictures  </vt:lpstr>
      <vt:lpstr>Copyright on Google </vt:lpstr>
      <vt:lpstr>Privacy (FOIP)</vt:lpstr>
      <vt:lpstr>Create a Social Media Policy </vt:lpstr>
      <vt:lpstr>Thank you, and happy posting!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Tips and Tricks from a Library System Perspective</dc:title>
  <dc:creator>Robyn Gray</dc:creator>
  <cp:lastModifiedBy>Robyn Gray</cp:lastModifiedBy>
  <cp:revision>56</cp:revision>
  <dcterms:created xsi:type="dcterms:W3CDTF">2018-04-21T21:25:44Z</dcterms:created>
  <dcterms:modified xsi:type="dcterms:W3CDTF">2018-04-27T01:48:14Z</dcterms:modified>
</cp:coreProperties>
</file>