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7" r:id="rId2"/>
    <p:sldId id="310" r:id="rId3"/>
    <p:sldId id="257" r:id="rId4"/>
    <p:sldId id="272" r:id="rId5"/>
    <p:sldId id="262" r:id="rId6"/>
    <p:sldId id="309" r:id="rId7"/>
    <p:sldId id="270" r:id="rId8"/>
    <p:sldId id="275" r:id="rId9"/>
    <p:sldId id="277" r:id="rId10"/>
    <p:sldId id="274" r:id="rId11"/>
    <p:sldId id="278" r:id="rId12"/>
    <p:sldId id="279" r:id="rId13"/>
    <p:sldId id="280" r:id="rId14"/>
    <p:sldId id="281" r:id="rId15"/>
    <p:sldId id="282" r:id="rId16"/>
    <p:sldId id="283" r:id="rId17"/>
    <p:sldId id="284" r:id="rId18"/>
    <p:sldId id="285" r:id="rId19"/>
    <p:sldId id="286" r:id="rId20"/>
    <p:sldId id="287" r:id="rId21"/>
    <p:sldId id="290" r:id="rId22"/>
    <p:sldId id="307" r:id="rId23"/>
    <p:sldId id="289" r:id="rId24"/>
    <p:sldId id="291" r:id="rId25"/>
    <p:sldId id="292" r:id="rId26"/>
    <p:sldId id="301" r:id="rId27"/>
    <p:sldId id="302" r:id="rId28"/>
    <p:sldId id="298" r:id="rId29"/>
    <p:sldId id="308"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autoAdjust="0"/>
    <p:restoredTop sz="68863" autoAdjust="0"/>
  </p:normalViewPr>
  <p:slideViewPr>
    <p:cSldViewPr>
      <p:cViewPr varScale="1">
        <p:scale>
          <a:sx n="47" d="100"/>
          <a:sy n="47" d="100"/>
        </p:scale>
        <p:origin x="1396" y="4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FF37B-23D7-44CC-AC02-E0EC72E2A21D}" type="datetimeFigureOut">
              <a:rPr lang="en-CA" smtClean="0"/>
              <a:t>2018-04-25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F94B9-D33E-4879-B88D-FD19F0FF3D59}" type="slidenum">
              <a:rPr lang="en-CA" smtClean="0"/>
              <a:t>‹#›</a:t>
            </a:fld>
            <a:endParaRPr lang="en-CA" dirty="0"/>
          </a:p>
        </p:txBody>
      </p:sp>
    </p:spTree>
    <p:extLst>
      <p:ext uri="{BB962C8B-B14F-4D97-AF65-F5344CB8AC3E}">
        <p14:creationId xmlns:p14="http://schemas.microsoft.com/office/powerpoint/2010/main" val="109064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FF94B9-D33E-4879-B88D-FD19F0FF3D59}" type="slidenum">
              <a:rPr lang="en-CA" smtClean="0"/>
              <a:t>1</a:t>
            </a:fld>
            <a:endParaRPr lang="en-CA" dirty="0"/>
          </a:p>
        </p:txBody>
      </p:sp>
    </p:spTree>
    <p:extLst>
      <p:ext uri="{BB962C8B-B14F-4D97-AF65-F5344CB8AC3E}">
        <p14:creationId xmlns:p14="http://schemas.microsoft.com/office/powerpoint/2010/main" val="341297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94C6D71-C538-41F0-9F49-356DD9581287}" type="slidenum">
              <a:rPr lang="en-CA" smtClean="0"/>
              <a:pPr/>
              <a:t>5</a:t>
            </a:fld>
            <a:endParaRPr lang="en-CA" dirty="0"/>
          </a:p>
        </p:txBody>
      </p:sp>
    </p:spTree>
    <p:extLst>
      <p:ext uri="{BB962C8B-B14F-4D97-AF65-F5344CB8AC3E}">
        <p14:creationId xmlns:p14="http://schemas.microsoft.com/office/powerpoint/2010/main" val="412591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FF94B9-D33E-4879-B88D-FD19F0FF3D59}" type="slidenum">
              <a:rPr lang="en-CA" smtClean="0"/>
              <a:t>30</a:t>
            </a:fld>
            <a:endParaRPr lang="en-CA" dirty="0"/>
          </a:p>
        </p:txBody>
      </p:sp>
    </p:spTree>
    <p:extLst>
      <p:ext uri="{BB962C8B-B14F-4D97-AF65-F5344CB8AC3E}">
        <p14:creationId xmlns:p14="http://schemas.microsoft.com/office/powerpoint/2010/main" val="225021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191741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345742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28989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219395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30648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10730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233816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53177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322995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12146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BB32E2-B379-43C8-BA80-11AF79E9B312}" type="datetimeFigureOut">
              <a:rPr lang="en-CA" smtClean="0"/>
              <a:t>2018-04-25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9C21468-253F-442B-9454-D387C02F5CC4}" type="slidenum">
              <a:rPr lang="en-CA" smtClean="0"/>
              <a:t>‹#›</a:t>
            </a:fld>
            <a:endParaRPr lang="en-CA" dirty="0"/>
          </a:p>
        </p:txBody>
      </p:sp>
    </p:spTree>
    <p:extLst>
      <p:ext uri="{BB962C8B-B14F-4D97-AF65-F5344CB8AC3E}">
        <p14:creationId xmlns:p14="http://schemas.microsoft.com/office/powerpoint/2010/main" val="190344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B32E2-B379-43C8-BA80-11AF79E9B312}" type="datetimeFigureOut">
              <a:rPr lang="en-CA" smtClean="0"/>
              <a:t>2018-04-25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21468-253F-442B-9454-D387C02F5CC4}" type="slidenum">
              <a:rPr lang="en-CA" smtClean="0"/>
              <a:t>‹#›</a:t>
            </a:fld>
            <a:endParaRPr lang="en-CA" dirty="0"/>
          </a:p>
        </p:txBody>
      </p:sp>
    </p:spTree>
    <p:extLst>
      <p:ext uri="{BB962C8B-B14F-4D97-AF65-F5344CB8AC3E}">
        <p14:creationId xmlns:p14="http://schemas.microsoft.com/office/powerpoint/2010/main" val="46532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cfla-fcab.ca/en/programs/indigenous_matters_committe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cfla-fcab.ca/fr/apropos/comites/comite-questions-autochton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cfla-fcab.ca/en/indigenous/" TargetMode="External"/><Relationship Id="rId7" Type="http://schemas.openxmlformats.org/officeDocument/2006/relationships/hyperlink" Target="http://cfla-fcab.ca/en/indigenous/trc_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ccunesco.ca/our-themes/building-inclusive-communities/reconciliation-in-action/let-s-talk-about-reconciliation" TargetMode="External"/><Relationship Id="rId5" Type="http://schemas.openxmlformats.org/officeDocument/2006/relationships/hyperlink" Target="http://cfla-fcab.ca/en/indigenous/indigenous_canada_mooc/" TargetMode="External"/><Relationship Id="rId4" Type="http://schemas.openxmlformats.org/officeDocument/2006/relationships/hyperlink" Target="http://cfla-fcab.ca/en/programs/indigenous_matters_committe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gif"/><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fla-fcab.ca/wp-content/uploads/2016/08/Committee-Charter-Truth-and-Reconciliation-Committee-002-2_FR_fr.pdf" TargetMode="External"/><Relationship Id="rId2" Type="http://schemas.openxmlformats.org/officeDocument/2006/relationships/hyperlink" Target="http://cfla-fcab.ca/wp-content/uploads/2016/08/Committee-Charter-Truth-and-Reconciliation-Committee-Approved.pdf" TargetMode="External"/><Relationship Id="rId1" Type="http://schemas.openxmlformats.org/officeDocument/2006/relationships/slideLayout" Target="../slideLayouts/slideLayout2.xml"/><Relationship Id="rId5" Type="http://schemas.openxmlformats.org/officeDocument/2006/relationships/hyperlink" Target="http://www.trc.ca/websites/trcinstitution/File/2015/Findings/Calls_to_Action_French.pdf" TargetMode="External"/><Relationship Id="rId4" Type="http://schemas.openxmlformats.org/officeDocument/2006/relationships/hyperlink" Target="http://www.trc.ca/websites/trcinstitution/File/2015/Findings/Calls_to_Action_English2.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2C16-D93F-4855-8F10-3DDC267EBEA7}"/>
              </a:ext>
            </a:extLst>
          </p:cNvPr>
          <p:cNvSpPr>
            <a:spLocks noGrp="1"/>
          </p:cNvSpPr>
          <p:nvPr>
            <p:ph type="ctrTitle"/>
          </p:nvPr>
        </p:nvSpPr>
        <p:spPr>
          <a:xfrm>
            <a:off x="838200" y="838200"/>
            <a:ext cx="7772400" cy="1470025"/>
          </a:xfrm>
        </p:spPr>
        <p:txBody>
          <a:bodyPr>
            <a:normAutofit fontScale="90000"/>
          </a:bodyPr>
          <a:lstStyle/>
          <a:p>
            <a:r>
              <a:rPr lang="en-CA" b="1" dirty="0"/>
              <a:t>T</a:t>
            </a:r>
            <a:r>
              <a:rPr lang="en-CA" b="1" dirty="0" smtClean="0"/>
              <a:t>oward </a:t>
            </a:r>
            <a:r>
              <a:rPr lang="en-CA" b="1" dirty="0"/>
              <a:t>Reconciliation: </a:t>
            </a:r>
            <a:r>
              <a:rPr lang="en-CA" b="1" dirty="0" smtClean="0"/>
              <a:t>Update on CFLA-FCAB’s Indigenous Matters Committee</a:t>
            </a:r>
            <a:endParaRPr lang="en-CA" b="1" dirty="0"/>
          </a:p>
        </p:txBody>
      </p:sp>
      <p:sp>
        <p:nvSpPr>
          <p:cNvPr id="5" name="TextBox 4">
            <a:extLst>
              <a:ext uri="{FF2B5EF4-FFF2-40B4-BE49-F238E27FC236}">
                <a16:creationId xmlns:a16="http://schemas.microsoft.com/office/drawing/2014/main" id="{4CC71DA2-EF93-4009-A082-D099DE6AF195}"/>
              </a:ext>
            </a:extLst>
          </p:cNvPr>
          <p:cNvSpPr txBox="1"/>
          <p:nvPr/>
        </p:nvSpPr>
        <p:spPr>
          <a:xfrm>
            <a:off x="1143000" y="3200400"/>
            <a:ext cx="7162800" cy="3293209"/>
          </a:xfrm>
          <a:prstGeom prst="rect">
            <a:avLst/>
          </a:prstGeom>
          <a:noFill/>
        </p:spPr>
        <p:txBody>
          <a:bodyPr wrap="square" rtlCol="0">
            <a:spAutoFit/>
          </a:bodyPr>
          <a:lstStyle/>
          <a:p>
            <a:pPr algn="ctr"/>
            <a:r>
              <a:rPr lang="en-US" sz="2800" b="1" dirty="0" err="1" smtClean="0"/>
              <a:t>Joëlle</a:t>
            </a:r>
            <a:r>
              <a:rPr lang="en-US" sz="2800" b="1" dirty="0" smtClean="0"/>
              <a:t> Samson</a:t>
            </a:r>
            <a:endParaRPr lang="en-CA" sz="2800" b="1" dirty="0"/>
          </a:p>
          <a:p>
            <a:pPr algn="ctr"/>
            <a:r>
              <a:rPr lang="en-CA" dirty="0" smtClean="0"/>
              <a:t>Library Manager, Vancouver Island Regional Library</a:t>
            </a:r>
            <a:endParaRPr lang="en-CA" dirty="0"/>
          </a:p>
          <a:p>
            <a:pPr algn="ctr"/>
            <a:r>
              <a:rPr lang="en-CA" dirty="0"/>
              <a:t>&amp;</a:t>
            </a:r>
          </a:p>
          <a:p>
            <a:pPr algn="ctr"/>
            <a:r>
              <a:rPr lang="en-CA" dirty="0"/>
              <a:t>BCLA Representative, Canadian Federation of Library </a:t>
            </a:r>
            <a:r>
              <a:rPr lang="en-CA" dirty="0" smtClean="0"/>
              <a:t>Associations’-</a:t>
            </a:r>
            <a:r>
              <a:rPr lang="en-CA" dirty="0" err="1"/>
              <a:t>Fédération</a:t>
            </a:r>
            <a:r>
              <a:rPr lang="en-CA" dirty="0"/>
              <a:t> </a:t>
            </a:r>
            <a:r>
              <a:rPr lang="en-CA" dirty="0" err="1"/>
              <a:t>Canadienne</a:t>
            </a:r>
            <a:r>
              <a:rPr lang="en-CA" dirty="0"/>
              <a:t> des Associations de </a:t>
            </a:r>
            <a:r>
              <a:rPr lang="en-CA" dirty="0" err="1"/>
              <a:t>Bibliothèques</a:t>
            </a:r>
            <a:r>
              <a:rPr lang="en-CA" dirty="0"/>
              <a:t> (CFLA-FCAB) </a:t>
            </a:r>
          </a:p>
          <a:p>
            <a:pPr algn="ctr"/>
            <a:r>
              <a:rPr lang="en-CA" dirty="0" smtClean="0"/>
              <a:t> </a:t>
            </a:r>
            <a:r>
              <a:rPr lang="en-CA" dirty="0"/>
              <a:t>Indigenous Matters Committee (formerly Truth &amp; Reconciliation</a:t>
            </a:r>
            <a:r>
              <a:rPr lang="en-CA" dirty="0" smtClean="0"/>
              <a:t>)</a:t>
            </a:r>
          </a:p>
          <a:p>
            <a:pPr algn="ctr"/>
            <a:endParaRPr lang="en-CA" dirty="0" smtClean="0"/>
          </a:p>
          <a:p>
            <a:pPr algn="ctr"/>
            <a:endParaRPr lang="en-CA" dirty="0"/>
          </a:p>
          <a:p>
            <a:pPr algn="ctr"/>
            <a:r>
              <a:rPr lang="en-CA" dirty="0" smtClean="0"/>
              <a:t>Presentation adapted from Camille </a:t>
            </a:r>
            <a:r>
              <a:rPr lang="en-CA" dirty="0" err="1" smtClean="0"/>
              <a:t>Callison’s</a:t>
            </a:r>
            <a:r>
              <a:rPr lang="en-CA" dirty="0" smtClean="0"/>
              <a:t> </a:t>
            </a:r>
            <a:r>
              <a:rPr lang="en-CA" b="1" i="1" dirty="0"/>
              <a:t>Honouring our Path toward Reconciliation: Addressing the Information Needs of Indigenous Peoples &amp; Building Relationships</a:t>
            </a:r>
            <a:endParaRPr lang="en-CA" i="1" dirty="0"/>
          </a:p>
        </p:txBody>
      </p:sp>
    </p:spTree>
    <p:extLst>
      <p:ext uri="{BB962C8B-B14F-4D97-AF65-F5344CB8AC3E}">
        <p14:creationId xmlns:p14="http://schemas.microsoft.com/office/powerpoint/2010/main" val="1966244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Report &amp; Recommendations</a:t>
            </a:r>
          </a:p>
        </p:txBody>
      </p:sp>
      <p:pic>
        <p:nvPicPr>
          <p:cNvPr id="4" name="Content Placeholder 3"/>
          <p:cNvPicPr>
            <a:picLocks noGrp="1" noChangeAspect="1"/>
          </p:cNvPicPr>
          <p:nvPr>
            <p:ph idx="1"/>
          </p:nvPr>
        </p:nvPicPr>
        <p:blipFill>
          <a:blip r:embed="rId2"/>
          <a:stretch>
            <a:fillRect/>
          </a:stretch>
        </p:blipFill>
        <p:spPr>
          <a:xfrm>
            <a:off x="457200" y="1600200"/>
            <a:ext cx="8000999" cy="4525963"/>
          </a:xfrm>
          <a:prstGeom prst="rect">
            <a:avLst/>
          </a:prstGeom>
        </p:spPr>
      </p:pic>
    </p:spTree>
    <p:extLst>
      <p:ext uri="{BB962C8B-B14F-4D97-AF65-F5344CB8AC3E}">
        <p14:creationId xmlns:p14="http://schemas.microsoft.com/office/powerpoint/2010/main" val="1557890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Report &amp; Recommendations</a:t>
            </a:r>
          </a:p>
        </p:txBody>
      </p:sp>
      <p:sp>
        <p:nvSpPr>
          <p:cNvPr id="3" name="Content Placeholder 2"/>
          <p:cNvSpPr>
            <a:spLocks noGrp="1"/>
          </p:cNvSpPr>
          <p:nvPr>
            <p:ph idx="1"/>
          </p:nvPr>
        </p:nvSpPr>
        <p:spPr/>
        <p:txBody>
          <a:bodyPr>
            <a:normAutofit fontScale="77500" lnSpcReduction="20000"/>
          </a:bodyPr>
          <a:lstStyle/>
          <a:p>
            <a:pPr marL="0" indent="0">
              <a:buNone/>
            </a:pPr>
            <a:r>
              <a:rPr lang="en-CA" dirty="0"/>
              <a:t>Methodology</a:t>
            </a:r>
          </a:p>
          <a:p>
            <a:r>
              <a:rPr lang="en-CA" dirty="0"/>
              <a:t>The Truth &amp; Reconciliation Committee was divided into four teams with the following responsibilities. </a:t>
            </a:r>
            <a:endParaRPr lang="en-CA" dirty="0" smtClean="0"/>
          </a:p>
          <a:p>
            <a:pPr lvl="1"/>
            <a:r>
              <a:rPr lang="en-CA" dirty="0" smtClean="0"/>
              <a:t>The </a:t>
            </a:r>
            <a:r>
              <a:rPr lang="en-CA" dirty="0"/>
              <a:t>Black Team compiled Best Practices already in existence in regard to Indigenous peoples of Canada. </a:t>
            </a:r>
            <a:endParaRPr lang="en-CA" dirty="0" smtClean="0"/>
          </a:p>
          <a:p>
            <a:pPr lvl="1"/>
            <a:r>
              <a:rPr lang="en-CA" dirty="0" smtClean="0"/>
              <a:t>The </a:t>
            </a:r>
            <a:r>
              <a:rPr lang="en-CA" dirty="0"/>
              <a:t>White team provided a gap analysis on the </a:t>
            </a:r>
            <a:r>
              <a:rPr lang="en-CA" dirty="0" smtClean="0"/>
              <a:t>TRC Calls </a:t>
            </a:r>
            <a:r>
              <a:rPr lang="en-CA" dirty="0"/>
              <a:t>to Action and has recommended a report card be developed to better evaluate how this is moving forward. </a:t>
            </a:r>
            <a:endParaRPr lang="en-CA" dirty="0" smtClean="0"/>
          </a:p>
          <a:p>
            <a:pPr lvl="1"/>
            <a:r>
              <a:rPr lang="en-CA" dirty="0" smtClean="0"/>
              <a:t>The </a:t>
            </a:r>
            <a:r>
              <a:rPr lang="en-CA" dirty="0"/>
              <a:t>Yellow team looked at existing relationships and has developed a contact database. </a:t>
            </a:r>
            <a:endParaRPr lang="en-CA" dirty="0" smtClean="0"/>
          </a:p>
          <a:p>
            <a:pPr lvl="1"/>
            <a:r>
              <a:rPr lang="en-CA" dirty="0"/>
              <a:t>T</a:t>
            </a:r>
            <a:r>
              <a:rPr lang="en-CA" dirty="0" smtClean="0"/>
              <a:t>he </a:t>
            </a:r>
            <a:r>
              <a:rPr lang="en-CA" dirty="0"/>
              <a:t>Red Team envisioned the future by reviewing the existing body of knowledge related to the decolonization of space, access and classification, Indigenous knowledge protection, outreach and service.</a:t>
            </a:r>
          </a:p>
          <a:p>
            <a:endParaRPr lang="en-CA" dirty="0"/>
          </a:p>
        </p:txBody>
      </p:sp>
    </p:spTree>
    <p:extLst>
      <p:ext uri="{BB962C8B-B14F-4D97-AF65-F5344CB8AC3E}">
        <p14:creationId xmlns:p14="http://schemas.microsoft.com/office/powerpoint/2010/main" val="97613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Report &amp; Recommendations</a:t>
            </a:r>
          </a:p>
        </p:txBody>
      </p:sp>
      <p:pic>
        <p:nvPicPr>
          <p:cNvPr id="4" name="Content Placeholder 3"/>
          <p:cNvPicPr>
            <a:picLocks noGrp="1" noChangeAspect="1"/>
          </p:cNvPicPr>
          <p:nvPr>
            <p:ph idx="1"/>
          </p:nvPr>
        </p:nvPicPr>
        <p:blipFill>
          <a:blip r:embed="rId2"/>
          <a:stretch>
            <a:fillRect/>
          </a:stretch>
        </p:blipFill>
        <p:spPr>
          <a:xfrm>
            <a:off x="685800" y="1600200"/>
            <a:ext cx="8001000" cy="5245928"/>
          </a:xfrm>
          <a:prstGeom prst="rect">
            <a:avLst/>
          </a:prstGeom>
        </p:spPr>
      </p:pic>
    </p:spTree>
    <p:extLst>
      <p:ext uri="{BB962C8B-B14F-4D97-AF65-F5344CB8AC3E}">
        <p14:creationId xmlns:p14="http://schemas.microsoft.com/office/powerpoint/2010/main" val="300232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Report &amp; Recommendations</a:t>
            </a:r>
          </a:p>
        </p:txBody>
      </p:sp>
      <p:sp>
        <p:nvSpPr>
          <p:cNvPr id="3" name="Content Placeholder 2"/>
          <p:cNvSpPr>
            <a:spLocks noGrp="1"/>
          </p:cNvSpPr>
          <p:nvPr>
            <p:ph idx="1"/>
          </p:nvPr>
        </p:nvSpPr>
        <p:spPr/>
        <p:txBody>
          <a:bodyPr>
            <a:normAutofit fontScale="92500" lnSpcReduction="20000"/>
          </a:bodyPr>
          <a:lstStyle/>
          <a:p>
            <a:pPr marL="0" indent="0">
              <a:buNone/>
            </a:pPr>
            <a:r>
              <a:rPr lang="en-CA" dirty="0"/>
              <a:t>Recommendations</a:t>
            </a:r>
          </a:p>
          <a:p>
            <a:r>
              <a:rPr lang="en-CA" dirty="0"/>
              <a:t>The following ten (10) overarching recommendations have been agreed upon by the T&amp;R Committee with specific, granular recommendations being addressed by each of the four team chapters of the report</a:t>
            </a:r>
          </a:p>
          <a:p>
            <a:r>
              <a:rPr lang="en-CA" dirty="0"/>
              <a:t>This report is a snapshot </a:t>
            </a:r>
            <a:r>
              <a:rPr lang="en-CA" dirty="0" smtClean="0"/>
              <a:t>and </a:t>
            </a:r>
            <a:r>
              <a:rPr lang="en-CA" dirty="0"/>
              <a:t>by no means purports to be comprehensive but rather it is a beginning.  The numerous “living databases” that were created will continue to be updated as more information becomes available. </a:t>
            </a:r>
          </a:p>
          <a:p>
            <a:endParaRPr lang="en-CA" dirty="0"/>
          </a:p>
          <a:p>
            <a:endParaRPr lang="en-CA" dirty="0"/>
          </a:p>
        </p:txBody>
      </p:sp>
    </p:spTree>
    <p:extLst>
      <p:ext uri="{BB962C8B-B14F-4D97-AF65-F5344CB8AC3E}">
        <p14:creationId xmlns:p14="http://schemas.microsoft.com/office/powerpoint/2010/main" val="194327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1.	As CFLA-FCAB is the national voice with the ability to influence national and international policy regarding issues of importance, we request the CFLA-FCAB create a permanent Standing Committee on Indigenous Matters utilizing the medicine wheel structure developed by the Truth &amp; Reconciliation Committee;</a:t>
            </a:r>
          </a:p>
        </p:txBody>
      </p:sp>
    </p:spTree>
    <p:extLst>
      <p:ext uri="{BB962C8B-B14F-4D97-AF65-F5344CB8AC3E}">
        <p14:creationId xmlns:p14="http://schemas.microsoft.com/office/powerpoint/2010/main" val="2259820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2.	The T&amp;R Committee supports and endorses the CFLA-FCAB Position Statement on Library and Literacy Services for Indigenous (First Nations, Metis and Inuit) Peoples of Canada; </a:t>
            </a:r>
          </a:p>
        </p:txBody>
      </p:sp>
    </p:spTree>
    <p:extLst>
      <p:ext uri="{BB962C8B-B14F-4D97-AF65-F5344CB8AC3E}">
        <p14:creationId xmlns:p14="http://schemas.microsoft.com/office/powerpoint/2010/main" val="3983747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3.	Encourage libraries, archives and cultural memory institutions to implement the Truth and Reconciliation Commission of Canada 94 Calls to Action, several of which have been identified as having a direct impact on libraries and archives and are prioritized in this report, and to implement a status report on a yearly basis to monitor their implementation;</a:t>
            </a:r>
          </a:p>
        </p:txBody>
      </p:sp>
    </p:spTree>
    <p:extLst>
      <p:ext uri="{BB962C8B-B14F-4D97-AF65-F5344CB8AC3E}">
        <p14:creationId xmlns:p14="http://schemas.microsoft.com/office/powerpoint/2010/main" val="1680333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4.	Ensure accessibility moving forward by continually reminding stakeholders that material produced and programming planned in the future should be accessible to all Canadians. CELA (the Center for Equitable Library Access) and NNELS (the National Network for Equitable Library Service) are positioned to support these efforts.</a:t>
            </a:r>
          </a:p>
        </p:txBody>
      </p:sp>
    </p:spTree>
    <p:extLst>
      <p:ext uri="{BB962C8B-B14F-4D97-AF65-F5344CB8AC3E}">
        <p14:creationId xmlns:p14="http://schemas.microsoft.com/office/powerpoint/2010/main" val="370516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5.	Decolonize Access and Classification by addressing the structural biases in existing schemes of knowledge organization and information retrieval arising from colonialism by committing to integrating Indigenous epistemologies into cataloguing praxis and knowledge management;</a:t>
            </a:r>
          </a:p>
        </p:txBody>
      </p:sp>
    </p:spTree>
    <p:extLst>
      <p:ext uri="{BB962C8B-B14F-4D97-AF65-F5344CB8AC3E}">
        <p14:creationId xmlns:p14="http://schemas.microsoft.com/office/powerpoint/2010/main" val="623289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6.	Decolonizing Libraries and Space by recognizing and supporting Indigenous cultures, languages and knowledges through culturally appropriate space planning, interior design, signage, art installations, territorial acknowledgements of geographic-specific traditional territories and public programming in collaboration with local Indigenous stakeholders;</a:t>
            </a:r>
          </a:p>
        </p:txBody>
      </p:sp>
    </p:spTree>
    <p:extLst>
      <p:ext uri="{BB962C8B-B14F-4D97-AF65-F5344CB8AC3E}">
        <p14:creationId xmlns:p14="http://schemas.microsoft.com/office/powerpoint/2010/main" val="448316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a:bodyPr>
          <a:lstStyle/>
          <a:p>
            <a:pPr marL="0" indent="0">
              <a:buNone/>
            </a:pPr>
            <a:r>
              <a:rPr lang="en-US" b="1" dirty="0"/>
              <a:t>We acknowledge with respect the </a:t>
            </a:r>
            <a:r>
              <a:rPr lang="en-US" b="1" dirty="0" err="1"/>
              <a:t>Lkwungen</a:t>
            </a:r>
            <a:r>
              <a:rPr lang="en-US" b="1" dirty="0"/>
              <a:t>-speaking peoples on whose traditional territory the university stands and the </a:t>
            </a:r>
            <a:r>
              <a:rPr lang="en-US" b="1" dirty="0" err="1"/>
              <a:t>Songhees</a:t>
            </a:r>
            <a:r>
              <a:rPr lang="en-US" b="1" dirty="0"/>
              <a:t>, Esquimalt and </a:t>
            </a:r>
            <a:r>
              <a:rPr lang="en-US" b="1" u="sng" dirty="0"/>
              <a:t>W</a:t>
            </a:r>
            <a:r>
              <a:rPr lang="en-US" b="1" dirty="0"/>
              <a:t>SÁNEĆ peoples whose historical relationships with the land continue to this day</a:t>
            </a:r>
            <a:r>
              <a:rPr lang="en-US" b="1" dirty="0" smtClean="0"/>
              <a:t>.</a:t>
            </a:r>
          </a:p>
          <a:p>
            <a:pPr marL="0" indent="0">
              <a:buNone/>
            </a:pPr>
            <a:endParaRPr lang="en-US" b="1" dirty="0"/>
          </a:p>
          <a:p>
            <a:pPr marL="0" indent="0">
              <a:buNone/>
            </a:pPr>
            <a:r>
              <a:rPr lang="en-US" b="1" dirty="0" smtClean="0"/>
              <a:t>I’d like to also acknowledge that I work and live on the </a:t>
            </a:r>
            <a:r>
              <a:rPr lang="en-US" b="1" dirty="0" err="1" smtClean="0"/>
              <a:t>unceded</a:t>
            </a:r>
            <a:r>
              <a:rPr lang="en-US" b="1" dirty="0" smtClean="0"/>
              <a:t> traditional territory of the </a:t>
            </a:r>
            <a:r>
              <a:rPr lang="en-US" b="1" dirty="0" err="1" smtClean="0"/>
              <a:t>Laichwiltach</a:t>
            </a:r>
            <a:r>
              <a:rPr lang="en-US" b="1" dirty="0" smtClean="0"/>
              <a:t> peoples</a:t>
            </a:r>
            <a:endParaRPr lang="en-US" b="1" dirty="0"/>
          </a:p>
          <a:p>
            <a:pPr marL="0" indent="0">
              <a:buNone/>
            </a:pPr>
            <a:endParaRPr lang="en-CA" dirty="0"/>
          </a:p>
        </p:txBody>
      </p:sp>
    </p:spTree>
    <p:extLst>
      <p:ext uri="{BB962C8B-B14F-4D97-AF65-F5344CB8AC3E}">
        <p14:creationId xmlns:p14="http://schemas.microsoft.com/office/powerpoint/2010/main" val="2185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7.	Enhancing opportunities for Indigenous library, archival and information professionals as well as the inclusion of Indigenous epistemologies in the Canadian library and archives profession through culturally appropriate pedagogy, recruitment practices, professional and continuing education and cross-cultural training in collaboration with local Indigenous stakeholders and partners;</a:t>
            </a:r>
          </a:p>
        </p:txBody>
      </p:sp>
    </p:spTree>
    <p:extLst>
      <p:ext uri="{BB962C8B-B14F-4D97-AF65-F5344CB8AC3E}">
        <p14:creationId xmlns:p14="http://schemas.microsoft.com/office/powerpoint/2010/main" val="27977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normAutofit fontScale="55000" lnSpcReduction="20000"/>
          </a:bodyPr>
          <a:lstStyle/>
          <a:p>
            <a:pPr marL="0" indent="0">
              <a:buNone/>
            </a:pPr>
            <a:r>
              <a:rPr lang="en-CA" dirty="0"/>
              <a:t>8.	Recommend the </a:t>
            </a:r>
            <a:r>
              <a:rPr lang="en-CA" b="1" dirty="0"/>
              <a:t>implementation of Indigenous Knowledge Protection protocols and agreements with local and other Indigenous groups who have holdings in libraries, archives and/or cultural memory institutions</a:t>
            </a:r>
            <a:r>
              <a:rPr lang="en-CA" dirty="0"/>
              <a:t> to respect the Indigenous cultural concept of copyright with regard to Indigenous history or heritage, which is often located in but not limited to oral traditions, songs, dance, storytelling, anecdotes, place names, hereditary names and other forms of Indigenous knowledges; recommend </a:t>
            </a:r>
            <a:r>
              <a:rPr lang="en-CA" b="1" dirty="0"/>
              <a:t>that CFLA-FCAB actively participate in reforming the Canadian Copyright Act to include protection of Indigenous knowledges and languages </a:t>
            </a:r>
            <a:r>
              <a:rPr lang="en-CA" dirty="0"/>
              <a:t>while advocating for changes to include traditional knowledge as outlined and recommended by the World Intellectual Property Organization (WIPO) – Intergovernmental Committee on Intellectual Property and Genetic Resources, Traditional Knowledge and Folklore (http://www.wipo.int/tk/en/igc/). We join the Truth and Reconciliation Commission (TRC) to </a:t>
            </a:r>
            <a:r>
              <a:rPr lang="en-CA" b="1" dirty="0"/>
              <a:t>call upon Library and Archives Canada to implement the Truth and Reconciliation Commission Calls to Action #69 (Appendix D) by fully implementing the United Nations Declaration on the Rights of Indigenous Peoples (UNDRIP) </a:t>
            </a:r>
            <a:r>
              <a:rPr lang="en-CA" dirty="0"/>
              <a:t>http://www.un.org/esa/socdev/unpfii/documents/DRIPS_en.pdf and the Updated Set of Principles for the Protection and Promotion of Human Rights through Action to Combat Impunity (2005), more commonly known as the </a:t>
            </a:r>
            <a:r>
              <a:rPr lang="en-CA" dirty="0" err="1"/>
              <a:t>Joinet</a:t>
            </a:r>
            <a:r>
              <a:rPr lang="en-CA" dirty="0"/>
              <a:t>/</a:t>
            </a:r>
            <a:r>
              <a:rPr lang="en-CA" dirty="0" err="1"/>
              <a:t>Orentlicher</a:t>
            </a:r>
            <a:r>
              <a:rPr lang="en-CA" dirty="0"/>
              <a:t> Principles http://www.derechos.org/nizkor/impu/principles.html;</a:t>
            </a:r>
          </a:p>
        </p:txBody>
      </p:sp>
    </p:spTree>
    <p:extLst>
      <p:ext uri="{BB962C8B-B14F-4D97-AF65-F5344CB8AC3E}">
        <p14:creationId xmlns:p14="http://schemas.microsoft.com/office/powerpoint/2010/main" val="393403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CACBEEE-BCC7-4CDB-99DD-0AFD0A749F15}"/>
              </a:ext>
            </a:extLst>
          </p:cNvPr>
          <p:cNvSpPr txBox="1">
            <a:spLocks noGrp="1"/>
          </p:cNvSpPr>
          <p:nvPr>
            <p:ph type="title"/>
          </p:nvPr>
        </p:nvSpPr>
        <p:spPr/>
        <p:txBody>
          <a:bodyPr>
            <a:normAutofit fontScale="90000"/>
          </a:bodyPr>
          <a:lstStyle/>
          <a:p>
            <a:r>
              <a:rPr lang="en-CA" altLang="en-US" dirty="0">
                <a:latin typeface="Gill Sans MT" panose="020B0502020104020203" pitchFamily="34" charset="0"/>
              </a:rPr>
              <a:t>Quick facts on Indigenous Knowledge</a:t>
            </a:r>
            <a:endParaRPr altLang="en-US" dirty="0">
              <a:latin typeface="Gill Sans MT" panose="020B0502020104020203" pitchFamily="34" charset="0"/>
            </a:endParaRPr>
          </a:p>
        </p:txBody>
      </p:sp>
      <p:sp>
        <p:nvSpPr>
          <p:cNvPr id="5123" name="Content Placeholder 2">
            <a:extLst>
              <a:ext uri="{FF2B5EF4-FFF2-40B4-BE49-F238E27FC236}">
                <a16:creationId xmlns:a16="http://schemas.microsoft.com/office/drawing/2014/main" id="{7C87927E-1EC2-40B6-890C-4A439522F6C6}"/>
              </a:ext>
            </a:extLst>
          </p:cNvPr>
          <p:cNvSpPr txBox="1">
            <a:spLocks noGrp="1"/>
          </p:cNvSpPr>
          <p:nvPr>
            <p:ph idx="1"/>
          </p:nvPr>
        </p:nvSpPr>
        <p:spPr/>
        <p:txBody>
          <a:bodyPr>
            <a:normAutofit/>
          </a:bodyPr>
          <a:lstStyle/>
          <a:p>
            <a:r>
              <a:rPr lang="en-CA" altLang="en-US" sz="1600" dirty="0" smtClean="0">
                <a:latin typeface="Gill Sans MT" panose="020B0502020104020203" pitchFamily="34" charset="0"/>
              </a:rPr>
              <a:t>I</a:t>
            </a:r>
            <a:r>
              <a:rPr altLang="en-US" sz="1600" dirty="0" err="1" smtClean="0">
                <a:latin typeface="Gill Sans MT" panose="020B0502020104020203" pitchFamily="34" charset="0"/>
              </a:rPr>
              <a:t>nclude</a:t>
            </a:r>
            <a:r>
              <a:rPr lang="en-CA" altLang="en-US" sz="1600" dirty="0" smtClean="0">
                <a:latin typeface="Gill Sans MT" panose="020B0502020104020203" pitchFamily="34" charset="0"/>
              </a:rPr>
              <a:t>s</a:t>
            </a:r>
            <a:r>
              <a:rPr altLang="en-US" sz="1600" dirty="0" smtClean="0">
                <a:latin typeface="Gill Sans MT" panose="020B0502020104020203" pitchFamily="34" charset="0"/>
              </a:rPr>
              <a:t> </a:t>
            </a:r>
            <a:r>
              <a:rPr altLang="en-US" sz="1600" dirty="0">
                <a:latin typeface="Gill Sans MT" panose="020B0502020104020203" pitchFamily="34" charset="0"/>
              </a:rPr>
              <a:t>but </a:t>
            </a:r>
            <a:r>
              <a:rPr lang="en-CA" altLang="en-US" sz="1600" dirty="0" smtClean="0">
                <a:latin typeface="Gill Sans MT" panose="020B0502020104020203" pitchFamily="34" charset="0"/>
              </a:rPr>
              <a:t>is</a:t>
            </a:r>
            <a:r>
              <a:rPr altLang="en-US" sz="1600" dirty="0" smtClean="0">
                <a:latin typeface="Gill Sans MT" panose="020B0502020104020203" pitchFamily="34" charset="0"/>
              </a:rPr>
              <a:t> </a:t>
            </a:r>
            <a:r>
              <a:rPr altLang="en-US" sz="1600" dirty="0">
                <a:latin typeface="Gill Sans MT" panose="020B0502020104020203" pitchFamily="34" charset="0"/>
              </a:rPr>
              <a:t>not limited to tangible and intangible expressions including oral traditions, songs, dance, storytelling, anecdotes, place names, and hereditary names. </a:t>
            </a:r>
            <a:endParaRPr lang="en-CA" altLang="en-US" sz="1600" dirty="0">
              <a:latin typeface="Gill Sans MT" panose="020B0502020104020203" pitchFamily="34" charset="0"/>
            </a:endParaRPr>
          </a:p>
          <a:p>
            <a:r>
              <a:rPr lang="en-CA" altLang="en-US" sz="1600" dirty="0" smtClean="0">
                <a:latin typeface="Gill Sans MT" panose="020B0502020104020203" pitchFamily="34" charset="0"/>
              </a:rPr>
              <a:t>Is </a:t>
            </a:r>
            <a:r>
              <a:rPr lang="en-CA" altLang="en-US" sz="1600" dirty="0">
                <a:latin typeface="Gill Sans MT" panose="020B0502020104020203" pitchFamily="34" charset="0"/>
              </a:rPr>
              <a:t>dynamic and has been sustained, transformed, and continues to remain dynamic producing “new” knowledge in new media such as modern forms of music, theatre and dance interpretations, film, poetry, literary expression, language applications, blogs, </a:t>
            </a:r>
            <a:r>
              <a:rPr lang="en-CA" altLang="en-US" sz="1600" dirty="0" err="1">
                <a:latin typeface="Gill Sans MT" panose="020B0502020104020203" pitchFamily="34" charset="0"/>
              </a:rPr>
              <a:t>facebook</a:t>
            </a:r>
            <a:r>
              <a:rPr lang="en-CA" altLang="en-US" sz="1600" dirty="0">
                <a:latin typeface="Gill Sans MT" panose="020B0502020104020203" pitchFamily="34" charset="0"/>
              </a:rPr>
              <a:t>, digital collections, etc.. </a:t>
            </a:r>
          </a:p>
          <a:p>
            <a:r>
              <a:rPr lang="en-CA" altLang="en-US" sz="1600" dirty="0">
                <a:latin typeface="Gill Sans MT" panose="020B0502020104020203" pitchFamily="34" charset="0"/>
              </a:rPr>
              <a:t>Who holds "legal" copyright to that knowledge or cultural expression under current Copyright legislations is contrary to I</a:t>
            </a:r>
            <a:r>
              <a:rPr altLang="en-US" sz="1600" dirty="0" err="1">
                <a:latin typeface="Gill Sans MT" panose="020B0502020104020203" pitchFamily="34" charset="0"/>
              </a:rPr>
              <a:t>ndigenous</a:t>
            </a:r>
            <a:r>
              <a:rPr altLang="en-US" sz="1600" dirty="0">
                <a:latin typeface="Gill Sans MT" panose="020B0502020104020203" pitchFamily="34" charset="0"/>
              </a:rPr>
              <a:t> notions of copyright</a:t>
            </a:r>
            <a:r>
              <a:rPr lang="en-CA" altLang="en-US" sz="1600" dirty="0">
                <a:latin typeface="Gill Sans MT" panose="020B0502020104020203" pitchFamily="34" charset="0"/>
              </a:rPr>
              <a:t> although </a:t>
            </a:r>
            <a:r>
              <a:rPr altLang="en-US" sz="1600" dirty="0" smtClean="0">
                <a:latin typeface="Gill Sans MT" panose="020B0502020104020203" pitchFamily="34" charset="0"/>
              </a:rPr>
              <a:t>parallel </a:t>
            </a:r>
            <a:r>
              <a:rPr altLang="en-US" sz="1600" dirty="0">
                <a:latin typeface="Gill Sans MT" panose="020B0502020104020203" pitchFamily="34" charset="0"/>
              </a:rPr>
              <a:t>to Western </a:t>
            </a:r>
            <a:r>
              <a:rPr lang="en-CA" altLang="en-US" sz="1600" dirty="0">
                <a:latin typeface="Gill Sans MT" panose="020B0502020104020203" pitchFamily="34" charset="0"/>
              </a:rPr>
              <a:t>legislations,</a:t>
            </a:r>
            <a:r>
              <a:rPr altLang="en-US" sz="1600" dirty="0">
                <a:latin typeface="Gill Sans MT" panose="020B0502020104020203" pitchFamily="34" charset="0"/>
              </a:rPr>
              <a:t> Indigenous peoples regarded unauthorized use of their cultural expressions as theft. </a:t>
            </a:r>
            <a:endParaRPr lang="en-CA" altLang="en-US" sz="1600" dirty="0">
              <a:latin typeface="Gill Sans MT" panose="020B0502020104020203" pitchFamily="34" charset="0"/>
            </a:endParaRPr>
          </a:p>
          <a:p>
            <a:r>
              <a:rPr altLang="en-US" sz="1600" dirty="0">
                <a:latin typeface="Gill Sans MT" panose="020B0502020104020203" pitchFamily="34" charset="0"/>
              </a:rPr>
              <a:t>Only in the proper cultural context with owner from the originating people can the true expression of that cultural expression be found. </a:t>
            </a:r>
            <a:endParaRPr lang="en-CA" altLang="en-US" sz="1600" dirty="0">
              <a:latin typeface="Gill Sans MT" panose="020B0502020104020203" pitchFamily="34" charset="0"/>
            </a:endParaRPr>
          </a:p>
          <a:p>
            <a:r>
              <a:rPr altLang="en-US" sz="1600" dirty="0">
                <a:latin typeface="Gill Sans MT" panose="020B0502020104020203" pitchFamily="34" charset="0"/>
              </a:rPr>
              <a:t>Part of the Indigenous notions of copyright and patent is that understanding and preservation of ways of knowing can only truly be upheld with the ultimate aim to transfer the knowledges to the next generation in the proper cultural context. </a:t>
            </a:r>
          </a:p>
        </p:txBody>
      </p:sp>
    </p:spTree>
    <p:extLst>
      <p:ext uri="{BB962C8B-B14F-4D97-AF65-F5344CB8AC3E}">
        <p14:creationId xmlns:p14="http://schemas.microsoft.com/office/powerpoint/2010/main" val="211131235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lstStyle/>
          <a:p>
            <a:pPr marL="0" indent="0">
              <a:buNone/>
            </a:pPr>
            <a:r>
              <a:rPr lang="en-CA" dirty="0"/>
              <a:t>9.	Establish an online database of “living documents” to highlight existing Best Practices of Indigenous Services in libraries, archives, and cultural memory institutions that will serve as a foundation to help disseminate those best practices and for this “living document” to be updated preferably on a quarterly basis but minimally semi-annually;</a:t>
            </a:r>
          </a:p>
        </p:txBody>
      </p:sp>
    </p:spTree>
    <p:extLst>
      <p:ext uri="{BB962C8B-B14F-4D97-AF65-F5344CB8AC3E}">
        <p14:creationId xmlns:p14="http://schemas.microsoft.com/office/powerpoint/2010/main" val="86420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normAutofit fontScale="92500" lnSpcReduction="20000"/>
          </a:bodyPr>
          <a:lstStyle/>
          <a:p>
            <a:pPr marL="0" indent="0">
              <a:buNone/>
            </a:pPr>
            <a:r>
              <a:rPr lang="en-CA" dirty="0"/>
              <a:t>10.	Maintain a database of Indigenous organizations or groups committed to preserving cultural memory primarily, but not limited to, libraries, archives, language preservation, cultural history/museums to build relationships; to support the development of an Indigenous association of library, archives and cultural memory institutions; and to support in principle the National Aboriginal Library Association (NALA) regarding their stated intent of developing First Nations public libraries on reserves.</a:t>
            </a:r>
          </a:p>
        </p:txBody>
      </p:sp>
    </p:spTree>
    <p:extLst>
      <p:ext uri="{BB962C8B-B14F-4D97-AF65-F5344CB8AC3E}">
        <p14:creationId xmlns:p14="http://schemas.microsoft.com/office/powerpoint/2010/main" val="4285955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and Reconciliation Committee Recommendations</a:t>
            </a:r>
          </a:p>
        </p:txBody>
      </p:sp>
      <p:sp>
        <p:nvSpPr>
          <p:cNvPr id="3" name="Content Placeholder 2"/>
          <p:cNvSpPr>
            <a:spLocks noGrp="1"/>
          </p:cNvSpPr>
          <p:nvPr>
            <p:ph idx="1"/>
          </p:nvPr>
        </p:nvSpPr>
        <p:spPr/>
        <p:txBody>
          <a:bodyPr>
            <a:normAutofit fontScale="40000" lnSpcReduction="20000"/>
          </a:bodyPr>
          <a:lstStyle/>
          <a:p>
            <a:pPr marL="0" indent="0">
              <a:buNone/>
            </a:pPr>
            <a:r>
              <a:rPr lang="en-CA" sz="4000" dirty="0"/>
              <a:t>Disclaimers </a:t>
            </a:r>
          </a:p>
          <a:p>
            <a:pPr marL="0" indent="0">
              <a:buNone/>
            </a:pPr>
            <a:r>
              <a:rPr lang="en-CA" sz="4000" dirty="0"/>
              <a:t>1. The CFLA-FCAB Truth and Reconciliation Committee Report &amp; Recommendations is meant to be a foundation to be built upon and due to the timeframe is unlikely to be considered comprehensive;</a:t>
            </a:r>
          </a:p>
          <a:p>
            <a:pPr marL="514350" indent="-514350">
              <a:buAutoNum type="arabicPeriod"/>
            </a:pPr>
            <a:endParaRPr lang="en-CA" sz="4000" dirty="0"/>
          </a:p>
          <a:p>
            <a:pPr marL="0" indent="0">
              <a:buNone/>
            </a:pPr>
            <a:r>
              <a:rPr lang="en-CA" sz="4000" dirty="0"/>
              <a:t>2. Due to the time limits, there was no consultation with Indigenous communities, although there were Indigenous professionals in leadership positions;</a:t>
            </a:r>
          </a:p>
          <a:p>
            <a:pPr marL="0" indent="0">
              <a:buNone/>
            </a:pPr>
            <a:endParaRPr lang="en-CA" sz="4000" dirty="0"/>
          </a:p>
          <a:p>
            <a:pPr marL="0" indent="0">
              <a:buNone/>
            </a:pPr>
            <a:r>
              <a:rPr lang="en-CA" sz="4000" dirty="0"/>
              <a:t>3. The lack of input from the Canadian archival community is due to the limited membership of archives in CFLA-FCAB, at the time of the formation of the Truth &amp; Reconciliation Committee. In November 2016, the Canadian Council of Archives (CCA) joined the CFLA-FCAB; and the Canadian archival community had, by that time, already established its own task force to address the TRC’s Calls to Action. In June 2016, the Steering Committee on Canada’s Archives (a collaboration undertaken by the Canadian Council of Archives, the Association of Canadian Archivists, Association des archivists du Québec, Library and Archives Canada, and the Council of Provincial and Territorial Archivists) established the “Response to the Report of the Truth and Reconciliation Commission Task Force” with a two-year mandate to address the TRC Call to Action #70 which speaks directly to the Canadian archival community. The CFLA-FCAB Truth &amp; Reconciliation Committee supports their process and looks forward to working in partnership as we all move forward on this journey towards reconciliation. </a:t>
            </a:r>
          </a:p>
          <a:p>
            <a:endParaRPr lang="en-CA" dirty="0"/>
          </a:p>
        </p:txBody>
      </p:sp>
    </p:spTree>
    <p:extLst>
      <p:ext uri="{BB962C8B-B14F-4D97-AF65-F5344CB8AC3E}">
        <p14:creationId xmlns:p14="http://schemas.microsoft.com/office/powerpoint/2010/main" val="2002937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2CD02BF-26D4-4BD4-9453-7CF689E7863D}"/>
              </a:ext>
            </a:extLst>
          </p:cNvPr>
          <p:cNvSpPr txBox="1">
            <a:spLocks noGrp="1" noChangeArrowheads="1"/>
          </p:cNvSpPr>
          <p:nvPr>
            <p:ph type="title"/>
          </p:nvPr>
        </p:nvSpPr>
        <p:spPr/>
        <p:txBody>
          <a:bodyPr/>
          <a:lstStyle/>
          <a:p>
            <a:r>
              <a:rPr lang="en-CA" altLang="en-US">
                <a:latin typeface="Gill Sans MT" panose="020B0502020104020203" pitchFamily="34" charset="0"/>
              </a:rPr>
              <a:t>Best practises </a:t>
            </a:r>
            <a:endParaRPr altLang="en-US">
              <a:latin typeface="Gill Sans MT" panose="020B0502020104020203" pitchFamily="34" charset="0"/>
            </a:endParaRPr>
          </a:p>
        </p:txBody>
      </p:sp>
      <p:sp>
        <p:nvSpPr>
          <p:cNvPr id="7171" name="Rectangle 3">
            <a:extLst>
              <a:ext uri="{FF2B5EF4-FFF2-40B4-BE49-F238E27FC236}">
                <a16:creationId xmlns:a16="http://schemas.microsoft.com/office/drawing/2014/main" id="{517D314B-FCBD-48C4-94BD-260FFDD523D3}"/>
              </a:ext>
            </a:extLst>
          </p:cNvPr>
          <p:cNvSpPr>
            <a:spLocks noGrp="1" noChangeArrowheads="1"/>
          </p:cNvSpPr>
          <p:nvPr>
            <p:ph type="body" idx="1"/>
          </p:nvPr>
        </p:nvSpPr>
        <p:spPr/>
        <p:txBody>
          <a:bodyPr>
            <a:normAutofit fontScale="92500" lnSpcReduction="20000"/>
          </a:bodyPr>
          <a:lstStyle/>
          <a:p>
            <a:pPr marL="0" indent="0">
              <a:buFontTx/>
              <a:buNone/>
              <a:defRPr/>
            </a:pPr>
            <a:r>
              <a:rPr lang="en-CA" dirty="0"/>
              <a:t>A vision of best practices includes obligations to:</a:t>
            </a:r>
          </a:p>
          <a:p>
            <a:pPr>
              <a:buFont typeface="Wingdings" pitchFamily="2" charset="2"/>
              <a:buChar char="Ø"/>
              <a:defRPr/>
            </a:pPr>
            <a:r>
              <a:rPr lang="en-CA" dirty="0"/>
              <a:t> Protect and preserve Indigenous knowledge(s) in a variety of mediums for use by current and future generations in a respectful and sensitive manner;</a:t>
            </a:r>
          </a:p>
          <a:p>
            <a:pPr>
              <a:buFont typeface="Wingdings" pitchFamily="2" charset="2"/>
              <a:buChar char="Ø"/>
              <a:defRPr/>
            </a:pPr>
            <a:r>
              <a:rPr lang="en-CA" dirty="0"/>
              <a:t> Provide a welcoming environment and assistance for First Nations, Metis, non-status and Inuit people to access this knowledge;</a:t>
            </a:r>
          </a:p>
          <a:p>
            <a:pPr>
              <a:buFont typeface="Wingdings" pitchFamily="2" charset="2"/>
              <a:buChar char="Ø"/>
              <a:defRPr/>
            </a:pPr>
            <a:r>
              <a:rPr lang="en-CA" dirty="0"/>
              <a:t> Seek direction from communities on proper protocols regarding access and care of their </a:t>
            </a:r>
            <a:r>
              <a:rPr dirty="0"/>
              <a:t>culturally sensitive records;</a:t>
            </a:r>
          </a:p>
          <a:p>
            <a:pPr>
              <a:defRPr/>
            </a:pPr>
            <a:endParaRPr dirty="0"/>
          </a:p>
        </p:txBody>
      </p:sp>
    </p:spTree>
    <p:extLst>
      <p:ext uri="{BB962C8B-B14F-4D97-AF65-F5344CB8AC3E}">
        <p14:creationId xmlns:p14="http://schemas.microsoft.com/office/powerpoint/2010/main" val="348782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E83CF92-B4E5-4B65-88EB-DE375D58E64A}"/>
              </a:ext>
            </a:extLst>
          </p:cNvPr>
          <p:cNvSpPr txBox="1">
            <a:spLocks noGrp="1" noChangeArrowheads="1"/>
          </p:cNvSpPr>
          <p:nvPr>
            <p:ph type="title"/>
          </p:nvPr>
        </p:nvSpPr>
        <p:spPr/>
        <p:txBody>
          <a:bodyPr/>
          <a:lstStyle/>
          <a:p>
            <a:pPr eaLnBrk="1" hangingPunct="1"/>
            <a:r>
              <a:rPr lang="en-CA" altLang="en-US">
                <a:latin typeface="Gill Sans MT" panose="020B0502020104020203" pitchFamily="34" charset="0"/>
              </a:rPr>
              <a:t>Best practises cont. </a:t>
            </a:r>
            <a:endParaRPr altLang="en-US">
              <a:latin typeface="Gill Sans MT" panose="020B0502020104020203" pitchFamily="34" charset="0"/>
            </a:endParaRPr>
          </a:p>
        </p:txBody>
      </p:sp>
      <p:sp>
        <p:nvSpPr>
          <p:cNvPr id="7171" name="Rectangle 3">
            <a:extLst>
              <a:ext uri="{FF2B5EF4-FFF2-40B4-BE49-F238E27FC236}">
                <a16:creationId xmlns:a16="http://schemas.microsoft.com/office/drawing/2014/main" id="{73375F8A-57B2-4357-80D0-F7D4EEAA1FB0}"/>
              </a:ext>
            </a:extLst>
          </p:cNvPr>
          <p:cNvSpPr txBox="1">
            <a:spLocks noGrp="1" noChangeArrowheads="1"/>
          </p:cNvSpPr>
          <p:nvPr>
            <p:ph type="body" idx="1"/>
          </p:nvPr>
        </p:nvSpPr>
        <p:spPr/>
        <p:txBody>
          <a:bodyPr>
            <a:normAutofit fontScale="92500" lnSpcReduction="10000"/>
          </a:bodyPr>
          <a:lstStyle/>
          <a:p>
            <a:pPr>
              <a:buFont typeface="Wingdings" panose="05000000000000000000" pitchFamily="2" charset="2"/>
              <a:buChar char="Ø"/>
            </a:pPr>
            <a:r>
              <a:rPr lang="en-CA" altLang="en-US">
                <a:latin typeface="Gill Sans MT" panose="020B0502020104020203" pitchFamily="34" charset="0"/>
              </a:rPr>
              <a:t>Respect the First Nations, Metis and Inuit cultural concept of copyright with regard to Aboriginal history or heritage, which is often located in but not limited to oral traditions, songs, dance, storytelling, anecdotes, place names, hereditary names and other forms of </a:t>
            </a:r>
            <a:r>
              <a:rPr altLang="en-US">
                <a:latin typeface="Gill Sans MT" panose="020B0502020104020203" pitchFamily="34" charset="0"/>
              </a:rPr>
              <a:t>indigenous knowledges;</a:t>
            </a:r>
          </a:p>
          <a:p>
            <a:pPr>
              <a:buFont typeface="Wingdings" panose="05000000000000000000" pitchFamily="2" charset="2"/>
              <a:buChar char="Ø"/>
            </a:pPr>
            <a:r>
              <a:rPr lang="en-CA" altLang="en-US">
                <a:latin typeface="Gill Sans MT" panose="020B0502020104020203" pitchFamily="34" charset="0"/>
              </a:rPr>
              <a:t> Provide opportunities and access to training and employment for First Nations, Metis, Inuit and </a:t>
            </a:r>
            <a:r>
              <a:rPr altLang="en-US">
                <a:latin typeface="Gill Sans MT" panose="020B0502020104020203" pitchFamily="34" charset="0"/>
              </a:rPr>
              <a:t>non-status people.</a:t>
            </a:r>
          </a:p>
        </p:txBody>
      </p:sp>
    </p:spTree>
    <p:extLst>
      <p:ext uri="{BB962C8B-B14F-4D97-AF65-F5344CB8AC3E}">
        <p14:creationId xmlns:p14="http://schemas.microsoft.com/office/powerpoint/2010/main" val="1862118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7E217F-09B3-48C4-9DBB-A278A8946ADD}"/>
              </a:ext>
            </a:extLst>
          </p:cNvPr>
          <p:cNvSpPr>
            <a:spLocks noGrp="1"/>
          </p:cNvSpPr>
          <p:nvPr>
            <p:ph type="title"/>
          </p:nvPr>
        </p:nvSpPr>
        <p:spPr/>
        <p:txBody>
          <a:bodyPr>
            <a:normAutofit/>
          </a:bodyPr>
          <a:lstStyle/>
          <a:p>
            <a:pPr lvl="0">
              <a:spcBef>
                <a:spcPct val="20000"/>
              </a:spcBef>
            </a:pPr>
            <a:r>
              <a:rPr lang="en-CA" sz="3200" dirty="0">
                <a:solidFill>
                  <a:prstClr val="black"/>
                </a:solidFill>
                <a:ea typeface="+mn-ea"/>
                <a:cs typeface="+mn-cs"/>
                <a:hlinkClick r:id="rId2"/>
              </a:rPr>
              <a:t>CFLA-FCAB Indigenous Matters Committee</a:t>
            </a:r>
          </a:p>
        </p:txBody>
      </p:sp>
      <p:pic>
        <p:nvPicPr>
          <p:cNvPr id="4" name="Picture 3">
            <a:extLst>
              <a:ext uri="{FF2B5EF4-FFF2-40B4-BE49-F238E27FC236}">
                <a16:creationId xmlns:a16="http://schemas.microsoft.com/office/drawing/2014/main" id="{8D5EAEEB-C7CF-468F-B97D-CFE92B5ED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9335"/>
            <a:ext cx="9144000" cy="5143500"/>
          </a:xfrm>
          <a:prstGeom prst="rect">
            <a:avLst/>
          </a:prstGeom>
        </p:spPr>
      </p:pic>
    </p:spTree>
    <p:extLst>
      <p:ext uri="{BB962C8B-B14F-4D97-AF65-F5344CB8AC3E}">
        <p14:creationId xmlns:p14="http://schemas.microsoft.com/office/powerpoint/2010/main" val="4265703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032D-3C65-40CB-8869-1929838743D1}"/>
              </a:ext>
            </a:extLst>
          </p:cNvPr>
          <p:cNvSpPr>
            <a:spLocks noGrp="1"/>
          </p:cNvSpPr>
          <p:nvPr>
            <p:ph type="title"/>
          </p:nvPr>
        </p:nvSpPr>
        <p:spPr/>
        <p:txBody>
          <a:bodyPr/>
          <a:lstStyle/>
          <a:p>
            <a:r>
              <a:rPr lang="en-CA" dirty="0" err="1">
                <a:hlinkClick r:id="rId2"/>
              </a:rPr>
              <a:t>Comité</a:t>
            </a:r>
            <a:r>
              <a:rPr lang="en-CA" dirty="0">
                <a:hlinkClick r:id="rId2"/>
              </a:rPr>
              <a:t> des questions </a:t>
            </a:r>
            <a:r>
              <a:rPr lang="en-CA" dirty="0" err="1">
                <a:hlinkClick r:id="rId2"/>
              </a:rPr>
              <a:t>autochtones</a:t>
            </a:r>
            <a:endParaRPr lang="en-CA" dirty="0"/>
          </a:p>
        </p:txBody>
      </p:sp>
      <p:pic>
        <p:nvPicPr>
          <p:cNvPr id="5" name="Content Placeholder 4">
            <a:extLst>
              <a:ext uri="{FF2B5EF4-FFF2-40B4-BE49-F238E27FC236}">
                <a16:creationId xmlns:a16="http://schemas.microsoft.com/office/drawing/2014/main" id="{403F0955-92D4-4649-9950-AA75183217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464527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99469"/>
            <a:ext cx="8839200" cy="1470025"/>
          </a:xfrm>
        </p:spPr>
        <p:txBody>
          <a:bodyPr>
            <a:noAutofit/>
          </a:bodyPr>
          <a:lstStyle/>
          <a:p>
            <a:pPr eaLnBrk="1" hangingPunct="1"/>
            <a:r>
              <a:rPr lang="en-CA" sz="2800" b="1" dirty="0">
                <a:solidFill>
                  <a:schemeClr val="accent2"/>
                </a:solidFill>
                <a:latin typeface="Century Gothic" charset="0"/>
                <a:ea typeface="Century Gothic" charset="0"/>
                <a:cs typeface="Century Gothic" charset="0"/>
              </a:rPr>
              <a:t>Canadian Federation of Library Associations/ Fédération canadienne des associations </a:t>
            </a:r>
            <a:br>
              <a:rPr lang="en-CA" sz="2800" b="1" dirty="0">
                <a:solidFill>
                  <a:schemeClr val="accent2"/>
                </a:solidFill>
                <a:latin typeface="Century Gothic" charset="0"/>
                <a:ea typeface="Century Gothic" charset="0"/>
                <a:cs typeface="Century Gothic" charset="0"/>
              </a:rPr>
            </a:br>
            <a:r>
              <a:rPr lang="en-CA" sz="2800" b="1" dirty="0">
                <a:solidFill>
                  <a:schemeClr val="accent2"/>
                </a:solidFill>
                <a:latin typeface="Century Gothic" charset="0"/>
                <a:ea typeface="Century Gothic" charset="0"/>
                <a:cs typeface="Century Gothic" charset="0"/>
              </a:rPr>
              <a:t>de bibliothèques</a:t>
            </a:r>
            <a:endParaRPr lang="en-US" sz="2800" b="1" dirty="0">
              <a:solidFill>
                <a:schemeClr val="accent2"/>
              </a:solidFill>
              <a:latin typeface="Century Gothic" charset="0"/>
              <a:ea typeface="Century Gothic" charset="0"/>
              <a:cs typeface="Century Gothic" charset="0"/>
            </a:endParaRPr>
          </a:p>
        </p:txBody>
      </p:sp>
      <p:pic>
        <p:nvPicPr>
          <p:cNvPr id="2052" name="Picture 4"/>
          <p:cNvPicPr>
            <a:picLocks noChangeAspect="1" noChangeArrowheads="1"/>
          </p:cNvPicPr>
          <p:nvPr/>
        </p:nvPicPr>
        <p:blipFill>
          <a:blip r:embed="rId2" cstate="print"/>
          <a:srcRect/>
          <a:stretch>
            <a:fillRect/>
          </a:stretch>
        </p:blipFill>
        <p:spPr bwMode="auto">
          <a:xfrm>
            <a:off x="3034884" y="1981200"/>
            <a:ext cx="2975961" cy="2931544"/>
          </a:xfrm>
          <a:prstGeom prst="rect">
            <a:avLst/>
          </a:prstGeom>
          <a:noFill/>
          <a:ln w="9525">
            <a:noFill/>
            <a:miter lim="800000"/>
            <a:headEnd/>
            <a:tailEnd/>
          </a:ln>
        </p:spPr>
      </p:pic>
      <p:sp>
        <p:nvSpPr>
          <p:cNvPr id="2" name="Rectangle 1"/>
          <p:cNvSpPr/>
          <p:nvPr/>
        </p:nvSpPr>
        <p:spPr>
          <a:xfrm>
            <a:off x="-1" y="5105400"/>
            <a:ext cx="9144001" cy="954107"/>
          </a:xfrm>
          <a:prstGeom prst="rect">
            <a:avLst/>
          </a:prstGeom>
        </p:spPr>
        <p:txBody>
          <a:bodyPr wrap="square">
            <a:spAutoFit/>
          </a:bodyPr>
          <a:lstStyle/>
          <a:p>
            <a:pPr algn="ctr"/>
            <a:r>
              <a:rPr lang="en-CA" sz="2800" b="1" dirty="0">
                <a:latin typeface="Century Gothic" charset="0"/>
                <a:ea typeface="Century Gothic" charset="0"/>
                <a:cs typeface="Century Gothic" charset="0"/>
              </a:rPr>
              <a:t>Update and </a:t>
            </a:r>
          </a:p>
          <a:p>
            <a:pPr algn="ctr"/>
            <a:r>
              <a:rPr lang="en-CA" sz="2800" b="1" dirty="0">
                <a:latin typeface="Century Gothic" charset="0"/>
                <a:ea typeface="Century Gothic" charset="0"/>
                <a:cs typeface="Century Gothic" charset="0"/>
              </a:rPr>
              <a:t>Truth &amp; Reconciliation Committee Report</a:t>
            </a:r>
            <a:endParaRPr lang="en-US" sz="2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2655053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4A8A-AA67-4866-8C4C-4D4BDCC9C1FF}"/>
              </a:ext>
            </a:extLst>
          </p:cNvPr>
          <p:cNvSpPr>
            <a:spLocks noGrp="1"/>
          </p:cNvSpPr>
          <p:nvPr>
            <p:ph type="title"/>
          </p:nvPr>
        </p:nvSpPr>
        <p:spPr/>
        <p:txBody>
          <a:bodyPr>
            <a:normAutofit fontScale="90000"/>
          </a:bodyPr>
          <a:lstStyle/>
          <a:p>
            <a:r>
              <a:rPr lang="en-CA" dirty="0"/>
              <a:t>CFLA-FCAB Indigenous Resources Hub</a:t>
            </a:r>
          </a:p>
        </p:txBody>
      </p:sp>
      <p:sp>
        <p:nvSpPr>
          <p:cNvPr id="3" name="Content Placeholder 2">
            <a:extLst>
              <a:ext uri="{FF2B5EF4-FFF2-40B4-BE49-F238E27FC236}">
                <a16:creationId xmlns:a16="http://schemas.microsoft.com/office/drawing/2014/main" id="{48AA47B2-3BD5-4F0D-9865-AD5566059B6E}"/>
              </a:ext>
            </a:extLst>
          </p:cNvPr>
          <p:cNvSpPr>
            <a:spLocks noGrp="1"/>
          </p:cNvSpPr>
          <p:nvPr>
            <p:ph idx="1"/>
          </p:nvPr>
        </p:nvSpPr>
        <p:spPr/>
        <p:txBody>
          <a:bodyPr>
            <a:normAutofit fontScale="85000" lnSpcReduction="20000"/>
          </a:bodyPr>
          <a:lstStyle/>
          <a:p>
            <a:r>
              <a:rPr lang="en-CA" dirty="0" smtClean="0">
                <a:hlinkClick r:id="rId3"/>
              </a:rPr>
              <a:t>CFLA-FCAB </a:t>
            </a:r>
            <a:r>
              <a:rPr lang="en-CA" dirty="0">
                <a:hlinkClick r:id="rId3"/>
              </a:rPr>
              <a:t>Indigenous Resource </a:t>
            </a:r>
            <a:r>
              <a:rPr lang="en-CA" dirty="0" smtClean="0">
                <a:hlinkClick r:id="rId3"/>
              </a:rPr>
              <a:t>Hub</a:t>
            </a:r>
            <a:endParaRPr lang="en-CA" dirty="0" smtClean="0"/>
          </a:p>
          <a:p>
            <a:pPr lvl="1"/>
            <a:r>
              <a:rPr lang="en-CA" dirty="0" smtClean="0"/>
              <a:t>Resources and Databases</a:t>
            </a:r>
            <a:endParaRPr lang="en-CA" dirty="0">
              <a:hlinkClick r:id="rId4"/>
            </a:endParaRPr>
          </a:p>
          <a:p>
            <a:r>
              <a:rPr lang="en-CA" dirty="0">
                <a:hlinkClick r:id="rId5"/>
              </a:rPr>
              <a:t>Indigenous MOOC</a:t>
            </a:r>
            <a:endParaRPr lang="en-CA" dirty="0"/>
          </a:p>
          <a:p>
            <a:r>
              <a:rPr lang="en-CA" dirty="0">
                <a:hlinkClick r:id="rId6"/>
              </a:rPr>
              <a:t>“Let’s talk about Reconciliation” Dialogues </a:t>
            </a:r>
            <a:endParaRPr lang="en-CA" dirty="0" smtClean="0"/>
          </a:p>
          <a:p>
            <a:pPr lvl="1"/>
            <a:r>
              <a:rPr lang="en-US" dirty="0"/>
              <a:t>A</a:t>
            </a:r>
            <a:r>
              <a:rPr lang="en-US" dirty="0" smtClean="0"/>
              <a:t> </a:t>
            </a:r>
            <a:r>
              <a:rPr lang="en-US" dirty="0"/>
              <a:t>series of dialogues associated with the screening of a film made by an Indigenous artist, and organized by public libraries across Canada. This three-year project (2018-2021)</a:t>
            </a:r>
            <a:endParaRPr lang="en-CA" dirty="0"/>
          </a:p>
          <a:p>
            <a:pPr lvl="1"/>
            <a:r>
              <a:rPr lang="en-CA" dirty="0"/>
              <a:t>CFLA-FCAB Indigenous Matters, Libraries &amp; Archives Canada, National Film Board, NCTR and Canadian Council for </a:t>
            </a:r>
            <a:r>
              <a:rPr lang="en-CA" dirty="0" smtClean="0"/>
              <a:t>UNESCO</a:t>
            </a:r>
          </a:p>
          <a:p>
            <a:r>
              <a:rPr lang="en-CA" dirty="0" smtClean="0">
                <a:hlinkClick r:id="rId7"/>
              </a:rPr>
              <a:t>CFLA-FCAB T&amp;R Report</a:t>
            </a:r>
            <a:endParaRPr lang="en-CA" dirty="0"/>
          </a:p>
        </p:txBody>
      </p:sp>
    </p:spTree>
    <p:extLst>
      <p:ext uri="{BB962C8B-B14F-4D97-AF65-F5344CB8AC3E}">
        <p14:creationId xmlns:p14="http://schemas.microsoft.com/office/powerpoint/2010/main" val="1272851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514" t="17311" r="12960" b="7285"/>
          <a:stretch/>
        </p:blipFill>
        <p:spPr>
          <a:xfrm>
            <a:off x="3335466" y="3048012"/>
            <a:ext cx="2057401" cy="89410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683" y="242703"/>
            <a:ext cx="1999266" cy="763609"/>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5748" t="8440" r="6253" b="6719"/>
          <a:stretch/>
        </p:blipFill>
        <p:spPr>
          <a:xfrm>
            <a:off x="175917" y="1502675"/>
            <a:ext cx="1185546" cy="11430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474" y="1517560"/>
            <a:ext cx="1239012" cy="114300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3669" y="4645648"/>
            <a:ext cx="2051350" cy="615405"/>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720" y="3271490"/>
            <a:ext cx="2884852" cy="447152"/>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6497" y="1721248"/>
            <a:ext cx="2398643" cy="528835"/>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8761" y="2722932"/>
            <a:ext cx="869400" cy="154426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953" y="262063"/>
            <a:ext cx="2100695" cy="724888"/>
          </a:xfrm>
          <a:prstGeom prst="rect">
            <a:avLst/>
          </a:prstGeom>
        </p:spPr>
      </p:pic>
      <p:pic>
        <p:nvPicPr>
          <p:cNvPr id="27" name="Picture 26"/>
          <p:cNvPicPr>
            <a:picLocks noChangeAspect="1"/>
          </p:cNvPicPr>
          <p:nvPr/>
        </p:nvPicPr>
        <p:blipFill rotWithShape="1">
          <a:blip r:embed="rId11">
            <a:extLst>
              <a:ext uri="{28A0092B-C50C-407E-A947-70E740481C1C}">
                <a14:useLocalDpi xmlns:a14="http://schemas.microsoft.com/office/drawing/2010/main" val="0"/>
              </a:ext>
            </a:extLst>
          </a:blip>
          <a:srcRect t="17345" b="27482"/>
          <a:stretch/>
        </p:blipFill>
        <p:spPr>
          <a:xfrm>
            <a:off x="5396984" y="154834"/>
            <a:ext cx="1702565" cy="939347"/>
          </a:xfrm>
          <a:prstGeom prst="rect">
            <a:avLst/>
          </a:prstGeom>
        </p:spPr>
      </p:pic>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t="29473"/>
          <a:stretch/>
        </p:blipFill>
        <p:spPr>
          <a:xfrm>
            <a:off x="6834055" y="3203899"/>
            <a:ext cx="2084223" cy="636972"/>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01626" y="4233026"/>
            <a:ext cx="1607600" cy="1405774"/>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40623" y="4436217"/>
            <a:ext cx="1831650" cy="999392"/>
          </a:xfrm>
          <a:prstGeom prst="rect">
            <a:avLst/>
          </a:prstGeom>
        </p:spPr>
      </p:pic>
      <p:pic>
        <p:nvPicPr>
          <p:cNvPr id="31" name="Picture 30"/>
          <p:cNvPicPr>
            <a:picLocks noChangeAspect="1"/>
          </p:cNvPicPr>
          <p:nvPr/>
        </p:nvPicPr>
        <p:blipFill rotWithShape="1">
          <a:blip r:embed="rId15">
            <a:extLst>
              <a:ext uri="{28A0092B-C50C-407E-A947-70E740481C1C}">
                <a14:useLocalDpi xmlns:a14="http://schemas.microsoft.com/office/drawing/2010/main" val="0"/>
              </a:ext>
            </a:extLst>
          </a:blip>
          <a:srcRect t="24343" b="5489"/>
          <a:stretch/>
        </p:blipFill>
        <p:spPr>
          <a:xfrm>
            <a:off x="317263" y="5605974"/>
            <a:ext cx="1784350" cy="1252026"/>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9855" y="5991760"/>
            <a:ext cx="2020453" cy="480454"/>
          </a:xfrm>
          <a:prstGeom prst="rect">
            <a:avLst/>
          </a:prstGeom>
        </p:spPr>
      </p:pic>
      <p:pic>
        <p:nvPicPr>
          <p:cNvPr id="34" name="Picture 33"/>
          <p:cNvPicPr>
            <a:picLocks noChangeAspect="1"/>
          </p:cNvPicPr>
          <p:nvPr/>
        </p:nvPicPr>
        <p:blipFill rotWithShape="1">
          <a:blip r:embed="rId17">
            <a:extLst>
              <a:ext uri="{28A0092B-C50C-407E-A947-70E740481C1C}">
                <a14:useLocalDpi xmlns:a14="http://schemas.microsoft.com/office/drawing/2010/main" val="0"/>
              </a:ext>
            </a:extLst>
          </a:blip>
          <a:srcRect l="14096" t="10649" r="14433"/>
          <a:stretch/>
        </p:blipFill>
        <p:spPr>
          <a:xfrm>
            <a:off x="7686583" y="91107"/>
            <a:ext cx="1343036" cy="1066800"/>
          </a:xfrm>
          <a:prstGeom prst="rect">
            <a:avLst/>
          </a:prstGeom>
        </p:spPr>
      </p:pic>
      <p:sp>
        <p:nvSpPr>
          <p:cNvPr id="35" name="TextBox 34"/>
          <p:cNvSpPr txBox="1"/>
          <p:nvPr/>
        </p:nvSpPr>
        <p:spPr>
          <a:xfrm>
            <a:off x="7093151" y="1721248"/>
            <a:ext cx="1936468" cy="830997"/>
          </a:xfrm>
          <a:prstGeom prst="rect">
            <a:avLst/>
          </a:prstGeom>
          <a:noFill/>
        </p:spPr>
        <p:txBody>
          <a:bodyPr wrap="square" rtlCol="0">
            <a:spAutoFit/>
          </a:bodyPr>
          <a:lstStyle/>
          <a:p>
            <a:pPr algn="ctr"/>
            <a:r>
              <a:rPr lang="en-US" sz="1600" b="1" dirty="0">
                <a:latin typeface="Century Gothic" charset="0"/>
                <a:ea typeface="Century Gothic" charset="0"/>
                <a:cs typeface="Century Gothic" charset="0"/>
              </a:rPr>
              <a:t>Canadian Council of Archives</a:t>
            </a:r>
          </a:p>
        </p:txBody>
      </p:sp>
      <p:sp>
        <p:nvSpPr>
          <p:cNvPr id="36" name="TextBox 35"/>
          <p:cNvSpPr txBox="1"/>
          <p:nvPr/>
        </p:nvSpPr>
        <p:spPr>
          <a:xfrm>
            <a:off x="33761" y="4643526"/>
            <a:ext cx="1936468" cy="584775"/>
          </a:xfrm>
          <a:prstGeom prst="rect">
            <a:avLst/>
          </a:prstGeom>
          <a:noFill/>
        </p:spPr>
        <p:txBody>
          <a:bodyPr wrap="square" rtlCol="0">
            <a:spAutoFit/>
          </a:bodyPr>
          <a:lstStyle/>
          <a:p>
            <a:pPr algn="ctr"/>
            <a:r>
              <a:rPr lang="en-US" sz="1600" b="1" dirty="0">
                <a:latin typeface="Century Gothic" charset="0"/>
                <a:ea typeface="Century Gothic" charset="0"/>
                <a:cs typeface="Century Gothic" charset="0"/>
              </a:rPr>
              <a:t>Nunavut Library Association</a:t>
            </a:r>
          </a:p>
        </p:txBody>
      </p:sp>
      <p:sp>
        <p:nvSpPr>
          <p:cNvPr id="37" name="TextBox 36"/>
          <p:cNvSpPr txBox="1"/>
          <p:nvPr/>
        </p:nvSpPr>
        <p:spPr>
          <a:xfrm>
            <a:off x="7118551" y="5939600"/>
            <a:ext cx="1936468" cy="584775"/>
          </a:xfrm>
          <a:prstGeom prst="rect">
            <a:avLst/>
          </a:prstGeom>
          <a:noFill/>
        </p:spPr>
        <p:txBody>
          <a:bodyPr wrap="square" rtlCol="0">
            <a:spAutoFit/>
          </a:bodyPr>
          <a:lstStyle/>
          <a:p>
            <a:pPr algn="ctr"/>
            <a:r>
              <a:rPr lang="en-US" sz="1600" b="1" dirty="0">
                <a:latin typeface="Century Gothic" charset="0"/>
                <a:ea typeface="Century Gothic" charset="0"/>
                <a:cs typeface="Century Gothic" charset="0"/>
              </a:rPr>
              <a:t>Yukon Library Association</a:t>
            </a:r>
          </a:p>
        </p:txBody>
      </p:sp>
    </p:spTree>
    <p:extLst>
      <p:ext uri="{BB962C8B-B14F-4D97-AF65-F5344CB8AC3E}">
        <p14:creationId xmlns:p14="http://schemas.microsoft.com/office/powerpoint/2010/main" val="2156908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007" y="457200"/>
            <a:ext cx="7924800" cy="584775"/>
          </a:xfrm>
          <a:prstGeom prst="rect">
            <a:avLst/>
          </a:prstGeom>
        </p:spPr>
        <p:txBody>
          <a:bodyPr wrap="square">
            <a:spAutoFit/>
          </a:bodyPr>
          <a:lstStyle/>
          <a:p>
            <a:pPr fontAlgn="base"/>
            <a:r>
              <a:rPr lang="en-US" sz="3200" b="1" dirty="0">
                <a:solidFill>
                  <a:schemeClr val="accent2"/>
                </a:solidFill>
                <a:latin typeface="Century Gothic" charset="0"/>
                <a:ea typeface="Century Gothic" charset="0"/>
                <a:cs typeface="Century Gothic" charset="0"/>
              </a:rPr>
              <a:t>Truth and Reconciliation Committee</a:t>
            </a:r>
            <a:endParaRPr lang="en-CA" sz="3200" b="1" dirty="0">
              <a:latin typeface="Century Gothic" charset="0"/>
              <a:ea typeface="Century Gothic" charset="0"/>
              <a:cs typeface="Century Gothic" charset="0"/>
            </a:endParaRPr>
          </a:p>
        </p:txBody>
      </p:sp>
      <p:pic>
        <p:nvPicPr>
          <p:cNvPr id="5" name="Picture 4"/>
          <p:cNvPicPr>
            <a:picLocks noChangeAspect="1" noChangeArrowheads="1"/>
          </p:cNvPicPr>
          <p:nvPr/>
        </p:nvPicPr>
        <p:blipFill>
          <a:blip r:embed="rId3" cstate="print"/>
          <a:srcRect/>
          <a:stretch>
            <a:fillRect/>
          </a:stretch>
        </p:blipFill>
        <p:spPr bwMode="auto">
          <a:xfrm>
            <a:off x="8229600" y="6019800"/>
            <a:ext cx="618836" cy="60960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64" y="1028700"/>
            <a:ext cx="8848436" cy="4977245"/>
          </a:xfrm>
          <a:prstGeom prst="rect">
            <a:avLst/>
          </a:prstGeom>
        </p:spPr>
      </p:pic>
      <p:pic>
        <p:nvPicPr>
          <p:cNvPr id="4" name="Picture 3"/>
          <p:cNvPicPr>
            <a:picLocks noChangeAspect="1"/>
          </p:cNvPicPr>
          <p:nvPr/>
        </p:nvPicPr>
        <p:blipFill>
          <a:blip r:embed="rId5"/>
          <a:stretch>
            <a:fillRect/>
          </a:stretch>
        </p:blipFill>
        <p:spPr>
          <a:xfrm>
            <a:off x="368443" y="911134"/>
            <a:ext cx="8407113" cy="5035732"/>
          </a:xfrm>
          <a:prstGeom prst="rect">
            <a:avLst/>
          </a:prstGeom>
        </p:spPr>
      </p:pic>
    </p:spTree>
    <p:extLst>
      <p:ext uri="{BB962C8B-B14F-4D97-AF65-F5344CB8AC3E}">
        <p14:creationId xmlns:p14="http://schemas.microsoft.com/office/powerpoint/2010/main" val="22363910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n-CA" dirty="0"/>
              <a:t>Elder Norman Meade was given tobacco and consulted traditionally in regard to process being undertaken.</a:t>
            </a:r>
          </a:p>
        </p:txBody>
      </p:sp>
    </p:spTree>
    <p:extLst>
      <p:ext uri="{BB962C8B-B14F-4D97-AF65-F5344CB8AC3E}">
        <p14:creationId xmlns:p14="http://schemas.microsoft.com/office/powerpoint/2010/main" val="2891215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001000" cy="1143000"/>
          </a:xfrm>
        </p:spPr>
        <p:txBody>
          <a:bodyPr>
            <a:normAutofit fontScale="90000"/>
          </a:bodyPr>
          <a:lstStyle/>
          <a:p>
            <a:pPr algn="l" eaLnBrk="1" hangingPunct="1"/>
            <a:r>
              <a:rPr lang="en-US" sz="3600" b="1" dirty="0">
                <a:solidFill>
                  <a:schemeClr val="accent2"/>
                </a:solidFill>
                <a:latin typeface="Century Gothic" charset="0"/>
                <a:ea typeface="Century Gothic" charset="0"/>
                <a:cs typeface="Century Gothic" charset="0"/>
              </a:rPr>
              <a:t>Truth and Reconciliation Committee Members</a:t>
            </a:r>
          </a:p>
        </p:txBody>
      </p:sp>
      <p:sp>
        <p:nvSpPr>
          <p:cNvPr id="5123" name="Content Placeholder 2"/>
          <p:cNvSpPr>
            <a:spLocks noGrp="1"/>
          </p:cNvSpPr>
          <p:nvPr>
            <p:ph idx="1"/>
          </p:nvPr>
        </p:nvSpPr>
        <p:spPr>
          <a:xfrm>
            <a:off x="457200" y="970722"/>
            <a:ext cx="8686800" cy="5943600"/>
          </a:xfrm>
        </p:spPr>
        <p:txBody>
          <a:bodyPr>
            <a:normAutofit fontScale="85000" lnSpcReduction="20000"/>
          </a:bodyPr>
          <a:lstStyle/>
          <a:p>
            <a:r>
              <a:rPr lang="en-US" dirty="0">
                <a:latin typeface="Century Gothic" charset="0"/>
                <a:ea typeface="Century Gothic" charset="0"/>
                <a:cs typeface="Century Gothic" charset="0"/>
              </a:rPr>
              <a:t>Sarah Andrews, Martha </a:t>
            </a:r>
            <a:r>
              <a:rPr lang="en-US" dirty="0" err="1">
                <a:latin typeface="Century Gothic" charset="0"/>
                <a:ea typeface="Century Gothic" charset="0"/>
                <a:cs typeface="Century Gothic" charset="0"/>
              </a:rPr>
              <a:t>Attridge</a:t>
            </a:r>
            <a:r>
              <a:rPr lang="en-US" dirty="0">
                <a:latin typeface="Century Gothic" charset="0"/>
                <a:ea typeface="Century Gothic" charset="0"/>
                <a:cs typeface="Century Gothic" charset="0"/>
              </a:rPr>
              <a:t> </a:t>
            </a:r>
            <a:r>
              <a:rPr lang="en-US" dirty="0" err="1">
                <a:latin typeface="Century Gothic" charset="0"/>
                <a:ea typeface="Century Gothic" charset="0"/>
                <a:cs typeface="Century Gothic" charset="0"/>
              </a:rPr>
              <a:t>Bufton</a:t>
            </a:r>
            <a:r>
              <a:rPr lang="en-US" dirty="0">
                <a:latin typeface="Century Gothic" charset="0"/>
                <a:ea typeface="Century Gothic" charset="0"/>
                <a:cs typeface="Century Gothic" charset="0"/>
              </a:rPr>
              <a:t>, Greg Bak, Betty </a:t>
            </a:r>
            <a:r>
              <a:rPr lang="en-US" dirty="0" err="1">
                <a:latin typeface="Century Gothic" charset="0"/>
                <a:ea typeface="Century Gothic" charset="0"/>
                <a:cs typeface="Century Gothic" charset="0"/>
              </a:rPr>
              <a:t>Braaksma</a:t>
            </a:r>
            <a:r>
              <a:rPr lang="en-US" dirty="0">
                <a:latin typeface="Century Gothic" charset="0"/>
                <a:ea typeface="Century Gothic" charset="0"/>
                <a:cs typeface="Century Gothic" charset="0"/>
              </a:rPr>
              <a:t>, Marc </a:t>
            </a:r>
            <a:r>
              <a:rPr lang="en-US" dirty="0" err="1">
                <a:latin typeface="Century Gothic" charset="0"/>
                <a:ea typeface="Century Gothic" charset="0"/>
                <a:cs typeface="Century Gothic" charset="0"/>
              </a:rPr>
              <a:t>Bragdon</a:t>
            </a:r>
            <a:r>
              <a:rPr lang="en-US" dirty="0">
                <a:latin typeface="Century Gothic" charset="0"/>
                <a:ea typeface="Century Gothic" charset="0"/>
                <a:cs typeface="Century Gothic" charset="0"/>
              </a:rPr>
              <a:t>, Donna Bourne-Tyson, Patti Bryant, Cynthia </a:t>
            </a:r>
            <a:r>
              <a:rPr lang="en-US" dirty="0" err="1">
                <a:latin typeface="Century Gothic" charset="0"/>
                <a:ea typeface="Century Gothic" charset="0"/>
                <a:cs typeface="Century Gothic" charset="0"/>
              </a:rPr>
              <a:t>Bretell</a:t>
            </a:r>
            <a:r>
              <a:rPr lang="en-US" dirty="0">
                <a:latin typeface="Century Gothic" charset="0"/>
                <a:ea typeface="Century Gothic" charset="0"/>
                <a:cs typeface="Century Gothic" charset="0"/>
              </a:rPr>
              <a:t>, Anne Carr-Wiggin, Michael Ciccone, Carol Cooley, Diana Davidson, Monique </a:t>
            </a:r>
            <a:r>
              <a:rPr lang="en-US" dirty="0" err="1">
                <a:latin typeface="Century Gothic" charset="0"/>
                <a:ea typeface="Century Gothic" charset="0"/>
                <a:cs typeface="Century Gothic" charset="0"/>
              </a:rPr>
              <a:t>Désormeaux</a:t>
            </a:r>
            <a:r>
              <a:rPr lang="en-US" dirty="0">
                <a:latin typeface="Century Gothic" charset="0"/>
                <a:ea typeface="Century Gothic" charset="0"/>
                <a:cs typeface="Century Gothic" charset="0"/>
              </a:rPr>
              <a:t>, Michael Dudley, Pierre </a:t>
            </a:r>
            <a:r>
              <a:rPr lang="en-US" dirty="0" err="1">
                <a:latin typeface="Century Gothic" charset="0"/>
                <a:ea typeface="Century Gothic" charset="0"/>
                <a:cs typeface="Century Gothic" charset="0"/>
              </a:rPr>
              <a:t>Gamache</a:t>
            </a:r>
            <a:r>
              <a:rPr lang="en-US" dirty="0">
                <a:latin typeface="Century Gothic" charset="0"/>
                <a:ea typeface="Century Gothic" charset="0"/>
                <a:cs typeface="Century Gothic" charset="0"/>
              </a:rPr>
              <a:t>, Stan Gardner, Linda Garvin, Ben Gosling, Rosemary Griebel, Helen Halbert, Karen Hoffmann, Katherine Kasirer, Patricia Knockwood, Thom Knutson, Megan Langley, Jessie </a:t>
            </a:r>
            <a:r>
              <a:rPr lang="en-US" dirty="0" err="1">
                <a:latin typeface="Century Gothic" charset="0"/>
                <a:ea typeface="Century Gothic" charset="0"/>
                <a:cs typeface="Century Gothic" charset="0"/>
              </a:rPr>
              <a:t>Loyer</a:t>
            </a:r>
            <a:r>
              <a:rPr lang="en-US" dirty="0">
                <a:latin typeface="Century Gothic" charset="0"/>
                <a:ea typeface="Century Gothic" charset="0"/>
                <a:cs typeface="Century Gothic" charset="0"/>
              </a:rPr>
              <a:t>, Feather </a:t>
            </a:r>
            <a:r>
              <a:rPr lang="en-US" dirty="0" err="1">
                <a:latin typeface="Century Gothic" charset="0"/>
                <a:ea typeface="Century Gothic" charset="0"/>
                <a:cs typeface="Century Gothic" charset="0"/>
              </a:rPr>
              <a:t>Maracle</a:t>
            </a:r>
            <a:r>
              <a:rPr lang="en-US" dirty="0">
                <a:latin typeface="Century Gothic" charset="0"/>
                <a:ea typeface="Century Gothic" charset="0"/>
                <a:cs typeface="Century Gothic" charset="0"/>
              </a:rPr>
              <a:t> Luke, John Mutford, Maggie Neilson, Trina O’Brien Leggott, John Pateman, Colette </a:t>
            </a:r>
            <a:r>
              <a:rPr lang="en-US" dirty="0" err="1">
                <a:latin typeface="Century Gothic" charset="0"/>
                <a:ea typeface="Century Gothic" charset="0"/>
                <a:cs typeface="Century Gothic" charset="0"/>
              </a:rPr>
              <a:t>Poitras</a:t>
            </a:r>
            <a:r>
              <a:rPr lang="en-US" dirty="0">
                <a:latin typeface="Century Gothic" charset="0"/>
                <a:ea typeface="Century Gothic" charset="0"/>
                <a:cs typeface="Century Gothic" charset="0"/>
              </a:rPr>
              <a:t>, Trudy Russo, Pam Ryan, </a:t>
            </a:r>
            <a:r>
              <a:rPr lang="en-US" dirty="0" err="1">
                <a:latin typeface="Century Gothic" charset="0"/>
                <a:ea typeface="Century Gothic" charset="0"/>
                <a:cs typeface="Century Gothic" charset="0"/>
              </a:rPr>
              <a:t>Joëlle</a:t>
            </a:r>
            <a:r>
              <a:rPr lang="en-US" dirty="0">
                <a:latin typeface="Century Gothic" charset="0"/>
                <a:ea typeface="Century Gothic" charset="0"/>
                <a:cs typeface="Century Gothic" charset="0"/>
              </a:rPr>
              <a:t> Samson, Sonia Smith, Trecia Schell, Paul </a:t>
            </a:r>
            <a:r>
              <a:rPr lang="en-US" dirty="0" err="1">
                <a:latin typeface="Century Gothic" charset="0"/>
                <a:ea typeface="Century Gothic" charset="0"/>
                <a:cs typeface="Century Gothic" charset="0"/>
              </a:rPr>
              <a:t>Takala</a:t>
            </a:r>
            <a:r>
              <a:rPr lang="en-US" dirty="0">
                <a:latin typeface="Century Gothic" charset="0"/>
                <a:ea typeface="Century Gothic" charset="0"/>
                <a:cs typeface="Century Gothic" charset="0"/>
              </a:rPr>
              <a:t>, Suzanne van den </a:t>
            </a:r>
            <a:r>
              <a:rPr lang="en-US" dirty="0" err="1">
                <a:latin typeface="Century Gothic" charset="0"/>
                <a:ea typeface="Century Gothic" charset="0"/>
                <a:cs typeface="Century Gothic" charset="0"/>
              </a:rPr>
              <a:t>Hoogen</a:t>
            </a:r>
            <a:r>
              <a:rPr lang="en-US" dirty="0">
                <a:latin typeface="Century Gothic" charset="0"/>
                <a:ea typeface="Century Gothic" charset="0"/>
                <a:cs typeface="Century Gothic" charset="0"/>
              </a:rPr>
              <a:t>, Jenna Walsh, Natalie Wing and Monique Woroniak</a:t>
            </a:r>
          </a:p>
        </p:txBody>
      </p:sp>
      <p:pic>
        <p:nvPicPr>
          <p:cNvPr id="5" name="Picture 4"/>
          <p:cNvPicPr>
            <a:picLocks noChangeAspect="1" noChangeArrowheads="1"/>
          </p:cNvPicPr>
          <p:nvPr/>
        </p:nvPicPr>
        <p:blipFill>
          <a:blip r:embed="rId2" cstate="print"/>
          <a:srcRect/>
          <a:stretch>
            <a:fillRect/>
          </a:stretch>
        </p:blipFill>
        <p:spPr bwMode="auto">
          <a:xfrm>
            <a:off x="8229600" y="6019800"/>
            <a:ext cx="618836" cy="609600"/>
          </a:xfrm>
          <a:prstGeom prst="rect">
            <a:avLst/>
          </a:prstGeom>
          <a:noFill/>
          <a:ln w="9525">
            <a:noFill/>
            <a:miter lim="800000"/>
            <a:headEnd/>
            <a:tailEnd/>
          </a:ln>
        </p:spPr>
      </p:pic>
    </p:spTree>
    <p:extLst>
      <p:ext uri="{BB962C8B-B14F-4D97-AF65-F5344CB8AC3E}">
        <p14:creationId xmlns:p14="http://schemas.microsoft.com/office/powerpoint/2010/main" val="2526581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Truth &amp; Reconciliation Committee Charter</a:t>
            </a:r>
          </a:p>
        </p:txBody>
      </p:sp>
      <p:sp>
        <p:nvSpPr>
          <p:cNvPr id="3" name="Content Placeholder 2"/>
          <p:cNvSpPr>
            <a:spLocks noGrp="1"/>
          </p:cNvSpPr>
          <p:nvPr>
            <p:ph idx="1"/>
          </p:nvPr>
        </p:nvSpPr>
        <p:spPr/>
        <p:txBody>
          <a:bodyPr>
            <a:normAutofit fontScale="70000" lnSpcReduction="20000"/>
          </a:bodyPr>
          <a:lstStyle/>
          <a:p>
            <a:r>
              <a:rPr lang="en-CA" dirty="0"/>
              <a:t>Truth &amp; Reconciliation Committee Charter </a:t>
            </a:r>
            <a:r>
              <a:rPr lang="en-CA" dirty="0">
                <a:hlinkClick r:id="rId2"/>
              </a:rPr>
              <a:t>http://cfla-fcab.ca/wp-content/uploads/2016/08/Committee-Charter-Truth-and-Reconciliation-Committee-Approved.pdf</a:t>
            </a:r>
            <a:r>
              <a:rPr lang="en-CA" dirty="0"/>
              <a:t>  </a:t>
            </a:r>
          </a:p>
          <a:p>
            <a:r>
              <a:rPr lang="en-CA" dirty="0"/>
              <a:t>COMITÉ DE VÉRITÉ ET RÉCONCILIATION </a:t>
            </a:r>
            <a:r>
              <a:rPr lang="en-CA" dirty="0" err="1"/>
              <a:t>Charte</a:t>
            </a:r>
            <a:r>
              <a:rPr lang="en-CA" dirty="0"/>
              <a:t> du </a:t>
            </a:r>
            <a:r>
              <a:rPr lang="en-CA" dirty="0" err="1"/>
              <a:t>Comité</a:t>
            </a:r>
            <a:r>
              <a:rPr lang="en-CA" dirty="0"/>
              <a:t> </a:t>
            </a:r>
            <a:r>
              <a:rPr lang="en-CA" dirty="0">
                <a:hlinkClick r:id="rId3"/>
              </a:rPr>
              <a:t>http://cfla-fcab.ca/wp-content/uploads/2016/08/Committee-Charter-Truth-and-Reconciliation-Committee-002-2_FR_fr.pdf</a:t>
            </a:r>
            <a:r>
              <a:rPr lang="en-CA" dirty="0"/>
              <a:t> </a:t>
            </a:r>
          </a:p>
          <a:p>
            <a:pPr marL="0" indent="0">
              <a:buNone/>
            </a:pPr>
            <a:r>
              <a:rPr lang="en-CA" dirty="0"/>
              <a:t>Mandate</a:t>
            </a:r>
          </a:p>
          <a:p>
            <a:r>
              <a:rPr lang="en-CA" dirty="0"/>
              <a:t>The Truth and Reconciliation Committee exists to promote initiatives in all types of libraries to advance reconciliation by supporting the Truth and Reconciliation Commission Calls to Action (</a:t>
            </a:r>
            <a:r>
              <a:rPr lang="en-CA" dirty="0">
                <a:hlinkClick r:id="rId4"/>
              </a:rPr>
              <a:t>http://www.trc.ca/websites/trcinstitution/File/2015/Findings/Calls_to_Action_English2.pdf</a:t>
            </a:r>
            <a:r>
              <a:rPr lang="en-CA" dirty="0"/>
              <a:t>) (</a:t>
            </a:r>
            <a:r>
              <a:rPr lang="en-CA" dirty="0">
                <a:hlinkClick r:id="rId5"/>
              </a:rPr>
              <a:t>http://www.trc.ca/websites/trcinstitution/File/2015/Findings/Calls_to_Action_French.pdf</a:t>
            </a:r>
            <a:r>
              <a:rPr lang="en-CA" dirty="0"/>
              <a:t>)  and to promote collaboration in these issues across the Canadian library communities.</a:t>
            </a:r>
          </a:p>
          <a:p>
            <a:endParaRPr lang="en-CA" dirty="0"/>
          </a:p>
        </p:txBody>
      </p:sp>
    </p:spTree>
    <p:extLst>
      <p:ext uri="{BB962C8B-B14F-4D97-AF65-F5344CB8AC3E}">
        <p14:creationId xmlns:p14="http://schemas.microsoft.com/office/powerpoint/2010/main" val="87434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Responsibilities</a:t>
            </a:r>
            <a:br>
              <a:rPr lang="en-CA" dirty="0"/>
            </a:br>
            <a:endParaRPr lang="en-CA" dirty="0"/>
          </a:p>
        </p:txBody>
      </p:sp>
      <p:sp>
        <p:nvSpPr>
          <p:cNvPr id="3" name="Content Placeholder 2"/>
          <p:cNvSpPr>
            <a:spLocks noGrp="1"/>
          </p:cNvSpPr>
          <p:nvPr>
            <p:ph idx="1"/>
          </p:nvPr>
        </p:nvSpPr>
        <p:spPr/>
        <p:txBody>
          <a:bodyPr>
            <a:normAutofit fontScale="62500" lnSpcReduction="20000"/>
          </a:bodyPr>
          <a:lstStyle/>
          <a:p>
            <a:pPr marL="0" indent="0">
              <a:buNone/>
            </a:pPr>
            <a:r>
              <a:rPr lang="en-CA" dirty="0"/>
              <a:t>The responsibilities of the Truth and Reconciliation Committee include:</a:t>
            </a:r>
          </a:p>
          <a:p>
            <a:r>
              <a:rPr lang="en-CA" dirty="0"/>
              <a:t>Engaging with existing committees and/or working groups within CFLA-FCAB members to highlight best practices in this area already in place across Canada, help to disseminate those best practices, and foster greater co-operation at the federal level.</a:t>
            </a:r>
          </a:p>
          <a:p>
            <a:r>
              <a:rPr lang="en-CA" dirty="0"/>
              <a:t>Engaging with the working group that is in the process of forming the National Aboriginal Library Association (NALA), with the intention of supporting the successful formation of NALA and engaging them in a leadership role on Indigenous issues at CFLA-FCAB.</a:t>
            </a:r>
          </a:p>
          <a:p>
            <a:r>
              <a:rPr lang="en-CA" dirty="0"/>
              <a:t>Review existing guidelines and best practices regarding Indigenous (First Nations, Metis and Inuit) peoples of Canada as they pertain to library services.</a:t>
            </a:r>
          </a:p>
          <a:p>
            <a:r>
              <a:rPr lang="en-CA" dirty="0"/>
              <a:t>Recommend a long-term structure and direction to the CFLA-FCAB Board to pursue and to address Indigenous issues related to libraries, including the formation of a permanent committee and programs, following the inaugural CFLA-FCAB AGM in February 2017.</a:t>
            </a:r>
          </a:p>
          <a:p>
            <a:endParaRPr lang="en-CA" dirty="0"/>
          </a:p>
        </p:txBody>
      </p:sp>
    </p:spTree>
    <p:extLst>
      <p:ext uri="{BB962C8B-B14F-4D97-AF65-F5344CB8AC3E}">
        <p14:creationId xmlns:p14="http://schemas.microsoft.com/office/powerpoint/2010/main" val="1346580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29396</TotalTime>
  <Words>1469</Words>
  <Application>Microsoft Office PowerPoint</Application>
  <PresentationFormat>On-screen Show (4:3)</PresentationFormat>
  <Paragraphs>100</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Gill Sans MT</vt:lpstr>
      <vt:lpstr>Wingdings</vt:lpstr>
      <vt:lpstr>Office Theme</vt:lpstr>
      <vt:lpstr>Toward Reconciliation: Update on CFLA-FCAB’s Indigenous Matters Committee</vt:lpstr>
      <vt:lpstr>PowerPoint Presentation</vt:lpstr>
      <vt:lpstr>Canadian Federation of Library Associations/ Fédération canadienne des associations  de bibliothèques</vt:lpstr>
      <vt:lpstr>PowerPoint Presentation</vt:lpstr>
      <vt:lpstr>PowerPoint Presentation</vt:lpstr>
      <vt:lpstr>PowerPoint Presentation</vt:lpstr>
      <vt:lpstr>Truth and Reconciliation Committee Members</vt:lpstr>
      <vt:lpstr>Truth &amp; Reconciliation Committee Charter</vt:lpstr>
      <vt:lpstr>Responsibilities </vt:lpstr>
      <vt:lpstr>Truth and Reconciliation Committee Report &amp; Recommendations</vt:lpstr>
      <vt:lpstr>Truth and Reconciliation Committee Report &amp; Recommendations</vt:lpstr>
      <vt:lpstr>Truth and Reconciliation Committee Report &amp; Recommendations</vt:lpstr>
      <vt:lpstr>Truth and Reconciliation Committee Report &amp; Recommendations</vt:lpstr>
      <vt:lpstr>Truth and Reconciliation Committee Recommendations</vt:lpstr>
      <vt:lpstr>Truth and Reconciliation Committee Recommendations</vt:lpstr>
      <vt:lpstr>Truth and Reconciliation Committee Recommendations</vt:lpstr>
      <vt:lpstr>Truth and Reconciliation Committee Recommendations</vt:lpstr>
      <vt:lpstr>Truth and Reconciliation Committee Recommendations</vt:lpstr>
      <vt:lpstr>Truth and Reconciliation Committee Recommendations</vt:lpstr>
      <vt:lpstr>Truth and Reconciliation Committee Recommendations</vt:lpstr>
      <vt:lpstr>Truth and Reconciliation Committee Recommendations</vt:lpstr>
      <vt:lpstr>Quick facts on Indigenous Knowledge</vt:lpstr>
      <vt:lpstr>Truth and Reconciliation Committee Recommendations</vt:lpstr>
      <vt:lpstr>Truth and Reconciliation Committee Recommendations</vt:lpstr>
      <vt:lpstr>Truth and Reconciliation Committee Recommendations</vt:lpstr>
      <vt:lpstr>Best practises </vt:lpstr>
      <vt:lpstr>Best practises cont. </vt:lpstr>
      <vt:lpstr>CFLA-FCAB Indigenous Matters Committee</vt:lpstr>
      <vt:lpstr>Comité des questions autochtones</vt:lpstr>
      <vt:lpstr>CFLA-FCAB Indigenous Resources Hub</vt:lpstr>
    </vt:vector>
  </TitlesOfParts>
  <Company>Winnipeg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Federation of Library Associations/ Fédération canadienne des associations de bibliothèques</dc:title>
  <dc:creator>Joelle Samson</dc:creator>
  <cp:lastModifiedBy>Joelle Samson</cp:lastModifiedBy>
  <cp:revision>72</cp:revision>
  <dcterms:created xsi:type="dcterms:W3CDTF">2016-09-20T20:02:00Z</dcterms:created>
  <dcterms:modified xsi:type="dcterms:W3CDTF">2018-04-25T22:23:14Z</dcterms:modified>
</cp:coreProperties>
</file>