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677" r:id="rId3"/>
    <p:sldMasterId id="2147483678" r:id="rId4"/>
    <p:sldMasterId id="2147483679" r:id="rId5"/>
    <p:sldMasterId id="2147483680" r:id="rId6"/>
    <p:sldMasterId id="2147483681" r:id="rId7"/>
    <p:sldMasterId id="2147483682" r:id="rId8"/>
    <p:sldMasterId id="2147483683" r:id="rId9"/>
  </p:sldMasterIdLst>
  <p:notesMasterIdLst>
    <p:notesMasterId r:id="rId43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Open Sans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A006CD-211C-42E1-9D6E-61C47F0354AB}">
  <a:tblStyle styleId="{E9A006CD-211C-42E1-9D6E-61C47F0354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6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o9jzndAHeb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o__wTjDXzK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exezekiel?utm_source=unsplash&amp;utm_medium=referral&amp;utm_content=creditCopyText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oatmeal-cookie?utm_source=unsplash&amp;utm_medium=referral&amp;utm_content=creditCopyText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f94d7350a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af94d7350a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58d648cb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58d648cb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f94d7350a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af94d7350a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f94d7350a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af94d7350a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f94d7350a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UVic Food Services - 2,200 followers (as of Jan 21, 2021)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Compared to October 2018 contest: Show us your study space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Hoodie, library bag, yoga mat, mug, food, study supplies (value: $100)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53 likes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18 entries total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Increased followers from 615 to 690 (75)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https://www.instagram.com/p/Bo9jzndAHeb/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af94d7350a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f94d7350a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af94d7350a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f94d7350a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Compared to October 2018: Giveaways at the library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300 mini packs handed out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12 oz coffee coupon, an Awake caffeinated chocolate square, earplugs, a sticker, and a “Studying: Do Not Disturb” sign.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46 likes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https://www.instagram.com/p/Bo__wTjDXzK/</a:t>
            </a:r>
            <a:endParaRPr/>
          </a:p>
        </p:txBody>
      </p:sp>
      <p:sp>
        <p:nvSpPr>
          <p:cNvPr id="207" name="Google Shape;207;gaf94d7350a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f94d7350a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rPr>
              <a:t>Strategies for a successful wellness week partnership: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rPr>
              <a:t>We approached library colleagues to lead events specific to their area of expertise (i.e. bookbinding, movies).</a:t>
            </a:r>
            <a:endParaRPr sz="1200">
              <a:solidFill>
                <a:srgbClr val="0B29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rPr>
              <a:t>We asked library staff (19) to volunteer at the events. Plus work study student.</a:t>
            </a:r>
            <a:endParaRPr sz="1200">
              <a:solidFill>
                <a:srgbClr val="0B29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rPr>
              <a:t>Some events were date/time specific, others were drop-in events like the Gratitude Wall.</a:t>
            </a:r>
            <a:endParaRPr sz="1200">
              <a:solidFill>
                <a:srgbClr val="0B29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rPr>
              <a:t>We approached campus and community partners (UVic movie theatre, student union, health services – student affairs, local public library, massage school).</a:t>
            </a:r>
            <a:endParaRPr sz="1200">
              <a:solidFill>
                <a:srgbClr val="0B29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rPr>
              <a:t>We introduced ourselves to a PhD student with a unique Instagram account.</a:t>
            </a:r>
            <a:endParaRPr sz="1200">
              <a:solidFill>
                <a:srgbClr val="0B29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•</a:t>
            </a:r>
            <a:r>
              <a:rPr lang="en" sz="1200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rPr>
              <a:t>We received budget approval from University Librarian – spent $460 (sharpies, sticky notes, popcorn, drinks, popcorn bags, stickers created).</a:t>
            </a:r>
            <a:endParaRPr sz="1200">
              <a:solidFill>
                <a:srgbClr val="0B29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3" name="Google Shape;213;gaf94d7350a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f94d7350a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Promotion: sticky notes, poster, digital slide</a:t>
            </a:r>
            <a:endParaRPr/>
          </a:p>
        </p:txBody>
      </p:sp>
      <p:sp>
        <p:nvSpPr>
          <p:cNvPr id="219" name="Google Shape;219;gaf94d7350a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f94d7350a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stats from the event: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over 287 notes of gratitude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31 students benefited from a massage (we could have had this run for the entire day – it was over subscribed)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55 Wellness journals made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20 students attended Princess Bride Movie night (not bad for the night of the snow fall, they enjoyed popcorn and said they would love to see this as a regular event in the library)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 GVPL event had to be cancelled due to the weather but we hope to have them return during reading break or in the very near future</a:t>
            </a:r>
            <a:endParaRPr/>
          </a:p>
        </p:txBody>
      </p:sp>
      <p:sp>
        <p:nvSpPr>
          <p:cNvPr id="226" name="Google Shape;226;gaf94d7350a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f94d7350a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Gratitude Wall</a:t>
            </a:r>
            <a:endParaRPr/>
          </a:p>
        </p:txBody>
      </p:sp>
      <p:sp>
        <p:nvSpPr>
          <p:cNvPr id="232" name="Google Shape;232;gaf94d7350a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7391225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b7391225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f94d7350a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your own wellness journal</a:t>
            </a:r>
            <a:endParaRPr/>
          </a:p>
        </p:txBody>
      </p:sp>
      <p:sp>
        <p:nvSpPr>
          <p:cNvPr id="237" name="Google Shape;237;gaf94d7350a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af94d7350a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Broodyanon Instagram account</a:t>
            </a:r>
            <a:endParaRPr/>
          </a:p>
        </p:txBody>
      </p:sp>
      <p:sp>
        <p:nvSpPr>
          <p:cNvPr id="243" name="Google Shape;243;gaf94d7350a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f94d7350a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Instagram posts</a:t>
            </a:r>
            <a:endParaRPr/>
          </a:p>
        </p:txBody>
      </p:sp>
      <p:sp>
        <p:nvSpPr>
          <p:cNvPr id="248" name="Google Shape;248;gaf94d7350a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f94d7350a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af94d7350a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b72b6c7d5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b72b6c7d5c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b72b6c7d5c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598e1806b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b598e1806b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Wellness week is in it’s 7</a:t>
            </a:r>
            <a:r>
              <a:rPr lang="en" baseline="30000"/>
              <a:t>th</a:t>
            </a:r>
            <a:r>
              <a:rPr lang="en"/>
              <a:t> year and a partnership between The Office of Student Life and part and UVSS – grown over the years and now includes 15 campus partners.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Wellness Week initial meetings summer 2020 with the knowledge they would need to all be online events.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Given many experiencing isolation and disconnected from a sense of community this year’s theme was Pathways to Wellness.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b598e1806b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598e1806b_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b598e1806b_6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b598e1806b_6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598e1806b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b598e1806b_6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Online collaboration to narrow down and focused the 5  of the 8 areas of the wellness wheel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	Community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	Emotional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	Spiritual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	Physical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	Academic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good brainstorming sessions using Google Jam Board and breakout rooms in Zoom.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this each partner area developed and hosted either a workshop, activity, event or discussion.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b598e1806b_6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598e1806b_6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b598e1806b_6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https://www.uvic.ca/services/studentlife/initiatives/mental-health/wellness-week/index.php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For a list of event from this year’s Wellness Week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UVic Libraries opened the week with an online discussion 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Indigenous Approaches to Holistic Wellness – a conversation hosted by our AUL Reconciliation Ry Moran speaking with Elder Dr. Barney Williams, Elder Yvonne Rigsby Jones, and Brenda Reynolds 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https://www.uvic.ca/library/home/home/news/current/wellness-week-2021.php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Great opportunity to reach many and start the week off with positive messages around self care and the power of positivity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Libraries curated a list of resources to support the event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Promoted other resources and community partners such as the VNFC 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/>
              <a:t>Good turnout – over 200 in attendance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b598e1806b_6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598e1806b_6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b598e1806b_6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Creativity and brainstorming tools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meetings but shorter in length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tools important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Wellness events typically involve a physical or tactile aspect. Probably the most difficult to replicate unless it’s a follow along type video.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everything replicates well in an online platform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Food events that usually are popular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of care </a:t>
            </a:r>
            <a:endParaRPr/>
          </a:p>
        </p:txBody>
      </p:sp>
      <p:sp>
        <p:nvSpPr>
          <p:cNvPr id="295" name="Google Shape;295;gb598e1806b_6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598e1806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598e1806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fc191673e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afc191673e_2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Recipe provided by Lisa Abram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by: Lisa Abram</a:t>
            </a:r>
            <a:endParaRPr/>
          </a:p>
        </p:txBody>
      </p:sp>
      <p:sp>
        <p:nvSpPr>
          <p:cNvPr id="302" name="Google Shape;302;gafc191673e_2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b8cb2c72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b8cb2c72e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Recipe provided by Lisa Petrachenko – sent to her by her Grandmother Lilian Oliver as part of a recipe exchange.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credit Photo by </a:t>
            </a:r>
            <a:r>
              <a:rPr lang="en" u="sng">
                <a:solidFill>
                  <a:schemeClr val="hlink"/>
                </a:solidFill>
                <a:hlinkClick r:id="rId3"/>
              </a:rPr>
              <a:t>Dex Ezekiel</a:t>
            </a:r>
            <a:r>
              <a:rPr lang="en"/>
              <a:t> on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r>
              <a:rPr lang="en"/>
              <a:t> </a:t>
            </a:r>
            <a:endParaRPr/>
          </a:p>
        </p:txBody>
      </p:sp>
      <p:sp>
        <p:nvSpPr>
          <p:cNvPr id="310" name="Google Shape;310;gb8cb2c72e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78e9f3a2f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quite a cookie but delicious nonetheless. I use all butter rather than half butter and lard.</a:t>
            </a:r>
            <a:endParaRPr/>
          </a:p>
        </p:txBody>
      </p:sp>
      <p:sp>
        <p:nvSpPr>
          <p:cNvPr id="317" name="Google Shape;317;gb78e9f3a2f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72b6c7d5c_1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b72b6c7d5c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739122592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b73912259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739122592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b739122592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Decided on hosting the event over 2 nights from 7pm until the cookies ran out.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b739122592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58d648cb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58d648cb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598e1806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598e1806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Totally unscientific but interesting observation that the cookies of choice were chocolate on the ground floor lounge but on the 3rd floor which is a designated silent space oatmeal &amp; raisin were the most popular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739122592_2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b739122592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739122592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739122592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100"/>
            </a:lvl1pPr>
            <a:lvl2pPr marL="0" lvl="1" indent="0" algn="r">
              <a:spcBef>
                <a:spcPts val="0"/>
              </a:spcBef>
              <a:buNone/>
              <a:defRPr sz="1100"/>
            </a:lvl2pPr>
            <a:lvl3pPr marL="0" lvl="2" indent="0" algn="r">
              <a:spcBef>
                <a:spcPts val="0"/>
              </a:spcBef>
              <a:buNone/>
              <a:defRPr sz="1100"/>
            </a:lvl3pPr>
            <a:lvl4pPr marL="0" lvl="3" indent="0" algn="r">
              <a:spcBef>
                <a:spcPts val="0"/>
              </a:spcBef>
              <a:buNone/>
              <a:defRPr sz="1100"/>
            </a:lvl4pPr>
            <a:lvl5pPr marL="0" lvl="4" indent="0" algn="r">
              <a:spcBef>
                <a:spcPts val="0"/>
              </a:spcBef>
              <a:buNone/>
              <a:defRPr sz="1100"/>
            </a:lvl5pPr>
            <a:lvl6pPr marL="0" lvl="5" indent="0" algn="r">
              <a:spcBef>
                <a:spcPts val="0"/>
              </a:spcBef>
              <a:buNone/>
              <a:defRPr sz="1100"/>
            </a:lvl6pPr>
            <a:lvl7pPr marL="0" lvl="6" indent="0" algn="r">
              <a:spcBef>
                <a:spcPts val="0"/>
              </a:spcBef>
              <a:buNone/>
              <a:defRPr sz="1100"/>
            </a:lvl7pPr>
            <a:lvl8pPr marL="0" lvl="7" indent="0" algn="r">
              <a:spcBef>
                <a:spcPts val="0"/>
              </a:spcBef>
              <a:buNone/>
              <a:defRPr sz="1100"/>
            </a:lvl8pPr>
            <a:lvl9pPr marL="0" lvl="8" indent="0" algn="r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2">
  <p:cSld name="OBJECT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104900" y="529828"/>
            <a:ext cx="62611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E3C75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1104900" y="1524001"/>
            <a:ext cx="6261100" cy="31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57605"/>
            <a:ext cx="1946070" cy="38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870" y="4762071"/>
            <a:ext cx="1751246" cy="3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 Slide 4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ctrTitle"/>
          </p:nvPr>
        </p:nvSpPr>
        <p:spPr>
          <a:xfrm>
            <a:off x="477500" y="2153006"/>
            <a:ext cx="8163580" cy="7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a">
  <p:cSld name="Content Slide 3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526982" y="389212"/>
            <a:ext cx="8182251" cy="65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>
            <a:off x="526982" y="1140863"/>
            <a:ext cx="8182250" cy="276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c">
  <p:cSld name="Content Slide 3c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>
            <a:spLocks noGrp="1"/>
          </p:cNvSpPr>
          <p:nvPr>
            <p:ph type="pic" idx="2"/>
          </p:nvPr>
        </p:nvSpPr>
        <p:spPr>
          <a:xfrm>
            <a:off x="0" y="0"/>
            <a:ext cx="6223474" cy="41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1"/>
          <p:cNvSpPr>
            <a:spLocks noGrp="1"/>
          </p:cNvSpPr>
          <p:nvPr>
            <p:ph type="pic" idx="3"/>
          </p:nvPr>
        </p:nvSpPr>
        <p:spPr>
          <a:xfrm>
            <a:off x="6268641" y="2165846"/>
            <a:ext cx="2875359" cy="195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>
            <a:spLocks noGrp="1"/>
          </p:cNvSpPr>
          <p:nvPr>
            <p:ph type="pic" idx="4"/>
          </p:nvPr>
        </p:nvSpPr>
        <p:spPr>
          <a:xfrm>
            <a:off x="6268641" y="6409"/>
            <a:ext cx="2875359" cy="2089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b">
  <p:cSld name="Content Slide 3b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1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0b">
  <p:cSld name="Content Slide 10b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4836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0a">
  <p:cSld name="Content Slide 10a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628048" y="389212"/>
            <a:ext cx="8081186" cy="65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628048" y="1140863"/>
            <a:ext cx="8081185" cy="349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0c">
  <p:cSld name="Content Slide 10c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>
            <a:spLocks noGrp="1"/>
          </p:cNvSpPr>
          <p:nvPr>
            <p:ph type="pic" idx="2"/>
          </p:nvPr>
        </p:nvSpPr>
        <p:spPr>
          <a:xfrm>
            <a:off x="0" y="1"/>
            <a:ext cx="6223474" cy="484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>
            <a:spLocks noGrp="1"/>
          </p:cNvSpPr>
          <p:nvPr>
            <p:ph type="pic" idx="3"/>
          </p:nvPr>
        </p:nvSpPr>
        <p:spPr>
          <a:xfrm>
            <a:off x="6268641" y="0"/>
            <a:ext cx="2875359" cy="244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6"/>
          <p:cNvSpPr>
            <a:spLocks noGrp="1"/>
          </p:cNvSpPr>
          <p:nvPr>
            <p:ph type="pic" idx="4"/>
          </p:nvPr>
        </p:nvSpPr>
        <p:spPr>
          <a:xfrm>
            <a:off x="6268641" y="2499645"/>
            <a:ext cx="2875359" cy="234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c">
  <p:cSld name="Content Slide 3c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>
            <a:spLocks noGrp="1"/>
          </p:cNvSpPr>
          <p:nvPr>
            <p:ph type="pic" idx="2"/>
          </p:nvPr>
        </p:nvSpPr>
        <p:spPr>
          <a:xfrm>
            <a:off x="0" y="0"/>
            <a:ext cx="6223474" cy="41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8"/>
          <p:cNvSpPr>
            <a:spLocks noGrp="1"/>
          </p:cNvSpPr>
          <p:nvPr>
            <p:ph type="pic" idx="3"/>
          </p:nvPr>
        </p:nvSpPr>
        <p:spPr>
          <a:xfrm>
            <a:off x="6268641" y="2165846"/>
            <a:ext cx="2875359" cy="195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8"/>
          <p:cNvSpPr>
            <a:spLocks noGrp="1"/>
          </p:cNvSpPr>
          <p:nvPr>
            <p:ph type="pic" idx="4"/>
          </p:nvPr>
        </p:nvSpPr>
        <p:spPr>
          <a:xfrm>
            <a:off x="6268641" y="6409"/>
            <a:ext cx="2875359" cy="2089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a">
  <p:cSld name="Content Slide 3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568568" y="389212"/>
            <a:ext cx="7907216" cy="65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568569" y="1140863"/>
            <a:ext cx="7907215" cy="276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b">
  <p:cSld name="Content Slide 3b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1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>
            <a:spLocks noGrp="1"/>
          </p:cNvSpPr>
          <p:nvPr>
            <p:ph type="title"/>
          </p:nvPr>
        </p:nvSpPr>
        <p:spPr>
          <a:xfrm>
            <a:off x="512545" y="439880"/>
            <a:ext cx="363834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1"/>
          </p:nvPr>
        </p:nvSpPr>
        <p:spPr>
          <a:xfrm>
            <a:off x="512545" y="1638700"/>
            <a:ext cx="3537284" cy="2423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2"/>
          <p:cNvSpPr>
            <a:spLocks noGrp="1"/>
          </p:cNvSpPr>
          <p:nvPr>
            <p:ph type="pic" idx="2"/>
          </p:nvPr>
        </p:nvSpPr>
        <p:spPr>
          <a:xfrm>
            <a:off x="4576813" y="0"/>
            <a:ext cx="4573597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>
            <a:spLocks noGrp="1"/>
          </p:cNvSpPr>
          <p:nvPr>
            <p:ph type="title"/>
          </p:nvPr>
        </p:nvSpPr>
        <p:spPr>
          <a:xfrm>
            <a:off x="308183" y="273844"/>
            <a:ext cx="364058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1"/>
          </p:nvPr>
        </p:nvSpPr>
        <p:spPr>
          <a:xfrm>
            <a:off x="308183" y="1725329"/>
            <a:ext cx="3640582" cy="24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4"/>
          <p:cNvSpPr>
            <a:spLocks noGrp="1"/>
          </p:cNvSpPr>
          <p:nvPr>
            <p:ph type="pic" idx="2"/>
          </p:nvPr>
        </p:nvSpPr>
        <p:spPr>
          <a:xfrm>
            <a:off x="4576813" y="0"/>
            <a:ext cx="4573597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736332" y="382606"/>
            <a:ext cx="7673741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736333" y="1479884"/>
            <a:ext cx="7673741" cy="315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ic.ca/library/home/home/news/current/wellness-week-2020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jamboard/answer/7424836?hl=e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mentimeter.com/" TargetMode="External"/><Relationship Id="rId4" Type="http://schemas.openxmlformats.org/officeDocument/2006/relationships/hyperlink" Target="https://padlet.com/featur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More lessons &amp; reflections </a:t>
            </a:r>
            <a:endParaRPr sz="4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6"/>
          <p:cNvSpPr txBox="1">
            <a:spLocks noGrp="1"/>
          </p:cNvSpPr>
          <p:nvPr>
            <p:ph type="body" idx="1"/>
          </p:nvPr>
        </p:nvSpPr>
        <p:spPr>
          <a:xfrm>
            <a:off x="628650" y="11584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93700" algn="l" rtl="0">
              <a:spcBef>
                <a:spcPts val="8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More time to plan would allow for more collaboration across campus: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Yoga, international office, student life, Vikes, massage chair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Planned event for March 2020 was cancelled due to Covid-19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Food is such a great connector - what will future events look like?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7"/>
          <p:cNvSpPr txBox="1">
            <a:spLocks noGrp="1"/>
          </p:cNvSpPr>
          <p:nvPr>
            <p:ph type="ctrTitle"/>
          </p:nvPr>
        </p:nvSpPr>
        <p:spPr>
          <a:xfrm>
            <a:off x="477500" y="1113416"/>
            <a:ext cx="8163580" cy="218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r>
              <a:rPr lang="en" sz="3600"/>
              <a:t>STRATEGIES AND TIPS FOR SOCIAL MEDIA</a:t>
            </a:r>
            <a:br>
              <a:rPr lang="en" sz="3600"/>
            </a:br>
            <a:r>
              <a:rPr lang="en" sz="3600"/>
              <a:t/>
            </a:r>
            <a:br>
              <a:rPr lang="en" sz="3600"/>
            </a:br>
            <a:r>
              <a:rPr lang="en" sz="3000"/>
              <a:t>CONTESTING AND PROMOTION OF 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r>
              <a:rPr lang="en" sz="3000"/>
              <a:t>WELLNESS ACTIVITIES </a:t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895" b="8895"/>
          <a:stretch/>
        </p:blipFill>
        <p:spPr>
          <a:xfrm>
            <a:off x="0" y="1"/>
            <a:ext cx="9144000" cy="483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 txBox="1">
            <a:spLocks noGrp="1"/>
          </p:cNvSpPr>
          <p:nvPr>
            <p:ph type="title"/>
          </p:nvPr>
        </p:nvSpPr>
        <p:spPr>
          <a:xfrm>
            <a:off x="526982" y="389212"/>
            <a:ext cx="8101202" cy="65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</a:pPr>
            <a:r>
              <a:rPr lang="en" sz="3500"/>
              <a:t>DE-STRESS FEST WITH UVIC FOOD SERVICES</a:t>
            </a:r>
            <a:endParaRPr sz="3500"/>
          </a:p>
        </p:txBody>
      </p:sp>
      <p:sp>
        <p:nvSpPr>
          <p:cNvPr id="199" name="Google Shape;199;p49"/>
          <p:cNvSpPr txBox="1">
            <a:spLocks noGrp="1"/>
          </p:cNvSpPr>
          <p:nvPr>
            <p:ph type="body" idx="1"/>
          </p:nvPr>
        </p:nvSpPr>
        <p:spPr>
          <a:xfrm>
            <a:off x="526982" y="1140863"/>
            <a:ext cx="8101202" cy="276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2100"/>
              <a:buNone/>
            </a:pPr>
            <a:r>
              <a:rPr lang="en"/>
              <a:t>Mid-term DeStress Packs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2100"/>
              <a:buNone/>
            </a:pPr>
            <a:r>
              <a:rPr lang="en"/>
              <a:t>Promote healthy eating and increase # of student followers on Instagram</a:t>
            </a:r>
            <a:endParaRPr/>
          </a:p>
          <a:p>
            <a:pPr marL="3429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/>
              <a:t>Instagram contest: October 15, 2019 (two day promotion)</a:t>
            </a:r>
            <a:endParaRPr/>
          </a:p>
          <a:p>
            <a:pPr marL="3429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/>
              <a:t>Contest idea: Show us your study snacks</a:t>
            </a:r>
            <a:endParaRPr/>
          </a:p>
          <a:p>
            <a:pPr marL="3429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/>
              <a:t>Prizes: UVic hoodie, library bag, yoga mat, mug, food (value: $100+)</a:t>
            </a:r>
            <a:endParaRPr/>
          </a:p>
          <a:p>
            <a:pPr marL="3429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/>
              <a:t>Increased followers from 936 to 971 (35)</a:t>
            </a:r>
            <a:endParaRPr/>
          </a:p>
          <a:p>
            <a:pPr marL="3429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/>
              <a:t>Total entries: 16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None/>
            </a:pP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7550" y="1"/>
            <a:ext cx="7508901" cy="483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>
            <a:spLocks noGrp="1"/>
          </p:cNvSpPr>
          <p:nvPr>
            <p:ph type="title"/>
          </p:nvPr>
        </p:nvSpPr>
        <p:spPr>
          <a:xfrm>
            <a:off x="526982" y="389212"/>
            <a:ext cx="8101202" cy="65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</a:pPr>
            <a:r>
              <a:rPr lang="en" sz="3500"/>
              <a:t>DE-STRESS FEST WITH UVIC FOOD SERVICES</a:t>
            </a:r>
            <a:endParaRPr sz="3500"/>
          </a:p>
        </p:txBody>
      </p:sp>
      <p:sp>
        <p:nvSpPr>
          <p:cNvPr id="210" name="Google Shape;210;p51"/>
          <p:cNvSpPr txBox="1">
            <a:spLocks noGrp="1"/>
          </p:cNvSpPr>
          <p:nvPr>
            <p:ph type="body" idx="1"/>
          </p:nvPr>
        </p:nvSpPr>
        <p:spPr>
          <a:xfrm>
            <a:off x="526982" y="1140863"/>
            <a:ext cx="8101202" cy="276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2100"/>
              <a:buNone/>
            </a:pPr>
            <a:r>
              <a:rPr lang="en" sz="2200"/>
              <a:t>Mid-term DeStress Packs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200"/>
              <a:buFont typeface="Arial"/>
              <a:buChar char="•"/>
            </a:pPr>
            <a:r>
              <a:rPr lang="en" sz="2200"/>
              <a:t>Instagram promotion: October 16, 2019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200"/>
              <a:buFont typeface="Arial"/>
              <a:buChar char="•"/>
            </a:pPr>
            <a:r>
              <a:rPr lang="en" sz="2200"/>
              <a:t>Contest idea: Giveaways at the library, 110 mini-packs handed out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200"/>
              <a:buFont typeface="Arial"/>
              <a:buChar char="•"/>
            </a:pPr>
            <a:r>
              <a:rPr lang="en" sz="2200"/>
              <a:t>Prizes: KitKat chocolate bars, stickers, ear plug, and a “Studying: Do Not Disturb” table top sign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200"/>
              <a:buFont typeface="Arial"/>
              <a:buChar char="•"/>
            </a:pPr>
            <a:r>
              <a:rPr lang="en" sz="2200"/>
              <a:t>Total likes: 66</a:t>
            </a:r>
            <a:endParaRPr sz="2200"/>
          </a:p>
          <a:p>
            <a:pPr marL="3429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200"/>
              <a:buFont typeface="Arial"/>
              <a:buChar char="•"/>
            </a:pPr>
            <a:r>
              <a:rPr lang="en" sz="2200"/>
              <a:t>Costs: $322 split in half ($161 each)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None/>
            </a:pP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2"/>
          <p:cNvSpPr txBox="1">
            <a:spLocks noGrp="1"/>
          </p:cNvSpPr>
          <p:nvPr>
            <p:ph type="title"/>
          </p:nvPr>
        </p:nvSpPr>
        <p:spPr>
          <a:xfrm>
            <a:off x="526982" y="389212"/>
            <a:ext cx="8101202" cy="65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</a:pPr>
            <a:r>
              <a:rPr lang="en" sz="3800"/>
              <a:t>BACKGROUND TO WELLNESS WEEK</a:t>
            </a:r>
            <a:endParaRPr sz="3800"/>
          </a:p>
        </p:txBody>
      </p:sp>
      <p:sp>
        <p:nvSpPr>
          <p:cNvPr id="216" name="Google Shape;216;p52"/>
          <p:cNvSpPr txBox="1">
            <a:spLocks noGrp="1"/>
          </p:cNvSpPr>
          <p:nvPr>
            <p:ph type="body" idx="1"/>
          </p:nvPr>
        </p:nvSpPr>
        <p:spPr>
          <a:xfrm>
            <a:off x="526982" y="1140863"/>
            <a:ext cx="8101202" cy="276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96900" lvl="1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 sz="2100"/>
              <a:t>Wellness Week - 7</a:t>
            </a:r>
            <a:r>
              <a:rPr lang="en" sz="2100" baseline="30000"/>
              <a:t>th</a:t>
            </a:r>
            <a:r>
              <a:rPr lang="en" sz="2100"/>
              <a:t> consecutive year</a:t>
            </a:r>
            <a:endParaRPr sz="1100"/>
          </a:p>
          <a:p>
            <a:pPr marL="59690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 sz="2100"/>
              <a:t>Organized by Office of Student Life</a:t>
            </a:r>
            <a:endParaRPr sz="2100"/>
          </a:p>
          <a:p>
            <a:pPr marL="59690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 sz="2100"/>
              <a:t>January, post holiday blues, students feeling under the weather</a:t>
            </a:r>
            <a:endParaRPr sz="2100"/>
          </a:p>
          <a:p>
            <a:pPr marL="59690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 sz="2100"/>
              <a:t>New start to the term – school work stresses begin</a:t>
            </a:r>
            <a:endParaRPr sz="1100"/>
          </a:p>
          <a:p>
            <a:pPr marL="596900" lvl="1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400"/>
              <a:buFont typeface="Arial"/>
              <a:buChar char="•"/>
            </a:pPr>
            <a:r>
              <a:rPr lang="en" sz="2100"/>
              <a:t>Libraries first participated in 2020, proactive approach</a:t>
            </a:r>
            <a:endParaRPr sz="2100">
              <a:solidFill>
                <a:srgbClr val="0B2953"/>
              </a:solidFill>
            </a:endParaRPr>
          </a:p>
          <a:p>
            <a:pPr marL="59690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0B2953"/>
                </a:solidFill>
              </a:rPr>
              <a:t>Partners: student residence, office of student life, student union</a:t>
            </a:r>
            <a:endParaRPr sz="2100">
              <a:solidFill>
                <a:srgbClr val="0B2953"/>
              </a:solidFill>
            </a:endParaRPr>
          </a:p>
          <a:p>
            <a:pPr marL="3429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100"/>
          </a:p>
          <a:p>
            <a:pPr marL="596900" lvl="1" indent="-114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None/>
            </a:pP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6084" b="16083"/>
          <a:stretch/>
        </p:blipFill>
        <p:spPr>
          <a:xfrm>
            <a:off x="6268641" y="2165846"/>
            <a:ext cx="2875359" cy="195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t="13665" b="13664"/>
          <a:stretch/>
        </p:blipFill>
        <p:spPr>
          <a:xfrm>
            <a:off x="6268641" y="6409"/>
            <a:ext cx="2875359" cy="20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7536" r="7535"/>
          <a:stretch/>
        </p:blipFill>
        <p:spPr>
          <a:xfrm>
            <a:off x="0" y="0"/>
            <a:ext cx="6223474" cy="4122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4"/>
          <p:cNvSpPr txBox="1">
            <a:spLocks noGrp="1"/>
          </p:cNvSpPr>
          <p:nvPr>
            <p:ph type="title"/>
          </p:nvPr>
        </p:nvSpPr>
        <p:spPr>
          <a:xfrm>
            <a:off x="526982" y="389212"/>
            <a:ext cx="8101202" cy="65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</a:pPr>
            <a:r>
              <a:rPr lang="en" sz="4000"/>
              <a:t>2020 WELLNESS WEEK</a:t>
            </a:r>
            <a:endParaRPr sz="4000"/>
          </a:p>
        </p:txBody>
      </p:sp>
      <p:sp>
        <p:nvSpPr>
          <p:cNvPr id="229" name="Google Shape;229;p54"/>
          <p:cNvSpPr txBox="1">
            <a:spLocks noGrp="1"/>
          </p:cNvSpPr>
          <p:nvPr>
            <p:ph type="body" idx="1"/>
          </p:nvPr>
        </p:nvSpPr>
        <p:spPr>
          <a:xfrm>
            <a:off x="526975" y="1140875"/>
            <a:ext cx="8346600" cy="29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96900" lvl="1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i="1"/>
              <a:t>There’s a Place for you Here - </a:t>
            </a:r>
            <a:r>
              <a:rPr lang="en"/>
              <a:t>tag line</a:t>
            </a:r>
            <a:endParaRPr/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/>
              <a:t>January 13-17, 2020</a:t>
            </a:r>
            <a:endParaRPr/>
          </a:p>
          <a:p>
            <a:pPr marL="596900" lvl="1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/>
              <a:t>Six library events: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https://www.uvic.ca/library/home/home/news/current/wellness-week-2020.php</a:t>
            </a:r>
            <a:endParaRPr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Gratitude Wall with UVic Students’ Society Peer Support Centre</a:t>
            </a:r>
            <a:endParaRPr sz="1800"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Book display curated by librarians</a:t>
            </a:r>
            <a:endParaRPr sz="1800"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Create your own wellness journal</a:t>
            </a:r>
            <a:endParaRPr sz="1800"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Movie Night: </a:t>
            </a:r>
            <a:r>
              <a:rPr lang="en" sz="1800" i="1"/>
              <a:t>The Princess Bride</a:t>
            </a:r>
            <a:endParaRPr sz="1800"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Pop-up display with Greater Victoria Public Library</a:t>
            </a:r>
            <a:endParaRPr sz="1800"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Massage chairs with West Coast School of Massage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47537" y="1"/>
            <a:ext cx="6448926" cy="483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ctrTitle"/>
          </p:nvPr>
        </p:nvSpPr>
        <p:spPr>
          <a:xfrm>
            <a:off x="484850" y="1030800"/>
            <a:ext cx="8156100" cy="22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endParaRPr sz="4500" b="1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endParaRPr sz="4500" b="1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r>
              <a:rPr lang="en" sz="45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Cookies or kooky?</a:t>
            </a:r>
            <a:endParaRPr sz="4500" b="1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r>
              <a:rPr lang="en" sz="4500" b="1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Hoping to bake your day a little better</a:t>
            </a:r>
            <a:endParaRPr sz="4500" b="1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Sue Bengtson</a:t>
            </a: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r>
              <a:rPr lang="en" sz="2100">
                <a:solidFill>
                  <a:schemeClr val="dk1"/>
                </a:solidFill>
              </a:rPr>
              <a:t>Lisa Abram</a:t>
            </a: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000"/>
              <a:buFont typeface="Calibri"/>
              <a:buNone/>
            </a:pPr>
            <a:r>
              <a:rPr lang="en" sz="2100">
                <a:solidFill>
                  <a:schemeClr val="dk1"/>
                </a:solidFill>
              </a:rPr>
              <a:t>Lisa Petrachenko</a:t>
            </a:r>
            <a:r>
              <a:rPr lang="en" sz="2100"/>
              <a:t> </a:t>
            </a:r>
            <a:r>
              <a:rPr lang="en"/>
              <a:t/>
            </a:r>
            <a:br>
              <a:rPr lang="en"/>
            </a:b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1995"/>
          <a:stretch/>
        </p:blipFill>
        <p:spPr>
          <a:xfrm>
            <a:off x="1473325" y="857250"/>
            <a:ext cx="6448800" cy="37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6"/>
          <p:cNvSpPr txBox="1"/>
          <p:nvPr/>
        </p:nvSpPr>
        <p:spPr>
          <a:xfrm>
            <a:off x="1209025" y="118350"/>
            <a:ext cx="697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B2953"/>
                </a:solidFill>
                <a:latin typeface="Calibri"/>
                <a:ea typeface="Calibri"/>
                <a:cs typeface="Calibri"/>
                <a:sym typeface="Calibri"/>
              </a:rPr>
              <a:t>Make your own wellness journal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5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0235" y="153296"/>
            <a:ext cx="5914016" cy="460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942" b="5942"/>
          <a:stretch/>
        </p:blipFill>
        <p:spPr>
          <a:xfrm>
            <a:off x="0" y="0"/>
            <a:ext cx="6223474" cy="412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5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6229" r="6230"/>
          <a:stretch/>
        </p:blipFill>
        <p:spPr>
          <a:xfrm>
            <a:off x="6268641" y="6409"/>
            <a:ext cx="2875359" cy="208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5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14864" r="14864"/>
          <a:stretch/>
        </p:blipFill>
        <p:spPr>
          <a:xfrm>
            <a:off x="6268641" y="2165846"/>
            <a:ext cx="2875359" cy="1956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9"/>
          <p:cNvSpPr txBox="1">
            <a:spLocks noGrp="1"/>
          </p:cNvSpPr>
          <p:nvPr>
            <p:ph type="title"/>
          </p:nvPr>
        </p:nvSpPr>
        <p:spPr>
          <a:xfrm>
            <a:off x="526982" y="389212"/>
            <a:ext cx="8101202" cy="65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</a:pPr>
            <a:r>
              <a:rPr lang="en" sz="3500"/>
              <a:t>2020 WELLNESS WEEK – LESSONS LEARNED</a:t>
            </a:r>
            <a:endParaRPr sz="3500"/>
          </a:p>
        </p:txBody>
      </p:sp>
      <p:sp>
        <p:nvSpPr>
          <p:cNvPr id="258" name="Google Shape;258;p59"/>
          <p:cNvSpPr txBox="1">
            <a:spLocks noGrp="1"/>
          </p:cNvSpPr>
          <p:nvPr>
            <p:ph type="body" idx="1"/>
          </p:nvPr>
        </p:nvSpPr>
        <p:spPr>
          <a:xfrm>
            <a:off x="526982" y="1140863"/>
            <a:ext cx="8101202" cy="276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39800" lvl="2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You can’t control Mother Nature – 2 events cancelled due to snowstorm</a:t>
            </a:r>
            <a:endParaRPr sz="1100"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Movie Night not well attended due to snowstorm - could do more targeted promotions to students living on residence even though Office of Student Life did outreach.</a:t>
            </a:r>
            <a:endParaRPr sz="1100"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Students like to engage with volunteer library staff, and appreciated onsite events like the gratitude wall and bookbinding.</a:t>
            </a:r>
            <a:endParaRPr sz="1100"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Students were not aware of the wide-ranging resources that we offer (i.e., 3D printers, respite room, silent piano, multimedia equipment).</a:t>
            </a:r>
            <a:endParaRPr sz="1100"/>
          </a:p>
          <a:p>
            <a:pPr marL="939800" lvl="2" indent="-254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We need to continually promote: We are here to help! 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0"/>
          <p:cNvSpPr txBox="1">
            <a:spLocks noGrp="1"/>
          </p:cNvSpPr>
          <p:nvPr>
            <p:ph type="ctrTitle"/>
          </p:nvPr>
        </p:nvSpPr>
        <p:spPr>
          <a:xfrm>
            <a:off x="477500" y="2057400"/>
            <a:ext cx="8163580" cy="81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600"/>
              <a:buFont typeface="Calibri"/>
              <a:buNone/>
            </a:pPr>
            <a:r>
              <a:rPr lang="en" sz="3600"/>
              <a:t>STAYING CONNECTED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1"/>
          <p:cNvSpPr txBox="1">
            <a:spLocks noGrp="1"/>
          </p:cNvSpPr>
          <p:nvPr>
            <p:ph type="title"/>
          </p:nvPr>
        </p:nvSpPr>
        <p:spPr>
          <a:xfrm>
            <a:off x="621322" y="389212"/>
            <a:ext cx="7854462" cy="65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</a:pPr>
            <a:r>
              <a:rPr lang="en" sz="3500"/>
              <a:t>COLLABORATIVE  VIRTUAL EVENTS </a:t>
            </a:r>
            <a:endParaRPr sz="3500"/>
          </a:p>
        </p:txBody>
      </p:sp>
      <p:sp>
        <p:nvSpPr>
          <p:cNvPr id="271" name="Google Shape;271;p61"/>
          <p:cNvSpPr txBox="1">
            <a:spLocks noGrp="1"/>
          </p:cNvSpPr>
          <p:nvPr>
            <p:ph type="body" idx="1"/>
          </p:nvPr>
        </p:nvSpPr>
        <p:spPr>
          <a:xfrm>
            <a:off x="621322" y="1140863"/>
            <a:ext cx="7854461" cy="276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2021 UVic Wellness Week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None/>
            </a:pPr>
            <a:endParaRPr sz="1800"/>
          </a:p>
          <a:p>
            <a:pPr marL="3429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Theme: Pathways to Wellness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None/>
            </a:pPr>
            <a:endParaRPr sz="1800"/>
          </a:p>
          <a:p>
            <a:pPr marL="3429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Wellness Circle </a:t>
            </a:r>
            <a:endParaRPr sz="1800"/>
          </a:p>
          <a:p>
            <a:pPr marL="342900" lvl="0" indent="-203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None/>
            </a:pPr>
            <a:endParaRPr sz="1800"/>
          </a:p>
          <a:p>
            <a:pPr marL="3429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Char char="•"/>
            </a:pPr>
            <a:r>
              <a:rPr lang="en" sz="1800"/>
              <a:t>Partnership pathways – Just Ask!</a:t>
            </a:r>
            <a:endParaRPr sz="1800"/>
          </a:p>
          <a:p>
            <a:pPr marL="342900" lvl="0" indent="-203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2" descr="What a Wellness Wheel Can Tell You About Your Health - The Warm Up"/>
          <p:cNvSpPr/>
          <p:nvPr/>
        </p:nvSpPr>
        <p:spPr>
          <a:xfrm>
            <a:off x="116681" y="-616744"/>
            <a:ext cx="1285875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83390" cy="4164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3" descr="What a Wellness Wheel Can Tell You About Your Health - The Warm Up"/>
          <p:cNvSpPr/>
          <p:nvPr/>
        </p:nvSpPr>
        <p:spPr>
          <a:xfrm>
            <a:off x="116681" y="-616744"/>
            <a:ext cx="1285875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3094" y="112427"/>
            <a:ext cx="5357813" cy="397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6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29" b="7730"/>
          <a:stretch/>
        </p:blipFill>
        <p:spPr>
          <a:xfrm>
            <a:off x="0" y="0"/>
            <a:ext cx="9144000" cy="410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5"/>
          <p:cNvSpPr txBox="1">
            <a:spLocks noGrp="1"/>
          </p:cNvSpPr>
          <p:nvPr>
            <p:ph type="title"/>
          </p:nvPr>
        </p:nvSpPr>
        <p:spPr>
          <a:xfrm>
            <a:off x="736332" y="382606"/>
            <a:ext cx="7673741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3500"/>
              <a:t>OBSERVATIONS </a:t>
            </a:r>
            <a:endParaRPr sz="3500"/>
          </a:p>
        </p:txBody>
      </p:sp>
      <p:sp>
        <p:nvSpPr>
          <p:cNvPr id="298" name="Google Shape;298;p65"/>
          <p:cNvSpPr txBox="1">
            <a:spLocks noGrp="1"/>
          </p:cNvSpPr>
          <p:nvPr>
            <p:ph type="body" idx="1"/>
          </p:nvPr>
        </p:nvSpPr>
        <p:spPr>
          <a:xfrm>
            <a:off x="736325" y="1098050"/>
            <a:ext cx="7673700" cy="3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2800"/>
              <a:buFont typeface="Arial"/>
              <a:buChar char="•"/>
            </a:pPr>
            <a:r>
              <a:rPr lang="en" sz="1800"/>
              <a:t>Hosting virtual events </a:t>
            </a:r>
            <a:endParaRPr sz="1800"/>
          </a:p>
          <a:p>
            <a:pPr marL="685800" lvl="1" indent="-387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500"/>
              <a:buFont typeface="Arial"/>
              <a:buChar char="•"/>
            </a:pPr>
            <a:r>
              <a:rPr lang="en"/>
              <a:t>Creativity – use tools and technology – experiment </a:t>
            </a:r>
            <a:endParaRPr/>
          </a:p>
          <a:p>
            <a:pPr marL="1028700" lvl="2" indent="-3810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200"/>
              <a:buFont typeface="Arial"/>
              <a:buChar char="•"/>
            </a:pPr>
            <a:r>
              <a:rPr lang="en" sz="1800"/>
              <a:t>Interactive collaborative tools used </a:t>
            </a:r>
            <a:endParaRPr sz="1800"/>
          </a:p>
          <a:p>
            <a:pPr marL="1371600" lvl="3" indent="-387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Google Jam Board</a:t>
            </a:r>
            <a:r>
              <a:rPr lang="en" sz="1800"/>
              <a:t> </a:t>
            </a:r>
            <a:endParaRPr sz="1800"/>
          </a:p>
          <a:p>
            <a:pPr marL="1371600" lvl="3" indent="-387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Padlet</a:t>
            </a:r>
            <a:endParaRPr sz="1800"/>
          </a:p>
          <a:p>
            <a:pPr marL="1371600" lvl="3" indent="-387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Mentimeter</a:t>
            </a:r>
            <a:endParaRPr sz="1800"/>
          </a:p>
          <a:p>
            <a:pPr marL="1371600" lvl="3" indent="-387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100"/>
              <a:buFont typeface="Arial"/>
              <a:buChar char="•"/>
            </a:pPr>
            <a:r>
              <a:rPr lang="en" sz="1800"/>
              <a:t>Others?</a:t>
            </a:r>
            <a:endParaRPr sz="1800"/>
          </a:p>
          <a:p>
            <a:pPr marL="685800" lvl="1" indent="-387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500"/>
              <a:buFont typeface="Arial"/>
              <a:buChar char="•"/>
            </a:pPr>
            <a:r>
              <a:rPr lang="en"/>
              <a:t>Meet regularly </a:t>
            </a:r>
            <a:endParaRPr/>
          </a:p>
          <a:p>
            <a:pPr marL="685800" lvl="1" indent="-387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500"/>
              <a:buFont typeface="Arial"/>
              <a:buChar char="•"/>
            </a:pPr>
            <a:r>
              <a:rPr lang="en"/>
              <a:t>Wellness  in online environment  </a:t>
            </a:r>
            <a:endParaRPr/>
          </a:p>
          <a:p>
            <a:pPr marL="685800" lvl="1" indent="-387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2500"/>
              <a:buFont typeface="Arial"/>
              <a:buChar char="•"/>
            </a:pPr>
            <a:r>
              <a:rPr lang="en"/>
              <a:t>Assessment – what do students want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2953"/>
              </a:buClr>
              <a:buSzPts val="1800"/>
              <a:buFont typeface="Arial"/>
              <a:buNone/>
            </a:pP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Events discussed</a:t>
            </a:r>
            <a:endParaRPr sz="40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9"/>
          <p:cNvGraphicFramePr/>
          <p:nvPr>
            <p:extLst>
              <p:ext uri="{D42A27DB-BD31-4B8C-83A1-F6EECF244321}">
                <p14:modId xmlns:p14="http://schemas.microsoft.com/office/powerpoint/2010/main" val="1709166949"/>
              </p:ext>
            </p:extLst>
          </p:nvPr>
        </p:nvGraphicFramePr>
        <p:xfrm>
          <a:off x="683725" y="1072965"/>
          <a:ext cx="7708675" cy="3703125"/>
        </p:xfrm>
        <a:graphic>
          <a:graphicData uri="http://schemas.openxmlformats.org/drawingml/2006/table">
            <a:tbl>
              <a:tblPr>
                <a:noFill/>
                <a:tableStyleId>{E9A006CD-211C-42E1-9D6E-61C47F0354AB}</a:tableStyleId>
              </a:tblPr>
              <a:tblGrid>
                <a:gridCol w="124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Partners</a:t>
                      </a:r>
                      <a:endParaRPr sz="1800" b="1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April 2019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Pop-up Relaxation Stations</a:t>
                      </a:r>
                      <a:r>
                        <a:rPr lang="en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(aka Cookies &amp; Milk) during exam week 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UVic Food Services</a:t>
                      </a:r>
                      <a:endParaRPr sz="1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Adam Matthew Digital</a:t>
                      </a:r>
                      <a:endParaRPr sz="16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October 2019 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De-Stress Fest</a:t>
                      </a: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during exam week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i. Instagram contest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ii. Snack pack giveaways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UVic Food Services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  2020 &amp; 2021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86750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Series of events for UVic </a:t>
                      </a:r>
                      <a:r>
                        <a:rPr lang="en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Wellness Week, </a:t>
                      </a:r>
                      <a:r>
                        <a:rPr lang="en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 &amp; 2021</a:t>
                      </a: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Led by Office of Student Life in partnership with UVSS and partners across campus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6"/>
          <p:cNvSpPr txBox="1">
            <a:spLocks noGrp="1"/>
          </p:cNvSpPr>
          <p:nvPr>
            <p:ph type="title"/>
          </p:nvPr>
        </p:nvSpPr>
        <p:spPr>
          <a:xfrm>
            <a:off x="308175" y="183100"/>
            <a:ext cx="36405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</a:pPr>
            <a:r>
              <a:rPr lang="en" sz="2000" b="1"/>
              <a:t>WINNIPEG COMMISH</a:t>
            </a:r>
            <a:endParaRPr sz="2000" b="1"/>
          </a:p>
        </p:txBody>
      </p:sp>
      <p:sp>
        <p:nvSpPr>
          <p:cNvPr id="305" name="Google Shape;305;p66"/>
          <p:cNvSpPr txBox="1">
            <a:spLocks noGrp="1"/>
          </p:cNvSpPr>
          <p:nvPr>
            <p:ph type="body" idx="1"/>
          </p:nvPr>
        </p:nvSpPr>
        <p:spPr>
          <a:xfrm>
            <a:off x="308175" y="432775"/>
            <a:ext cx="3640500" cy="4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2000"/>
              <a:buNone/>
            </a:pPr>
            <a:endParaRPr sz="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3 eggs</a:t>
            </a: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1 cup sugar</a:t>
            </a: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1 cup vegetable oil</a:t>
            </a: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 b="1"/>
              <a:t>1 teaspoon vanilla</a:t>
            </a: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Beat above together in mixmaster</a:t>
            </a:r>
            <a:endParaRPr sz="1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/>
              <a:t>Add 1 cup all-purpose flour into mixmaster and blend</a:t>
            </a:r>
            <a:endParaRPr sz="1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By hand, add:</a:t>
            </a:r>
            <a:endParaRPr sz="1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2-2.5 cups additional flour</a:t>
            </a: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2 teaspoon baking powder</a:t>
            </a: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1 teaspoon salt (optional)</a:t>
            </a: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2 teaspoon cinnamon</a:t>
            </a: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 b="1"/>
              <a:t>1-1.5 cups Hershey’s milk chocolate chips</a:t>
            </a: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Make 3 rolls and shape and put on cookie sheet</a:t>
            </a:r>
            <a:endParaRPr sz="1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Brush with oil</a:t>
            </a:r>
            <a:endParaRPr sz="1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Bake at 375, 20-23 minutes</a:t>
            </a:r>
            <a:endParaRPr sz="1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Remove and slice</a:t>
            </a:r>
            <a:endParaRPr sz="1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Turn off oven and put back in to dry about 30-45 mins.</a:t>
            </a: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000"/>
              <a:buNone/>
            </a:pPr>
            <a:endParaRPr sz="1800"/>
          </a:p>
        </p:txBody>
      </p:sp>
      <p:pic>
        <p:nvPicPr>
          <p:cNvPr id="306" name="Google Shape;306;p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39" r="5539"/>
          <a:stretch/>
        </p:blipFill>
        <p:spPr>
          <a:xfrm>
            <a:off x="4576813" y="0"/>
            <a:ext cx="457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7"/>
          <p:cNvSpPr txBox="1">
            <a:spLocks noGrp="1"/>
          </p:cNvSpPr>
          <p:nvPr>
            <p:ph type="title"/>
          </p:nvPr>
        </p:nvSpPr>
        <p:spPr>
          <a:xfrm>
            <a:off x="308175" y="183100"/>
            <a:ext cx="36405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3300"/>
              <a:buFont typeface="Calibri"/>
              <a:buNone/>
            </a:pPr>
            <a:r>
              <a:rPr lang="en" sz="2000" b="1"/>
              <a:t>OATMEAL COOKIES</a:t>
            </a:r>
            <a:endParaRPr sz="2000" b="1"/>
          </a:p>
        </p:txBody>
      </p:sp>
      <p:sp>
        <p:nvSpPr>
          <p:cNvPr id="313" name="Google Shape;313;p67"/>
          <p:cNvSpPr txBox="1">
            <a:spLocks noGrp="1"/>
          </p:cNvSpPr>
          <p:nvPr>
            <p:ph type="body" idx="1"/>
          </p:nvPr>
        </p:nvSpPr>
        <p:spPr>
          <a:xfrm>
            <a:off x="308175" y="432775"/>
            <a:ext cx="3640500" cy="4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20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953"/>
              </a:buClr>
              <a:buSzPts val="2000"/>
              <a:buNone/>
            </a:pPr>
            <a:r>
              <a:rPr lang="en" sz="1800"/>
              <a:t>3 cups flour</a:t>
            </a:r>
            <a:br>
              <a:rPr lang="en" sz="1800"/>
            </a:br>
            <a:r>
              <a:rPr lang="en" sz="1800"/>
              <a:t>2.5 cups brown sugar</a:t>
            </a:r>
            <a:br>
              <a:rPr lang="en" sz="1800"/>
            </a:br>
            <a:r>
              <a:rPr lang="en" sz="1800"/>
              <a:t>3 cups rolled oats</a:t>
            </a:r>
            <a:br>
              <a:rPr lang="en" sz="1800"/>
            </a:br>
            <a:r>
              <a:rPr lang="en" sz="1800"/>
              <a:t>2 cups coconut</a:t>
            </a:r>
            <a:br>
              <a:rPr lang="en" sz="1800"/>
            </a:br>
            <a:r>
              <a:rPr lang="en" sz="1800"/>
              <a:t>1 cup butter</a:t>
            </a:r>
            <a:br>
              <a:rPr lang="en" sz="1800"/>
            </a:br>
            <a:r>
              <a:rPr lang="en" sz="1800"/>
              <a:t>1 tsp soda</a:t>
            </a:r>
            <a:br>
              <a:rPr lang="en" sz="1800"/>
            </a:br>
            <a:r>
              <a:rPr lang="en" sz="1800"/>
              <a:t>1 tsp salt</a:t>
            </a:r>
            <a:br>
              <a:rPr lang="en" sz="1800"/>
            </a:br>
            <a:r>
              <a:rPr lang="en" sz="1800"/>
              <a:t>1 tsp salt</a:t>
            </a:r>
            <a:br>
              <a:rPr lang="en" sz="1800"/>
            </a:br>
            <a:r>
              <a:rPr lang="en" sz="1800"/>
              <a:t>1 tsp baking powder</a:t>
            </a:r>
            <a:br>
              <a:rPr lang="en" sz="1800"/>
            </a:br>
            <a:r>
              <a:rPr lang="en" sz="1800"/>
              <a:t>2 beaten eggs</a:t>
            </a:r>
            <a:endParaRPr sz="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000"/>
              <a:buNone/>
            </a:pPr>
            <a:r>
              <a:rPr lang="en" sz="1800"/>
              <a:t>Cream sugar, butter, eggs, sift dry ingredients add the creamed butter mixture. Add oats, coconut, mix well.</a:t>
            </a:r>
            <a:endParaRPr sz="9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2953"/>
              </a:buClr>
              <a:buSzPts val="2000"/>
              <a:buNone/>
            </a:pPr>
            <a:r>
              <a:rPr lang="en" sz="1800"/>
              <a:t>Drop from tsp and bake at 350 for 12-14 minutes </a:t>
            </a:r>
            <a:endParaRPr sz="1800"/>
          </a:p>
        </p:txBody>
      </p:sp>
      <p:pic>
        <p:nvPicPr>
          <p:cNvPr id="314" name="Google Shape;314;p6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6" b="12514"/>
          <a:stretch/>
        </p:blipFill>
        <p:spPr>
          <a:xfrm>
            <a:off x="4576813" y="0"/>
            <a:ext cx="457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593"/>
            <a:ext cx="9219150" cy="462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9"/>
          <p:cNvSpPr txBox="1">
            <a:spLocks noGrp="1"/>
          </p:cNvSpPr>
          <p:nvPr>
            <p:ph type="title"/>
          </p:nvPr>
        </p:nvSpPr>
        <p:spPr>
          <a:xfrm>
            <a:off x="523844" y="439880"/>
            <a:ext cx="3481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2200"/>
              <a:t>QUESTIONS?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Cookies event: Why?</a:t>
            </a:r>
            <a:endParaRPr sz="4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0"/>
          <p:cNvSpPr txBox="1">
            <a:spLocks noGrp="1"/>
          </p:cNvSpPr>
          <p:nvPr>
            <p:ph type="body" idx="1"/>
          </p:nvPr>
        </p:nvSpPr>
        <p:spPr>
          <a:xfrm>
            <a:off x="628650" y="12680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 Support student wellness during exam time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 We had some sponsorship funding remaining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 We also had a newly renovated space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520700" lvl="1" indent="-2413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reserves area had been renovated to a lovely, 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open and airy </a:t>
            </a: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student lounge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The event was pulled </a:t>
            </a: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together in short order  - 17 days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215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2800"/>
              <a:buFont typeface="Calibri"/>
              <a:buChar char="●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Partnered with UVic Food Services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1"/>
          <p:cNvSpPr txBox="1"/>
          <p:nvPr/>
        </p:nvSpPr>
        <p:spPr>
          <a:xfrm>
            <a:off x="20994" y="2241147"/>
            <a:ext cx="4686300" cy="27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Some days deserve cookies.* 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Take a break from your exam studies and join us for: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2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Colouring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2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Puzzles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2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Music Listening Station</a:t>
            </a: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2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Button-maker</a:t>
            </a:r>
            <a:endParaRPr sz="1200" b="0" i="0" u="none" strike="noStrike" cap="none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200"/>
              <a:buFont typeface="Arial"/>
              <a:buChar char="•"/>
            </a:pPr>
            <a:r>
              <a:rPr lang="en" sz="12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Leisure reading ideas – graphic novels, fiction and more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*Cookies available on the main floor from 7pm until they are gone*</a:t>
            </a:r>
            <a:endParaRPr sz="1100"/>
          </a:p>
          <a:p>
            <a:pPr marL="21590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5E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Brought to you by UVic Libraries and UVic Food Services, and with generous sponsorship by Adam Matthew Digital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E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1"/>
          <p:cNvSpPr txBox="1"/>
          <p:nvPr/>
        </p:nvSpPr>
        <p:spPr>
          <a:xfrm>
            <a:off x="20994" y="134800"/>
            <a:ext cx="4555670" cy="21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Pop-up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Relaxation Station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April 16 &amp; 17, 2019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7 pm - 10 pm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Open Sans"/>
              <a:buNone/>
            </a:pPr>
            <a:r>
              <a:rPr lang="en" sz="1800" b="1" i="0" u="none" strike="noStrike" cap="none">
                <a:solidFill>
                  <a:srgbClr val="005EB8"/>
                </a:solidFill>
                <a:latin typeface="Open Sans"/>
                <a:ea typeface="Open Sans"/>
                <a:cs typeface="Open Sans"/>
                <a:sym typeface="Open Sans"/>
              </a:rPr>
              <a:t>Main Floor, Mearns Centre for Learning - McPherson Library</a:t>
            </a:r>
            <a:endParaRPr sz="1100"/>
          </a:p>
        </p:txBody>
      </p:sp>
      <p:grpSp>
        <p:nvGrpSpPr>
          <p:cNvPr id="146" name="Google Shape;146;p41"/>
          <p:cNvGrpSpPr/>
          <p:nvPr/>
        </p:nvGrpSpPr>
        <p:grpSpPr>
          <a:xfrm>
            <a:off x="4770143" y="0"/>
            <a:ext cx="4457700" cy="5143500"/>
            <a:chOff x="6332199" y="0"/>
            <a:chExt cx="5943600" cy="6858000"/>
          </a:xfrm>
        </p:grpSpPr>
        <p:pic>
          <p:nvPicPr>
            <p:cNvPr id="147" name="Google Shape;147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2199" y="0"/>
              <a:ext cx="585980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41"/>
            <p:cNvSpPr txBox="1"/>
            <p:nvPr/>
          </p:nvSpPr>
          <p:spPr>
            <a:xfrm>
              <a:off x="6836052" y="6642556"/>
              <a:ext cx="5439747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Credit: Photo by Snapwire via Pexels</a:t>
              </a: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event</a:t>
            </a:r>
            <a:endParaRPr sz="40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2"/>
          <p:cNvSpPr txBox="1">
            <a:spLocks noGrp="1"/>
          </p:cNvSpPr>
          <p:nvPr>
            <p:ph type="body" idx="1"/>
          </p:nvPr>
        </p:nvSpPr>
        <p:spPr>
          <a:xfrm>
            <a:off x="628650" y="1127775"/>
            <a:ext cx="7886700" cy="350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93700" algn="l" rtl="0">
              <a:spcBef>
                <a:spcPts val="8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Over 800 cookies were handed out over 2 nights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Planned activities available: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Jigsaw puzzles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Music listening station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Button maker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Colouring sheets - special collections, some students brought their own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Delivery service to 3rd floor silent study space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3"/>
          <p:cNvSpPr txBox="1">
            <a:spLocks noGrp="1"/>
          </p:cNvSpPr>
          <p:nvPr>
            <p:ph type="title"/>
          </p:nvPr>
        </p:nvSpPr>
        <p:spPr>
          <a:xfrm>
            <a:off x="628650" y="18951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What does your cookie choice say about you?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3"/>
          <p:cNvSpPr txBox="1">
            <a:spLocks noGrp="1"/>
          </p:cNvSpPr>
          <p:nvPr>
            <p:ph type="body" idx="1"/>
          </p:nvPr>
        </p:nvSpPr>
        <p:spPr>
          <a:xfrm>
            <a:off x="429550" y="1407794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1" name="Google Shape;161;p43"/>
          <p:cNvPicPr preferRelativeResize="0"/>
          <p:nvPr/>
        </p:nvPicPr>
        <p:blipFill rotWithShape="1">
          <a:blip r:embed="rId3">
            <a:alphaModFix/>
          </a:blip>
          <a:srcRect t="19646" r="24642" b="5536"/>
          <a:stretch/>
        </p:blipFill>
        <p:spPr>
          <a:xfrm>
            <a:off x="5755025" y="1454138"/>
            <a:ext cx="2129075" cy="31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3"/>
          <p:cNvPicPr preferRelativeResize="0"/>
          <p:nvPr/>
        </p:nvPicPr>
        <p:blipFill rotWithShape="1">
          <a:blip r:embed="rId4">
            <a:alphaModFix/>
          </a:blip>
          <a:srcRect l="10460" r="9750"/>
          <a:stretch/>
        </p:blipFill>
        <p:spPr>
          <a:xfrm>
            <a:off x="566550" y="1757225"/>
            <a:ext cx="2993350" cy="24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3"/>
          <p:cNvSpPr txBox="1"/>
          <p:nvPr/>
        </p:nvSpPr>
        <p:spPr>
          <a:xfrm>
            <a:off x="4114500" y="2514801"/>
            <a:ext cx="107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endParaRPr sz="66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3"/>
          <p:cNvSpPr txBox="1"/>
          <p:nvPr/>
        </p:nvSpPr>
        <p:spPr>
          <a:xfrm>
            <a:off x="600775" y="1433425"/>
            <a:ext cx="28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Chocolate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3"/>
          <p:cNvSpPr txBox="1"/>
          <p:nvPr/>
        </p:nvSpPr>
        <p:spPr>
          <a:xfrm>
            <a:off x="5449450" y="1129825"/>
            <a:ext cx="28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Oatmeal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4"/>
          <p:cNvSpPr txBox="1">
            <a:spLocks noGrp="1"/>
          </p:cNvSpPr>
          <p:nvPr>
            <p:ph type="title"/>
          </p:nvPr>
        </p:nvSpPr>
        <p:spPr>
          <a:xfrm>
            <a:off x="516450" y="284400"/>
            <a:ext cx="8558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POLL: Cookie of choice?</a:t>
            </a:r>
            <a:endParaRPr sz="4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Chocolate chip cookie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Double chocolate chip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White chocolate &amp; macadamia nut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Oatmeal &amp; raisin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 txBox="1">
            <a:spLocks noGrp="1"/>
          </p:cNvSpPr>
          <p:nvPr>
            <p:ph type="title"/>
          </p:nvPr>
        </p:nvSpPr>
        <p:spPr>
          <a:xfrm>
            <a:off x="628650" y="1185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Calibri"/>
              <a:buNone/>
            </a:pPr>
            <a:r>
              <a:rPr lang="en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Lessons &amp; reflections</a:t>
            </a:r>
            <a:endParaRPr sz="4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5"/>
          <p:cNvSpPr txBox="1">
            <a:spLocks noGrp="1"/>
          </p:cNvSpPr>
          <p:nvPr>
            <p:ph type="body" idx="1"/>
          </p:nvPr>
        </p:nvSpPr>
        <p:spPr>
          <a:xfrm>
            <a:off x="864275" y="1112800"/>
            <a:ext cx="8043000" cy="3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143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Students were beyond grateful and it was a feel-good event all round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Helped dispel student perception of traditional library   - questions from students around eating in library etc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Milking it – too much milk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600"/>
              <a:buFont typeface="Calibri"/>
              <a:buChar char="●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Desire more sustainable cup options for beverages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4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 Slide 3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 Slide 1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ontent Slide 3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ntent Slide 5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tent Slide 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ontent Sl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1829</Words>
  <Application>Microsoft Office PowerPoint</Application>
  <PresentationFormat>On-screen Show (16:9)</PresentationFormat>
  <Paragraphs>263</Paragraphs>
  <Slides>33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Calibri</vt:lpstr>
      <vt:lpstr>Open Sans</vt:lpstr>
      <vt:lpstr>Arial</vt:lpstr>
      <vt:lpstr>Simple Light</vt:lpstr>
      <vt:lpstr>Title Slide 4</vt:lpstr>
      <vt:lpstr>Title Slide 1</vt:lpstr>
      <vt:lpstr>Content Slide 3</vt:lpstr>
      <vt:lpstr>Content Slide 10</vt:lpstr>
      <vt:lpstr>2_Content Slide 3</vt:lpstr>
      <vt:lpstr>1_Content Slide 5</vt:lpstr>
      <vt:lpstr>Content Slide 6</vt:lpstr>
      <vt:lpstr>1_Content Slide 1</vt:lpstr>
      <vt:lpstr>PowerPoint Presentation</vt:lpstr>
      <vt:lpstr>       Cookies or kooky? Hoping to bake your day a little better  Sue Bengtson Lisa Abram Lisa Petrachenko     </vt:lpstr>
      <vt:lpstr>Events discussed</vt:lpstr>
      <vt:lpstr>Cookies event: Why?</vt:lpstr>
      <vt:lpstr>PowerPoint Presentation</vt:lpstr>
      <vt:lpstr>The event</vt:lpstr>
      <vt:lpstr>What does your cookie choice say about you?</vt:lpstr>
      <vt:lpstr>POLL: Cookie of choice?</vt:lpstr>
      <vt:lpstr>Lessons &amp; reflections</vt:lpstr>
      <vt:lpstr>More lessons &amp; reflections  </vt:lpstr>
      <vt:lpstr>    STRATEGIES AND TIPS FOR SOCIAL MEDIA  CONTESTING AND PROMOTION OF  WELLNESS ACTIVITIES     </vt:lpstr>
      <vt:lpstr>PowerPoint Presentation</vt:lpstr>
      <vt:lpstr>DE-STRESS FEST WITH UVIC FOOD SERVICES</vt:lpstr>
      <vt:lpstr>PowerPoint Presentation</vt:lpstr>
      <vt:lpstr>DE-STRESS FEST WITH UVIC FOOD SERVICES</vt:lpstr>
      <vt:lpstr>BACKGROUND TO WELLNESS WEEK</vt:lpstr>
      <vt:lpstr>PowerPoint Presentation</vt:lpstr>
      <vt:lpstr>2020 WELLNESS WEEK</vt:lpstr>
      <vt:lpstr>PowerPoint Presentation</vt:lpstr>
      <vt:lpstr>PowerPoint Presentation</vt:lpstr>
      <vt:lpstr>PowerPoint Presentation</vt:lpstr>
      <vt:lpstr>PowerPoint Presentation</vt:lpstr>
      <vt:lpstr>2020 WELLNESS WEEK – LESSONS LEARNED</vt:lpstr>
      <vt:lpstr>STAYING CONNECTED</vt:lpstr>
      <vt:lpstr>COLLABORATIVE  VIRTUAL EVENTS </vt:lpstr>
      <vt:lpstr>PowerPoint Presentation</vt:lpstr>
      <vt:lpstr>PowerPoint Presentation</vt:lpstr>
      <vt:lpstr>PowerPoint Presentation</vt:lpstr>
      <vt:lpstr>OBSERVATIONS </vt:lpstr>
      <vt:lpstr>WINNIPEG COMMISH</vt:lpstr>
      <vt:lpstr>OATMEAL COOKIES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Mussell</dc:creator>
  <cp:lastModifiedBy>Jessica Mussell</cp:lastModifiedBy>
  <cp:revision>3</cp:revision>
  <dcterms:modified xsi:type="dcterms:W3CDTF">2021-01-30T14:40:10Z</dcterms:modified>
</cp:coreProperties>
</file>