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18"/>
  </p:notesMasterIdLst>
  <p:sldIdLst>
    <p:sldId id="270" r:id="rId4"/>
    <p:sldId id="271" r:id="rId5"/>
    <p:sldId id="272" r:id="rId6"/>
    <p:sldId id="273" r:id="rId7"/>
    <p:sldId id="274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9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06096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826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74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96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57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66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58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9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4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8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85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5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0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2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9CF6-04B8-4A22-A34A-AC3D39F60C7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3FAF9-8F77-4842-9AB4-2DC00B4808A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7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68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9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86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0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6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4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2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6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0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8451-A9DB-4277-882F-FF0BEF57DB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24/04/2018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8BB9-B19D-48CB-B6BD-7FE9DB61553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6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66E9CF6-04B8-4A22-A34A-AC3D39F60C79}" type="datetimeFigureOut">
              <a:rPr lang="en-C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24/04/2018</a:t>
            </a:fld>
            <a:endParaRPr lang="en-C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C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EF3FAF9-8F77-4842-9AB4-2DC00B4808A7}" type="slidenum">
              <a:rPr lang="en-C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C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36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A5F8451-A9DB-4277-882F-FF0BEF57DB77}" type="datetimeFigureOut">
              <a:rPr lang="en-C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24/04/2018</a:t>
            </a:fld>
            <a:endParaRPr lang="en-C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C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F528BB9-B19D-48CB-B6BD-7FE9DB615537}" type="slidenum">
              <a:rPr lang="en-C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C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59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/>
              <a:t>Government Librarians </a:t>
            </a:r>
            <a:r>
              <a:rPr lang="en-CA" sz="4000" dirty="0" smtClean="0"/>
              <a:t>Roundtable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CA" sz="3200" dirty="0"/>
              <a:t>Adrienne Canty, J.T. </a:t>
            </a:r>
            <a:r>
              <a:rPr lang="en-CA" sz="3200" dirty="0" err="1"/>
              <a:t>Fyles</a:t>
            </a:r>
            <a:r>
              <a:rPr lang="en-CA" sz="3200" dirty="0"/>
              <a:t> Natural Resources </a:t>
            </a:r>
            <a:r>
              <a:rPr lang="en-CA" sz="3200" dirty="0" smtClean="0"/>
              <a:t>Library</a:t>
            </a:r>
            <a:endParaRPr lang="en-CA" sz="3200" dirty="0"/>
          </a:p>
          <a:p>
            <a:pPr>
              <a:spcAft>
                <a:spcPts val="1200"/>
              </a:spcAft>
            </a:pPr>
            <a:r>
              <a:rPr lang="en-CA" sz="3200" dirty="0" smtClean="0"/>
              <a:t>Bronwyn </a:t>
            </a:r>
            <a:r>
              <a:rPr lang="en-CA" sz="3200" dirty="0"/>
              <a:t>Guiton</a:t>
            </a:r>
            <a:r>
              <a:rPr lang="en-CA" sz="3200" dirty="0" smtClean="0"/>
              <a:t>, Attorney General Law Library</a:t>
            </a:r>
            <a:endParaRPr lang="en-CA" sz="3200" dirty="0"/>
          </a:p>
          <a:p>
            <a:pPr>
              <a:spcAft>
                <a:spcPts val="1200"/>
              </a:spcAft>
            </a:pPr>
            <a:r>
              <a:rPr lang="en-CA" sz="3200" dirty="0" smtClean="0"/>
              <a:t>Antje Helmuth, </a:t>
            </a:r>
            <a:r>
              <a:rPr lang="en-US" sz="3200" dirty="0"/>
              <a:t>Health and Human Services </a:t>
            </a:r>
            <a:r>
              <a:rPr lang="en-US" sz="3200" dirty="0" smtClean="0"/>
              <a:t>Library</a:t>
            </a:r>
            <a:endParaRPr lang="en-US" sz="3200" dirty="0" smtClean="0"/>
          </a:p>
          <a:p>
            <a:endParaRPr lang="en-US" dirty="0"/>
          </a:p>
          <a:p>
            <a:pPr marL="11430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584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0366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22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Our Past </a:t>
            </a:r>
            <a:br>
              <a:rPr lang="en-CA" dirty="0" smtClean="0"/>
            </a:br>
            <a:r>
              <a:rPr lang="en-CA" sz="2800" dirty="0" smtClean="0"/>
              <a:t>(6 months ago)</a:t>
            </a:r>
            <a:endParaRPr lang="en-CA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8130" cy="44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11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     Our Current State</a:t>
            </a:r>
            <a:endParaRPr lang="en-CA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4784"/>
            <a:ext cx="8229600" cy="447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55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 anchor="t">
            <a:normAutofit fontScale="90000"/>
          </a:bodyPr>
          <a:lstStyle/>
          <a:p>
            <a:r>
              <a:rPr lang="en-CA" dirty="0" smtClean="0"/>
              <a:t>Concept of our Future </a:t>
            </a:r>
            <a:br>
              <a:rPr lang="en-CA" dirty="0" smtClean="0"/>
            </a:br>
            <a:r>
              <a:rPr lang="en-CA" sz="2700" dirty="0" smtClean="0"/>
              <a:t>(6 months from now)</a:t>
            </a:r>
            <a:endParaRPr lang="en-CA" sz="2700" dirty="0"/>
          </a:p>
        </p:txBody>
      </p:sp>
      <p:pic>
        <p:nvPicPr>
          <p:cNvPr id="5" name="Picture 6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3"/>
            <a:ext cx="226636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Innovation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571531" cy="32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526110" y="4732719"/>
            <a:ext cx="2160240" cy="1512167"/>
          </a:xfrm>
          <a:prstGeom prst="rect">
            <a:avLst/>
          </a:prstGeom>
        </p:spPr>
      </p:pic>
      <p:pic>
        <p:nvPicPr>
          <p:cNvPr id="8" name="Picture 4" descr="Image result for innovation la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45" y="4725143"/>
            <a:ext cx="1995385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nnovation centre meeting room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32719"/>
            <a:ext cx="2154712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44" y="2381957"/>
            <a:ext cx="4832311" cy="3204032"/>
          </a:xfrm>
        </p:spPr>
      </p:pic>
    </p:spTree>
    <p:extLst>
      <p:ext uri="{BB962C8B-B14F-4D97-AF65-F5344CB8AC3E}">
        <p14:creationId xmlns:p14="http://schemas.microsoft.com/office/powerpoint/2010/main" val="234346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GB" sz="4800" dirty="0"/>
              <a:t>J.T. </a:t>
            </a:r>
            <a:r>
              <a:rPr lang="en-GB" sz="4800" dirty="0" err="1"/>
              <a:t>Fyles</a:t>
            </a:r>
            <a:r>
              <a:rPr lang="en-GB" sz="4800" dirty="0"/>
              <a:t> Natural Resources Library</a:t>
            </a:r>
            <a:endParaRPr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Adrienne Canty, Head, Knowledge Resources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40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914400"/>
            <a:ext cx="9069986" cy="4800600"/>
            <a:chOff x="1" y="914400"/>
            <a:chExt cx="9069986" cy="4800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14400"/>
              <a:ext cx="9069986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194733" y="1380067"/>
              <a:ext cx="8576734" cy="2760133"/>
            </a:xfrm>
            <a:custGeom>
              <a:avLst/>
              <a:gdLst>
                <a:gd name="connsiteX0" fmla="*/ 8568267 w 8576734"/>
                <a:gd name="connsiteY0" fmla="*/ 1270000 h 2760133"/>
                <a:gd name="connsiteX1" fmla="*/ 8576734 w 8576734"/>
                <a:gd name="connsiteY1" fmla="*/ 211666 h 2760133"/>
                <a:gd name="connsiteX2" fmla="*/ 8390467 w 8576734"/>
                <a:gd name="connsiteY2" fmla="*/ 0 h 2760133"/>
                <a:gd name="connsiteX3" fmla="*/ 1583267 w 8576734"/>
                <a:gd name="connsiteY3" fmla="*/ 8466 h 2760133"/>
                <a:gd name="connsiteX4" fmla="*/ 1617134 w 8576734"/>
                <a:gd name="connsiteY4" fmla="*/ 702733 h 2760133"/>
                <a:gd name="connsiteX5" fmla="*/ 1888067 w 8576734"/>
                <a:gd name="connsiteY5" fmla="*/ 965200 h 2760133"/>
                <a:gd name="connsiteX6" fmla="*/ 2226734 w 8576734"/>
                <a:gd name="connsiteY6" fmla="*/ 965200 h 2760133"/>
                <a:gd name="connsiteX7" fmla="*/ 2226734 w 8576734"/>
                <a:gd name="connsiteY7" fmla="*/ 2362200 h 2760133"/>
                <a:gd name="connsiteX8" fmla="*/ 1794934 w 8576734"/>
                <a:gd name="connsiteY8" fmla="*/ 2362200 h 2760133"/>
                <a:gd name="connsiteX9" fmla="*/ 1794934 w 8576734"/>
                <a:gd name="connsiteY9" fmla="*/ 1159933 h 2760133"/>
                <a:gd name="connsiteX10" fmla="*/ 1261534 w 8576734"/>
                <a:gd name="connsiteY10" fmla="*/ 1176866 h 2760133"/>
                <a:gd name="connsiteX11" fmla="*/ 1261534 w 8576734"/>
                <a:gd name="connsiteY11" fmla="*/ 2142066 h 2760133"/>
                <a:gd name="connsiteX12" fmla="*/ 0 w 8576734"/>
                <a:gd name="connsiteY12" fmla="*/ 2175933 h 2760133"/>
                <a:gd name="connsiteX13" fmla="*/ 8467 w 8576734"/>
                <a:gd name="connsiteY13" fmla="*/ 2751666 h 2760133"/>
                <a:gd name="connsiteX14" fmla="*/ 2429934 w 8576734"/>
                <a:gd name="connsiteY14" fmla="*/ 2760133 h 2760133"/>
                <a:gd name="connsiteX15" fmla="*/ 2404534 w 8576734"/>
                <a:gd name="connsiteY15" fmla="*/ 2353733 h 2760133"/>
                <a:gd name="connsiteX16" fmla="*/ 2607734 w 8576734"/>
                <a:gd name="connsiteY16" fmla="*/ 2353733 h 2760133"/>
                <a:gd name="connsiteX17" fmla="*/ 2599267 w 8576734"/>
                <a:gd name="connsiteY17" fmla="*/ 1651000 h 2760133"/>
                <a:gd name="connsiteX18" fmla="*/ 3014134 w 8576734"/>
                <a:gd name="connsiteY18" fmla="*/ 1625600 h 2760133"/>
                <a:gd name="connsiteX19" fmla="*/ 3005667 w 8576734"/>
                <a:gd name="connsiteY19" fmla="*/ 1210733 h 2760133"/>
                <a:gd name="connsiteX20" fmla="*/ 5037667 w 8576734"/>
                <a:gd name="connsiteY20" fmla="*/ 1202266 h 2760133"/>
                <a:gd name="connsiteX21" fmla="*/ 5029200 w 8576734"/>
                <a:gd name="connsiteY21" fmla="*/ 999066 h 2760133"/>
                <a:gd name="connsiteX22" fmla="*/ 6239934 w 8576734"/>
                <a:gd name="connsiteY22" fmla="*/ 973666 h 2760133"/>
                <a:gd name="connsiteX23" fmla="*/ 6223000 w 8576734"/>
                <a:gd name="connsiteY23" fmla="*/ 1159933 h 2760133"/>
                <a:gd name="connsiteX24" fmla="*/ 6968067 w 8576734"/>
                <a:gd name="connsiteY24" fmla="*/ 1185333 h 2760133"/>
                <a:gd name="connsiteX25" fmla="*/ 6985000 w 8576734"/>
                <a:gd name="connsiteY25" fmla="*/ 1930400 h 2760133"/>
                <a:gd name="connsiteX26" fmla="*/ 7154334 w 8576734"/>
                <a:gd name="connsiteY26" fmla="*/ 1921933 h 2760133"/>
                <a:gd name="connsiteX27" fmla="*/ 7179734 w 8576734"/>
                <a:gd name="connsiteY27" fmla="*/ 1989666 h 2760133"/>
                <a:gd name="connsiteX28" fmla="*/ 7467600 w 8576734"/>
                <a:gd name="connsiteY28" fmla="*/ 1981200 h 2760133"/>
                <a:gd name="connsiteX29" fmla="*/ 7467600 w 8576734"/>
                <a:gd name="connsiteY29" fmla="*/ 1778000 h 2760133"/>
                <a:gd name="connsiteX30" fmla="*/ 8017934 w 8576734"/>
                <a:gd name="connsiteY30" fmla="*/ 1761066 h 2760133"/>
                <a:gd name="connsiteX31" fmla="*/ 8009467 w 8576734"/>
                <a:gd name="connsiteY31" fmla="*/ 1261533 h 2760133"/>
                <a:gd name="connsiteX32" fmla="*/ 8568267 w 8576734"/>
                <a:gd name="connsiteY32" fmla="*/ 1270000 h 276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576734" h="2760133">
                  <a:moveTo>
                    <a:pt x="8568267" y="1270000"/>
                  </a:moveTo>
                  <a:cubicBezTo>
                    <a:pt x="8571089" y="917222"/>
                    <a:pt x="8573912" y="564444"/>
                    <a:pt x="8576734" y="211666"/>
                  </a:cubicBezTo>
                  <a:lnTo>
                    <a:pt x="8390467" y="0"/>
                  </a:lnTo>
                  <a:lnTo>
                    <a:pt x="1583267" y="8466"/>
                  </a:lnTo>
                  <a:lnTo>
                    <a:pt x="1617134" y="702733"/>
                  </a:lnTo>
                  <a:lnTo>
                    <a:pt x="1888067" y="965200"/>
                  </a:lnTo>
                  <a:lnTo>
                    <a:pt x="2226734" y="965200"/>
                  </a:lnTo>
                  <a:lnTo>
                    <a:pt x="2226734" y="2362200"/>
                  </a:lnTo>
                  <a:lnTo>
                    <a:pt x="1794934" y="2362200"/>
                  </a:lnTo>
                  <a:lnTo>
                    <a:pt x="1794934" y="1159933"/>
                  </a:lnTo>
                  <a:lnTo>
                    <a:pt x="1261534" y="1176866"/>
                  </a:lnTo>
                  <a:lnTo>
                    <a:pt x="1261534" y="2142066"/>
                  </a:lnTo>
                  <a:lnTo>
                    <a:pt x="0" y="2175933"/>
                  </a:lnTo>
                  <a:lnTo>
                    <a:pt x="8467" y="2751666"/>
                  </a:lnTo>
                  <a:lnTo>
                    <a:pt x="2429934" y="2760133"/>
                  </a:lnTo>
                  <a:lnTo>
                    <a:pt x="2404534" y="2353733"/>
                  </a:lnTo>
                  <a:lnTo>
                    <a:pt x="2607734" y="2353733"/>
                  </a:lnTo>
                  <a:lnTo>
                    <a:pt x="2599267" y="1651000"/>
                  </a:lnTo>
                  <a:lnTo>
                    <a:pt x="3014134" y="1625600"/>
                  </a:lnTo>
                  <a:lnTo>
                    <a:pt x="3005667" y="1210733"/>
                  </a:lnTo>
                  <a:lnTo>
                    <a:pt x="5037667" y="1202266"/>
                  </a:lnTo>
                  <a:lnTo>
                    <a:pt x="5029200" y="999066"/>
                  </a:lnTo>
                  <a:lnTo>
                    <a:pt x="6239934" y="973666"/>
                  </a:lnTo>
                  <a:lnTo>
                    <a:pt x="6223000" y="1159933"/>
                  </a:lnTo>
                  <a:lnTo>
                    <a:pt x="6968067" y="1185333"/>
                  </a:lnTo>
                  <a:lnTo>
                    <a:pt x="6985000" y="1930400"/>
                  </a:lnTo>
                  <a:lnTo>
                    <a:pt x="7154334" y="1921933"/>
                  </a:lnTo>
                  <a:lnTo>
                    <a:pt x="7179734" y="1989666"/>
                  </a:lnTo>
                  <a:lnTo>
                    <a:pt x="7467600" y="1981200"/>
                  </a:lnTo>
                  <a:lnTo>
                    <a:pt x="7467600" y="1778000"/>
                  </a:lnTo>
                  <a:lnTo>
                    <a:pt x="8017934" y="1761066"/>
                  </a:lnTo>
                  <a:lnTo>
                    <a:pt x="8009467" y="1261533"/>
                  </a:lnTo>
                  <a:lnTo>
                    <a:pt x="8568267" y="1270000"/>
                  </a:lnTo>
                  <a:close/>
                </a:path>
              </a:pathLst>
            </a:custGeom>
            <a:solidFill>
              <a:srgbClr val="7030A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CA" sz="1800" kern="12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95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" y="1"/>
            <a:ext cx="9067800" cy="683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5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334000" cy="682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1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Attorney General Law Library</a:t>
            </a:r>
            <a:endParaRPr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Bronwyn Guiton, Senior Librarian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Attorney General Law Library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Primarily serve the Legal Services Branch, within the Ministry of Attorney General (MAG)</a:t>
            </a:r>
            <a:endParaRPr sz="2300"/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Our team:</a:t>
            </a:r>
            <a:endParaRPr sz="2300"/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1 Director</a:t>
            </a:r>
            <a:endParaRPr sz="1900"/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2 Senior Librarians</a:t>
            </a:r>
            <a:endParaRPr sz="1900"/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1 Criminal Justice Librarian</a:t>
            </a:r>
            <a:endParaRPr sz="1900"/>
          </a:p>
          <a:p>
            <a: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GB" sz="1900"/>
              <a:t>1 part-time Library technician</a:t>
            </a:r>
            <a:endParaRPr sz="1900"/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To a much lesser extent, our library is also available to other Branches within MAG</a:t>
            </a:r>
            <a:endParaRPr sz="2300"/>
          </a:p>
          <a:p>
            <a:pPr marL="457200" lvl="0" indent="-374650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Occasionally respond to inquiries from other BC Government employees</a:t>
            </a:r>
            <a:endParaRPr sz="2300"/>
          </a:p>
          <a:p>
            <a: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No services or access to the public</a:t>
            </a: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Service Model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A physical main library with a substantial print collection</a:t>
            </a:r>
            <a:endParaRPr sz="2500" dirty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Multiple small satellite print collections located where our clients are working</a:t>
            </a:r>
            <a:endParaRPr sz="2500" dirty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Multiple legal research databases and e-book offerings</a:t>
            </a:r>
            <a:endParaRPr sz="2500" dirty="0"/>
          </a:p>
          <a:p>
            <a:pPr marL="457200" lvl="0" indent="-387350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Receive questions via email, phone, instant message, and walk-ins</a:t>
            </a:r>
            <a:endParaRPr sz="2500" dirty="0"/>
          </a:p>
          <a:p>
            <a: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dirty="0"/>
              <a:t>Increasingly moving towards embedding within lawyer-client teams, rather than working only for our lawyers</a:t>
            </a:r>
            <a:endParaRPr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14235"/>
            <a:ext cx="6707838" cy="2670597"/>
          </a:xfrm>
          <a:prstGeom prst="rect">
            <a:avLst/>
          </a:prstGeom>
        </p:spPr>
      </p:pic>
      <p:sp>
        <p:nvSpPr>
          <p:cNvPr id="5" name="Shape 55"/>
          <p:cNvSpPr txBox="1">
            <a:spLocks noGrp="1"/>
          </p:cNvSpPr>
          <p:nvPr>
            <p:ph type="subTitle" idx="1"/>
          </p:nvPr>
        </p:nvSpPr>
        <p:spPr>
          <a:xfrm>
            <a:off x="389965" y="4860141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Antje Helmuth, Library Manager</a:t>
            </a:r>
          </a:p>
        </p:txBody>
      </p:sp>
    </p:spTree>
    <p:extLst>
      <p:ext uri="{BB962C8B-B14F-4D97-AF65-F5344CB8AC3E}">
        <p14:creationId xmlns:p14="http://schemas.microsoft.com/office/powerpoint/2010/main" val="31533616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189</Words>
  <Application>Microsoft Office PowerPoint</Application>
  <PresentationFormat>On-screen Show (4:3)</PresentationFormat>
  <Paragraphs>29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Simple Light</vt:lpstr>
      <vt:lpstr>Office Theme</vt:lpstr>
      <vt:lpstr>1_Office Theme</vt:lpstr>
      <vt:lpstr>Government Librarians Roundtable</vt:lpstr>
      <vt:lpstr>J.T. Fyles Natural Resources Library</vt:lpstr>
      <vt:lpstr>PowerPoint Presentation</vt:lpstr>
      <vt:lpstr>PowerPoint Presentation</vt:lpstr>
      <vt:lpstr>PowerPoint Presentation</vt:lpstr>
      <vt:lpstr>Attorney General Law Library</vt:lpstr>
      <vt:lpstr>Attorney General Law Library</vt:lpstr>
      <vt:lpstr>Service Model</vt:lpstr>
      <vt:lpstr>PowerPoint Presentation</vt:lpstr>
      <vt:lpstr>PowerPoint Presentation</vt:lpstr>
      <vt:lpstr>Our Past  (6 months ago)</vt:lpstr>
      <vt:lpstr>      Our Current State</vt:lpstr>
      <vt:lpstr>Concept of our Future  (6 months from now)</vt:lpstr>
      <vt:lpstr>Thank-you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Librarians Roundtable</dc:title>
  <dc:creator>Hogg, Charles</dc:creator>
  <cp:lastModifiedBy>Hogg, Charles</cp:lastModifiedBy>
  <cp:revision>4</cp:revision>
  <dcterms:modified xsi:type="dcterms:W3CDTF">2018-04-24T16:06:59Z</dcterms:modified>
</cp:coreProperties>
</file>