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91674b5a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91674b5a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91674b5a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91674b5a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a statement is only true for a certain period of time? Or in relation to a particular constraint?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Wikidata uses Qualifiers so that we can actually be more specific and clear about our statements.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91674b5a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91674b5a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Wikidata, as in life, you don’t REALLY know if a particular statement is actually true. So we include References to back up or provide evidence for our statements.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other words it relies on VERIFIABILITY not TRUTH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91674b5a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91674b5a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also allows for messy data : competing claims are inevitable and this is one way of handling 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case there are two competing claims related to the place of birth for Japanese Author Osamu Dazai. Each statement, however, is backed up by References to act as proof.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91674b5a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91674b5a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Wikidata also acts as a hub for various identifiers used for Items in various systems and databases around the world.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91674b5a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91674b5ae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query these triples? Through Sparql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91674b5ae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91674b5ae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91674b5a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91674b5a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8e9d8347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8e9d8347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8e9d8347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8e9d8347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8e9d8347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8e9d8347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8e9d8347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8e9d8347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8e9d8347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8e9d8347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8e9d8347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8e9d8347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8e9d8347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8e9d8347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91674b5ae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b91674b5ae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91674b5ae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b91674b5a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91674b5ae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b91674b5ae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91674b5a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b91674b5ae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91674b5a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b91674b5a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b91674b5ae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b91674b5ae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91674b5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91674b5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b91674b5ae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b91674b5a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b91674b5ae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b91674b5ae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b91674b5ae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gb91674b5ae_0_4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b91674b5ae_0_4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91674b5ae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b91674b5ae_0_4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b91674b5ae_0_4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b459b298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b459b298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b459b29861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b459b29861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459b29861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459b29861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459b29861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b459b29861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459b29861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b459b29861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b459b29861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b459b29861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91674b5a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91674b5a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b459b2986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b459b2986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b459b2986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b459b2986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b459b29861_1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b459b29861_1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b459b29861_1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b459b29861_1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b459b29861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b459b29861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b459b29861_1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b459b29861_1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b459b29861_1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b459b29861_1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b459b29861_1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b459b29861_1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b459b29861_1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b459b29861_1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91674b5a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b91674b5ae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b91674b5ae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91674b5a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91674b5a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 Data, although technically resource intensive, is easy to understand for English speakers because it reflects the structure of the language. Subject, Predicate, Object. A TRIPLE!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91674b5a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91674b5a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91674b5a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91674b5a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91674b5a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91674b5a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11765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Wikidata:WikiProject_PCC_Wikidata_Pilot/Participants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hyperlink" Target="https://www.wikidata.org/wiki/Wikidata:WikiProject_UniversityOfVictoriaLibraries/" TargetMode="Externa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ikidata.org/wiki/Q94514551" TargetMode="Externa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vic2.coppul.archivematica.org/else-lubcke-seel-fond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hyperlink" Target="https://www.wikidata.org/wiki/Q163366" TargetMode="External"/><Relationship Id="rId4" Type="http://schemas.openxmlformats.org/officeDocument/2006/relationships/hyperlink" Target="https://uvic2.coppul.archivematica.org/else-lubcke-seel-fond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ools.wmflabs.org/wikidata-todo/stat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omfortaa Regular"/>
                <a:ea typeface="Comfortaa Regular"/>
                <a:cs typeface="Comfortaa Regular"/>
                <a:sym typeface="Comfortaa Regular"/>
              </a:rPr>
              <a:t>Intersections with Open Knowledge:</a:t>
            </a:r>
            <a:endParaRPr sz="35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omfortaa Regular"/>
                <a:ea typeface="Comfortaa Regular"/>
                <a:cs typeface="Comfortaa Regular"/>
                <a:sym typeface="Comfortaa Regular"/>
              </a:rPr>
              <a:t>Wikidata at UVic Libraries</a:t>
            </a:r>
            <a:endParaRPr sz="3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11700" y="423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Remember “Good” Linked Data?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50" y="1170075"/>
            <a:ext cx="294834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988475" y="1682025"/>
            <a:ext cx="119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Item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581600" y="1752900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Property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6614075" y="1752900"/>
            <a:ext cx="16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Value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4">
            <a:alphaModFix/>
          </a:blip>
          <a:srcRect b="51948"/>
          <a:stretch/>
        </p:blipFill>
        <p:spPr>
          <a:xfrm>
            <a:off x="6130625" y="1223413"/>
            <a:ext cx="2772550" cy="4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5">
            <a:alphaModFix/>
          </a:blip>
          <a:srcRect r="61804" b="60457"/>
          <a:stretch/>
        </p:blipFill>
        <p:spPr>
          <a:xfrm>
            <a:off x="3365950" y="1275638"/>
            <a:ext cx="2412100" cy="3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537575" y="2444400"/>
            <a:ext cx="18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Subject</a:t>
            </a:r>
            <a:endParaRPr sz="3000" i="1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3431225" y="2488575"/>
            <a:ext cx="216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Predicate</a:t>
            </a:r>
            <a:endParaRPr sz="3000" i="1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6340400" y="2488575"/>
            <a:ext cx="18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Object</a:t>
            </a:r>
            <a:endParaRPr sz="3000" i="1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00" y="3453225"/>
            <a:ext cx="2772550" cy="29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5800" y="3453225"/>
            <a:ext cx="2993850" cy="2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9600" y="3471915"/>
            <a:ext cx="25146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3581600" y="4201375"/>
            <a:ext cx="16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URIs</a:t>
            </a:r>
            <a:endParaRPr sz="3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23"/>
          <p:cNvSpPr/>
          <p:nvPr/>
        </p:nvSpPr>
        <p:spPr>
          <a:xfrm rot="-5400000">
            <a:off x="4286250" y="-416625"/>
            <a:ext cx="350400" cy="87813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298175" y="276500"/>
            <a:ext cx="1867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Qualifiers</a:t>
            </a:r>
            <a:endParaRPr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84" y="1117875"/>
            <a:ext cx="1528500" cy="19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002" y="528288"/>
            <a:ext cx="6113100" cy="44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75" y="2355225"/>
            <a:ext cx="2843617" cy="8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/>
          <p:nvPr/>
        </p:nvSpPr>
        <p:spPr>
          <a:xfrm>
            <a:off x="4015725" y="813675"/>
            <a:ext cx="2251200" cy="4800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4015725" y="1875225"/>
            <a:ext cx="2843700" cy="4800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015725" y="2936775"/>
            <a:ext cx="2251200" cy="4800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4015725" y="3998325"/>
            <a:ext cx="2251200" cy="4800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Do I Know If Anything is True?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50" y="1170075"/>
            <a:ext cx="354295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525" y="1170075"/>
            <a:ext cx="4689976" cy="12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/>
          <p:nvPr/>
        </p:nvSpPr>
        <p:spPr>
          <a:xfrm>
            <a:off x="5850825" y="1497500"/>
            <a:ext cx="2640900" cy="8955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205650" y="2741450"/>
            <a:ext cx="8520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You don’t </a:t>
            </a:r>
            <a:r>
              <a:rPr lang="en" i="1">
                <a:latin typeface="Comfortaa"/>
                <a:ea typeface="Comfortaa"/>
                <a:cs typeface="Comfortaa"/>
                <a:sym typeface="Comfortaa"/>
              </a:rPr>
              <a:t>but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you can use </a:t>
            </a:r>
            <a:r>
              <a:rPr lang="en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References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to Verify your statement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2672100" y="4024525"/>
            <a:ext cx="44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omfortaa"/>
                <a:ea typeface="Comfortaa"/>
                <a:cs typeface="Comfortaa"/>
                <a:sym typeface="Comfortaa"/>
              </a:rPr>
              <a:t>Verifiability NOT Truth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reliance on Verifiability instead of Truth allows Wikidata to deal with competing claims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r="62020" b="55001"/>
          <a:stretch/>
        </p:blipFill>
        <p:spPr>
          <a:xfrm>
            <a:off x="427625" y="1505625"/>
            <a:ext cx="2324400" cy="8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725" y="2325849"/>
            <a:ext cx="2056300" cy="2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8425" y="2050525"/>
            <a:ext cx="46863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433275" y="17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Wikidata also acts as a “secondary database” : a hub to equate identifiers in different databases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2" name="Google Shape;212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8625" y="1195400"/>
            <a:ext cx="4653675" cy="364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How do you query linked data?</a:t>
            </a:r>
            <a:endParaRPr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SPARQL	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845400" y="2307050"/>
            <a:ext cx="7453200" cy="23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PARQL</a:t>
            </a:r>
            <a:r>
              <a:rPr lang="en" sz="2400" b="1">
                <a:latin typeface="Comfortaa"/>
                <a:ea typeface="Comfortaa"/>
                <a:cs typeface="Comfortaa"/>
                <a:sym typeface="Comfortaa"/>
              </a:rPr>
              <a:t> P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rotocol </a:t>
            </a:r>
            <a:r>
              <a:rPr lang="en" sz="2400" b="1"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nd </a:t>
            </a:r>
            <a:r>
              <a:rPr lang="en" sz="2400" b="1"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DF </a:t>
            </a:r>
            <a:r>
              <a:rPr lang="en" sz="2400" b="1"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uery </a:t>
            </a:r>
            <a:r>
              <a:rPr lang="en" sz="2400" b="1"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anguage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An RDF query language (a semantic query language for databases) able to retrieve and manipulate data stored in Resource Description Framework (RDF) format.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95861">
            <a:off x="7011794" y="-272608"/>
            <a:ext cx="2214787" cy="2375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311700" y="101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Querying with The Wikidata Query Service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5" name="Google Shape;225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5786" y="736650"/>
            <a:ext cx="6372424" cy="31817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1385775" y="4025250"/>
            <a:ext cx="63723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Intuitive interface to build SPARQL queries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Wikidata Case Studies within Libraries &amp; Archives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Authority Data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Scholarly Communication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Diversity, Equity, and Inclusion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Wikibase as an Infrastructure for Linked Open Data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Authority Data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Wikidata includes IDs from: Virtual International Authority File (VIAF), German GND database, International Standard Name Identifier (ISNI), Library of Congress Name Authorities, Social Networks and Archival Context (SNAC)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Europeana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BibCard University of Wisconsin–Madison Libraries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Scholarly Communication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WikiCite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Scholia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CopyClear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5" name="Google Shape;2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500" y="2890350"/>
            <a:ext cx="19050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13" y="3249613"/>
            <a:ext cx="366712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Territorial Acknowledgement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Diversity, Equity and Inclusion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Work of Stacy Allison-Cassin (York University)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American Women’s History Initiative (Smithsonian)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Science Stories (Yale University)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Canadian Archive of Women in STEM (Indiana University-Purdue University Indianapolis University Library and the University of Ottawa Library)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25" y="3160900"/>
            <a:ext cx="4148650" cy="17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000" y="3160899"/>
            <a:ext cx="3456629" cy="18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Wikibase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OCLC Linked Data Wikibase Prototype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Enslaved.org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Rhizome’s Archive of Born-Digital Art &amp; Digital Preservation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25" y="2668949"/>
            <a:ext cx="3725325" cy="18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875" y="2394987"/>
            <a:ext cx="1888851" cy="24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to Add and How to Add to Wikidata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8" name="Google Shape;26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Wikidata Community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WikiProject Archival Description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WikiProject Archives Linked Data Interest Group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to Add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Fonds/Collections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Creators (individuals and corporate bodies)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Archival repositories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to Add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Manual edits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Batch edits (Quick Statements &amp; OpenRefine)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Cradles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Archives at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We’re Using Wikidata at UVic Libraries [placeholder slide]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Creating a Hook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827826" y="1500413"/>
            <a:ext cx="37443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Creating a Hook into Wikidata via Archives At (property P485) 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6" name="Google Shape;286;p38"/>
          <p:cNvPicPr preferRelativeResize="0"/>
          <p:nvPr/>
        </p:nvPicPr>
        <p:blipFill rotWithShape="1">
          <a:blip r:embed="rId3">
            <a:alphaModFix/>
          </a:blip>
          <a:srcRect r="17457" b="31847"/>
          <a:stretch/>
        </p:blipFill>
        <p:spPr>
          <a:xfrm>
            <a:off x="4775452" y="1268016"/>
            <a:ext cx="3678081" cy="15921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7" name="Google Shape;28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826" y="2674084"/>
            <a:ext cx="4330583" cy="214887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Otherwise -  ENTITY DRIVEN so far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1863841" y="903919"/>
            <a:ext cx="55212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Focus on Adding Entity Information to Wikidata (people and organizations)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4" name="Google Shape;29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2647" y="2052101"/>
            <a:ext cx="4307797" cy="22374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5" name="Google Shape;2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4" y="2475805"/>
            <a:ext cx="4046000" cy="9988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96" name="Google Shape;296;p39"/>
          <p:cNvCxnSpPr>
            <a:stCxn id="295" idx="3"/>
          </p:cNvCxnSpPr>
          <p:nvPr/>
        </p:nvCxnSpPr>
        <p:spPr>
          <a:xfrm>
            <a:off x="4126044" y="2975233"/>
            <a:ext cx="536700" cy="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628650" y="750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WikiProject PCC Wikidata Pilot and Wikiproject Page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02" name="Google Shape;302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0" y="964575"/>
            <a:ext cx="3978248" cy="236557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3" name="Google Shape;303;p4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1925" y="1767775"/>
            <a:ext cx="5029550" cy="3292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4" name="Google Shape;304;p40"/>
          <p:cNvPicPr preferRelativeResize="0"/>
          <p:nvPr/>
        </p:nvPicPr>
        <p:blipFill rotWithShape="1">
          <a:blip r:embed="rId7">
            <a:alphaModFix/>
          </a:blip>
          <a:srcRect r="34853" b="62389"/>
          <a:stretch/>
        </p:blipFill>
        <p:spPr>
          <a:xfrm>
            <a:off x="3931924" y="1105375"/>
            <a:ext cx="5029550" cy="110904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Entity Approach [slide needs developing]	</a:t>
            </a: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AtoM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Wikidata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LC Authorities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does Wikidata Give Us?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3866136" y="1040476"/>
            <a:ext cx="44103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Knowledge is created by many: better reflects user terminology</a:t>
            </a:r>
            <a:endParaRPr sz="2100" i="1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7" name="Google Shape;317;p42"/>
          <p:cNvSpPr txBox="1"/>
          <p:nvPr/>
        </p:nvSpPr>
        <p:spPr>
          <a:xfrm>
            <a:off x="3830285" y="2758209"/>
            <a:ext cx="42306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Knowledge is iterative, fluid and expansive</a:t>
            </a:r>
            <a:endParaRPr sz="2100" i="1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3830285" y="3399484"/>
            <a:ext cx="4230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Knowledge is nuanced and uncertain</a:t>
            </a:r>
            <a:endParaRPr sz="2100" i="1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9" name="Google Shape;319;p42" descr="Related image" title="Wikidata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734" y="1618572"/>
            <a:ext cx="2878755" cy="203528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2"/>
          <p:cNvSpPr txBox="1"/>
          <p:nvPr/>
        </p:nvSpPr>
        <p:spPr>
          <a:xfrm>
            <a:off x="3866135" y="2037630"/>
            <a:ext cx="44103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Many perspectives in conversation</a:t>
            </a:r>
            <a:endParaRPr sz="2100" i="1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3830285" y="4036440"/>
            <a:ext cx="44820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space for knowledge that goes uncaptured during regular metadata process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is Wikidata? What is Linked Data?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46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 crash course in 4 minutes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3686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Wikidata Allows Us To Ask More Interesting Questions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27" name="Google Shape;327;p43"/>
          <p:cNvGrpSpPr/>
          <p:nvPr/>
        </p:nvGrpSpPr>
        <p:grpSpPr>
          <a:xfrm>
            <a:off x="253461" y="569129"/>
            <a:ext cx="8170667" cy="5401649"/>
            <a:chOff x="228599" y="1017278"/>
            <a:chExt cx="10097216" cy="7143148"/>
          </a:xfrm>
        </p:grpSpPr>
        <p:sp>
          <p:nvSpPr>
            <p:cNvPr id="328" name="Google Shape;328;p43"/>
            <p:cNvSpPr/>
            <p:nvPr/>
          </p:nvSpPr>
          <p:spPr>
            <a:xfrm rot="10800000">
              <a:off x="7946988" y="2784008"/>
              <a:ext cx="1061100" cy="16446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9" name="Google Shape;329;p43"/>
            <p:cNvSpPr/>
            <p:nvPr/>
          </p:nvSpPr>
          <p:spPr>
            <a:xfrm rot="5400000">
              <a:off x="5493735" y="3260073"/>
              <a:ext cx="484500" cy="1870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0" name="Google Shape;330;p43"/>
            <p:cNvSpPr/>
            <p:nvPr/>
          </p:nvSpPr>
          <p:spPr>
            <a:xfrm rot="5400000">
              <a:off x="7068223" y="3614877"/>
              <a:ext cx="484500" cy="11427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228599" y="4399926"/>
              <a:ext cx="4084200" cy="3760500"/>
            </a:xfrm>
            <a:prstGeom prst="ellipse">
              <a:avLst/>
            </a:prstGeom>
            <a:solidFill>
              <a:schemeClr val="lt1"/>
            </a:solidFill>
            <a:ln w="6350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2" name="Google Shape;332;p43"/>
            <p:cNvSpPr txBox="1"/>
            <p:nvPr/>
          </p:nvSpPr>
          <p:spPr>
            <a:xfrm>
              <a:off x="1266616" y="5181614"/>
              <a:ext cx="19479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Local Collections</a:t>
              </a:r>
              <a:endParaRPr sz="18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3" name="Google Shape;333;p43"/>
            <p:cNvSpPr txBox="1"/>
            <p:nvPr/>
          </p:nvSpPr>
          <p:spPr>
            <a:xfrm>
              <a:off x="1371601" y="2971800"/>
              <a:ext cx="2693100" cy="6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Does my collection have anything by George Bernard Shaw?</a:t>
              </a:r>
              <a:endParaRPr sz="11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4" name="Google Shape;334;p43"/>
            <p:cNvSpPr txBox="1"/>
            <p:nvPr/>
          </p:nvSpPr>
          <p:spPr>
            <a:xfrm>
              <a:off x="7085515" y="1017278"/>
              <a:ext cx="3240300" cy="112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i="1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Does my collection have anything by people who have received both an Academy Award and Nobel Prize?</a:t>
              </a:r>
              <a:endParaRPr sz="11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335" name="Google Shape;335;p43"/>
            <p:cNvGrpSpPr/>
            <p:nvPr/>
          </p:nvGrpSpPr>
          <p:grpSpPr>
            <a:xfrm>
              <a:off x="5030085" y="2997070"/>
              <a:ext cx="3746345" cy="3238273"/>
              <a:chOff x="3450599" y="361965"/>
              <a:chExt cx="5041509" cy="4823165"/>
            </a:xfrm>
          </p:grpSpPr>
          <p:sp>
            <p:nvSpPr>
              <p:cNvPr id="336" name="Google Shape;336;p43"/>
              <p:cNvSpPr/>
              <p:nvPr/>
            </p:nvSpPr>
            <p:spPr>
              <a:xfrm>
                <a:off x="6561891" y="106721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7" name="Google Shape;337;p43"/>
              <p:cNvSpPr/>
              <p:nvPr/>
            </p:nvSpPr>
            <p:spPr>
              <a:xfrm>
                <a:off x="6241138" y="114829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8" name="Google Shape;338;p43"/>
              <p:cNvSpPr/>
              <p:nvPr/>
            </p:nvSpPr>
            <p:spPr>
              <a:xfrm>
                <a:off x="6403006" y="137201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9" name="Google Shape;339;p43"/>
              <p:cNvSpPr/>
              <p:nvPr/>
            </p:nvSpPr>
            <p:spPr>
              <a:xfrm>
                <a:off x="6857223" y="114829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0" name="Google Shape;340;p43"/>
              <p:cNvSpPr/>
              <p:nvPr/>
            </p:nvSpPr>
            <p:spPr>
              <a:xfrm>
                <a:off x="6695355" y="137201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1" name="Google Shape;341;p43"/>
              <p:cNvSpPr/>
              <p:nvPr/>
            </p:nvSpPr>
            <p:spPr>
              <a:xfrm>
                <a:off x="6814294" y="170255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2" name="Google Shape;342;p43"/>
              <p:cNvSpPr/>
              <p:nvPr/>
            </p:nvSpPr>
            <p:spPr>
              <a:xfrm>
                <a:off x="7695359" y="147163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3" name="Google Shape;343;p43"/>
              <p:cNvSpPr/>
              <p:nvPr/>
            </p:nvSpPr>
            <p:spPr>
              <a:xfrm>
                <a:off x="7329858" y="131044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4" name="Google Shape;344;p43"/>
              <p:cNvSpPr/>
              <p:nvPr/>
            </p:nvSpPr>
            <p:spPr>
              <a:xfrm>
                <a:off x="6442968" y="450613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5" name="Google Shape;345;p43"/>
              <p:cNvSpPr/>
              <p:nvPr/>
            </p:nvSpPr>
            <p:spPr>
              <a:xfrm>
                <a:off x="6514032" y="186470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6" name="Google Shape;346;p43"/>
              <p:cNvSpPr/>
              <p:nvPr/>
            </p:nvSpPr>
            <p:spPr>
              <a:xfrm>
                <a:off x="5405470" y="206441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7" name="Google Shape;347;p43"/>
              <p:cNvSpPr/>
              <p:nvPr/>
            </p:nvSpPr>
            <p:spPr>
              <a:xfrm>
                <a:off x="7509366" y="191126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8" name="Google Shape;348;p43"/>
              <p:cNvSpPr/>
              <p:nvPr/>
            </p:nvSpPr>
            <p:spPr>
              <a:xfrm>
                <a:off x="7090557" y="178363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49" name="Google Shape;349;p43"/>
              <p:cNvSpPr/>
              <p:nvPr/>
            </p:nvSpPr>
            <p:spPr>
              <a:xfrm>
                <a:off x="6802879" y="360957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0" name="Google Shape;350;p43"/>
              <p:cNvSpPr/>
              <p:nvPr/>
            </p:nvSpPr>
            <p:spPr>
              <a:xfrm>
                <a:off x="7959582" y="244669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1" name="Google Shape;351;p43"/>
              <p:cNvSpPr/>
              <p:nvPr/>
            </p:nvSpPr>
            <p:spPr>
              <a:xfrm>
                <a:off x="7033620" y="146852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2" name="Google Shape;352;p43"/>
              <p:cNvSpPr/>
              <p:nvPr/>
            </p:nvSpPr>
            <p:spPr>
              <a:xfrm>
                <a:off x="6160204" y="147163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3" name="Google Shape;353;p43"/>
              <p:cNvSpPr/>
              <p:nvPr/>
            </p:nvSpPr>
            <p:spPr>
              <a:xfrm>
                <a:off x="7437900" y="231300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4" name="Google Shape;354;p43"/>
              <p:cNvSpPr/>
              <p:nvPr/>
            </p:nvSpPr>
            <p:spPr>
              <a:xfrm>
                <a:off x="7188612" y="205106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5" name="Google Shape;355;p43"/>
              <p:cNvSpPr/>
              <p:nvPr/>
            </p:nvSpPr>
            <p:spPr>
              <a:xfrm>
                <a:off x="5486404" y="178363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6" name="Google Shape;356;p43"/>
              <p:cNvSpPr/>
              <p:nvPr/>
            </p:nvSpPr>
            <p:spPr>
              <a:xfrm>
                <a:off x="6652426" y="213213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7" name="Google Shape;357;p43"/>
              <p:cNvSpPr/>
              <p:nvPr/>
            </p:nvSpPr>
            <p:spPr>
              <a:xfrm>
                <a:off x="6241138" y="192053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8" name="Google Shape;358;p43"/>
              <p:cNvSpPr/>
              <p:nvPr/>
            </p:nvSpPr>
            <p:spPr>
              <a:xfrm>
                <a:off x="7171491" y="110386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59" name="Google Shape;359;p43"/>
              <p:cNvSpPr/>
              <p:nvPr/>
            </p:nvSpPr>
            <p:spPr>
              <a:xfrm>
                <a:off x="6846594" y="228613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0" name="Google Shape;360;p43"/>
              <p:cNvSpPr/>
              <p:nvPr/>
            </p:nvSpPr>
            <p:spPr>
              <a:xfrm>
                <a:off x="7129473" y="390831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1" name="Google Shape;361;p43"/>
              <p:cNvSpPr/>
              <p:nvPr/>
            </p:nvSpPr>
            <p:spPr>
              <a:xfrm>
                <a:off x="7333359" y="266066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2" name="Google Shape;362;p43"/>
              <p:cNvSpPr/>
              <p:nvPr/>
            </p:nvSpPr>
            <p:spPr>
              <a:xfrm>
                <a:off x="7019091" y="263927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3" name="Google Shape;363;p43"/>
              <p:cNvSpPr/>
              <p:nvPr/>
            </p:nvSpPr>
            <p:spPr>
              <a:xfrm>
                <a:off x="6409624" y="217518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4" name="Google Shape;364;p43"/>
              <p:cNvSpPr/>
              <p:nvPr/>
            </p:nvSpPr>
            <p:spPr>
              <a:xfrm>
                <a:off x="7100025" y="298496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5" name="Google Shape;365;p43"/>
              <p:cNvSpPr/>
              <p:nvPr/>
            </p:nvSpPr>
            <p:spPr>
              <a:xfrm>
                <a:off x="5765465" y="333970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6" name="Google Shape;366;p43"/>
              <p:cNvSpPr/>
              <p:nvPr/>
            </p:nvSpPr>
            <p:spPr>
              <a:xfrm>
                <a:off x="7452557" y="290388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7" name="Google Shape;367;p43"/>
              <p:cNvSpPr/>
              <p:nvPr/>
            </p:nvSpPr>
            <p:spPr>
              <a:xfrm>
                <a:off x="7356966" y="330477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8" name="Google Shape;368;p43"/>
              <p:cNvSpPr/>
              <p:nvPr/>
            </p:nvSpPr>
            <p:spPr>
              <a:xfrm>
                <a:off x="7856978" y="295730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69" name="Google Shape;369;p43"/>
              <p:cNvSpPr/>
              <p:nvPr/>
            </p:nvSpPr>
            <p:spPr>
              <a:xfrm>
                <a:off x="7787449" y="255932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0" name="Google Shape;370;p43"/>
              <p:cNvSpPr/>
              <p:nvPr/>
            </p:nvSpPr>
            <p:spPr>
              <a:xfrm>
                <a:off x="6581091" y="328864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1" name="Google Shape;371;p43"/>
              <p:cNvSpPr/>
              <p:nvPr/>
            </p:nvSpPr>
            <p:spPr>
              <a:xfrm>
                <a:off x="7436086" y="368272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2" name="Google Shape;372;p43"/>
              <p:cNvSpPr/>
              <p:nvPr/>
            </p:nvSpPr>
            <p:spPr>
              <a:xfrm>
                <a:off x="7414293" y="159539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3" name="Google Shape;373;p43"/>
              <p:cNvSpPr/>
              <p:nvPr/>
            </p:nvSpPr>
            <p:spPr>
              <a:xfrm>
                <a:off x="7114554" y="230832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4" name="Google Shape;374;p43"/>
              <p:cNvSpPr/>
              <p:nvPr/>
            </p:nvSpPr>
            <p:spPr>
              <a:xfrm>
                <a:off x="6733360" y="388418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5" name="Google Shape;375;p43"/>
              <p:cNvSpPr/>
              <p:nvPr/>
            </p:nvSpPr>
            <p:spPr>
              <a:xfrm>
                <a:off x="6526109" y="417114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6" name="Google Shape;376;p43"/>
              <p:cNvSpPr/>
              <p:nvPr/>
            </p:nvSpPr>
            <p:spPr>
              <a:xfrm>
                <a:off x="7787449" y="174585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7" name="Google Shape;377;p43"/>
              <p:cNvSpPr/>
              <p:nvPr/>
            </p:nvSpPr>
            <p:spPr>
              <a:xfrm>
                <a:off x="7734401" y="217518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8" name="Google Shape;378;p43"/>
              <p:cNvSpPr/>
              <p:nvPr/>
            </p:nvSpPr>
            <p:spPr>
              <a:xfrm>
                <a:off x="5891074" y="126602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79" name="Google Shape;379;p43"/>
              <p:cNvSpPr/>
              <p:nvPr/>
            </p:nvSpPr>
            <p:spPr>
              <a:xfrm>
                <a:off x="5939319" y="162147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0" name="Google Shape;380;p43"/>
              <p:cNvSpPr/>
              <p:nvPr/>
            </p:nvSpPr>
            <p:spPr>
              <a:xfrm>
                <a:off x="6212481" y="268051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1" name="Google Shape;381;p43"/>
              <p:cNvSpPr/>
              <p:nvPr/>
            </p:nvSpPr>
            <p:spPr>
              <a:xfrm>
                <a:off x="6403006" y="302169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2" name="Google Shape;382;p43"/>
              <p:cNvSpPr/>
              <p:nvPr/>
            </p:nvSpPr>
            <p:spPr>
              <a:xfrm>
                <a:off x="6289396" y="168333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3" name="Google Shape;383;p43"/>
              <p:cNvSpPr/>
              <p:nvPr/>
            </p:nvSpPr>
            <p:spPr>
              <a:xfrm>
                <a:off x="5986278" y="214549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4" name="Google Shape;384;p43"/>
              <p:cNvSpPr/>
              <p:nvPr/>
            </p:nvSpPr>
            <p:spPr>
              <a:xfrm>
                <a:off x="5937247" y="187482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5" name="Google Shape;385;p43"/>
              <p:cNvSpPr/>
              <p:nvPr/>
            </p:nvSpPr>
            <p:spPr>
              <a:xfrm>
                <a:off x="5567338" y="227645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6" name="Google Shape;386;p43"/>
              <p:cNvSpPr/>
              <p:nvPr/>
            </p:nvSpPr>
            <p:spPr>
              <a:xfrm>
                <a:off x="6199500" y="222762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7" name="Google Shape;387;p43"/>
              <p:cNvSpPr/>
              <p:nvPr/>
            </p:nvSpPr>
            <p:spPr>
              <a:xfrm>
                <a:off x="6594842" y="274173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8" name="Google Shape;388;p43"/>
              <p:cNvSpPr/>
              <p:nvPr/>
            </p:nvSpPr>
            <p:spPr>
              <a:xfrm>
                <a:off x="6783168" y="297425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89" name="Google Shape;389;p43"/>
              <p:cNvSpPr/>
              <p:nvPr/>
            </p:nvSpPr>
            <p:spPr>
              <a:xfrm>
                <a:off x="6909234" y="419253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0" name="Google Shape;390;p43"/>
              <p:cNvSpPr/>
              <p:nvPr/>
            </p:nvSpPr>
            <p:spPr>
              <a:xfrm>
                <a:off x="6500157" y="360877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1" name="Google Shape;391;p43"/>
              <p:cNvSpPr/>
              <p:nvPr/>
            </p:nvSpPr>
            <p:spPr>
              <a:xfrm>
                <a:off x="7114554" y="336420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2" name="Google Shape;392;p43"/>
              <p:cNvSpPr/>
              <p:nvPr/>
            </p:nvSpPr>
            <p:spPr>
              <a:xfrm>
                <a:off x="6857223" y="335494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3" name="Google Shape;393;p43"/>
              <p:cNvSpPr/>
              <p:nvPr/>
            </p:nvSpPr>
            <p:spPr>
              <a:xfrm>
                <a:off x="7134012" y="359817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4" name="Google Shape;394;p43"/>
              <p:cNvSpPr/>
              <p:nvPr/>
            </p:nvSpPr>
            <p:spPr>
              <a:xfrm>
                <a:off x="5648272" y="151431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5" name="Google Shape;395;p43"/>
              <p:cNvSpPr/>
              <p:nvPr/>
            </p:nvSpPr>
            <p:spPr>
              <a:xfrm>
                <a:off x="5729206" y="206441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6" name="Google Shape;396;p43"/>
              <p:cNvSpPr/>
              <p:nvPr/>
            </p:nvSpPr>
            <p:spPr>
              <a:xfrm>
                <a:off x="4964343" y="251801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7" name="Google Shape;397;p43"/>
              <p:cNvSpPr/>
              <p:nvPr/>
            </p:nvSpPr>
            <p:spPr>
              <a:xfrm>
                <a:off x="4643590" y="259908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8" name="Google Shape;398;p43"/>
              <p:cNvSpPr/>
              <p:nvPr/>
            </p:nvSpPr>
            <p:spPr>
              <a:xfrm>
                <a:off x="4805458" y="282281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99" name="Google Shape;399;p43"/>
              <p:cNvSpPr/>
              <p:nvPr/>
            </p:nvSpPr>
            <p:spPr>
              <a:xfrm>
                <a:off x="5259675" y="259908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0" name="Google Shape;400;p43"/>
              <p:cNvSpPr/>
              <p:nvPr/>
            </p:nvSpPr>
            <p:spPr>
              <a:xfrm>
                <a:off x="5097807" y="282281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1" name="Google Shape;401;p43"/>
              <p:cNvSpPr/>
              <p:nvPr/>
            </p:nvSpPr>
            <p:spPr>
              <a:xfrm>
                <a:off x="5314414" y="359629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2" name="Google Shape;402;p43"/>
              <p:cNvSpPr/>
              <p:nvPr/>
            </p:nvSpPr>
            <p:spPr>
              <a:xfrm>
                <a:off x="6097811" y="292243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3" name="Google Shape;403;p43"/>
              <p:cNvSpPr/>
              <p:nvPr/>
            </p:nvSpPr>
            <p:spPr>
              <a:xfrm>
                <a:off x="5732310" y="276124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4" name="Google Shape;404;p43"/>
              <p:cNvSpPr/>
              <p:nvPr/>
            </p:nvSpPr>
            <p:spPr>
              <a:xfrm>
                <a:off x="4916484" y="331550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5" name="Google Shape;405;p43"/>
              <p:cNvSpPr/>
              <p:nvPr/>
            </p:nvSpPr>
            <p:spPr>
              <a:xfrm>
                <a:off x="5895607" y="352850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6" name="Google Shape;406;p43"/>
              <p:cNvSpPr/>
              <p:nvPr/>
            </p:nvSpPr>
            <p:spPr>
              <a:xfrm>
                <a:off x="5226345" y="335563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7" name="Google Shape;407;p43"/>
              <p:cNvSpPr/>
              <p:nvPr/>
            </p:nvSpPr>
            <p:spPr>
              <a:xfrm>
                <a:off x="4916484" y="149697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8" name="Google Shape;408;p43"/>
              <p:cNvSpPr/>
              <p:nvPr/>
            </p:nvSpPr>
            <p:spPr>
              <a:xfrm>
                <a:off x="6362034" y="389748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09" name="Google Shape;409;p43"/>
              <p:cNvSpPr/>
              <p:nvPr/>
            </p:nvSpPr>
            <p:spPr>
              <a:xfrm>
                <a:off x="5436072" y="291932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0" name="Google Shape;410;p43"/>
              <p:cNvSpPr/>
              <p:nvPr/>
            </p:nvSpPr>
            <p:spPr>
              <a:xfrm>
                <a:off x="4380952" y="295342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1" name="Google Shape;411;p43"/>
              <p:cNvSpPr/>
              <p:nvPr/>
            </p:nvSpPr>
            <p:spPr>
              <a:xfrm>
                <a:off x="5840352" y="376379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2" name="Google Shape;412;p43"/>
              <p:cNvSpPr/>
              <p:nvPr/>
            </p:nvSpPr>
            <p:spPr>
              <a:xfrm>
                <a:off x="5591064" y="350185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3" name="Google Shape;413;p43"/>
              <p:cNvSpPr/>
              <p:nvPr/>
            </p:nvSpPr>
            <p:spPr>
              <a:xfrm>
                <a:off x="5209994" y="49290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4" name="Google Shape;414;p43"/>
              <p:cNvSpPr/>
              <p:nvPr/>
            </p:nvSpPr>
            <p:spPr>
              <a:xfrm>
                <a:off x="5054878" y="358293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5" name="Google Shape;415;p43"/>
              <p:cNvSpPr/>
              <p:nvPr/>
            </p:nvSpPr>
            <p:spPr>
              <a:xfrm>
                <a:off x="4643590" y="337133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6" name="Google Shape;416;p43"/>
              <p:cNvSpPr/>
              <p:nvPr/>
            </p:nvSpPr>
            <p:spPr>
              <a:xfrm>
                <a:off x="5573943" y="255466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7" name="Google Shape;417;p43"/>
              <p:cNvSpPr/>
              <p:nvPr/>
            </p:nvSpPr>
            <p:spPr>
              <a:xfrm>
                <a:off x="5149818" y="389748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8" name="Google Shape;418;p43"/>
              <p:cNvSpPr/>
              <p:nvPr/>
            </p:nvSpPr>
            <p:spPr>
              <a:xfrm>
                <a:off x="5735811" y="411145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19" name="Google Shape;419;p43"/>
              <p:cNvSpPr/>
              <p:nvPr/>
            </p:nvSpPr>
            <p:spPr>
              <a:xfrm>
                <a:off x="5421543" y="409006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0" name="Google Shape;420;p43"/>
              <p:cNvSpPr/>
              <p:nvPr/>
            </p:nvSpPr>
            <p:spPr>
              <a:xfrm>
                <a:off x="4812076" y="362598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1" name="Google Shape;421;p43"/>
              <p:cNvSpPr/>
              <p:nvPr/>
            </p:nvSpPr>
            <p:spPr>
              <a:xfrm>
                <a:off x="5502477" y="443576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2" name="Google Shape;422;p43"/>
              <p:cNvSpPr/>
              <p:nvPr/>
            </p:nvSpPr>
            <p:spPr>
              <a:xfrm>
                <a:off x="6054750" y="403038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3" name="Google Shape;423;p43"/>
              <p:cNvSpPr/>
              <p:nvPr/>
            </p:nvSpPr>
            <p:spPr>
              <a:xfrm>
                <a:off x="5855009" y="435468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4" name="Google Shape;424;p43"/>
              <p:cNvSpPr/>
              <p:nvPr/>
            </p:nvSpPr>
            <p:spPr>
              <a:xfrm>
                <a:off x="5759418" y="475557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5" name="Google Shape;425;p43"/>
              <p:cNvSpPr/>
              <p:nvPr/>
            </p:nvSpPr>
            <p:spPr>
              <a:xfrm>
                <a:off x="6135684" y="434398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6" name="Google Shape;426;p43"/>
              <p:cNvSpPr/>
              <p:nvPr/>
            </p:nvSpPr>
            <p:spPr>
              <a:xfrm>
                <a:off x="6016877" y="459791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7" name="Google Shape;427;p43"/>
              <p:cNvSpPr/>
              <p:nvPr/>
            </p:nvSpPr>
            <p:spPr>
              <a:xfrm>
                <a:off x="4983543" y="473944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8" name="Google Shape;428;p43"/>
              <p:cNvSpPr/>
              <p:nvPr/>
            </p:nvSpPr>
            <p:spPr>
              <a:xfrm>
                <a:off x="5816745" y="304619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29" name="Google Shape;429;p43"/>
              <p:cNvSpPr/>
              <p:nvPr/>
            </p:nvSpPr>
            <p:spPr>
              <a:xfrm>
                <a:off x="5517006" y="375911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0" name="Google Shape;430;p43"/>
              <p:cNvSpPr/>
              <p:nvPr/>
            </p:nvSpPr>
            <p:spPr>
              <a:xfrm>
                <a:off x="6228574" y="332526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1" name="Google Shape;431;p43"/>
              <p:cNvSpPr/>
              <p:nvPr/>
            </p:nvSpPr>
            <p:spPr>
              <a:xfrm>
                <a:off x="6136853" y="362598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2" name="Google Shape;432;p43"/>
              <p:cNvSpPr/>
              <p:nvPr/>
            </p:nvSpPr>
            <p:spPr>
              <a:xfrm>
                <a:off x="4293526" y="271681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3" name="Google Shape;433;p43"/>
              <p:cNvSpPr/>
              <p:nvPr/>
            </p:nvSpPr>
            <p:spPr>
              <a:xfrm>
                <a:off x="4312594" y="392127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4" name="Google Shape;434;p43"/>
              <p:cNvSpPr/>
              <p:nvPr/>
            </p:nvSpPr>
            <p:spPr>
              <a:xfrm>
                <a:off x="4614933" y="413131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5" name="Google Shape;435;p43"/>
              <p:cNvSpPr/>
              <p:nvPr/>
            </p:nvSpPr>
            <p:spPr>
              <a:xfrm>
                <a:off x="4805458" y="447248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6" name="Google Shape;436;p43"/>
              <p:cNvSpPr/>
              <p:nvPr/>
            </p:nvSpPr>
            <p:spPr>
              <a:xfrm>
                <a:off x="5693141" y="185521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7" name="Google Shape;437;p43"/>
              <p:cNvSpPr/>
              <p:nvPr/>
            </p:nvSpPr>
            <p:spPr>
              <a:xfrm>
                <a:off x="4388730" y="359629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8" name="Google Shape;438;p43"/>
              <p:cNvSpPr/>
              <p:nvPr/>
            </p:nvSpPr>
            <p:spPr>
              <a:xfrm>
                <a:off x="4293526" y="319665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39" name="Google Shape;439;p43"/>
              <p:cNvSpPr/>
              <p:nvPr/>
            </p:nvSpPr>
            <p:spPr>
              <a:xfrm>
                <a:off x="4693530" y="390109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0" name="Google Shape;440;p43"/>
              <p:cNvSpPr/>
              <p:nvPr/>
            </p:nvSpPr>
            <p:spPr>
              <a:xfrm>
                <a:off x="4997294" y="419253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1" name="Google Shape;441;p43"/>
              <p:cNvSpPr/>
              <p:nvPr/>
            </p:nvSpPr>
            <p:spPr>
              <a:xfrm>
                <a:off x="5185620" y="442505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2" name="Google Shape;442;p43"/>
              <p:cNvSpPr/>
              <p:nvPr/>
            </p:nvSpPr>
            <p:spPr>
              <a:xfrm>
                <a:off x="5455530" y="466309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3" name="Google Shape;443;p43"/>
              <p:cNvSpPr/>
              <p:nvPr/>
            </p:nvSpPr>
            <p:spPr>
              <a:xfrm>
                <a:off x="5259675" y="480573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>
                <a:off x="5536464" y="498619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>
                <a:off x="4050724" y="296511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>
                <a:off x="4131658" y="351521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>
                <a:off x="5152546" y="225626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>
                <a:off x="6020253" y="496308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>
                <a:off x="5145411" y="189796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0" name="Google Shape;450;p43"/>
              <p:cNvSpPr/>
              <p:nvPr/>
            </p:nvSpPr>
            <p:spPr>
              <a:xfrm>
                <a:off x="6765660" y="443995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1" name="Google Shape;451;p43"/>
              <p:cNvSpPr/>
              <p:nvPr/>
            </p:nvSpPr>
            <p:spPr>
              <a:xfrm>
                <a:off x="6268006" y="472985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2" name="Google Shape;452;p43"/>
              <p:cNvSpPr/>
              <p:nvPr/>
            </p:nvSpPr>
            <p:spPr>
              <a:xfrm>
                <a:off x="5774075" y="97274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3" name="Google Shape;453;p43"/>
              <p:cNvSpPr/>
              <p:nvPr/>
            </p:nvSpPr>
            <p:spPr>
              <a:xfrm>
                <a:off x="5311686" y="70192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4" name="Google Shape;454;p43"/>
              <p:cNvSpPr/>
              <p:nvPr/>
            </p:nvSpPr>
            <p:spPr>
              <a:xfrm>
                <a:off x="3855269" y="100428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5" name="Google Shape;455;p43"/>
              <p:cNvSpPr/>
              <p:nvPr/>
            </p:nvSpPr>
            <p:spPr>
              <a:xfrm>
                <a:off x="4309486" y="78056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6" name="Google Shape;456;p43"/>
              <p:cNvSpPr/>
              <p:nvPr/>
            </p:nvSpPr>
            <p:spPr>
              <a:xfrm>
                <a:off x="4147618" y="100428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7" name="Google Shape;457;p43"/>
              <p:cNvSpPr/>
              <p:nvPr/>
            </p:nvSpPr>
            <p:spPr>
              <a:xfrm>
                <a:off x="4266557" y="133482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8" name="Google Shape;458;p43"/>
              <p:cNvSpPr/>
              <p:nvPr/>
            </p:nvSpPr>
            <p:spPr>
              <a:xfrm>
                <a:off x="4782121" y="94271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59" name="Google Shape;459;p43"/>
              <p:cNvSpPr/>
              <p:nvPr/>
            </p:nvSpPr>
            <p:spPr>
              <a:xfrm>
                <a:off x="3966295" y="149697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0" name="Google Shape;460;p43"/>
              <p:cNvSpPr/>
              <p:nvPr/>
            </p:nvSpPr>
            <p:spPr>
              <a:xfrm>
                <a:off x="4542820" y="141589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1" name="Google Shape;461;p43"/>
              <p:cNvSpPr/>
              <p:nvPr/>
            </p:nvSpPr>
            <p:spPr>
              <a:xfrm>
                <a:off x="4485883" y="110079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2" name="Google Shape;462;p43"/>
              <p:cNvSpPr/>
              <p:nvPr/>
            </p:nvSpPr>
            <p:spPr>
              <a:xfrm>
                <a:off x="5580186" y="49290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3" name="Google Shape;463;p43"/>
              <p:cNvSpPr/>
              <p:nvPr/>
            </p:nvSpPr>
            <p:spPr>
              <a:xfrm>
                <a:off x="4890163" y="194527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4" name="Google Shape;464;p43"/>
              <p:cNvSpPr/>
              <p:nvPr/>
            </p:nvSpPr>
            <p:spPr>
              <a:xfrm>
                <a:off x="4640875" y="168333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5" name="Google Shape;465;p43"/>
              <p:cNvSpPr/>
              <p:nvPr/>
            </p:nvSpPr>
            <p:spPr>
              <a:xfrm>
                <a:off x="4253848" y="167647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6" name="Google Shape;466;p43"/>
              <p:cNvSpPr/>
              <p:nvPr/>
            </p:nvSpPr>
            <p:spPr>
              <a:xfrm>
                <a:off x="3693401" y="155280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7" name="Google Shape;467;p43"/>
              <p:cNvSpPr/>
              <p:nvPr/>
            </p:nvSpPr>
            <p:spPr>
              <a:xfrm>
                <a:off x="4623754" y="73613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8" name="Google Shape;468;p43"/>
              <p:cNvSpPr/>
              <p:nvPr/>
            </p:nvSpPr>
            <p:spPr>
              <a:xfrm>
                <a:off x="4012605" y="227879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69" name="Google Shape;469;p43"/>
              <p:cNvSpPr/>
              <p:nvPr/>
            </p:nvSpPr>
            <p:spPr>
              <a:xfrm>
                <a:off x="4785622" y="229292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0" name="Google Shape;470;p43"/>
              <p:cNvSpPr/>
              <p:nvPr/>
            </p:nvSpPr>
            <p:spPr>
              <a:xfrm>
                <a:off x="4447625" y="223671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1" name="Google Shape;471;p43"/>
              <p:cNvSpPr/>
              <p:nvPr/>
            </p:nvSpPr>
            <p:spPr>
              <a:xfrm>
                <a:off x="3861887" y="180745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2" name="Google Shape;472;p43"/>
              <p:cNvSpPr/>
              <p:nvPr/>
            </p:nvSpPr>
            <p:spPr>
              <a:xfrm>
                <a:off x="4866556" y="122766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3" name="Google Shape;473;p43"/>
              <p:cNvSpPr/>
              <p:nvPr/>
            </p:nvSpPr>
            <p:spPr>
              <a:xfrm>
                <a:off x="4566817" y="194059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4" name="Google Shape;474;p43"/>
              <p:cNvSpPr/>
              <p:nvPr/>
            </p:nvSpPr>
            <p:spPr>
              <a:xfrm>
                <a:off x="5927524" y="62456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5" name="Google Shape;475;p43"/>
              <p:cNvSpPr/>
              <p:nvPr/>
            </p:nvSpPr>
            <p:spPr>
              <a:xfrm>
                <a:off x="3897032" y="262163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6" name="Google Shape;476;p43"/>
              <p:cNvSpPr/>
              <p:nvPr/>
            </p:nvSpPr>
            <p:spPr>
              <a:xfrm>
                <a:off x="3840485" y="129705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7" name="Google Shape;477;p43"/>
              <p:cNvSpPr/>
              <p:nvPr/>
            </p:nvSpPr>
            <p:spPr>
              <a:xfrm>
                <a:off x="3649430" y="238939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8" name="Google Shape;478;p43"/>
              <p:cNvSpPr/>
              <p:nvPr/>
            </p:nvSpPr>
            <p:spPr>
              <a:xfrm>
                <a:off x="3531533" y="186419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>
                <a:off x="3743341" y="208256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>
                <a:off x="6005484" y="36196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1" name="Google Shape;481;p43"/>
              <p:cNvSpPr/>
              <p:nvPr/>
            </p:nvSpPr>
            <p:spPr>
              <a:xfrm>
                <a:off x="6281100" y="57398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2" name="Google Shape;482;p43"/>
              <p:cNvSpPr/>
              <p:nvPr/>
            </p:nvSpPr>
            <p:spPr>
              <a:xfrm>
                <a:off x="6976553" y="461239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3" name="Google Shape;483;p43"/>
              <p:cNvSpPr/>
              <p:nvPr/>
            </p:nvSpPr>
            <p:spPr>
              <a:xfrm>
                <a:off x="7620789" y="3443141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4" name="Google Shape;484;p43"/>
              <p:cNvSpPr/>
              <p:nvPr/>
            </p:nvSpPr>
            <p:spPr>
              <a:xfrm>
                <a:off x="8040516" y="202166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5" name="Google Shape;485;p43"/>
              <p:cNvSpPr/>
              <p:nvPr/>
            </p:nvSpPr>
            <p:spPr>
              <a:xfrm>
                <a:off x="6928689" y="205351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6" name="Google Shape;486;p43"/>
              <p:cNvSpPr/>
              <p:nvPr/>
            </p:nvSpPr>
            <p:spPr>
              <a:xfrm>
                <a:off x="7057487" y="73613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7" name="Google Shape;487;p43"/>
              <p:cNvSpPr/>
              <p:nvPr/>
            </p:nvSpPr>
            <p:spPr>
              <a:xfrm>
                <a:off x="7572533" y="118494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8" name="Google Shape;488;p43"/>
              <p:cNvSpPr/>
              <p:nvPr/>
            </p:nvSpPr>
            <p:spPr>
              <a:xfrm>
                <a:off x="7134012" y="436098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89" name="Google Shape;489;p43"/>
              <p:cNvSpPr/>
              <p:nvPr/>
            </p:nvSpPr>
            <p:spPr>
              <a:xfrm>
                <a:off x="7490430" y="393430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0" name="Google Shape;490;p43"/>
              <p:cNvSpPr/>
              <p:nvPr/>
            </p:nvSpPr>
            <p:spPr>
              <a:xfrm>
                <a:off x="6583951" y="49290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1" name="Google Shape;491;p43"/>
              <p:cNvSpPr/>
              <p:nvPr/>
            </p:nvSpPr>
            <p:spPr>
              <a:xfrm>
                <a:off x="7264107" y="412007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2" name="Google Shape;492;p43"/>
              <p:cNvSpPr/>
              <p:nvPr/>
            </p:nvSpPr>
            <p:spPr>
              <a:xfrm>
                <a:off x="6438306" y="498619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3" name="Google Shape;493;p43"/>
              <p:cNvSpPr/>
              <p:nvPr/>
            </p:nvSpPr>
            <p:spPr>
              <a:xfrm>
                <a:off x="6652426" y="476439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4" name="Google Shape;494;p43"/>
              <p:cNvSpPr/>
              <p:nvPr/>
            </p:nvSpPr>
            <p:spPr>
              <a:xfrm>
                <a:off x="7987454" y="272034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5" name="Google Shape;495;p43"/>
              <p:cNvSpPr/>
              <p:nvPr/>
            </p:nvSpPr>
            <p:spPr>
              <a:xfrm>
                <a:off x="6702234" y="77861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6" name="Google Shape;496;p43"/>
              <p:cNvSpPr/>
              <p:nvPr/>
            </p:nvSpPr>
            <p:spPr>
              <a:xfrm>
                <a:off x="4274476" y="244094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7" name="Google Shape;497;p43"/>
              <p:cNvSpPr/>
              <p:nvPr/>
            </p:nvSpPr>
            <p:spPr>
              <a:xfrm>
                <a:off x="4983543" y="1714957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8" name="Google Shape;498;p43"/>
              <p:cNvSpPr/>
              <p:nvPr/>
            </p:nvSpPr>
            <p:spPr>
              <a:xfrm>
                <a:off x="5261235" y="162917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499" name="Google Shape;499;p43"/>
              <p:cNvSpPr/>
              <p:nvPr/>
            </p:nvSpPr>
            <p:spPr>
              <a:xfrm>
                <a:off x="5226345" y="1360282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0" name="Google Shape;500;p43"/>
              <p:cNvSpPr/>
              <p:nvPr/>
            </p:nvSpPr>
            <p:spPr>
              <a:xfrm>
                <a:off x="5129060" y="113489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1" name="Google Shape;501;p43"/>
              <p:cNvSpPr/>
              <p:nvPr/>
            </p:nvSpPr>
            <p:spPr>
              <a:xfrm>
                <a:off x="5078352" y="86163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2" name="Google Shape;502;p43"/>
              <p:cNvSpPr/>
              <p:nvPr/>
            </p:nvSpPr>
            <p:spPr>
              <a:xfrm>
                <a:off x="4935939" y="573983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3" name="Google Shape;503;p43"/>
              <p:cNvSpPr/>
              <p:nvPr/>
            </p:nvSpPr>
            <p:spPr>
              <a:xfrm>
                <a:off x="5502477" y="128289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4" name="Google Shape;504;p43"/>
              <p:cNvSpPr/>
              <p:nvPr/>
            </p:nvSpPr>
            <p:spPr>
              <a:xfrm>
                <a:off x="5418318" y="100866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5" name="Google Shape;505;p43"/>
              <p:cNvSpPr/>
              <p:nvPr/>
            </p:nvSpPr>
            <p:spPr>
              <a:xfrm>
                <a:off x="4163581" y="202686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6" name="Google Shape;506;p43"/>
              <p:cNvSpPr/>
              <p:nvPr/>
            </p:nvSpPr>
            <p:spPr>
              <a:xfrm>
                <a:off x="3450599" y="2179194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7" name="Google Shape;507;p43"/>
              <p:cNvSpPr/>
              <p:nvPr/>
            </p:nvSpPr>
            <p:spPr>
              <a:xfrm>
                <a:off x="3716756" y="291945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8" name="Google Shape;508;p43"/>
              <p:cNvSpPr/>
              <p:nvPr/>
            </p:nvSpPr>
            <p:spPr>
              <a:xfrm>
                <a:off x="6372012" y="800840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09" name="Google Shape;509;p43"/>
              <p:cNvSpPr/>
              <p:nvPr/>
            </p:nvSpPr>
            <p:spPr>
              <a:xfrm>
                <a:off x="5651376" y="705646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0" name="Google Shape;510;p43"/>
              <p:cNvSpPr/>
              <p:nvPr/>
            </p:nvSpPr>
            <p:spPr>
              <a:xfrm>
                <a:off x="6054750" y="867799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1" name="Google Shape;511;p43"/>
              <p:cNvSpPr/>
              <p:nvPr/>
            </p:nvSpPr>
            <p:spPr>
              <a:xfrm>
                <a:off x="4564596" y="4358875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2" name="Google Shape;512;p43"/>
              <p:cNvSpPr/>
              <p:nvPr/>
            </p:nvSpPr>
            <p:spPr>
              <a:xfrm>
                <a:off x="7787044" y="4337404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3" name="Google Shape;513;p43"/>
              <p:cNvSpPr/>
              <p:nvPr/>
            </p:nvSpPr>
            <p:spPr>
              <a:xfrm>
                <a:off x="8087306" y="4373630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4" name="Google Shape;514;p43"/>
              <p:cNvSpPr/>
              <p:nvPr/>
            </p:nvSpPr>
            <p:spPr>
              <a:xfrm>
                <a:off x="8249174" y="3461885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5" name="Google Shape;515;p43"/>
              <p:cNvSpPr/>
              <p:nvPr/>
            </p:nvSpPr>
            <p:spPr>
              <a:xfrm>
                <a:off x="8202878" y="4623546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6" name="Google Shape;516;p43"/>
              <p:cNvSpPr/>
              <p:nvPr/>
            </p:nvSpPr>
            <p:spPr>
              <a:xfrm>
                <a:off x="7925438" y="4604834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7" name="Google Shape;517;p43"/>
              <p:cNvSpPr/>
              <p:nvPr/>
            </p:nvSpPr>
            <p:spPr>
              <a:xfrm>
                <a:off x="7514150" y="4393232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8" name="Google Shape;518;p43"/>
              <p:cNvSpPr/>
              <p:nvPr/>
            </p:nvSpPr>
            <p:spPr>
              <a:xfrm>
                <a:off x="7671234" y="4906320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19" name="Google Shape;519;p43"/>
              <p:cNvSpPr/>
              <p:nvPr/>
            </p:nvSpPr>
            <p:spPr>
              <a:xfrm>
                <a:off x="8029072" y="3241568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0" name="Google Shape;520;p43"/>
              <p:cNvSpPr/>
              <p:nvPr/>
            </p:nvSpPr>
            <p:spPr>
              <a:xfrm>
                <a:off x="8330108" y="3818180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1" name="Google Shape;521;p43"/>
              <p:cNvSpPr/>
              <p:nvPr/>
            </p:nvSpPr>
            <p:spPr>
              <a:xfrm>
                <a:off x="7682636" y="4647884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2" name="Google Shape;522;p43"/>
              <p:cNvSpPr/>
              <p:nvPr/>
            </p:nvSpPr>
            <p:spPr>
              <a:xfrm>
                <a:off x="7410665" y="4944041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3" name="Google Shape;523;p43"/>
              <p:cNvSpPr/>
              <p:nvPr/>
            </p:nvSpPr>
            <p:spPr>
              <a:xfrm>
                <a:off x="7026744" y="5022830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4" name="Google Shape;524;p43"/>
              <p:cNvSpPr/>
              <p:nvPr/>
            </p:nvSpPr>
            <p:spPr>
              <a:xfrm>
                <a:off x="7414293" y="4662799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5" name="Google Shape;525;p43"/>
              <p:cNvSpPr/>
              <p:nvPr/>
            </p:nvSpPr>
            <p:spPr>
              <a:xfrm>
                <a:off x="7927775" y="4066331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6" name="Google Shape;526;p43"/>
              <p:cNvSpPr/>
              <p:nvPr/>
            </p:nvSpPr>
            <p:spPr>
              <a:xfrm>
                <a:off x="7782657" y="3844875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7" name="Google Shape;527;p43"/>
              <p:cNvSpPr/>
              <p:nvPr/>
            </p:nvSpPr>
            <p:spPr>
              <a:xfrm>
                <a:off x="7663321" y="4137654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8" name="Google Shape;528;p43"/>
              <p:cNvSpPr/>
              <p:nvPr/>
            </p:nvSpPr>
            <p:spPr>
              <a:xfrm>
                <a:off x="7183173" y="4825244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29" name="Google Shape;529;p43"/>
              <p:cNvSpPr/>
              <p:nvPr/>
            </p:nvSpPr>
            <p:spPr>
              <a:xfrm>
                <a:off x="7924278" y="3581565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30" name="Google Shape;530;p43"/>
              <p:cNvSpPr/>
              <p:nvPr/>
            </p:nvSpPr>
            <p:spPr>
              <a:xfrm>
                <a:off x="8069024" y="3835122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31" name="Google Shape;531;p43"/>
              <p:cNvSpPr/>
              <p:nvPr/>
            </p:nvSpPr>
            <p:spPr>
              <a:xfrm>
                <a:off x="8202878" y="4131314"/>
                <a:ext cx="162000" cy="162300"/>
              </a:xfrm>
              <a:prstGeom prst="diamond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32" name="Google Shape;532;p43"/>
              <p:cNvSpPr txBox="1"/>
              <p:nvPr/>
            </p:nvSpPr>
            <p:spPr>
              <a:xfrm>
                <a:off x="4623754" y="2494249"/>
                <a:ext cx="3139200" cy="769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 i="0" u="none" strike="noStrike" cap="none">
                    <a:solidFill>
                      <a:schemeClr val="dk1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Wikidata</a:t>
                </a:r>
                <a:endParaRPr sz="260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533" name="Google Shape;533;p43"/>
              <p:cNvSpPr/>
              <p:nvPr/>
            </p:nvSpPr>
            <p:spPr>
              <a:xfrm>
                <a:off x="7734401" y="3244188"/>
                <a:ext cx="162000" cy="162300"/>
              </a:xfrm>
              <a:prstGeom prst="ellipse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0" u="none" strike="noStrike" cap="none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534" name="Google Shape;534;p43"/>
            <p:cNvSpPr/>
            <p:nvPr/>
          </p:nvSpPr>
          <p:spPr>
            <a:xfrm>
              <a:off x="2362200" y="4038601"/>
              <a:ext cx="457200" cy="1066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35" name="Google Shape;535;p43"/>
            <p:cNvSpPr/>
            <p:nvPr/>
          </p:nvSpPr>
          <p:spPr>
            <a:xfrm rot="2748110">
              <a:off x="3870456" y="4003048"/>
              <a:ext cx="469918" cy="205873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Much Data We Create vs. How Much the World Has Created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1" name="Google Shape;541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We have (as an organization) created 10 Date of Birth data statements in Wikidata.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Yet our Query (at present) of people in our archives gives us 326 dates of birth for people associated with our archives.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Leverage massive global knowledge of Wikidata to query locally.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37" y="539789"/>
            <a:ext cx="7297220" cy="547291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5"/>
          <p:cNvSpPr txBox="1">
            <a:spLocks noGrp="1"/>
          </p:cNvSpPr>
          <p:nvPr>
            <p:ph type="title"/>
          </p:nvPr>
        </p:nvSpPr>
        <p:spPr>
          <a:xfrm>
            <a:off x="66167" y="108056"/>
            <a:ext cx="65235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Prismatic Effect on Value Of Routine Metadata Production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635182" y="2443752"/>
            <a:ext cx="26076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" sz="26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Routine Metadata Labour</a:t>
            </a:r>
            <a:endParaRPr sz="26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5607179" y="2249971"/>
            <a:ext cx="33081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" sz="21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Value of This Knowledge Increases Exponentially</a:t>
            </a:r>
            <a:endParaRPr sz="21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520101" y="4499055"/>
            <a:ext cx="18903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r>
              <a:rPr lang="en" sz="1300" i="0" u="none" strike="noStrike" cap="none" baseline="30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nd</a:t>
            </a:r>
            <a:r>
              <a:rPr lang="en" sz="13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order knowledge</a:t>
            </a:r>
            <a:endParaRPr sz="13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52" name="Google Shape;552;p45"/>
          <p:cNvCxnSpPr/>
          <p:nvPr/>
        </p:nvCxnSpPr>
        <p:spPr>
          <a:xfrm rot="10800000" flipH="1">
            <a:off x="2410239" y="4674013"/>
            <a:ext cx="3769500" cy="11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53" name="Google Shape;553;p45"/>
          <p:cNvSpPr txBox="1"/>
          <p:nvPr/>
        </p:nvSpPr>
        <p:spPr>
          <a:xfrm>
            <a:off x="6179654" y="4487518"/>
            <a:ext cx="18903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r>
              <a:rPr lang="en" sz="1600" i="0" u="none" strike="noStrike" cap="none" baseline="30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</a:t>
            </a:r>
            <a:r>
              <a:rPr lang="en" sz="16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order knowledge</a:t>
            </a:r>
            <a:endParaRPr sz="16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4" name="Google Shape;554;p45"/>
          <p:cNvSpPr/>
          <p:nvPr/>
        </p:nvSpPr>
        <p:spPr>
          <a:xfrm>
            <a:off x="1847150" y="4896550"/>
            <a:ext cx="48951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https://commons.wikimedia.org/wiki/File:Prism-rainbow.svg</a:t>
            </a:r>
            <a:endParaRPr sz="900"/>
          </a:p>
        </p:txBody>
      </p:sp>
      <p:sp>
        <p:nvSpPr>
          <p:cNvPr id="555" name="Google Shape;555;p45"/>
          <p:cNvSpPr txBox="1"/>
          <p:nvPr/>
        </p:nvSpPr>
        <p:spPr>
          <a:xfrm>
            <a:off x="2991217" y="3177494"/>
            <a:ext cx="26076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" sz="2600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Addition to Wikidata</a:t>
            </a:r>
            <a:endParaRPr sz="2600" u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82175"/>
            <a:ext cx="9470203" cy="6229618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2" name="Google Shape;562;p46"/>
          <p:cNvSpPr txBox="1">
            <a:spLocks noGrp="1"/>
          </p:cNvSpPr>
          <p:nvPr>
            <p:ph type="title"/>
          </p:nvPr>
        </p:nvSpPr>
        <p:spPr>
          <a:xfrm>
            <a:off x="0" y="-177572"/>
            <a:ext cx="31407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Wikidata as Estuarial Space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3" name="Google Shape;563;p46"/>
          <p:cNvSpPr txBox="1"/>
          <p:nvPr/>
        </p:nvSpPr>
        <p:spPr>
          <a:xfrm>
            <a:off x="0" y="1172183"/>
            <a:ext cx="31407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Global Knowledge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endParaRPr sz="3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4" name="Google Shape;564;p46"/>
          <p:cNvSpPr/>
          <p:nvPr/>
        </p:nvSpPr>
        <p:spPr>
          <a:xfrm>
            <a:off x="1388942" y="2609023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6"/>
          <p:cNvSpPr txBox="1"/>
          <p:nvPr/>
        </p:nvSpPr>
        <p:spPr>
          <a:xfrm>
            <a:off x="6090950" y="320111"/>
            <a:ext cx="31407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Cultural Heritage Organization Knowledge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6" name="Google Shape;566;p46"/>
          <p:cNvSpPr/>
          <p:nvPr/>
        </p:nvSpPr>
        <p:spPr>
          <a:xfrm>
            <a:off x="1130472" y="3473405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6"/>
          <p:cNvSpPr/>
          <p:nvPr/>
        </p:nvSpPr>
        <p:spPr>
          <a:xfrm>
            <a:off x="834823" y="2673950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6"/>
          <p:cNvSpPr/>
          <p:nvPr/>
        </p:nvSpPr>
        <p:spPr>
          <a:xfrm>
            <a:off x="1388941" y="3077566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6"/>
          <p:cNvSpPr/>
          <p:nvPr/>
        </p:nvSpPr>
        <p:spPr>
          <a:xfrm>
            <a:off x="2038641" y="2706415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46"/>
          <p:cNvSpPr/>
          <p:nvPr/>
        </p:nvSpPr>
        <p:spPr>
          <a:xfrm>
            <a:off x="1660901" y="3751378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6"/>
          <p:cNvSpPr/>
          <p:nvPr/>
        </p:nvSpPr>
        <p:spPr>
          <a:xfrm>
            <a:off x="1899317" y="3107602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6"/>
          <p:cNvSpPr/>
          <p:nvPr/>
        </p:nvSpPr>
        <p:spPr>
          <a:xfrm>
            <a:off x="2565343" y="2898938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6"/>
          <p:cNvSpPr/>
          <p:nvPr/>
        </p:nvSpPr>
        <p:spPr>
          <a:xfrm>
            <a:off x="2131416" y="3508790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6"/>
          <p:cNvSpPr/>
          <p:nvPr/>
        </p:nvSpPr>
        <p:spPr>
          <a:xfrm>
            <a:off x="658663" y="3728530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6"/>
          <p:cNvSpPr/>
          <p:nvPr/>
        </p:nvSpPr>
        <p:spPr>
          <a:xfrm>
            <a:off x="4612104" y="4058571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46"/>
          <p:cNvSpPr/>
          <p:nvPr/>
        </p:nvSpPr>
        <p:spPr>
          <a:xfrm>
            <a:off x="395003" y="3131150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6"/>
          <p:cNvSpPr/>
          <p:nvPr/>
        </p:nvSpPr>
        <p:spPr>
          <a:xfrm>
            <a:off x="7495152" y="1688752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46"/>
          <p:cNvSpPr/>
          <p:nvPr/>
        </p:nvSpPr>
        <p:spPr>
          <a:xfrm>
            <a:off x="6896449" y="2470037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6"/>
          <p:cNvSpPr/>
          <p:nvPr/>
        </p:nvSpPr>
        <p:spPr>
          <a:xfrm>
            <a:off x="7249159" y="2085366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46"/>
          <p:cNvSpPr/>
          <p:nvPr/>
        </p:nvSpPr>
        <p:spPr>
          <a:xfrm>
            <a:off x="7561051" y="3037925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46"/>
          <p:cNvSpPr/>
          <p:nvPr/>
        </p:nvSpPr>
        <p:spPr>
          <a:xfrm>
            <a:off x="8310161" y="3138280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46"/>
          <p:cNvSpPr/>
          <p:nvPr/>
        </p:nvSpPr>
        <p:spPr>
          <a:xfrm>
            <a:off x="8815117" y="2786166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46"/>
          <p:cNvSpPr/>
          <p:nvPr/>
        </p:nvSpPr>
        <p:spPr>
          <a:xfrm>
            <a:off x="9144000" y="2748009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46"/>
          <p:cNvSpPr/>
          <p:nvPr/>
        </p:nvSpPr>
        <p:spPr>
          <a:xfrm>
            <a:off x="5599808" y="2888839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46"/>
          <p:cNvSpPr/>
          <p:nvPr/>
        </p:nvSpPr>
        <p:spPr>
          <a:xfrm>
            <a:off x="5205616" y="3602692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6"/>
          <p:cNvSpPr/>
          <p:nvPr/>
        </p:nvSpPr>
        <p:spPr>
          <a:xfrm>
            <a:off x="4735101" y="3728530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46"/>
          <p:cNvSpPr/>
          <p:nvPr/>
        </p:nvSpPr>
        <p:spPr>
          <a:xfrm>
            <a:off x="4612105" y="3277267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46"/>
          <p:cNvSpPr/>
          <p:nvPr/>
        </p:nvSpPr>
        <p:spPr>
          <a:xfrm>
            <a:off x="5983881" y="2791163"/>
            <a:ext cx="246000" cy="277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6"/>
          <p:cNvSpPr/>
          <p:nvPr/>
        </p:nvSpPr>
        <p:spPr>
          <a:xfrm>
            <a:off x="5967954" y="3145585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46"/>
          <p:cNvSpPr/>
          <p:nvPr/>
        </p:nvSpPr>
        <p:spPr>
          <a:xfrm>
            <a:off x="5483046" y="3184639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46"/>
          <p:cNvSpPr/>
          <p:nvPr/>
        </p:nvSpPr>
        <p:spPr>
          <a:xfrm>
            <a:off x="4949140" y="3537476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46"/>
          <p:cNvSpPr/>
          <p:nvPr/>
        </p:nvSpPr>
        <p:spPr>
          <a:xfrm>
            <a:off x="4493234" y="3646378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6"/>
          <p:cNvSpPr/>
          <p:nvPr/>
        </p:nvSpPr>
        <p:spPr>
          <a:xfrm>
            <a:off x="4870522" y="3216552"/>
            <a:ext cx="246000" cy="27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6"/>
          <p:cNvSpPr/>
          <p:nvPr/>
        </p:nvSpPr>
        <p:spPr>
          <a:xfrm>
            <a:off x="4047711" y="2470037"/>
            <a:ext cx="2571900" cy="2449800"/>
          </a:xfrm>
          <a:prstGeom prst="ellipse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6"/>
          <p:cNvSpPr txBox="1"/>
          <p:nvPr/>
        </p:nvSpPr>
        <p:spPr>
          <a:xfrm>
            <a:off x="3607904" y="1556670"/>
            <a:ext cx="2839200" cy="817800"/>
          </a:xfrm>
          <a:prstGeom prst="rect">
            <a:avLst/>
          </a:prstGeom>
          <a:solidFill>
            <a:srgbClr val="000000">
              <a:alpha val="4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" sz="16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New Connections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" sz="16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New Relationships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" sz="16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New Knowledge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" sz="16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New Narrative</a:t>
            </a:r>
            <a:endParaRPr sz="16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96" name="Google Shape;596;p46"/>
          <p:cNvCxnSpPr/>
          <p:nvPr/>
        </p:nvCxnSpPr>
        <p:spPr>
          <a:xfrm>
            <a:off x="5983881" y="3880665"/>
            <a:ext cx="1757100" cy="495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97" name="Google Shape;597;p46"/>
          <p:cNvSpPr txBox="1"/>
          <p:nvPr/>
        </p:nvSpPr>
        <p:spPr>
          <a:xfrm>
            <a:off x="6896449" y="4387097"/>
            <a:ext cx="2060400" cy="850800"/>
          </a:xfrm>
          <a:prstGeom prst="rect">
            <a:avLst/>
          </a:prstGeom>
          <a:solidFill>
            <a:srgbClr val="000000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None/>
            </a:pPr>
            <a:r>
              <a:rPr lang="en" sz="23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“Edge of Chaos” - McElroy</a:t>
            </a:r>
            <a:endParaRPr sz="23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8" name="Google Shape;598;p46"/>
          <p:cNvSpPr/>
          <p:nvPr/>
        </p:nvSpPr>
        <p:spPr>
          <a:xfrm>
            <a:off x="47713" y="4959243"/>
            <a:ext cx="616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https://commons.wikimedia.org/wiki/File:Sierra_Leone_River_Estuary_ESA353596.jpg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7"/>
          <p:cNvSpPr txBox="1">
            <a:spLocks noGrp="1"/>
          </p:cNvSpPr>
          <p:nvPr>
            <p:ph type="ctrTitle"/>
          </p:nvPr>
        </p:nvSpPr>
        <p:spPr>
          <a:xfrm>
            <a:off x="311708" y="5032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mfortaa Regular"/>
                <a:ea typeface="Comfortaa Regular"/>
                <a:cs typeface="Comfortaa Regular"/>
                <a:sym typeface="Comfortaa Regular"/>
              </a:rPr>
              <a:t>Experimenting with Queries &amp; Visualizations</a:t>
            </a:r>
            <a:endParaRPr sz="2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04" name="Google Shape;604;p47"/>
          <p:cNvSpPr txBox="1">
            <a:spLocks noGrp="1"/>
          </p:cNvSpPr>
          <p:nvPr>
            <p:ph type="ctrTitle"/>
          </p:nvPr>
        </p:nvSpPr>
        <p:spPr>
          <a:xfrm>
            <a:off x="985800" y="1283875"/>
            <a:ext cx="7172400" cy="3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omfortaa Regular"/>
                <a:ea typeface="Comfortaa Regular"/>
                <a:cs typeface="Comfortaa Regular"/>
                <a:sym typeface="Comfortaa Regular"/>
              </a:rPr>
              <a:t>Two tasks:</a:t>
            </a:r>
            <a:endParaRPr sz="27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71475" algn="l" rtl="0">
              <a:spcBef>
                <a:spcPts val="0"/>
              </a:spcBef>
              <a:spcAft>
                <a:spcPts val="0"/>
              </a:spcAft>
              <a:buSzPct val="100000"/>
              <a:buFont typeface="Comfortaa Regular"/>
              <a:buAutoNum type="arabicParenR"/>
            </a:pPr>
            <a:r>
              <a:rPr lang="en" sz="2500">
                <a:latin typeface="Comfortaa Regular"/>
                <a:ea typeface="Comfortaa Regular"/>
                <a:cs typeface="Comfortaa Regular"/>
                <a:sym typeface="Comfortaa Regular"/>
              </a:rPr>
              <a:t>Experiment with writing queries in order to create visualizations of the archival holdings at UVic</a:t>
            </a:r>
            <a:endParaRPr sz="25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71475" algn="l" rtl="0">
              <a:spcBef>
                <a:spcPts val="0"/>
              </a:spcBef>
              <a:spcAft>
                <a:spcPts val="0"/>
              </a:spcAft>
              <a:buSzPct val="100000"/>
              <a:buFont typeface="Comfortaa Regular"/>
              <a:buAutoNum type="arabicParenR"/>
            </a:pPr>
            <a:r>
              <a:rPr lang="en" sz="2500">
                <a:latin typeface="Comfortaa Regular"/>
                <a:ea typeface="Comfortaa Regular"/>
                <a:cs typeface="Comfortaa Regular"/>
                <a:sym typeface="Comfortaa Regular"/>
              </a:rPr>
              <a:t>Experiment with how UVic might use Wikidata to highlight relationships between archival creators and their correspondents</a:t>
            </a:r>
            <a:endParaRPr sz="2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8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 Regular"/>
                <a:ea typeface="Comfortaa Regular"/>
                <a:cs typeface="Comfortaa Regular"/>
                <a:sym typeface="Comfortaa Regular"/>
              </a:rPr>
              <a:t>Task 1: Querying and visualizing the “archives at” UVic</a:t>
            </a:r>
            <a:endParaRPr sz="2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610" name="Google Shape;610;p48"/>
          <p:cNvPicPr preferRelativeResize="0"/>
          <p:nvPr/>
        </p:nvPicPr>
        <p:blipFill rotWithShape="1">
          <a:blip r:embed="rId3">
            <a:alphaModFix/>
          </a:blip>
          <a:srcRect r="16373"/>
          <a:stretch/>
        </p:blipFill>
        <p:spPr>
          <a:xfrm>
            <a:off x="475275" y="1176725"/>
            <a:ext cx="3974551" cy="2315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1" name="Google Shape;611;p48"/>
          <p:cNvPicPr preferRelativeResize="0"/>
          <p:nvPr/>
        </p:nvPicPr>
        <p:blipFill rotWithShape="1">
          <a:blip r:embed="rId4">
            <a:alphaModFix/>
          </a:blip>
          <a:srcRect r="14317"/>
          <a:stretch/>
        </p:blipFill>
        <p:spPr>
          <a:xfrm>
            <a:off x="3791925" y="2332425"/>
            <a:ext cx="4752700" cy="2315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2" name="Google Shape;612;p48"/>
          <p:cNvSpPr txBox="1">
            <a:spLocks noGrp="1"/>
          </p:cNvSpPr>
          <p:nvPr>
            <p:ph type="ctrTitle"/>
          </p:nvPr>
        </p:nvSpPr>
        <p:spPr>
          <a:xfrm>
            <a:off x="260925" y="4235700"/>
            <a:ext cx="41127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fortaa Regular"/>
                <a:ea typeface="Comfortaa Regular"/>
                <a:cs typeface="Comfortaa Regular"/>
                <a:sym typeface="Comfortaa Regular"/>
              </a:rPr>
              <a:t>A lot of trial-and-error...</a:t>
            </a:r>
            <a:endParaRPr sz="2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9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 Regular"/>
                <a:ea typeface="Comfortaa Regular"/>
                <a:cs typeface="Comfortaa Regular"/>
                <a:sym typeface="Comfortaa Regular"/>
              </a:rPr>
              <a:t>Task 1: Querying and visualizing the “archives at” UVic</a:t>
            </a:r>
            <a:endParaRPr sz="2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618" name="Google Shape;6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25" y="884013"/>
            <a:ext cx="5347351" cy="32690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9" name="Google Shape;619;p49"/>
          <p:cNvPicPr preferRelativeResize="0"/>
          <p:nvPr/>
        </p:nvPicPr>
        <p:blipFill rotWithShape="1">
          <a:blip r:embed="rId4">
            <a:alphaModFix/>
          </a:blip>
          <a:srcRect r="52790"/>
          <a:stretch/>
        </p:blipFill>
        <p:spPr>
          <a:xfrm>
            <a:off x="5537050" y="1481075"/>
            <a:ext cx="3266101" cy="344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0" name="Google Shape;620;p49"/>
          <p:cNvSpPr txBox="1">
            <a:spLocks noGrp="1"/>
          </p:cNvSpPr>
          <p:nvPr>
            <p:ph type="ctrTitle"/>
          </p:nvPr>
        </p:nvSpPr>
        <p:spPr>
          <a:xfrm>
            <a:off x="1464575" y="3086575"/>
            <a:ext cx="34884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“archives at”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1" name="Google Shape;621;p49"/>
          <p:cNvSpPr txBox="1">
            <a:spLocks noGrp="1"/>
          </p:cNvSpPr>
          <p:nvPr>
            <p:ph type="ctrTitle"/>
          </p:nvPr>
        </p:nvSpPr>
        <p:spPr>
          <a:xfrm>
            <a:off x="926425" y="2768750"/>
            <a:ext cx="34884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Who has...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2" name="Google Shape;622;p49"/>
          <p:cNvSpPr txBox="1">
            <a:spLocks noGrp="1"/>
          </p:cNvSpPr>
          <p:nvPr>
            <p:ph type="ctrTitle"/>
          </p:nvPr>
        </p:nvSpPr>
        <p:spPr>
          <a:xfrm>
            <a:off x="1972450" y="3436850"/>
            <a:ext cx="34884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“University of Victoria Special Collections and University Archives”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3" name="Google Shape;623;p49"/>
          <p:cNvSpPr txBox="1"/>
          <p:nvPr/>
        </p:nvSpPr>
        <p:spPr>
          <a:xfrm>
            <a:off x="5072650" y="3619025"/>
            <a:ext cx="464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...?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24" name="Google Shape;624;p49"/>
          <p:cNvCxnSpPr/>
          <p:nvPr/>
        </p:nvCxnSpPr>
        <p:spPr>
          <a:xfrm>
            <a:off x="1902800" y="1874750"/>
            <a:ext cx="162000" cy="12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5" name="Google Shape;625;p49"/>
          <p:cNvCxnSpPr/>
          <p:nvPr/>
        </p:nvCxnSpPr>
        <p:spPr>
          <a:xfrm>
            <a:off x="2474300" y="1874750"/>
            <a:ext cx="752400" cy="15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6" name="Google Shape;626;p49"/>
          <p:cNvSpPr txBox="1">
            <a:spLocks noGrp="1"/>
          </p:cNvSpPr>
          <p:nvPr>
            <p:ph type="ctrTitle"/>
          </p:nvPr>
        </p:nvSpPr>
        <p:spPr>
          <a:xfrm>
            <a:off x="926425" y="4258400"/>
            <a:ext cx="47721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>
                <a:latin typeface="Comfortaa Regular"/>
                <a:ea typeface="Comfortaa Regular"/>
                <a:cs typeface="Comfortaa Regular"/>
                <a:sym typeface="Comfortaa Regular"/>
              </a:rPr>
              <a:t>Resulting table currently lists 321 people and organizations (creators) who have archives at UVic: </a:t>
            </a:r>
            <a:endParaRPr sz="14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0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Refining the query: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2" name="Google Shape;632;p50"/>
          <p:cNvPicPr preferRelativeResize="0"/>
          <p:nvPr/>
        </p:nvPicPr>
        <p:blipFill rotWithShape="1">
          <a:blip r:embed="rId3">
            <a:alphaModFix/>
          </a:blip>
          <a:srcRect b="37539"/>
          <a:stretch/>
        </p:blipFill>
        <p:spPr>
          <a:xfrm>
            <a:off x="3134650" y="930252"/>
            <a:ext cx="5696470" cy="21636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33" name="Google Shape;633;p50"/>
          <p:cNvSpPr txBox="1">
            <a:spLocks noGrp="1"/>
          </p:cNvSpPr>
          <p:nvPr>
            <p:ph type="ctrTitle"/>
          </p:nvPr>
        </p:nvSpPr>
        <p:spPr>
          <a:xfrm>
            <a:off x="147675" y="2049600"/>
            <a:ext cx="2755200" cy="10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Who has </a:t>
            </a:r>
            <a:r>
              <a:rPr lang="en" sz="1300">
                <a:latin typeface="Comfortaa Regular"/>
                <a:ea typeface="Comfortaa Regular"/>
                <a:cs typeface="Comfortaa Regular"/>
                <a:sym typeface="Comfortaa Regular"/>
              </a:rPr>
              <a:t>“archives at” </a:t>
            </a: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n" sz="1300">
                <a:latin typeface="Comfortaa Regular"/>
                <a:ea typeface="Comfortaa Regular"/>
                <a:cs typeface="Comfortaa Regular"/>
                <a:sym typeface="Comfortaa Regular"/>
              </a:rPr>
              <a:t> “University of Victoria Special Collections and University Archives”</a:t>
            </a: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4" name="Google Shape;634;p50"/>
          <p:cNvSpPr txBox="1">
            <a:spLocks noGrp="1"/>
          </p:cNvSpPr>
          <p:nvPr>
            <p:ph type="ctrTitle"/>
          </p:nvPr>
        </p:nvSpPr>
        <p:spPr>
          <a:xfrm>
            <a:off x="1766925" y="3621225"/>
            <a:ext cx="2755200" cy="10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What is their  </a:t>
            </a:r>
            <a:r>
              <a:rPr lang="en" sz="1300">
                <a:latin typeface="Comfortaa Regular"/>
                <a:ea typeface="Comfortaa Regular"/>
                <a:cs typeface="Comfortaa Regular"/>
                <a:sym typeface="Comfortaa Regular"/>
              </a:rPr>
              <a:t>“date of birth”</a:t>
            </a: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5" name="Google Shape;635;p50"/>
          <p:cNvSpPr txBox="1">
            <a:spLocks noGrp="1"/>
          </p:cNvSpPr>
          <p:nvPr>
            <p:ph type="ctrTitle"/>
          </p:nvPr>
        </p:nvSpPr>
        <p:spPr>
          <a:xfrm>
            <a:off x="4452975" y="3964125"/>
            <a:ext cx="2755200" cy="10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What is their  </a:t>
            </a:r>
            <a:r>
              <a:rPr lang="en" sz="1300">
                <a:latin typeface="Comfortaa Regular"/>
                <a:ea typeface="Comfortaa Regular"/>
                <a:cs typeface="Comfortaa Regular"/>
                <a:sym typeface="Comfortaa Regular"/>
              </a:rPr>
              <a:t>“occupation”</a:t>
            </a: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36" name="Google Shape;636;p50"/>
          <p:cNvCxnSpPr/>
          <p:nvPr/>
        </p:nvCxnSpPr>
        <p:spPr>
          <a:xfrm flipH="1">
            <a:off x="1950325" y="1731875"/>
            <a:ext cx="19623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7" name="Google Shape;637;p50"/>
          <p:cNvCxnSpPr>
            <a:endCxn id="634" idx="0"/>
          </p:cNvCxnSpPr>
          <p:nvPr/>
        </p:nvCxnSpPr>
        <p:spPr>
          <a:xfrm flipH="1">
            <a:off x="3144525" y="1922325"/>
            <a:ext cx="1292100" cy="169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8" name="Google Shape;638;p50"/>
          <p:cNvCxnSpPr>
            <a:endCxn id="635" idx="0"/>
          </p:cNvCxnSpPr>
          <p:nvPr/>
        </p:nvCxnSpPr>
        <p:spPr>
          <a:xfrm>
            <a:off x="5169975" y="2284425"/>
            <a:ext cx="660600" cy="167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230025"/>
            <a:ext cx="5220153" cy="2541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4" name="Google Shape;644;p51"/>
          <p:cNvPicPr preferRelativeResize="0"/>
          <p:nvPr/>
        </p:nvPicPr>
        <p:blipFill rotWithShape="1">
          <a:blip r:embed="rId4">
            <a:alphaModFix/>
          </a:blip>
          <a:srcRect l="18772" r="1818" b="7424"/>
          <a:stretch/>
        </p:blipFill>
        <p:spPr>
          <a:xfrm>
            <a:off x="2184150" y="1178575"/>
            <a:ext cx="6767201" cy="3779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0" y="421988"/>
            <a:ext cx="8890100" cy="42995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216" y="246450"/>
            <a:ext cx="3637560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659800" y="3195775"/>
            <a:ext cx="8175000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Wikidata 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 a free and open knowledge base that can be read and edited by both humans and machines.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Wikidata acts as central storage for the 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structured data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its Wikimedia sister projects including Wikipedia, Wikimedia Commons, Wikivoyage, Wikisource, and others.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53"/>
          <p:cNvPicPr preferRelativeResize="0"/>
          <p:nvPr/>
        </p:nvPicPr>
        <p:blipFill rotWithShape="1">
          <a:blip r:embed="rId3">
            <a:alphaModFix/>
          </a:blip>
          <a:srcRect l="25475" t="15504" r="19983"/>
          <a:stretch/>
        </p:blipFill>
        <p:spPr>
          <a:xfrm>
            <a:off x="142875" y="950075"/>
            <a:ext cx="4114799" cy="3209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5" name="Google Shape;655;p53"/>
          <p:cNvPicPr preferRelativeResize="0"/>
          <p:nvPr/>
        </p:nvPicPr>
        <p:blipFill rotWithShape="1">
          <a:blip r:embed="rId4">
            <a:alphaModFix/>
          </a:blip>
          <a:srcRect l="30512"/>
          <a:stretch/>
        </p:blipFill>
        <p:spPr>
          <a:xfrm>
            <a:off x="4366014" y="950075"/>
            <a:ext cx="4635110" cy="3209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6" name="Google Shape;656;p53"/>
          <p:cNvSpPr txBox="1">
            <a:spLocks noGrp="1"/>
          </p:cNvSpPr>
          <p:nvPr>
            <p:ph type="ctrTitle"/>
          </p:nvPr>
        </p:nvSpPr>
        <p:spPr>
          <a:xfrm>
            <a:off x="316575" y="4275313"/>
            <a:ext cx="37674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>
                <a:latin typeface="Comfortaa Regular"/>
                <a:ea typeface="Comfortaa Regular"/>
                <a:cs typeface="Comfortaa Regular"/>
                <a:sym typeface="Comfortaa Regular"/>
              </a:rPr>
              <a:t>Bubble chart showing occupations of UVic archival creators</a:t>
            </a:r>
            <a:endParaRPr sz="14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57" name="Google Shape;657;p53"/>
          <p:cNvSpPr txBox="1">
            <a:spLocks noGrp="1"/>
          </p:cNvSpPr>
          <p:nvPr>
            <p:ph type="ctrTitle"/>
          </p:nvPr>
        </p:nvSpPr>
        <p:spPr>
          <a:xfrm>
            <a:off x="4799875" y="4275313"/>
            <a:ext cx="37674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>
                <a:latin typeface="Comfortaa Regular"/>
                <a:ea typeface="Comfortaa Regular"/>
                <a:cs typeface="Comfortaa Regular"/>
                <a:sym typeface="Comfortaa Regular"/>
              </a:rPr>
              <a:t>Timeline of writers who have archival holdings at UVic</a:t>
            </a:r>
            <a:endParaRPr sz="14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58" name="Google Shape;658;p53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Benefit:</a:t>
            </a: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Broad overview of UVic’s archival collections and creators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13" y="895350"/>
            <a:ext cx="6824151" cy="21248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4" name="Google Shape;664;p54"/>
          <p:cNvPicPr preferRelativeResize="0"/>
          <p:nvPr/>
        </p:nvPicPr>
        <p:blipFill rotWithShape="1">
          <a:blip r:embed="rId4">
            <a:alphaModFix/>
          </a:blip>
          <a:srcRect l="61556" t="46015"/>
          <a:stretch/>
        </p:blipFill>
        <p:spPr>
          <a:xfrm>
            <a:off x="4423062" y="2107000"/>
            <a:ext cx="4183625" cy="2826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5" name="Google Shape;665;p54"/>
          <p:cNvSpPr txBox="1">
            <a:spLocks noGrp="1"/>
          </p:cNvSpPr>
          <p:nvPr>
            <p:ph type="ctrTitle"/>
          </p:nvPr>
        </p:nvSpPr>
        <p:spPr>
          <a:xfrm>
            <a:off x="537325" y="3298949"/>
            <a:ext cx="3767400" cy="17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Pictured above: “archives at” statement from </a:t>
            </a:r>
            <a:r>
              <a:rPr lang="en" sz="1400" u="sng">
                <a:solidFill>
                  <a:schemeClr val="hlink"/>
                </a:solidFill>
                <a:latin typeface="Comfortaa Regular"/>
                <a:ea typeface="Comfortaa Regular"/>
                <a:cs typeface="Comfortaa Regular"/>
                <a:sym typeface="Comfortaa Regular"/>
                <a:hlinkClick r:id="rId5"/>
              </a:rPr>
              <a:t>Else Seel’s Wikidata page</a:t>
            </a:r>
            <a:endParaRPr sz="14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Pictured to the right: Visualization resulting from Else Seel’s “archives at” statement</a:t>
            </a:r>
            <a:endParaRPr sz="14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66" name="Google Shape;666;p54"/>
          <p:cNvSpPr/>
          <p:nvPr/>
        </p:nvSpPr>
        <p:spPr>
          <a:xfrm>
            <a:off x="5805218" y="4019547"/>
            <a:ext cx="1244925" cy="745150"/>
          </a:xfrm>
          <a:custGeom>
            <a:avLst/>
            <a:gdLst/>
            <a:ahLst/>
            <a:cxnLst/>
            <a:rect l="l" t="t" r="r" b="b"/>
            <a:pathLst>
              <a:path w="49797" h="29806" extrusionOk="0">
                <a:moveTo>
                  <a:pt x="17227" y="618"/>
                </a:moveTo>
                <a:cubicBezTo>
                  <a:pt x="8717" y="618"/>
                  <a:pt x="-4411" y="14794"/>
                  <a:pt x="1606" y="20811"/>
                </a:cubicBezTo>
                <a:cubicBezTo>
                  <a:pt x="12837" y="32042"/>
                  <a:pt x="43332" y="34034"/>
                  <a:pt x="49231" y="19287"/>
                </a:cubicBezTo>
                <a:cubicBezTo>
                  <a:pt x="54504" y="6105"/>
                  <a:pt x="19646" y="-6373"/>
                  <a:pt x="9607" y="3666"/>
                </a:cubicBez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sp>
      <p:sp>
        <p:nvSpPr>
          <p:cNvPr id="667" name="Google Shape;667;p54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Limitation: Focus on archival creators rather than materials, subjects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5"/>
          <p:cNvSpPr txBox="1">
            <a:spLocks noGrp="1"/>
          </p:cNvSpPr>
          <p:nvPr>
            <p:ph type="ctrTitle"/>
          </p:nvPr>
        </p:nvSpPr>
        <p:spPr>
          <a:xfrm>
            <a:off x="793650" y="206250"/>
            <a:ext cx="75567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What materials are actually in the Else L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übcke Seel fonds?</a:t>
            </a:r>
            <a:r>
              <a:rPr lang="en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3" name="Google Shape;67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37" y="941250"/>
            <a:ext cx="5868270" cy="37069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4" name="Google Shape;674;p55"/>
          <p:cNvSpPr/>
          <p:nvPr/>
        </p:nvSpPr>
        <p:spPr>
          <a:xfrm>
            <a:off x="6560575" y="2779625"/>
            <a:ext cx="419100" cy="1800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5"/>
          <p:cNvSpPr txBox="1">
            <a:spLocks noGrp="1"/>
          </p:cNvSpPr>
          <p:nvPr>
            <p:ph type="ctrTitle"/>
          </p:nvPr>
        </p:nvSpPr>
        <p:spPr>
          <a:xfrm>
            <a:off x="7072350" y="3124700"/>
            <a:ext cx="2164200" cy="18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Example: Over a decade of letters received from Ezra Pound, Dorothy Shakespear, and </a:t>
            </a:r>
            <a:br>
              <a:rPr lang="en" sz="14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en" sz="14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Mary de Rachewiltz</a:t>
            </a:r>
            <a:endParaRPr sz="14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76" name="Google Shape;676;p55"/>
          <p:cNvSpPr txBox="1">
            <a:spLocks noGrp="1"/>
          </p:cNvSpPr>
          <p:nvPr>
            <p:ph type="ctrTitle"/>
          </p:nvPr>
        </p:nvSpPr>
        <p:spPr>
          <a:xfrm>
            <a:off x="599650" y="4694425"/>
            <a:ext cx="58086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 i="1">
                <a:latin typeface="Montserrat Light"/>
                <a:ea typeface="Montserrat Light"/>
                <a:cs typeface="Montserrat Light"/>
                <a:sym typeface="Montserrat Light"/>
              </a:rPr>
              <a:t>Screenshot of the Else L</a:t>
            </a:r>
            <a:r>
              <a:rPr lang="en" sz="1200" i="1"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übcke Seel fonds </a:t>
            </a:r>
            <a:r>
              <a:rPr lang="en" sz="1200" i="1" u="sng">
                <a:solidFill>
                  <a:schemeClr val="hlink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AtoM finding aid</a:t>
            </a:r>
            <a:endParaRPr sz="1200" i="1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6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 Regular"/>
                <a:ea typeface="Comfortaa Regular"/>
                <a:cs typeface="Comfortaa Regular"/>
                <a:sym typeface="Comfortaa Regular"/>
              </a:rPr>
              <a:t>Task 2: Highlighting correspondence within an archival fonds</a:t>
            </a:r>
            <a:endParaRPr sz="2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82" name="Google Shape;682;p56"/>
          <p:cNvSpPr txBox="1"/>
          <p:nvPr/>
        </p:nvSpPr>
        <p:spPr>
          <a:xfrm>
            <a:off x="1377450" y="1335300"/>
            <a:ext cx="6389100" cy="24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Initial idea: create a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20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“correspondent of”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20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Wikidata property</a:t>
            </a:r>
            <a:endParaRPr sz="20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Would allow you to add Wikidata statements such as: </a:t>
            </a:r>
            <a:r>
              <a:rPr lang="en" sz="1600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Ezra Pound is a “correspondent of” Else Seel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/>
            </a:r>
            <a:b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 Regular"/>
              <a:buChar char="●"/>
            </a:pPr>
            <a:r>
              <a:rPr lang="en" sz="20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Property proposal rejected by Wikidata community</a:t>
            </a:r>
            <a:endParaRPr sz="20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7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 Regular"/>
                <a:ea typeface="Comfortaa Regular"/>
                <a:cs typeface="Comfortaa Regular"/>
                <a:sym typeface="Comfortaa Regular"/>
              </a:rPr>
              <a:t>Task 2: Highlighting correspondence within an archival fonds</a:t>
            </a:r>
            <a:endParaRPr sz="2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688" name="Google Shape;68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563" y="853200"/>
            <a:ext cx="4556874" cy="2182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9" name="Google Shape;689;p57"/>
          <p:cNvSpPr txBox="1">
            <a:spLocks noGrp="1"/>
          </p:cNvSpPr>
          <p:nvPr>
            <p:ph type="ctrTitle"/>
          </p:nvPr>
        </p:nvSpPr>
        <p:spPr>
          <a:xfrm>
            <a:off x="390600" y="3213075"/>
            <a:ext cx="83628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Work-around statement proposed by Wikidata community:</a:t>
            </a:r>
            <a:endParaRPr sz="15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400" i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Else Seel has “significant person” Dorothy Shakespear → “object has role” of correspondent</a:t>
            </a:r>
            <a:endParaRPr sz="1400" i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/>
            </a:r>
            <a:br>
              <a:rPr lang="en" sz="15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en" sz="15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Resulting challenge: Much more difficult to write useful queries that connect this information with UVic’s “archives at” statements</a:t>
            </a:r>
            <a:endParaRPr sz="15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58"/>
          <p:cNvPicPr preferRelativeResize="0"/>
          <p:nvPr/>
        </p:nvPicPr>
        <p:blipFill rotWithShape="1">
          <a:blip r:embed="rId3">
            <a:alphaModFix/>
          </a:blip>
          <a:srcRect l="2698" t="9585" r="22769" b="39562"/>
          <a:stretch/>
        </p:blipFill>
        <p:spPr>
          <a:xfrm>
            <a:off x="572400" y="1057325"/>
            <a:ext cx="4573074" cy="19707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5" name="Google Shape;695;p58"/>
          <p:cNvSpPr txBox="1">
            <a:spLocks noGrp="1"/>
          </p:cNvSpPr>
          <p:nvPr>
            <p:ph type="ctrTitle"/>
          </p:nvPr>
        </p:nvSpPr>
        <p:spPr>
          <a:xfrm>
            <a:off x="625425" y="3589650"/>
            <a:ext cx="3887700" cy="12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Comfortaa Regular"/>
                <a:ea typeface="Comfortaa Regular"/>
                <a:cs typeface="Comfortaa Regular"/>
                <a:sym typeface="Comfortaa Regular"/>
              </a:rPr>
              <a:t>Pictured above: Screenshot of the Else L</a:t>
            </a:r>
            <a:r>
              <a:rPr lang="en" sz="1200"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übcke Seel fonds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  <a:hlinkClick r:id="rId4"/>
              </a:rPr>
              <a:t>AtoM finding aid</a:t>
            </a:r>
            <a:endParaRPr sz="12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2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Comfortaa Regular"/>
                <a:ea typeface="Comfortaa Regular"/>
                <a:cs typeface="Comfortaa Regular"/>
                <a:sym typeface="Comfortaa Regular"/>
              </a:rPr>
              <a:t>Pictured to the right: Series-level “archives at” statement now included on </a:t>
            </a:r>
            <a:r>
              <a:rPr lang="en" sz="1200" u="sng">
                <a:solidFill>
                  <a:schemeClr val="hlink"/>
                </a:solidFill>
                <a:latin typeface="Comfortaa Regular"/>
                <a:ea typeface="Comfortaa Regular"/>
                <a:cs typeface="Comfortaa Regular"/>
                <a:sym typeface="Comfortaa Regular"/>
                <a:hlinkClick r:id="rId5"/>
              </a:rPr>
              <a:t>Ezra Pound’s Wikidata page</a:t>
            </a:r>
            <a:endParaRPr sz="12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cxnSp>
        <p:nvCxnSpPr>
          <p:cNvPr id="696" name="Google Shape;696;p58"/>
          <p:cNvCxnSpPr/>
          <p:nvPr/>
        </p:nvCxnSpPr>
        <p:spPr>
          <a:xfrm>
            <a:off x="1504100" y="2953000"/>
            <a:ext cx="31194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7" name="Google Shape;697;p58"/>
          <p:cNvSpPr txBox="1">
            <a:spLocks noGrp="1"/>
          </p:cNvSpPr>
          <p:nvPr>
            <p:ph type="ctrTitle"/>
          </p:nvPr>
        </p:nvSpPr>
        <p:spPr>
          <a:xfrm>
            <a:off x="484650" y="271100"/>
            <a:ext cx="81747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Alternative: Experiment with creating “archives at” statements for lower levels of description (in this case, series-level)</a:t>
            </a:r>
            <a:endParaRPr sz="15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698" name="Google Shape;69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100" y="2571750"/>
            <a:ext cx="3887804" cy="23936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99" name="Google Shape;699;p58"/>
          <p:cNvCxnSpPr/>
          <p:nvPr/>
        </p:nvCxnSpPr>
        <p:spPr>
          <a:xfrm>
            <a:off x="1420825" y="2976725"/>
            <a:ext cx="3747000" cy="43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0" name="Google Shape;700;p58"/>
          <p:cNvSpPr txBox="1">
            <a:spLocks noGrp="1"/>
          </p:cNvSpPr>
          <p:nvPr>
            <p:ph type="ctrTitle"/>
          </p:nvPr>
        </p:nvSpPr>
        <p:spPr>
          <a:xfrm>
            <a:off x="3119800" y="949350"/>
            <a:ext cx="3887700" cy="12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00">
                <a:solidFill>
                  <a:srgbClr val="F1C23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</a:t>
            </a:r>
            <a:r>
              <a:rPr lang="en" sz="900" i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fonds-level is usual focus</a:t>
            </a:r>
            <a:endParaRPr sz="900" i="1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9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Experimentation results: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6" name="Google Shape;706;p59"/>
          <p:cNvSpPr txBox="1"/>
          <p:nvPr/>
        </p:nvSpPr>
        <p:spPr>
          <a:xfrm>
            <a:off x="206250" y="681475"/>
            <a:ext cx="87315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AutoNum type="arabicParenR"/>
            </a:pPr>
            <a:r>
              <a:rPr lang="en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addition to querying for creators who have entire fonds at UVic, you can now query for people who specifically have correspondence at UVic </a:t>
            </a:r>
            <a:r>
              <a:rPr lang="en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(current results would be limited to Else Seel’s correspondents)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AutoNum type="arabicParenR"/>
            </a:pPr>
            <a:r>
              <a:rPr lang="en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Now able to create a visualization that links Else Seel to the materials held within her fonds:</a:t>
            </a: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7" name="Google Shape;70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425" y="1745525"/>
            <a:ext cx="6367149" cy="31578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0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Resulting question: How much detail is too much detail?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3" name="Google Shape;713;p60"/>
          <p:cNvSpPr txBox="1"/>
          <p:nvPr/>
        </p:nvSpPr>
        <p:spPr>
          <a:xfrm>
            <a:off x="462450" y="1104300"/>
            <a:ext cx="8219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Adding “archives at” statements for every fonds or collection is already a huge amount of work; adding “archives at” statements for each series of correspondence would increase this work exponentially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However, as archivists are dealing with unique aggregations of unique items, detailed descriptive data can make a big difference when promoting access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 straightforward answer; clear that linked open data provides many opportunities for enhancing archival description efforts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1"/>
          <p:cNvSpPr txBox="1">
            <a:spLocks noGrp="1"/>
          </p:cNvSpPr>
          <p:nvPr>
            <p:ph type="ctrTitle"/>
          </p:nvPr>
        </p:nvSpPr>
        <p:spPr>
          <a:xfrm>
            <a:off x="249658" y="244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 Regular"/>
                <a:ea typeface="Comfortaa Regular"/>
                <a:cs typeface="Comfortaa Regular"/>
                <a:sym typeface="Comfortaa Regular"/>
              </a:rPr>
              <a:t>Resources</a:t>
            </a:r>
            <a:endParaRPr sz="2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791553" y="714010"/>
            <a:ext cx="27861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What is           ?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" name="Google Shape;84;p18" descr="Related image" title="Wikidata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3768" y="515154"/>
            <a:ext cx="998917" cy="70623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248600" y="4000500"/>
            <a:ext cx="8994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" sz="2500" i="1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 of January </a:t>
            </a:r>
            <a:r>
              <a:rPr lang="en" sz="2500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18</a:t>
            </a:r>
            <a:r>
              <a:rPr lang="en" sz="2500" i="1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202</a:t>
            </a:r>
            <a:r>
              <a:rPr lang="en" sz="2500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r>
              <a:rPr lang="en" sz="2500" i="1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n" sz="2500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1.17 Billion S</a:t>
            </a:r>
            <a:r>
              <a:rPr lang="en" sz="2500" i="1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tatements (Triples)</a:t>
            </a:r>
            <a:endParaRPr sz="2500" i="1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2791550" y="4543025"/>
            <a:ext cx="423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https://tools.wmflabs.org/wikidata-todo/stats.php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2178750" y="2646302"/>
            <a:ext cx="47865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349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"/>
              <a:buChar char="o"/>
            </a:pPr>
            <a:r>
              <a:rPr lang="en" sz="19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Multilingual/Multiscript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42900" marR="0" lvl="0" indent="-349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"/>
              <a:buChar char="o"/>
            </a:pPr>
            <a:r>
              <a:rPr lang="en" sz="190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Open to anyone in the world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42900" marR="0" lvl="0" indent="-349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"/>
              <a:buChar char="o"/>
            </a:pPr>
            <a:r>
              <a:rPr lang="en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Linked Data System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625725" y="1317300"/>
            <a:ext cx="8175000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Wikidata 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 a free and open knowledge base that can be read and edited by both humans and machines.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Wikidata acts as central storage for the 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structured data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its Wikimedia sister projects including Wikipedia, Wikimedia Commons, Wikivoyage, Wikisource, and others.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224175" y="60850"/>
            <a:ext cx="86862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Is Linked Data Again?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2429750" y="583475"/>
            <a:ext cx="4596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 way of structuring information as data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224175" y="1155450"/>
            <a:ext cx="3182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Take any assertion ...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998425" y="1155450"/>
            <a:ext cx="4872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David Sedaris is the author of Calypso.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093025" y="2094450"/>
            <a:ext cx="1915800" cy="461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David Sedaris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643275" y="1617150"/>
            <a:ext cx="52671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i="1">
                <a:latin typeface="Comfortaa"/>
                <a:ea typeface="Comfortaa"/>
                <a:cs typeface="Comfortaa"/>
                <a:sym typeface="Comfortaa"/>
              </a:rPr>
              <a:t>Linked data chops this up into component parts</a:t>
            </a:r>
            <a:endParaRPr sz="1500"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5062400" y="2094450"/>
            <a:ext cx="1915800" cy="4155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Is the author of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7031775" y="2094450"/>
            <a:ext cx="1915800" cy="4155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Calypso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77100" y="3197538"/>
            <a:ext cx="60864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i="1">
                <a:latin typeface="Comfortaa"/>
                <a:ea typeface="Comfortaa"/>
                <a:cs typeface="Comfortaa"/>
                <a:sym typeface="Comfortaa"/>
              </a:rPr>
              <a:t>This creates a statement or, in linked data terms, a “triple”</a:t>
            </a:r>
            <a:endParaRPr sz="1500"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093013" y="2658825"/>
            <a:ext cx="1915800" cy="4155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Subject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5062400" y="2658825"/>
            <a:ext cx="1915800" cy="4155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Predicate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7031763" y="2658825"/>
            <a:ext cx="1915800" cy="4155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Object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985850" y="3586225"/>
            <a:ext cx="80049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“Good Linked Data” Takes Each of These Parts and Represents Them With Globally Unique Identifiers that are machine actionable (instead of text)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71300" y="4565750"/>
            <a:ext cx="2614800" cy="338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/>
              <a:t>http://id.loc.gov/authorities/names/n94015692</a:t>
            </a:r>
            <a:endParaRPr sz="11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2978888" y="4558100"/>
            <a:ext cx="2454000" cy="3540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http://purl.org/dc/terms/creator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5625699" y="4565750"/>
            <a:ext cx="3437700" cy="3387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http:////www.worldcat.org//oclc//1090454755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309" y="586150"/>
            <a:ext cx="7469343" cy="455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2116800" y="1573200"/>
            <a:ext cx="1613100" cy="304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2030073" y="3284700"/>
            <a:ext cx="937200" cy="304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3101275" y="3284700"/>
            <a:ext cx="801900" cy="3042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823725" y="1389825"/>
            <a:ext cx="136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Item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65775" y="3150450"/>
            <a:ext cx="208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Property</a:t>
            </a:r>
            <a:endParaRPr sz="3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037179" y="3150450"/>
            <a:ext cx="161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Value</a:t>
            </a:r>
            <a:endParaRPr sz="3000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441150" y="0"/>
            <a:ext cx="408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Wikidata Structure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23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latin typeface="Comfortaa"/>
                <a:ea typeface="Comfortaa"/>
                <a:cs typeface="Comfortaa"/>
                <a:sym typeface="Comfortaa"/>
              </a:rPr>
              <a:t>The Structure of Wikidata</a:t>
            </a:r>
            <a:endParaRPr sz="262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50" y="1170075"/>
            <a:ext cx="354295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r="47254"/>
          <a:stretch/>
        </p:blipFill>
        <p:spPr>
          <a:xfrm>
            <a:off x="4177750" y="1054650"/>
            <a:ext cx="4277750" cy="11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926600" y="2614350"/>
            <a:ext cx="116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Item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29" name="Google Shape;129;p21"/>
          <p:cNvCxnSpPr>
            <a:endCxn id="128" idx="0"/>
          </p:cNvCxnSpPr>
          <p:nvPr/>
        </p:nvCxnSpPr>
        <p:spPr>
          <a:xfrm flipH="1">
            <a:off x="1506800" y="1805850"/>
            <a:ext cx="244800" cy="808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" name="Google Shape;130;p21"/>
          <p:cNvSpPr txBox="1"/>
          <p:nvPr/>
        </p:nvSpPr>
        <p:spPr>
          <a:xfrm>
            <a:off x="3581600" y="2656950"/>
            <a:ext cx="215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Property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6630550" y="2656950"/>
            <a:ext cx="16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Value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2" name="Google Shape;132;p21"/>
          <p:cNvCxnSpPr>
            <a:endCxn id="130" idx="0"/>
          </p:cNvCxnSpPr>
          <p:nvPr/>
        </p:nvCxnSpPr>
        <p:spPr>
          <a:xfrm flipH="1">
            <a:off x="4660850" y="1617450"/>
            <a:ext cx="156000" cy="103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21"/>
          <p:cNvCxnSpPr/>
          <p:nvPr/>
        </p:nvCxnSpPr>
        <p:spPr>
          <a:xfrm>
            <a:off x="6879425" y="1464150"/>
            <a:ext cx="53100" cy="115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21"/>
          <p:cNvSpPr txBox="1"/>
          <p:nvPr/>
        </p:nvSpPr>
        <p:spPr>
          <a:xfrm>
            <a:off x="926600" y="3423825"/>
            <a:ext cx="93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Q #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936650" y="3423825"/>
            <a:ext cx="93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P #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6312175" y="3423825"/>
            <a:ext cx="25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Often a Q#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750" y="4042450"/>
            <a:ext cx="2772554" cy="8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6">
            <a:alphaModFix/>
          </a:blip>
          <a:srcRect r="61804" b="60457"/>
          <a:stretch/>
        </p:blipFill>
        <p:spPr>
          <a:xfrm>
            <a:off x="3277200" y="4190700"/>
            <a:ext cx="2412100" cy="3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23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Does Linked Data Look Like In Wikidata?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50" y="1170075"/>
            <a:ext cx="354295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4">
            <a:alphaModFix/>
          </a:blip>
          <a:srcRect r="47254"/>
          <a:stretch/>
        </p:blipFill>
        <p:spPr>
          <a:xfrm>
            <a:off x="4177750" y="1054650"/>
            <a:ext cx="4277750" cy="11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926600" y="2614350"/>
            <a:ext cx="12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Item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7" name="Google Shape;147;p22"/>
          <p:cNvCxnSpPr>
            <a:endCxn id="146" idx="0"/>
          </p:cNvCxnSpPr>
          <p:nvPr/>
        </p:nvCxnSpPr>
        <p:spPr>
          <a:xfrm flipH="1">
            <a:off x="1572800" y="1805850"/>
            <a:ext cx="244800" cy="808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22"/>
          <p:cNvSpPr txBox="1"/>
          <p:nvPr/>
        </p:nvSpPr>
        <p:spPr>
          <a:xfrm>
            <a:off x="3581600" y="2656950"/>
            <a:ext cx="20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Property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6630550" y="2656950"/>
            <a:ext cx="16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Value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50" name="Google Shape;150;p22"/>
          <p:cNvCxnSpPr>
            <a:endCxn id="148" idx="0"/>
          </p:cNvCxnSpPr>
          <p:nvPr/>
        </p:nvCxnSpPr>
        <p:spPr>
          <a:xfrm flipH="1">
            <a:off x="4590350" y="1617450"/>
            <a:ext cx="156000" cy="103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22"/>
          <p:cNvCxnSpPr/>
          <p:nvPr/>
        </p:nvCxnSpPr>
        <p:spPr>
          <a:xfrm>
            <a:off x="6879425" y="1464150"/>
            <a:ext cx="53100" cy="115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p22"/>
          <p:cNvSpPr txBox="1"/>
          <p:nvPr/>
        </p:nvSpPr>
        <p:spPr>
          <a:xfrm>
            <a:off x="926600" y="3423825"/>
            <a:ext cx="93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Q #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3936650" y="3423825"/>
            <a:ext cx="93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P #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6740675" y="3423825"/>
            <a:ext cx="93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Q #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571550" y="4084200"/>
            <a:ext cx="189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Subject</a:t>
            </a:r>
            <a:endParaRPr sz="3000" i="1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3485750" y="4084200"/>
            <a:ext cx="211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Predicate</a:t>
            </a:r>
            <a:endParaRPr sz="3000" i="1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6289775" y="4084200"/>
            <a:ext cx="18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Object</a:t>
            </a:r>
            <a:endParaRPr sz="3000" i="1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On-screen Show (16:9)</PresentationFormat>
  <Paragraphs>224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Comfortaa</vt:lpstr>
      <vt:lpstr>Comfortaa Regular</vt:lpstr>
      <vt:lpstr>Montserrat</vt:lpstr>
      <vt:lpstr>Montserrat Light</vt:lpstr>
      <vt:lpstr>Montserrat Medium</vt:lpstr>
      <vt:lpstr>Roboto</vt:lpstr>
      <vt:lpstr>Simple Light</vt:lpstr>
      <vt:lpstr>Intersections with Open Knowledge: Wikidata at UVic Libraries</vt:lpstr>
      <vt:lpstr>Territorial Acknowledgement</vt:lpstr>
      <vt:lpstr>What is Wikidata? What is Linked Data?</vt:lpstr>
      <vt:lpstr>PowerPoint Presentation</vt:lpstr>
      <vt:lpstr>What is           ?</vt:lpstr>
      <vt:lpstr>What Is Linked Data Again?</vt:lpstr>
      <vt:lpstr>Wikidata Structure</vt:lpstr>
      <vt:lpstr>The Structure of Wikidata</vt:lpstr>
      <vt:lpstr>What Does Linked Data Look Like In Wikidata?</vt:lpstr>
      <vt:lpstr>Remember “Good” Linked Data?</vt:lpstr>
      <vt:lpstr>Qualifiers</vt:lpstr>
      <vt:lpstr>How Do I Know If Anything is True?</vt:lpstr>
      <vt:lpstr>The reliance on Verifiability instead of Truth allows Wikidata to deal with competing claims</vt:lpstr>
      <vt:lpstr>Wikidata also acts as a “secondary database” : a hub to equate identifiers in different databases</vt:lpstr>
      <vt:lpstr>How do you query linked data?  SPARQL </vt:lpstr>
      <vt:lpstr>Querying with The Wikidata Query Service</vt:lpstr>
      <vt:lpstr>Wikidata Case Studies within Libraries &amp; Archives</vt:lpstr>
      <vt:lpstr>Authority Data</vt:lpstr>
      <vt:lpstr>Scholarly Communication</vt:lpstr>
      <vt:lpstr>Diversity, Equity and Inclusion</vt:lpstr>
      <vt:lpstr>Wikibase</vt:lpstr>
      <vt:lpstr>What to Add and How to Add to Wikidata</vt:lpstr>
      <vt:lpstr>Archives at</vt:lpstr>
      <vt:lpstr>How We’re Using Wikidata at UVic Libraries [placeholder slide]</vt:lpstr>
      <vt:lpstr>Creating a Hook</vt:lpstr>
      <vt:lpstr>Otherwise -  ENTITY DRIVEN so far</vt:lpstr>
      <vt:lpstr>WikiProject PCC Wikidata Pilot and Wikiproject Page</vt:lpstr>
      <vt:lpstr>Overall Entity Approach [slide needs developing] </vt:lpstr>
      <vt:lpstr>What does Wikidata Give Us?</vt:lpstr>
      <vt:lpstr>Wikidata Allows Us To Ask More Interesting Questions</vt:lpstr>
      <vt:lpstr>How Much Data We Create vs. How Much the World Has Created</vt:lpstr>
      <vt:lpstr>Prismatic Effect on Value Of Routine Metadata Production </vt:lpstr>
      <vt:lpstr>Wikidata as Estuarial Space</vt:lpstr>
      <vt:lpstr>Experimenting with Queries &amp; Visualizations</vt:lpstr>
      <vt:lpstr>Task 1: Querying and visualizing the “archives at” UVic</vt:lpstr>
      <vt:lpstr>Task 1: Querying and visualizing the “archives at” UVic</vt:lpstr>
      <vt:lpstr>Refining the query:</vt:lpstr>
      <vt:lpstr>PowerPoint Presentation</vt:lpstr>
      <vt:lpstr>PowerPoint Presentation</vt:lpstr>
      <vt:lpstr>Bubble chart showing occupations of UVic archival creators</vt:lpstr>
      <vt:lpstr>Pictured above: “archives at” statement from Else Seel’s Wikidata page  Pictured to the right: Visualization resulting from Else Seel’s “archives at” statement</vt:lpstr>
      <vt:lpstr>What materials are actually in the Else Lübcke Seel fonds? </vt:lpstr>
      <vt:lpstr>Task 2: Highlighting correspondence within an archival fonds</vt:lpstr>
      <vt:lpstr>Task 2: Highlighting correspondence within an archival fonds</vt:lpstr>
      <vt:lpstr>Pictured above: Screenshot of the Else Lübcke Seel fonds AtoM finding aid  Pictured to the right: Series-level “archives at” statement now included on Ezra Pound’s Wikidata page</vt:lpstr>
      <vt:lpstr>Experimentation results:</vt:lpstr>
      <vt:lpstr>Resulting question: How much detail is too much detail?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Intersections with Open Knowledge: Wikidata at UVic Libraries</dc:title>
  <dc:creator>Jessica Mussell</dc:creator>
  <cp:lastModifiedBy>Jessica Mussell</cp:lastModifiedBy>
  <cp:revision>1</cp:revision>
  <dcterms:modified xsi:type="dcterms:W3CDTF">2021-01-27T21:09:17Z</dcterms:modified>
</cp:coreProperties>
</file>