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handoutMasterIdLst>
    <p:handoutMasterId r:id="rId11"/>
  </p:handoutMasterIdLst>
  <p:sldIdLst>
    <p:sldId id="257" r:id="rId2"/>
    <p:sldId id="260" r:id="rId3"/>
    <p:sldId id="266" r:id="rId4"/>
    <p:sldId id="263" r:id="rId5"/>
    <p:sldId id="264" r:id="rId6"/>
    <p:sldId id="265" r:id="rId7"/>
    <p:sldId id="267"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67041" autoAdjust="0"/>
  </p:normalViewPr>
  <p:slideViewPr>
    <p:cSldViewPr snapToGrid="0">
      <p:cViewPr varScale="1">
        <p:scale>
          <a:sx n="88" d="100"/>
          <a:sy n="88" d="100"/>
        </p:scale>
        <p:origin x="414" y="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00" d="100"/>
          <a:sy n="100" d="100"/>
        </p:scale>
        <p:origin x="259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0077E2-2C55-4A77-B6C0-86551C08DE30}" type="datetimeFigureOut">
              <a:rPr lang="en-CA" smtClean="0"/>
              <a:t>2021-02-02</a:t>
            </a:fld>
            <a:endParaRPr lang="en-CA"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27E2EB-676A-4EFA-AB18-71ED22D0F1BD}" type="slidenum">
              <a:rPr lang="en-CA" smtClean="0"/>
              <a:t>‹#›</a:t>
            </a:fld>
            <a:endParaRPr lang="en-CA" dirty="0"/>
          </a:p>
        </p:txBody>
      </p:sp>
    </p:spTree>
    <p:extLst>
      <p:ext uri="{BB962C8B-B14F-4D97-AF65-F5344CB8AC3E}">
        <p14:creationId xmlns:p14="http://schemas.microsoft.com/office/powerpoint/2010/main" val="476723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9B1E64-EF76-458D-89DC-91C877D91980}" type="datetimeFigureOut">
              <a:rPr lang="en-CA" smtClean="0"/>
              <a:t>2021-02-02</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8FF8C0-943F-46C2-937A-C6810F314B54}" type="slidenum">
              <a:rPr lang="en-CA" smtClean="0"/>
              <a:t>‹#›</a:t>
            </a:fld>
            <a:endParaRPr lang="en-CA" dirty="0"/>
          </a:p>
        </p:txBody>
      </p:sp>
    </p:spTree>
    <p:extLst>
      <p:ext uri="{BB962C8B-B14F-4D97-AF65-F5344CB8AC3E}">
        <p14:creationId xmlns:p14="http://schemas.microsoft.com/office/powerpoint/2010/main" val="3365086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r>
              <a:rPr lang="en-CA" sz="1200" kern="1200" dirty="0" smtClean="0">
                <a:solidFill>
                  <a:schemeClr val="tx1"/>
                </a:solidFill>
                <a:effectLst/>
                <a:latin typeface="+mn-lt"/>
                <a:ea typeface="+mn-ea"/>
                <a:cs typeface="+mn-cs"/>
              </a:rPr>
              <a:t>Hello, In September of 2019 I was still relatively new to my liaison role with Engineering when an instructor requested a class session for her MENG 293 Project Management class.</a:t>
            </a:r>
          </a:p>
          <a:p>
            <a:r>
              <a:rPr lang="en-CA" sz="1200" kern="1200" dirty="0" smtClean="0">
                <a:solidFill>
                  <a:schemeClr val="tx1"/>
                </a:solidFill>
                <a:effectLst/>
                <a:latin typeface="+mn-lt"/>
                <a:ea typeface="+mn-ea"/>
                <a:cs typeface="+mn-cs"/>
              </a:rPr>
              <a:t>I had worked with this instructor before in 100 level classes,</a:t>
            </a:r>
          </a:p>
          <a:p>
            <a:r>
              <a:rPr lang="en-CA" sz="1200" kern="1200" dirty="0" smtClean="0">
                <a:solidFill>
                  <a:schemeClr val="tx1"/>
                </a:solidFill>
                <a:effectLst/>
                <a:latin typeface="+mn-lt"/>
                <a:ea typeface="+mn-ea"/>
                <a:cs typeface="+mn-cs"/>
              </a:rPr>
              <a:t> I am also the English liaison librarian and I usually meet Engineering students during a one-shot for ENGL 170: Technical writing. </a:t>
            </a:r>
          </a:p>
          <a:p>
            <a:r>
              <a:rPr lang="en-CA" sz="1200" kern="1200" dirty="0" smtClean="0">
                <a:solidFill>
                  <a:schemeClr val="tx1"/>
                </a:solidFill>
                <a:effectLst/>
                <a:latin typeface="+mn-lt"/>
                <a:ea typeface="+mn-ea"/>
                <a:cs typeface="+mn-cs"/>
              </a:rPr>
              <a:t>So, for some of the students this would be the third time I would visit their class. </a:t>
            </a:r>
          </a:p>
          <a:p>
            <a:r>
              <a:rPr lang="en-CA" sz="1200" kern="1200" dirty="0" smtClean="0">
                <a:solidFill>
                  <a:schemeClr val="tx1"/>
                </a:solidFill>
                <a:effectLst/>
                <a:latin typeface="+mn-lt"/>
                <a:ea typeface="+mn-ea"/>
                <a:cs typeface="+mn-cs"/>
              </a:rPr>
              <a:t>Therefore, I wanted to make it as rich and informative a session as possible.</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CE66A1-B257-4E5F-AE94-9001A0D15B84}" type="slidenum">
              <a:rPr lang="en-CA" smtClean="0"/>
              <a:t>1</a:t>
            </a:fld>
            <a:endParaRPr lang="en-CA" dirty="0"/>
          </a:p>
        </p:txBody>
      </p:sp>
    </p:spTree>
    <p:extLst>
      <p:ext uri="{BB962C8B-B14F-4D97-AF65-F5344CB8AC3E}">
        <p14:creationId xmlns:p14="http://schemas.microsoft.com/office/powerpoint/2010/main" val="345359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I read through the course description and thought about which resources I would work through with the students, I realized that speaking to the entire class about more specific yet still generalized sources may not be the best use of everyone’s time. </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would also  maintain a superficial level of interaction, when I really wanted to get to know the students, their projects and the curriculum better.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So I decided to be bold!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308FF8C0-943F-46C2-937A-C6810F314B54}" type="slidenum">
              <a:rPr lang="en-CA" smtClean="0"/>
              <a:t>2</a:t>
            </a:fld>
            <a:endParaRPr lang="en-CA" dirty="0"/>
          </a:p>
        </p:txBody>
      </p:sp>
    </p:spTree>
    <p:extLst>
      <p:ext uri="{BB962C8B-B14F-4D97-AF65-F5344CB8AC3E}">
        <p14:creationId xmlns:p14="http://schemas.microsoft.com/office/powerpoint/2010/main" val="1315802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 proposed individual group meetings to the instructor as a way of sharing resources that were more relevant to each group, </a:t>
            </a:r>
          </a:p>
          <a:p>
            <a:r>
              <a:rPr lang="en-US" sz="1200" kern="1200" dirty="0" smtClean="0">
                <a:solidFill>
                  <a:schemeClr val="tx1"/>
                </a:solidFill>
                <a:effectLst/>
                <a:latin typeface="+mn-lt"/>
                <a:ea typeface="+mn-ea"/>
                <a:cs typeface="+mn-cs"/>
              </a:rPr>
              <a:t>while providing practice organizing consultant – style meetings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something that Project Teams often engage in.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instructor and I also discussed the essential elements of the meetings and how I would provide some feedback to her.</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08FF8C0-943F-46C2-937A-C6810F314B54}" type="slidenum">
              <a:rPr lang="en-CA" smtClean="0"/>
              <a:t>3</a:t>
            </a:fld>
            <a:endParaRPr lang="en-CA" dirty="0"/>
          </a:p>
        </p:txBody>
      </p:sp>
    </p:spTree>
    <p:extLst>
      <p:ext uri="{BB962C8B-B14F-4D97-AF65-F5344CB8AC3E}">
        <p14:creationId xmlns:p14="http://schemas.microsoft.com/office/powerpoint/2010/main" val="219897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We also talked about the benefits to the instructor and her students.</a:t>
            </a:r>
          </a:p>
          <a:p>
            <a:r>
              <a:rPr lang="en-CA" sz="1200" kern="1200" dirty="0" smtClean="0">
                <a:solidFill>
                  <a:schemeClr val="tx1"/>
                </a:solidFill>
                <a:effectLst/>
                <a:latin typeface="+mn-lt"/>
                <a:ea typeface="+mn-ea"/>
                <a:cs typeface="+mn-cs"/>
              </a:rPr>
              <a:t>Particularly zero class time lost and more rewarding interactions </a:t>
            </a:r>
          </a:p>
          <a:p>
            <a:r>
              <a:rPr lang="en-CA" sz="1200" kern="1200" dirty="0" smtClean="0">
                <a:solidFill>
                  <a:schemeClr val="tx1"/>
                </a:solidFill>
                <a:effectLst/>
                <a:latin typeface="+mn-lt"/>
                <a:ea typeface="+mn-ea"/>
                <a:cs typeface="+mn-cs"/>
              </a:rPr>
              <a:t>Although it would be substantially more challenging/time consuming for me, each meeting provided excellent learning opportunities as I was still getting to know our existing collection, and the numerous digital resources Engineering students need. </a:t>
            </a:r>
          </a:p>
          <a:p>
            <a:r>
              <a:rPr lang="en-CA" sz="1200" kern="1200" dirty="0" smtClean="0">
                <a:solidFill>
                  <a:schemeClr val="tx1"/>
                </a:solidFill>
                <a:effectLst/>
                <a:latin typeface="+mn-lt"/>
                <a:ea typeface="+mn-ea"/>
                <a:cs typeface="+mn-cs"/>
              </a:rPr>
              <a:t>I was very happy when she agreed to add ‘Librarian meeting’ as a required component.</a:t>
            </a:r>
          </a:p>
          <a:p>
            <a:endParaRPr lang="en-CA" dirty="0"/>
          </a:p>
        </p:txBody>
      </p:sp>
      <p:sp>
        <p:nvSpPr>
          <p:cNvPr id="4" name="Slide Number Placeholder 3"/>
          <p:cNvSpPr>
            <a:spLocks noGrp="1"/>
          </p:cNvSpPr>
          <p:nvPr>
            <p:ph type="sldNum" sz="quarter" idx="10"/>
          </p:nvPr>
        </p:nvSpPr>
        <p:spPr/>
        <p:txBody>
          <a:bodyPr/>
          <a:lstStyle/>
          <a:p>
            <a:fld id="{308FF8C0-943F-46C2-937A-C6810F314B54}" type="slidenum">
              <a:rPr lang="en-CA" smtClean="0"/>
              <a:t>4</a:t>
            </a:fld>
            <a:endParaRPr lang="en-CA" dirty="0"/>
          </a:p>
        </p:txBody>
      </p:sp>
    </p:spTree>
    <p:extLst>
      <p:ext uri="{BB962C8B-B14F-4D97-AF65-F5344CB8AC3E}">
        <p14:creationId xmlns:p14="http://schemas.microsoft.com/office/powerpoint/2010/main" val="2797779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The larger box is first part of the assignment sheet and the smaller box is the description of the librarians meeting.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instructor’s description was good but did not make the benefits of the meeting for students as clear as I had hoped.</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So again I was bold, and asked her for a copy of each group’s project proposal so I could thoroughly prepare for each meeting.</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08FF8C0-943F-46C2-937A-C6810F314B54}" type="slidenum">
              <a:rPr lang="en-CA" smtClean="0"/>
              <a:t>5</a:t>
            </a:fld>
            <a:endParaRPr lang="en-CA" dirty="0"/>
          </a:p>
        </p:txBody>
      </p:sp>
    </p:spTree>
    <p:extLst>
      <p:ext uri="{BB962C8B-B14F-4D97-AF65-F5344CB8AC3E}">
        <p14:creationId xmlns:p14="http://schemas.microsoft.com/office/powerpoint/2010/main" val="1600816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project proposals were</a:t>
            </a:r>
            <a:r>
              <a:rPr lang="en-CA" baseline="0" dirty="0" smtClean="0"/>
              <a:t> diverse and interesting.</a:t>
            </a:r>
          </a:p>
          <a:p>
            <a:r>
              <a:rPr lang="en-CA" baseline="0" dirty="0" smtClean="0"/>
              <a:t>I did quite a lot of prep for each meeting and</a:t>
            </a:r>
          </a:p>
          <a:p>
            <a:r>
              <a:rPr lang="en-CA" baseline="0" dirty="0" smtClean="0"/>
              <a:t>I was able to bring 2 or 3 valuable sources to each </a:t>
            </a:r>
            <a:r>
              <a:rPr lang="en-CA" baseline="0" dirty="0" smtClean="0"/>
              <a:t>Group</a:t>
            </a:r>
          </a:p>
          <a:p>
            <a:endParaRPr lang="en-CA" baseline="0" dirty="0" smtClean="0"/>
          </a:p>
          <a:p>
            <a:r>
              <a:rPr lang="en-CA" baseline="0" dirty="0" smtClean="0"/>
              <a:t>For example</a:t>
            </a:r>
          </a:p>
          <a:p>
            <a:pPr marL="171450" indent="-171450">
              <a:buFont typeface="Arial" panose="020B0604020202020204" pitchFamily="34" charset="0"/>
              <a:buChar char="•"/>
            </a:pPr>
            <a:r>
              <a:rPr lang="en-CA" baseline="0" dirty="0" smtClean="0"/>
              <a:t>Details of existing patents for a similar product</a:t>
            </a:r>
          </a:p>
          <a:p>
            <a:pPr marL="171450" indent="-171450">
              <a:buFont typeface="Arial" panose="020B0604020202020204" pitchFamily="34" charset="0"/>
              <a:buChar char="•"/>
            </a:pPr>
            <a:r>
              <a:rPr lang="en-CA" baseline="0" dirty="0" smtClean="0"/>
              <a:t>National and International standards for specific industries or machined components</a:t>
            </a:r>
          </a:p>
          <a:p>
            <a:r>
              <a:rPr lang="en-CA" sz="1200" kern="1200" dirty="0" smtClean="0">
                <a:solidFill>
                  <a:schemeClr val="tx1"/>
                </a:solidFill>
                <a:effectLst/>
                <a:latin typeface="+mn-lt"/>
                <a:ea typeface="+mn-ea"/>
                <a:cs typeface="+mn-cs"/>
              </a:rPr>
              <a:t>Most of these suggestions were met with thanks and appreciation </a:t>
            </a:r>
          </a:p>
          <a:p>
            <a:endParaRPr lang="en-CA" dirty="0"/>
          </a:p>
        </p:txBody>
      </p:sp>
      <p:sp>
        <p:nvSpPr>
          <p:cNvPr id="4" name="Slide Number Placeholder 3"/>
          <p:cNvSpPr>
            <a:spLocks noGrp="1"/>
          </p:cNvSpPr>
          <p:nvPr>
            <p:ph type="sldNum" sz="quarter" idx="10"/>
          </p:nvPr>
        </p:nvSpPr>
        <p:spPr/>
        <p:txBody>
          <a:bodyPr/>
          <a:lstStyle/>
          <a:p>
            <a:fld id="{308FF8C0-943F-46C2-937A-C6810F314B54}" type="slidenum">
              <a:rPr lang="en-CA" smtClean="0"/>
              <a:t>6</a:t>
            </a:fld>
            <a:endParaRPr lang="en-CA" dirty="0"/>
          </a:p>
        </p:txBody>
      </p:sp>
    </p:spTree>
    <p:extLst>
      <p:ext uri="{BB962C8B-B14F-4D97-AF65-F5344CB8AC3E}">
        <p14:creationId xmlns:p14="http://schemas.microsoft.com/office/powerpoint/2010/main" val="4160011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In order to keep my feedback as unbiased as possible I created a rubric that I shared with the instructor.</a:t>
            </a:r>
          </a:p>
          <a:p>
            <a:r>
              <a:rPr lang="en-CA" sz="1200" kern="1200" dirty="0" smtClean="0">
                <a:solidFill>
                  <a:schemeClr val="tx1"/>
                </a:solidFill>
                <a:effectLst/>
                <a:latin typeface="+mn-lt"/>
                <a:ea typeface="+mn-ea"/>
                <a:cs typeface="+mn-cs"/>
              </a:rPr>
              <a:t>This laid out parameters of student behaviour and was very interesting to create, because </a:t>
            </a:r>
          </a:p>
          <a:p>
            <a:r>
              <a:rPr lang="en-CA" sz="1200" kern="1200" dirty="0" smtClean="0">
                <a:solidFill>
                  <a:schemeClr val="tx1"/>
                </a:solidFill>
                <a:effectLst/>
                <a:latin typeface="+mn-lt"/>
                <a:ea typeface="+mn-ea"/>
                <a:cs typeface="+mn-cs"/>
              </a:rPr>
              <a:t>I was attempting to name outward behaviours that </a:t>
            </a:r>
            <a:r>
              <a:rPr lang="en-CA" sz="1200" b="1" i="1" kern="1200" dirty="0" smtClean="0">
                <a:solidFill>
                  <a:schemeClr val="tx1"/>
                </a:solidFill>
                <a:effectLst/>
                <a:latin typeface="+mn-lt"/>
                <a:ea typeface="+mn-ea"/>
                <a:cs typeface="+mn-cs"/>
              </a:rPr>
              <a:t>could indicate </a:t>
            </a:r>
            <a:r>
              <a:rPr lang="en-CA" sz="1200" kern="1200" dirty="0" smtClean="0">
                <a:solidFill>
                  <a:schemeClr val="tx1"/>
                </a:solidFill>
                <a:effectLst/>
                <a:latin typeface="+mn-lt"/>
                <a:ea typeface="+mn-ea"/>
                <a:cs typeface="+mn-cs"/>
              </a:rPr>
              <a:t>levels of respect, cohesiveness and collaboration between individuals.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three categories of observations I included were 1. Preparation for the meeting 2. Professional demeanor, and 3. Participation of group members</a:t>
            </a:r>
          </a:p>
          <a:p>
            <a:r>
              <a:rPr lang="en-CA" sz="1200" kern="1200" dirty="0" smtClean="0">
                <a:solidFill>
                  <a:schemeClr val="tx1"/>
                </a:solidFill>
                <a:effectLst/>
                <a:latin typeface="+mn-lt"/>
                <a:ea typeface="+mn-ea"/>
                <a:cs typeface="+mn-cs"/>
              </a:rPr>
              <a:t>The instructor was quite impressed by the Rubric but chose not to share it with the students, so it did function as I had hoped and helped me avoid being swayed by subjective factors in my summary ‘reports’ to the instructor.</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Examples for two groups are on this slide plus some comments I added to one email.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These ‘reports were not very detailed, I highlighted the rubric and provided very brief descriptions of individual student behavior.</a:t>
            </a:r>
          </a:p>
          <a:p>
            <a:r>
              <a:rPr lang="en-CA" sz="1200" kern="1200" dirty="0" smtClean="0">
                <a:solidFill>
                  <a:schemeClr val="tx1"/>
                </a:solidFill>
                <a:effectLst/>
                <a:latin typeface="+mn-lt"/>
                <a:ea typeface="+mn-ea"/>
                <a:cs typeface="+mn-cs"/>
              </a:rPr>
              <a:t>After the first two meetings I mentioned, to each group, that “Engineers ( along with architects and industrial designers, etc. ) create the built environment we all have to live in, so engineers need to be able to anticipate needs they don’t have, and imagine users whose life experience is very different from their own.”</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08FF8C0-943F-46C2-937A-C6810F314B54}" type="slidenum">
              <a:rPr lang="en-CA" smtClean="0"/>
              <a:t>7</a:t>
            </a:fld>
            <a:endParaRPr lang="en-CA" dirty="0"/>
          </a:p>
        </p:txBody>
      </p:sp>
    </p:spTree>
    <p:extLst>
      <p:ext uri="{BB962C8B-B14F-4D97-AF65-F5344CB8AC3E}">
        <p14:creationId xmlns:p14="http://schemas.microsoft.com/office/powerpoint/2010/main" val="1875796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Instructor and student feedback was generally very positive.</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 was able to have conversations about society, social difference and social responsibility that would have been impossible in a large class setting and students were very open with their opinions, which may not have been the case in class.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only thing I would change would be to have Students know about the rubric and why I was using it.</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 would absolutely do this again!</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08FF8C0-943F-46C2-937A-C6810F314B54}" type="slidenum">
              <a:rPr lang="en-CA" smtClean="0"/>
              <a:t>8</a:t>
            </a:fld>
            <a:endParaRPr lang="en-CA" dirty="0"/>
          </a:p>
        </p:txBody>
      </p:sp>
    </p:spTree>
    <p:extLst>
      <p:ext uri="{BB962C8B-B14F-4D97-AF65-F5344CB8AC3E}">
        <p14:creationId xmlns:p14="http://schemas.microsoft.com/office/powerpoint/2010/main" val="46742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AAEC24-24DE-4839-AC66-50BE3D9C7ABE}" type="datetime1">
              <a:rPr lang="en-CA" smtClean="0"/>
              <a:t>2021-02-02</a:t>
            </a:fld>
            <a:endParaRPr lang="en-CA" dirty="0"/>
          </a:p>
        </p:txBody>
      </p:sp>
      <p:sp>
        <p:nvSpPr>
          <p:cNvPr id="5" name="Footer Placeholder 4"/>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6" name="Slide Number Placeholder 5"/>
          <p:cNvSpPr>
            <a:spLocks noGrp="1"/>
          </p:cNvSpPr>
          <p:nvPr>
            <p:ph type="sldNum" sz="quarter" idx="12"/>
          </p:nvPr>
        </p:nvSpPr>
        <p:spPr/>
        <p:txBody>
          <a:bodyPr/>
          <a:lstStyle/>
          <a:p>
            <a:fld id="{83084D76-B917-4B84-B6DA-B1DC362DFD5F}" type="slidenum">
              <a:rPr lang="en-CA" smtClean="0"/>
              <a:t>‹#›</a:t>
            </a:fld>
            <a:endParaRPr lang="en-CA"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38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7A1172-6B5F-4788-A2EC-3E93E1C58B6E}" type="datetime1">
              <a:rPr lang="en-CA" smtClean="0"/>
              <a:t>2021-02-02</a:t>
            </a:fld>
            <a:endParaRPr lang="en-CA" dirty="0"/>
          </a:p>
        </p:txBody>
      </p:sp>
      <p:sp>
        <p:nvSpPr>
          <p:cNvPr id="5" name="Footer Placeholder 4"/>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6" name="Slide Number Placeholder 5"/>
          <p:cNvSpPr>
            <a:spLocks noGrp="1"/>
          </p:cNvSpPr>
          <p:nvPr>
            <p:ph type="sldNum" sz="quarter" idx="12"/>
          </p:nvPr>
        </p:nvSpPr>
        <p:spPr/>
        <p:txBody>
          <a:bodyPr/>
          <a:lstStyle/>
          <a:p>
            <a:fld id="{83084D76-B917-4B84-B6DA-B1DC362DFD5F}" type="slidenum">
              <a:rPr lang="en-CA" smtClean="0"/>
              <a:t>‹#›</a:t>
            </a:fld>
            <a:endParaRPr lang="en-CA" dirty="0"/>
          </a:p>
        </p:txBody>
      </p:sp>
    </p:spTree>
    <p:extLst>
      <p:ext uri="{BB962C8B-B14F-4D97-AF65-F5344CB8AC3E}">
        <p14:creationId xmlns:p14="http://schemas.microsoft.com/office/powerpoint/2010/main" val="318848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F6E467-9DB6-4444-A8A3-A0C5E8E78C96}" type="datetime1">
              <a:rPr lang="en-CA" smtClean="0"/>
              <a:t>2021-02-02</a:t>
            </a:fld>
            <a:endParaRPr lang="en-CA" dirty="0"/>
          </a:p>
        </p:txBody>
      </p:sp>
      <p:sp>
        <p:nvSpPr>
          <p:cNvPr id="5" name="Footer Placeholder 4"/>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6" name="Slide Number Placeholder 5"/>
          <p:cNvSpPr>
            <a:spLocks noGrp="1"/>
          </p:cNvSpPr>
          <p:nvPr>
            <p:ph type="sldNum" sz="quarter" idx="12"/>
          </p:nvPr>
        </p:nvSpPr>
        <p:spPr/>
        <p:txBody>
          <a:bodyPr/>
          <a:lstStyle/>
          <a:p>
            <a:fld id="{83084D76-B917-4B84-B6DA-B1DC362DFD5F}" type="slidenum">
              <a:rPr lang="en-CA" smtClean="0"/>
              <a:t>‹#›</a:t>
            </a:fld>
            <a:endParaRPr lang="en-CA" dirty="0"/>
          </a:p>
        </p:txBody>
      </p:sp>
    </p:spTree>
    <p:extLst>
      <p:ext uri="{BB962C8B-B14F-4D97-AF65-F5344CB8AC3E}">
        <p14:creationId xmlns:p14="http://schemas.microsoft.com/office/powerpoint/2010/main" val="1280258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647436-B14E-44D3-A4C2-D9149166A223}" type="datetime1">
              <a:rPr lang="en-CA" smtClean="0"/>
              <a:t>2021-02-02</a:t>
            </a:fld>
            <a:endParaRPr lang="en-CA" dirty="0"/>
          </a:p>
        </p:txBody>
      </p:sp>
      <p:sp>
        <p:nvSpPr>
          <p:cNvPr id="5" name="Footer Placeholder 4"/>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6" name="Slide Number Placeholder 5"/>
          <p:cNvSpPr>
            <a:spLocks noGrp="1"/>
          </p:cNvSpPr>
          <p:nvPr>
            <p:ph type="sldNum" sz="quarter" idx="12"/>
          </p:nvPr>
        </p:nvSpPr>
        <p:spPr/>
        <p:txBody>
          <a:bodyPr/>
          <a:lstStyle/>
          <a:p>
            <a:fld id="{83084D76-B917-4B84-B6DA-B1DC362DFD5F}" type="slidenum">
              <a:rPr lang="en-CA" smtClean="0"/>
              <a:t>‹#›</a:t>
            </a:fld>
            <a:endParaRPr lang="en-CA" dirty="0"/>
          </a:p>
        </p:txBody>
      </p:sp>
    </p:spTree>
    <p:extLst>
      <p:ext uri="{BB962C8B-B14F-4D97-AF65-F5344CB8AC3E}">
        <p14:creationId xmlns:p14="http://schemas.microsoft.com/office/powerpoint/2010/main" val="2331173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C692B3-927A-4236-8183-95E970E3F3B7}" type="datetime1">
              <a:rPr lang="en-CA" smtClean="0"/>
              <a:t>2021-02-02</a:t>
            </a:fld>
            <a:endParaRPr lang="en-CA" dirty="0"/>
          </a:p>
        </p:txBody>
      </p:sp>
      <p:sp>
        <p:nvSpPr>
          <p:cNvPr id="5" name="Footer Placeholder 4"/>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6" name="Slide Number Placeholder 5"/>
          <p:cNvSpPr>
            <a:spLocks noGrp="1"/>
          </p:cNvSpPr>
          <p:nvPr>
            <p:ph type="sldNum" sz="quarter" idx="12"/>
          </p:nvPr>
        </p:nvSpPr>
        <p:spPr/>
        <p:txBody>
          <a:bodyPr/>
          <a:lstStyle/>
          <a:p>
            <a:fld id="{83084D76-B917-4B84-B6DA-B1DC362DFD5F}" type="slidenum">
              <a:rPr lang="en-CA" smtClean="0"/>
              <a:t>‹#›</a:t>
            </a:fld>
            <a:endParaRPr lang="en-CA"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749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40EECE-477E-4BFC-A8C6-11053633074E}" type="datetime1">
              <a:rPr lang="en-CA" smtClean="0"/>
              <a:t>2021-02-02</a:t>
            </a:fld>
            <a:endParaRPr lang="en-CA" dirty="0"/>
          </a:p>
        </p:txBody>
      </p:sp>
      <p:sp>
        <p:nvSpPr>
          <p:cNvPr id="6" name="Footer Placeholder 5"/>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7" name="Slide Number Placeholder 6"/>
          <p:cNvSpPr>
            <a:spLocks noGrp="1"/>
          </p:cNvSpPr>
          <p:nvPr>
            <p:ph type="sldNum" sz="quarter" idx="12"/>
          </p:nvPr>
        </p:nvSpPr>
        <p:spPr/>
        <p:txBody>
          <a:bodyPr/>
          <a:lstStyle/>
          <a:p>
            <a:fld id="{83084D76-B917-4B84-B6DA-B1DC362DFD5F}" type="slidenum">
              <a:rPr lang="en-CA" smtClean="0"/>
              <a:t>‹#›</a:t>
            </a:fld>
            <a:endParaRPr lang="en-CA" dirty="0"/>
          </a:p>
        </p:txBody>
      </p:sp>
    </p:spTree>
    <p:extLst>
      <p:ext uri="{BB962C8B-B14F-4D97-AF65-F5344CB8AC3E}">
        <p14:creationId xmlns:p14="http://schemas.microsoft.com/office/powerpoint/2010/main" val="2859450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610DA0-D37D-4CEC-8DE0-70F67A9AE4F7}" type="datetime1">
              <a:rPr lang="en-CA" smtClean="0"/>
              <a:t>2021-02-02</a:t>
            </a:fld>
            <a:endParaRPr lang="en-CA" dirty="0"/>
          </a:p>
        </p:txBody>
      </p:sp>
      <p:sp>
        <p:nvSpPr>
          <p:cNvPr id="8" name="Footer Placeholder 7"/>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9" name="Slide Number Placeholder 8"/>
          <p:cNvSpPr>
            <a:spLocks noGrp="1"/>
          </p:cNvSpPr>
          <p:nvPr>
            <p:ph type="sldNum" sz="quarter" idx="12"/>
          </p:nvPr>
        </p:nvSpPr>
        <p:spPr/>
        <p:txBody>
          <a:bodyPr/>
          <a:lstStyle/>
          <a:p>
            <a:fld id="{83084D76-B917-4B84-B6DA-B1DC362DFD5F}" type="slidenum">
              <a:rPr lang="en-CA" smtClean="0"/>
              <a:t>‹#›</a:t>
            </a:fld>
            <a:endParaRPr lang="en-CA" dirty="0"/>
          </a:p>
        </p:txBody>
      </p:sp>
    </p:spTree>
    <p:extLst>
      <p:ext uri="{BB962C8B-B14F-4D97-AF65-F5344CB8AC3E}">
        <p14:creationId xmlns:p14="http://schemas.microsoft.com/office/powerpoint/2010/main" val="2900531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D3F52D-F9E0-4A68-B98C-8900C8A5660A}" type="datetime1">
              <a:rPr lang="en-CA" smtClean="0"/>
              <a:t>2021-02-02</a:t>
            </a:fld>
            <a:endParaRPr lang="en-CA" dirty="0"/>
          </a:p>
        </p:txBody>
      </p:sp>
      <p:sp>
        <p:nvSpPr>
          <p:cNvPr id="4" name="Footer Placeholder 3"/>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5" name="Slide Number Placeholder 4"/>
          <p:cNvSpPr>
            <a:spLocks noGrp="1"/>
          </p:cNvSpPr>
          <p:nvPr>
            <p:ph type="sldNum" sz="quarter" idx="12"/>
          </p:nvPr>
        </p:nvSpPr>
        <p:spPr/>
        <p:txBody>
          <a:bodyPr/>
          <a:lstStyle/>
          <a:p>
            <a:fld id="{83084D76-B917-4B84-B6DA-B1DC362DFD5F}" type="slidenum">
              <a:rPr lang="en-CA" smtClean="0"/>
              <a:t>‹#›</a:t>
            </a:fld>
            <a:endParaRPr lang="en-CA" dirty="0"/>
          </a:p>
        </p:txBody>
      </p:sp>
    </p:spTree>
    <p:extLst>
      <p:ext uri="{BB962C8B-B14F-4D97-AF65-F5344CB8AC3E}">
        <p14:creationId xmlns:p14="http://schemas.microsoft.com/office/powerpoint/2010/main" val="328100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6C2023C-0CE0-43DE-A704-044ECDE97EEB}" type="datetime1">
              <a:rPr lang="en-CA" smtClean="0"/>
              <a:t>2021-02-02</a:t>
            </a:fld>
            <a:endParaRPr lang="en-CA"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smtClean="0"/>
              <a:t>Created by Ally Flynn for VILSC 2021 - Camosun College Library</a:t>
            </a:r>
            <a:endParaRPr lang="en-CA" dirty="0"/>
          </a:p>
        </p:txBody>
      </p:sp>
      <p:sp>
        <p:nvSpPr>
          <p:cNvPr id="9" name="Slide Number Placeholder 8"/>
          <p:cNvSpPr>
            <a:spLocks noGrp="1"/>
          </p:cNvSpPr>
          <p:nvPr>
            <p:ph type="sldNum" sz="quarter" idx="12"/>
          </p:nvPr>
        </p:nvSpPr>
        <p:spPr/>
        <p:txBody>
          <a:bodyPr/>
          <a:lstStyle/>
          <a:p>
            <a:fld id="{83084D76-B917-4B84-B6DA-B1DC362DFD5F}" type="slidenum">
              <a:rPr lang="en-CA" smtClean="0"/>
              <a:t>‹#›</a:t>
            </a:fld>
            <a:endParaRPr lang="en-CA" dirty="0"/>
          </a:p>
        </p:txBody>
      </p:sp>
    </p:spTree>
    <p:extLst>
      <p:ext uri="{BB962C8B-B14F-4D97-AF65-F5344CB8AC3E}">
        <p14:creationId xmlns:p14="http://schemas.microsoft.com/office/powerpoint/2010/main" val="66157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F633854-DEF3-44F5-B4B9-6E89633FBFF8}" type="datetime1">
              <a:rPr lang="en-CA" smtClean="0"/>
              <a:t>2021-02-02</a:t>
            </a:fld>
            <a:endParaRPr lang="en-CA"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smtClean="0"/>
              <a:t>Created by Ally Flynn for VILSC 2021 - Camosun College Library</a:t>
            </a:r>
            <a:endParaRPr lang="en-CA"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3084D76-B917-4B84-B6DA-B1DC362DFD5F}" type="slidenum">
              <a:rPr lang="en-CA" smtClean="0"/>
              <a:t>‹#›</a:t>
            </a:fld>
            <a:endParaRPr lang="en-CA" dirty="0"/>
          </a:p>
        </p:txBody>
      </p:sp>
    </p:spTree>
    <p:extLst>
      <p:ext uri="{BB962C8B-B14F-4D97-AF65-F5344CB8AC3E}">
        <p14:creationId xmlns:p14="http://schemas.microsoft.com/office/powerpoint/2010/main" val="369007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B5E7C30-46C7-41A1-974B-A1C85E448508}" type="datetime1">
              <a:rPr lang="en-CA" smtClean="0"/>
              <a:t>2021-02-02</a:t>
            </a:fld>
            <a:endParaRPr lang="en-CA" dirty="0"/>
          </a:p>
        </p:txBody>
      </p:sp>
      <p:sp>
        <p:nvSpPr>
          <p:cNvPr id="6" name="Footer Placeholder 5"/>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7" name="Slide Number Placeholder 6"/>
          <p:cNvSpPr>
            <a:spLocks noGrp="1"/>
          </p:cNvSpPr>
          <p:nvPr>
            <p:ph type="sldNum" sz="quarter" idx="12"/>
          </p:nvPr>
        </p:nvSpPr>
        <p:spPr/>
        <p:txBody>
          <a:bodyPr/>
          <a:lstStyle/>
          <a:p>
            <a:fld id="{83084D76-B917-4B84-B6DA-B1DC362DFD5F}" type="slidenum">
              <a:rPr lang="en-CA" smtClean="0"/>
              <a:t>‹#›</a:t>
            </a:fld>
            <a:endParaRPr lang="en-CA" dirty="0"/>
          </a:p>
        </p:txBody>
      </p:sp>
    </p:spTree>
    <p:extLst>
      <p:ext uri="{BB962C8B-B14F-4D97-AF65-F5344CB8AC3E}">
        <p14:creationId xmlns:p14="http://schemas.microsoft.com/office/powerpoint/2010/main" val="151249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83B5CE4-F9B7-4753-9BBF-EFC0FAE2DA7B}" type="datetime1">
              <a:rPr lang="en-CA" smtClean="0"/>
              <a:t>2021-02-02</a:t>
            </a:fld>
            <a:endParaRPr lang="en-CA"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smtClean="0"/>
              <a:t>Created by Ally Flynn for VILSC 2021 - Camosun College Library</a:t>
            </a:r>
            <a:endParaRPr lang="en-CA"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3084D76-B917-4B84-B6DA-B1DC362DFD5F}" type="slidenum">
              <a:rPr lang="en-CA" smtClean="0"/>
              <a:t>‹#›</a:t>
            </a:fld>
            <a:endParaRPr lang="en-CA"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49129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9296" y="1758468"/>
            <a:ext cx="9144000" cy="2387600"/>
          </a:xfrm>
        </p:spPr>
        <p:txBody>
          <a:bodyPr>
            <a:normAutofit fontScale="90000"/>
          </a:bodyPr>
          <a:lstStyle/>
          <a:p>
            <a:r>
              <a:rPr lang="en-CA" dirty="0" smtClean="0"/>
              <a:t>Librarian as Project Consultant:</a:t>
            </a:r>
            <a:br>
              <a:rPr lang="en-CA" dirty="0" smtClean="0"/>
            </a:br>
            <a:r>
              <a:rPr lang="en-CA" sz="3100" dirty="0" smtClean="0"/>
              <a:t>Creative outreach with engineering students</a:t>
            </a:r>
            <a:endParaRPr lang="en-CA" sz="3100" dirty="0"/>
          </a:p>
        </p:txBody>
      </p:sp>
      <p:sp>
        <p:nvSpPr>
          <p:cNvPr id="4" name="Footer Placeholder 3"/>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7" name="Subtitle 6"/>
          <p:cNvSpPr>
            <a:spLocks noGrp="1"/>
          </p:cNvSpPr>
          <p:nvPr>
            <p:ph type="subTitle" idx="1"/>
          </p:nvPr>
        </p:nvSpPr>
        <p:spPr>
          <a:xfrm>
            <a:off x="941025" y="4525195"/>
            <a:ext cx="10058400" cy="593457"/>
          </a:xfrm>
        </p:spPr>
        <p:txBody>
          <a:bodyPr>
            <a:normAutofit fontScale="92500"/>
          </a:bodyPr>
          <a:lstStyle/>
          <a:p>
            <a:r>
              <a:rPr lang="en-CA" dirty="0" smtClean="0"/>
              <a:t>VILSC 2021 – Alexandrea (Ally) Flynn, Camosun college library</a:t>
            </a:r>
            <a:endParaRPr lang="en-CA" dirty="0"/>
          </a:p>
        </p:txBody>
      </p:sp>
    </p:spTree>
    <p:extLst>
      <p:ext uri="{BB962C8B-B14F-4D97-AF65-F5344CB8AC3E}">
        <p14:creationId xmlns:p14="http://schemas.microsoft.com/office/powerpoint/2010/main" val="3885606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Course Description:</a:t>
            </a:r>
            <a:br>
              <a:rPr lang="en-US" sz="2800" dirty="0"/>
            </a:br>
            <a:r>
              <a:rPr lang="en-US" sz="2800" b="1" dirty="0"/>
              <a:t>MENG 293 </a:t>
            </a:r>
            <a:r>
              <a:rPr lang="en-CA" sz="2800" b="1" dirty="0"/>
              <a:t>Project Management and Social Responsibility</a:t>
            </a:r>
          </a:p>
        </p:txBody>
      </p:sp>
      <p:sp>
        <p:nvSpPr>
          <p:cNvPr id="3" name="Content Placeholder 2"/>
          <p:cNvSpPr>
            <a:spLocks noGrp="1"/>
          </p:cNvSpPr>
          <p:nvPr>
            <p:ph idx="1"/>
          </p:nvPr>
        </p:nvSpPr>
        <p:spPr/>
        <p:txBody>
          <a:bodyPr>
            <a:normAutofit fontScale="77500" lnSpcReduction="20000"/>
          </a:bodyPr>
          <a:lstStyle/>
          <a:p>
            <a:r>
              <a:rPr lang="en-US" dirty="0"/>
              <a:t>[Restricted to students in </a:t>
            </a:r>
            <a:r>
              <a:rPr lang="en-US" dirty="0" smtClean="0"/>
              <a:t>Mechanical Engineering Year </a:t>
            </a:r>
            <a:r>
              <a:rPr lang="en-US" dirty="0"/>
              <a:t>2]</a:t>
            </a:r>
          </a:p>
          <a:p>
            <a:endParaRPr lang="en-CA" dirty="0"/>
          </a:p>
          <a:p>
            <a:r>
              <a:rPr lang="en-CA" dirty="0"/>
              <a:t>Through case studies and research assignments, this course will challenge the student with various ethical dilemmas </a:t>
            </a:r>
          </a:p>
          <a:p>
            <a:r>
              <a:rPr lang="en-CA" dirty="0"/>
              <a:t>they may encounter as an Engineering Licensee.</a:t>
            </a:r>
          </a:p>
          <a:p>
            <a:endParaRPr lang="en-CA" dirty="0"/>
          </a:p>
          <a:p>
            <a:r>
              <a:rPr lang="en-CA" dirty="0"/>
              <a:t> With the aid of project management techniques and tools, students will plan a major project in preparation</a:t>
            </a:r>
          </a:p>
          <a:p>
            <a:r>
              <a:rPr lang="en-CA" dirty="0"/>
              <a:t> of their final capstone project. </a:t>
            </a:r>
          </a:p>
          <a:p>
            <a:endParaRPr lang="en-CA" dirty="0"/>
          </a:p>
          <a:p>
            <a:r>
              <a:rPr lang="en-CA" b="1" dirty="0"/>
              <a:t>Emphasis will focus on such topics as: sustainable development, professional ethics</a:t>
            </a:r>
            <a:r>
              <a:rPr lang="en-CA" dirty="0"/>
              <a:t>,</a:t>
            </a:r>
          </a:p>
          <a:p>
            <a:r>
              <a:rPr lang="en-CA" b="1" dirty="0"/>
              <a:t>and the potential impact of technology on society, workplace safety and equality, </a:t>
            </a:r>
          </a:p>
          <a:p>
            <a:r>
              <a:rPr lang="en-CA" b="1" dirty="0"/>
              <a:t>professional responsibility and accountability.</a:t>
            </a:r>
            <a:endParaRPr lang="en-CA" dirty="0"/>
          </a:p>
          <a:p>
            <a:endParaRPr lang="en-CA" dirty="0"/>
          </a:p>
        </p:txBody>
      </p:sp>
      <p:sp>
        <p:nvSpPr>
          <p:cNvPr id="4" name="Footer Placeholder 3"/>
          <p:cNvSpPr>
            <a:spLocks noGrp="1"/>
          </p:cNvSpPr>
          <p:nvPr>
            <p:ph type="ftr" sz="quarter" idx="11"/>
          </p:nvPr>
        </p:nvSpPr>
        <p:spPr/>
        <p:txBody>
          <a:bodyPr/>
          <a:lstStyle/>
          <a:p>
            <a:r>
              <a:rPr lang="en-US" dirty="0" smtClean="0"/>
              <a:t>Created by Ally Flynn for VILSC 2021 - Camosun College Library</a:t>
            </a:r>
            <a:endParaRPr lang="en-CA" dirty="0"/>
          </a:p>
        </p:txBody>
      </p:sp>
    </p:spTree>
    <p:extLst>
      <p:ext uri="{BB962C8B-B14F-4D97-AF65-F5344CB8AC3E}">
        <p14:creationId xmlns:p14="http://schemas.microsoft.com/office/powerpoint/2010/main" val="1917319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b="1" dirty="0"/>
              <a:t>Essential Elements of Student meetings:</a:t>
            </a:r>
            <a:endParaRPr lang="en-CA" sz="2800" dirty="0"/>
          </a:p>
        </p:txBody>
      </p:sp>
      <p:sp>
        <p:nvSpPr>
          <p:cNvPr id="4" name="Content Placeholder 3"/>
          <p:cNvSpPr>
            <a:spLocks noGrp="1"/>
          </p:cNvSpPr>
          <p:nvPr>
            <p:ph idx="1"/>
          </p:nvPr>
        </p:nvSpPr>
        <p:spPr>
          <a:xfrm>
            <a:off x="1097280" y="1845734"/>
            <a:ext cx="10058400" cy="2358518"/>
          </a:xfrm>
        </p:spPr>
        <p:txBody>
          <a:bodyPr/>
          <a:lstStyle/>
          <a:p>
            <a:pPr>
              <a:buFont typeface="Courier New" panose="02070309020205020404" pitchFamily="49" charset="0"/>
              <a:buChar char="o"/>
            </a:pPr>
            <a:r>
              <a:rPr lang="en-US" dirty="0" smtClean="0"/>
              <a:t> Email </a:t>
            </a:r>
            <a:r>
              <a:rPr lang="en-US" dirty="0"/>
              <a:t>to set up meeting time that all can attend</a:t>
            </a:r>
            <a:endParaRPr lang="en-CA" dirty="0"/>
          </a:p>
          <a:p>
            <a:pPr>
              <a:buFont typeface="Courier New" panose="02070309020205020404" pitchFamily="49" charset="0"/>
              <a:buChar char="o"/>
            </a:pPr>
            <a:r>
              <a:rPr lang="en-US" dirty="0" smtClean="0"/>
              <a:t> Book </a:t>
            </a:r>
            <a:r>
              <a:rPr lang="en-US" dirty="0"/>
              <a:t>Study room and let ‘consultant’ know</a:t>
            </a:r>
            <a:endParaRPr lang="en-CA" dirty="0"/>
          </a:p>
          <a:p>
            <a:pPr>
              <a:buFont typeface="Courier New" panose="02070309020205020404" pitchFamily="49" charset="0"/>
              <a:buChar char="o"/>
            </a:pPr>
            <a:r>
              <a:rPr lang="en-US" dirty="0" smtClean="0"/>
              <a:t> Attend </a:t>
            </a:r>
            <a:r>
              <a:rPr lang="en-US" dirty="0"/>
              <a:t>Meeting</a:t>
            </a:r>
            <a:endParaRPr lang="en-CA" dirty="0"/>
          </a:p>
          <a:p>
            <a:pPr>
              <a:buFont typeface="Courier New" panose="02070309020205020404" pitchFamily="49" charset="0"/>
              <a:buChar char="o"/>
            </a:pPr>
            <a:r>
              <a:rPr lang="en-US" dirty="0" smtClean="0"/>
              <a:t> Introductions – introduce themselves &amp;/or group members &amp; research/project roles</a:t>
            </a:r>
            <a:endParaRPr lang="en-CA" dirty="0"/>
          </a:p>
          <a:p>
            <a:pPr>
              <a:buFont typeface="Courier New" panose="02070309020205020404" pitchFamily="49" charset="0"/>
              <a:buChar char="o"/>
            </a:pPr>
            <a:r>
              <a:rPr lang="en-US" dirty="0" smtClean="0"/>
              <a:t> Interact </a:t>
            </a:r>
            <a:r>
              <a:rPr lang="en-US" dirty="0"/>
              <a:t>with ‘consultant’ </a:t>
            </a:r>
            <a:endParaRPr lang="en-CA" dirty="0"/>
          </a:p>
        </p:txBody>
      </p:sp>
      <p:sp>
        <p:nvSpPr>
          <p:cNvPr id="2" name="Footer Placeholder 1"/>
          <p:cNvSpPr>
            <a:spLocks noGrp="1"/>
          </p:cNvSpPr>
          <p:nvPr>
            <p:ph type="ftr" sz="quarter" idx="11"/>
          </p:nvPr>
        </p:nvSpPr>
        <p:spPr/>
        <p:txBody>
          <a:bodyPr/>
          <a:lstStyle/>
          <a:p>
            <a:r>
              <a:rPr lang="en-US" dirty="0" smtClean="0"/>
              <a:t>Created by Ally Flynn for VILSC 2021 - Camosun College Library</a:t>
            </a:r>
            <a:endParaRPr lang="en-CA" dirty="0"/>
          </a:p>
        </p:txBody>
      </p:sp>
    </p:spTree>
    <p:extLst>
      <p:ext uri="{BB962C8B-B14F-4D97-AF65-F5344CB8AC3E}">
        <p14:creationId xmlns:p14="http://schemas.microsoft.com/office/powerpoint/2010/main" val="44096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Benefits</a:t>
            </a:r>
            <a:endParaRPr lang="en-CA" dirty="0"/>
          </a:p>
        </p:txBody>
      </p:sp>
      <p:sp>
        <p:nvSpPr>
          <p:cNvPr id="3" name="Content Placeholder 2"/>
          <p:cNvSpPr>
            <a:spLocks noGrp="1"/>
          </p:cNvSpPr>
          <p:nvPr>
            <p:ph idx="1"/>
          </p:nvPr>
        </p:nvSpPr>
        <p:spPr/>
        <p:txBody>
          <a:bodyPr>
            <a:normAutofit fontScale="92500" lnSpcReduction="10000"/>
          </a:bodyPr>
          <a:lstStyle/>
          <a:p>
            <a:r>
              <a:rPr lang="en-CA" b="1" dirty="0" smtClean="0"/>
              <a:t>Students:</a:t>
            </a:r>
          </a:p>
          <a:p>
            <a:r>
              <a:rPr lang="en-CA" b="1" dirty="0" smtClean="0"/>
              <a:t> </a:t>
            </a:r>
            <a:r>
              <a:rPr lang="en-CA" dirty="0" smtClean="0"/>
              <a:t>More </a:t>
            </a:r>
            <a:r>
              <a:rPr lang="en-CA" dirty="0"/>
              <a:t>valuable </a:t>
            </a:r>
            <a:r>
              <a:rPr lang="en-CA" dirty="0" smtClean="0"/>
              <a:t>interaction, targeted resources, and experience wrangling team members, meeting with a consultant and organizational/administrative tasks </a:t>
            </a:r>
          </a:p>
          <a:p>
            <a:endParaRPr lang="en-CA" dirty="0"/>
          </a:p>
          <a:p>
            <a:r>
              <a:rPr lang="en-CA" b="1" dirty="0" smtClean="0"/>
              <a:t>Faculty:</a:t>
            </a:r>
          </a:p>
          <a:p>
            <a:r>
              <a:rPr lang="en-CA" b="1" dirty="0" smtClean="0"/>
              <a:t> </a:t>
            </a:r>
            <a:r>
              <a:rPr lang="en-CA" dirty="0" smtClean="0"/>
              <a:t>All </a:t>
            </a:r>
            <a:r>
              <a:rPr lang="en-CA" dirty="0"/>
              <a:t>of Instructor’s class time is </a:t>
            </a:r>
            <a:r>
              <a:rPr lang="en-CA" dirty="0" smtClean="0"/>
              <a:t>preserved, and they have an additional element of accountability for the project. Hopefully more interesting thoughtful assignments.</a:t>
            </a:r>
            <a:endParaRPr lang="en-CA" dirty="0"/>
          </a:p>
          <a:p>
            <a:r>
              <a:rPr lang="en-CA" dirty="0"/>
              <a:t> </a:t>
            </a:r>
          </a:p>
          <a:p>
            <a:r>
              <a:rPr lang="en-CA" b="1" dirty="0" smtClean="0"/>
              <a:t>Librarian:</a:t>
            </a:r>
          </a:p>
          <a:p>
            <a:r>
              <a:rPr lang="en-CA" dirty="0" smtClean="0"/>
              <a:t>the </a:t>
            </a:r>
            <a:r>
              <a:rPr lang="en-CA" dirty="0"/>
              <a:t>opportunity for me to get to know some of the students and types of projects they are working on and therefore the resources that they need!</a:t>
            </a:r>
          </a:p>
          <a:p>
            <a:endParaRPr lang="en-CA" dirty="0"/>
          </a:p>
        </p:txBody>
      </p:sp>
      <p:sp>
        <p:nvSpPr>
          <p:cNvPr id="4" name="Footer Placeholder 3"/>
          <p:cNvSpPr>
            <a:spLocks noGrp="1"/>
          </p:cNvSpPr>
          <p:nvPr>
            <p:ph type="ftr" sz="quarter" idx="11"/>
          </p:nvPr>
        </p:nvSpPr>
        <p:spPr/>
        <p:txBody>
          <a:bodyPr/>
          <a:lstStyle/>
          <a:p>
            <a:r>
              <a:rPr lang="en-US" dirty="0" smtClean="0"/>
              <a:t>Created by Ally Flynn for VILSC 2021 - Camosun College Library</a:t>
            </a:r>
            <a:endParaRPr lang="en-CA" dirty="0"/>
          </a:p>
        </p:txBody>
      </p:sp>
    </p:spTree>
    <p:extLst>
      <p:ext uri="{BB962C8B-B14F-4D97-AF65-F5344CB8AC3E}">
        <p14:creationId xmlns:p14="http://schemas.microsoft.com/office/powerpoint/2010/main" val="760521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628" y="720054"/>
            <a:ext cx="4903967" cy="665418"/>
          </a:xfrm>
        </p:spPr>
        <p:txBody>
          <a:bodyPr>
            <a:normAutofit/>
          </a:bodyPr>
          <a:lstStyle/>
          <a:p>
            <a:r>
              <a:rPr lang="en-CA" sz="2800" dirty="0" smtClean="0"/>
              <a:t>Assignment description </a:t>
            </a:r>
            <a:endParaRPr lang="en-CA" sz="2800" dirty="0"/>
          </a:p>
        </p:txBody>
      </p:sp>
      <p:sp>
        <p:nvSpPr>
          <p:cNvPr id="4" name="Footer Placeholder 3"/>
          <p:cNvSpPr>
            <a:spLocks noGrp="1"/>
          </p:cNvSpPr>
          <p:nvPr>
            <p:ph type="ftr" sz="quarter" idx="11"/>
          </p:nvPr>
        </p:nvSpPr>
        <p:spPr/>
        <p:txBody>
          <a:bodyPr/>
          <a:lstStyle/>
          <a:p>
            <a:r>
              <a:rPr lang="en-US" dirty="0" smtClean="0"/>
              <a:t>Created by Ally Flynn for VILSC 2021 - Camosun College Library</a:t>
            </a:r>
            <a:endParaRPr lang="en-CA" dirty="0"/>
          </a:p>
        </p:txBody>
      </p:sp>
      <p:pic>
        <p:nvPicPr>
          <p:cNvPr id="5" name="Picture 4"/>
          <p:cNvPicPr/>
          <p:nvPr/>
        </p:nvPicPr>
        <p:blipFill>
          <a:blip r:embed="rId3"/>
          <a:stretch>
            <a:fillRect/>
          </a:stretch>
        </p:blipFill>
        <p:spPr>
          <a:xfrm>
            <a:off x="4056458" y="131856"/>
            <a:ext cx="7743656" cy="38958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Content Placeholder 5"/>
          <p:cNvPicPr>
            <a:picLocks noGrp="1"/>
          </p:cNvPicPr>
          <p:nvPr>
            <p:ph idx="1"/>
          </p:nvPr>
        </p:nvPicPr>
        <p:blipFill>
          <a:blip r:embed="rId4"/>
          <a:stretch>
            <a:fillRect/>
          </a:stretch>
        </p:blipFill>
        <p:spPr>
          <a:xfrm>
            <a:off x="2771785" y="3687936"/>
            <a:ext cx="5645895" cy="22447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1017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2" name="Title 1"/>
          <p:cNvSpPr>
            <a:spLocks noGrp="1"/>
          </p:cNvSpPr>
          <p:nvPr>
            <p:ph type="title" idx="4294967295"/>
          </p:nvPr>
        </p:nvSpPr>
        <p:spPr>
          <a:xfrm>
            <a:off x="0" y="312738"/>
            <a:ext cx="10058400" cy="717550"/>
          </a:xfrm>
        </p:spPr>
        <p:txBody>
          <a:bodyPr>
            <a:normAutofit/>
          </a:bodyPr>
          <a:lstStyle/>
          <a:p>
            <a:r>
              <a:rPr lang="en-CA" sz="2800" dirty="0" smtClean="0"/>
              <a:t>Sample </a:t>
            </a:r>
            <a:r>
              <a:rPr lang="en-CA" sz="2800" dirty="0"/>
              <a:t>project ideas:</a:t>
            </a:r>
          </a:p>
        </p:txBody>
      </p:sp>
      <p:sp>
        <p:nvSpPr>
          <p:cNvPr id="3" name="Content Placeholder 2"/>
          <p:cNvSpPr>
            <a:spLocks noGrp="1"/>
          </p:cNvSpPr>
          <p:nvPr>
            <p:ph idx="4294967295"/>
          </p:nvPr>
        </p:nvSpPr>
        <p:spPr>
          <a:xfrm>
            <a:off x="914400" y="1222375"/>
            <a:ext cx="9977120" cy="4686300"/>
          </a:xfrm>
        </p:spPr>
        <p:txBody>
          <a:bodyPr>
            <a:normAutofit lnSpcReduction="10000"/>
          </a:bodyPr>
          <a:lstStyle/>
          <a:p>
            <a:r>
              <a:rPr lang="en-CA" dirty="0"/>
              <a:t>Amphibious car</a:t>
            </a:r>
          </a:p>
          <a:p>
            <a:r>
              <a:rPr lang="en-CA" dirty="0"/>
              <a:t>Gearing Mechanism for 4x4 Differentials</a:t>
            </a:r>
          </a:p>
          <a:p>
            <a:r>
              <a:rPr lang="en-CA" dirty="0"/>
              <a:t>Rechargeable Battery Enclosure for e-Bikes &amp; micro transport</a:t>
            </a:r>
          </a:p>
          <a:p>
            <a:r>
              <a:rPr lang="en-CA" dirty="0"/>
              <a:t>Fire Protection CPVC Seismic Fitting and Clamp Project Proposal</a:t>
            </a:r>
          </a:p>
          <a:p>
            <a:r>
              <a:rPr lang="en-CA" dirty="0"/>
              <a:t>foldable, removable car steering wheel (anti-theft device)</a:t>
            </a:r>
          </a:p>
          <a:p>
            <a:r>
              <a:rPr lang="en-CA" dirty="0"/>
              <a:t>3 meter cube water filtration for use in remote communities (delivered by helicopter)</a:t>
            </a:r>
          </a:p>
          <a:p>
            <a:r>
              <a:rPr lang="en-CA" dirty="0"/>
              <a:t>3D Printable remote control car</a:t>
            </a:r>
          </a:p>
          <a:p>
            <a:r>
              <a:rPr lang="en-CA" dirty="0"/>
              <a:t>Offshore windmill</a:t>
            </a:r>
          </a:p>
          <a:p>
            <a:r>
              <a:rPr lang="en-CA" dirty="0"/>
              <a:t>Electric Jetpack for commuting and infrastructure Maintenance</a:t>
            </a:r>
          </a:p>
          <a:p>
            <a:r>
              <a:rPr lang="en-CA" dirty="0"/>
              <a:t>Electric Personal Travel mug </a:t>
            </a:r>
          </a:p>
          <a:p>
            <a:r>
              <a:rPr lang="en-CA" dirty="0"/>
              <a:t>Prosthetic Utility Attachment (PUA) for Forearm amputees</a:t>
            </a:r>
          </a:p>
        </p:txBody>
      </p:sp>
    </p:spTree>
    <p:extLst>
      <p:ext uri="{BB962C8B-B14F-4D97-AF65-F5344CB8AC3E}">
        <p14:creationId xmlns:p14="http://schemas.microsoft.com/office/powerpoint/2010/main" val="1131921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2" name="Title 1"/>
          <p:cNvSpPr>
            <a:spLocks noGrp="1"/>
          </p:cNvSpPr>
          <p:nvPr>
            <p:ph type="title" idx="4294967295"/>
          </p:nvPr>
        </p:nvSpPr>
        <p:spPr>
          <a:xfrm>
            <a:off x="392265" y="846650"/>
            <a:ext cx="3949148" cy="508000"/>
          </a:xfrm>
        </p:spPr>
        <p:txBody>
          <a:bodyPr>
            <a:normAutofit/>
          </a:bodyPr>
          <a:lstStyle/>
          <a:p>
            <a:r>
              <a:rPr lang="en-CA" sz="2400" dirty="0" smtClean="0"/>
              <a:t>My own bias and accountability</a:t>
            </a:r>
            <a:endParaRPr lang="en-CA" sz="2400" dirty="0"/>
          </a:p>
        </p:txBody>
      </p:sp>
      <p:sp>
        <p:nvSpPr>
          <p:cNvPr id="5" name="Text Box 5"/>
          <p:cNvSpPr txBox="1"/>
          <p:nvPr/>
        </p:nvSpPr>
        <p:spPr>
          <a:xfrm>
            <a:off x="273437" y="1666971"/>
            <a:ext cx="5121275" cy="829310"/>
          </a:xfrm>
          <a:prstGeom prst="rect">
            <a:avLst/>
          </a:prstGeom>
          <a:ln/>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Team 1 Members: A ... B … C … D…  A &amp; B replied to questions, C rarely spoke, I suspect because D answered “For the Group” most of the time though they said they were ‘Team lead</a:t>
            </a:r>
            <a:r>
              <a:rPr kumimoji="0" lang="en-US" sz="1100" b="0" i="0" u="none" strike="noStrike" kern="0" cap="none" spc="0" normalizeH="0" baseline="0" noProof="0" dirty="0" smtClean="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CA"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p:cNvSpPr txBox="1"/>
          <p:nvPr/>
        </p:nvSpPr>
        <p:spPr>
          <a:xfrm>
            <a:off x="290638" y="2713383"/>
            <a:ext cx="5104074" cy="34163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dirty="0" smtClean="0"/>
              <a:t>Team 6: Members V , X, Y, &amp; Z.</a:t>
            </a:r>
          </a:p>
          <a:p>
            <a:r>
              <a:rPr lang="en-US" sz="1200" dirty="0" smtClean="0"/>
              <a:t>Everyone </a:t>
            </a:r>
            <a:r>
              <a:rPr lang="en-US" sz="1200" dirty="0"/>
              <a:t>was polite and engaged but Z did most of the talking while V provided the laptop and search examples.</a:t>
            </a:r>
          </a:p>
          <a:p>
            <a:r>
              <a:rPr lang="en-US" sz="1200" dirty="0"/>
              <a:t>Y and X did contribute but were often interrupted by Z and V.</a:t>
            </a:r>
          </a:p>
          <a:p>
            <a:r>
              <a:rPr lang="en-US" sz="1200" dirty="0"/>
              <a:t> </a:t>
            </a:r>
          </a:p>
          <a:p>
            <a:r>
              <a:rPr lang="en-US" sz="1200" dirty="0"/>
              <a:t>Z wondered “what the point” of social responsibility research was for [their specific project], so I provided some examples that I had shared with other groups: Environmental impact of materials sourcing, other possible user groups, etc.</a:t>
            </a:r>
          </a:p>
          <a:p>
            <a:r>
              <a:rPr lang="en-US" sz="1200" dirty="0"/>
              <a:t> </a:t>
            </a:r>
          </a:p>
          <a:p>
            <a:r>
              <a:rPr lang="en-US" sz="1200" dirty="0"/>
              <a:t>Also, something I have mentioned to a few other groups was “I think the whole point is to see how well you can put yourself in the shoes of someone with different life experience than your own.”</a:t>
            </a:r>
          </a:p>
          <a:p>
            <a:endParaRPr lang="en-US" sz="1200" dirty="0"/>
          </a:p>
          <a:p>
            <a:r>
              <a:rPr lang="en-US" sz="1200" dirty="0"/>
              <a:t>To explain this to Z, I suggested making a list of your own characteristics: age, sex, gender identity, socio-economic class, number of people in your family etc, then next to it make a list of the opposite of you and try to see your project or product through that person’s eyes.</a:t>
            </a:r>
          </a:p>
        </p:txBody>
      </p:sp>
      <p:graphicFrame>
        <p:nvGraphicFramePr>
          <p:cNvPr id="3" name="Table 2"/>
          <p:cNvGraphicFramePr>
            <a:graphicFrameLocks noGrp="1"/>
          </p:cNvGraphicFramePr>
          <p:nvPr>
            <p:extLst>
              <p:ext uri="{D42A27DB-BD31-4B8C-83A1-F6EECF244321}">
                <p14:modId xmlns:p14="http://schemas.microsoft.com/office/powerpoint/2010/main" val="2111435133"/>
              </p:ext>
            </p:extLst>
          </p:nvPr>
        </p:nvGraphicFramePr>
        <p:xfrm>
          <a:off x="5576189" y="57547"/>
          <a:ext cx="6441640" cy="6238008"/>
        </p:xfrm>
        <a:graphic>
          <a:graphicData uri="http://schemas.openxmlformats.org/drawingml/2006/table">
            <a:tbl>
              <a:tblPr firstRow="1" firstCol="1" bandRow="1">
                <a:tableStyleId>{5C22544A-7EE6-4342-B048-85BDC9FD1C3A}</a:tableStyleId>
              </a:tblPr>
              <a:tblGrid>
                <a:gridCol w="1172955">
                  <a:extLst>
                    <a:ext uri="{9D8B030D-6E8A-4147-A177-3AD203B41FA5}">
                      <a16:colId xmlns:a16="http://schemas.microsoft.com/office/drawing/2014/main" val="592191901"/>
                    </a:ext>
                  </a:extLst>
                </a:gridCol>
                <a:gridCol w="1403701">
                  <a:extLst>
                    <a:ext uri="{9D8B030D-6E8A-4147-A177-3AD203B41FA5}">
                      <a16:colId xmlns:a16="http://schemas.microsoft.com/office/drawing/2014/main" val="840046041"/>
                    </a:ext>
                  </a:extLst>
                </a:gridCol>
                <a:gridCol w="1288328">
                  <a:extLst>
                    <a:ext uri="{9D8B030D-6E8A-4147-A177-3AD203B41FA5}">
                      <a16:colId xmlns:a16="http://schemas.microsoft.com/office/drawing/2014/main" val="29859826"/>
                    </a:ext>
                  </a:extLst>
                </a:gridCol>
                <a:gridCol w="1288328">
                  <a:extLst>
                    <a:ext uri="{9D8B030D-6E8A-4147-A177-3AD203B41FA5}">
                      <a16:colId xmlns:a16="http://schemas.microsoft.com/office/drawing/2014/main" val="2876924798"/>
                    </a:ext>
                  </a:extLst>
                </a:gridCol>
                <a:gridCol w="1288328">
                  <a:extLst>
                    <a:ext uri="{9D8B030D-6E8A-4147-A177-3AD203B41FA5}">
                      <a16:colId xmlns:a16="http://schemas.microsoft.com/office/drawing/2014/main" val="1900023689"/>
                    </a:ext>
                  </a:extLst>
                </a:gridCol>
              </a:tblGrid>
              <a:tr h="178577">
                <a:tc>
                  <a:txBody>
                    <a:bodyPr/>
                    <a:lstStyle/>
                    <a:p>
                      <a:pPr>
                        <a:lnSpc>
                          <a:spcPct val="107000"/>
                        </a:lnSpc>
                        <a:spcAft>
                          <a:spcPts val="0"/>
                        </a:spcAft>
                      </a:pPr>
                      <a:r>
                        <a:rPr lang="en-CA" sz="1100" dirty="0">
                          <a:effectLst/>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Exceeds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Meets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Near</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Below</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extLst>
                  <a:ext uri="{0D108BD9-81ED-4DB2-BD59-A6C34878D82A}">
                    <a16:rowId xmlns:a16="http://schemas.microsoft.com/office/drawing/2014/main" val="3333536399"/>
                  </a:ext>
                </a:extLst>
              </a:tr>
              <a:tr h="1489406">
                <a:tc>
                  <a:txBody>
                    <a:bodyPr/>
                    <a:lstStyle/>
                    <a:p>
                      <a:pPr>
                        <a:lnSpc>
                          <a:spcPct val="107000"/>
                        </a:lnSpc>
                        <a:spcAft>
                          <a:spcPts val="0"/>
                        </a:spcAft>
                      </a:pPr>
                      <a:r>
                        <a:rPr lang="en-CA" sz="1100" dirty="0">
                          <a:effectLst/>
                        </a:rPr>
                        <a:t>Preparation for meeting</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Group members have completed initial research and have come prepared with thoughtful, challenging or sophisticated questions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Group members have completed initial research and have come prepared with questions of general clarification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Group members have not completed initial research and have come with vague questions, but are engaged in the discussion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Group members have not completed initial research, and question the need for this meeting or are disengaged.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extLst>
                  <a:ext uri="{0D108BD9-81ED-4DB2-BD59-A6C34878D82A}">
                    <a16:rowId xmlns:a16="http://schemas.microsoft.com/office/drawing/2014/main" val="2653825914"/>
                  </a:ext>
                </a:extLst>
              </a:tr>
              <a:tr h="1769330">
                <a:tc>
                  <a:txBody>
                    <a:bodyPr/>
                    <a:lstStyle/>
                    <a:p>
                      <a:pPr>
                        <a:lnSpc>
                          <a:spcPct val="107000"/>
                        </a:lnSpc>
                        <a:spcAft>
                          <a:spcPts val="0"/>
                        </a:spcAft>
                      </a:pPr>
                      <a:r>
                        <a:rPr lang="en-CA" sz="1100" dirty="0">
                          <a:effectLst/>
                        </a:rPr>
                        <a:t>Professional demeanor</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Group members arrive early, introduce themselves, make eye contact with the consultant and are attentive throughout the meeting.</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Group members arrive on time, introduce themselves, make eye contact with the consultant and are attentive throughout the meeting.</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Group members arrive within the first 5 minutes, greet consultant, make occasional eye contact, and are attentive for most of the meeting.</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Group members arrive after the first 5 minutes, some may be absent, do not greet consultant, rarely make eye contact, and are distracted for most of the meeting.</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extLst>
                  <a:ext uri="{0D108BD9-81ED-4DB2-BD59-A6C34878D82A}">
                    <a16:rowId xmlns:a16="http://schemas.microsoft.com/office/drawing/2014/main" val="1031862032"/>
                  </a:ext>
                </a:extLst>
              </a:tr>
              <a:tr h="2799884">
                <a:tc>
                  <a:txBody>
                    <a:bodyPr/>
                    <a:lstStyle/>
                    <a:p>
                      <a:pPr>
                        <a:lnSpc>
                          <a:spcPct val="107000"/>
                        </a:lnSpc>
                        <a:spcAft>
                          <a:spcPts val="0"/>
                        </a:spcAft>
                      </a:pPr>
                      <a:r>
                        <a:rPr lang="en-CA" sz="1100" dirty="0">
                          <a:effectLst/>
                        </a:rPr>
                        <a:t>Participation of group members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Group members take turns speaking and show clear respect for one another’s role, include each other by inviting comment or further explanations. All group members are present, and if a lead has been chosen that is clearly communicated.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Group members take turns speaking and show clear respect for one another’s role.</a:t>
                      </a:r>
                    </a:p>
                    <a:p>
                      <a:pPr>
                        <a:lnSpc>
                          <a:spcPct val="107000"/>
                        </a:lnSpc>
                        <a:spcAft>
                          <a:spcPts val="0"/>
                        </a:spcAft>
                      </a:pPr>
                      <a:r>
                        <a:rPr lang="en-CA" sz="1100" dirty="0">
                          <a:effectLst/>
                        </a:rPr>
                        <a:t> </a:t>
                      </a:r>
                    </a:p>
                    <a:p>
                      <a:pPr>
                        <a:lnSpc>
                          <a:spcPct val="107000"/>
                        </a:lnSpc>
                        <a:spcAft>
                          <a:spcPts val="0"/>
                        </a:spcAft>
                      </a:pPr>
                      <a:r>
                        <a:rPr lang="en-CA" sz="1100" dirty="0">
                          <a:effectLst/>
                        </a:rPr>
                        <a:t>All group members are present, and if a lead has been chosen that is clearly communicated.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Group members speak over each other or interrupt and show little respect for one another’s role.</a:t>
                      </a:r>
                    </a:p>
                    <a:p>
                      <a:pPr>
                        <a:lnSpc>
                          <a:spcPct val="107000"/>
                        </a:lnSpc>
                        <a:spcAft>
                          <a:spcPts val="0"/>
                        </a:spcAft>
                      </a:pPr>
                      <a:r>
                        <a:rPr lang="en-CA" sz="1100" dirty="0">
                          <a:effectLst/>
                        </a:rPr>
                        <a:t> </a:t>
                      </a:r>
                    </a:p>
                    <a:p>
                      <a:pPr>
                        <a:lnSpc>
                          <a:spcPct val="107000"/>
                        </a:lnSpc>
                        <a:spcAft>
                          <a:spcPts val="0"/>
                        </a:spcAft>
                      </a:pPr>
                      <a:r>
                        <a:rPr lang="en-CA" sz="1100" dirty="0">
                          <a:effectLst/>
                        </a:rPr>
                        <a:t>All group members are present, but one group member dominates or controls the discussion to the detriment of their colleagues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tc>
                  <a:txBody>
                    <a:bodyPr/>
                    <a:lstStyle/>
                    <a:p>
                      <a:pPr>
                        <a:lnSpc>
                          <a:spcPct val="107000"/>
                        </a:lnSpc>
                        <a:spcAft>
                          <a:spcPts val="0"/>
                        </a:spcAft>
                      </a:pPr>
                      <a:r>
                        <a:rPr lang="en-CA" sz="1100" dirty="0">
                          <a:effectLst/>
                        </a:rPr>
                        <a:t>Group members must be prompted to speak, contradict or question each other, interrupt, and show little respect for colleagues and the consultant</a:t>
                      </a:r>
                    </a:p>
                    <a:p>
                      <a:pPr>
                        <a:lnSpc>
                          <a:spcPct val="107000"/>
                        </a:lnSpc>
                        <a:spcAft>
                          <a:spcPts val="0"/>
                        </a:spcAft>
                      </a:pPr>
                      <a:r>
                        <a:rPr lang="en-CA" sz="1100" dirty="0">
                          <a:effectLst/>
                        </a:rPr>
                        <a:t> </a:t>
                      </a:r>
                    </a:p>
                    <a:p>
                      <a:pPr>
                        <a:lnSpc>
                          <a:spcPct val="107000"/>
                        </a:lnSpc>
                        <a:spcAft>
                          <a:spcPts val="0"/>
                        </a:spcAft>
                      </a:pPr>
                      <a:r>
                        <a:rPr lang="en-CA" sz="1100" dirty="0">
                          <a:effectLst/>
                        </a:rPr>
                        <a:t>Group members present are disengaged or actively dismissive of the need for consultation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838" marR="44838" marT="0" marB="0"/>
                </a:tc>
                <a:extLst>
                  <a:ext uri="{0D108BD9-81ED-4DB2-BD59-A6C34878D82A}">
                    <a16:rowId xmlns:a16="http://schemas.microsoft.com/office/drawing/2014/main" val="2484167780"/>
                  </a:ext>
                </a:extLst>
              </a:tr>
            </a:tbl>
          </a:graphicData>
        </a:graphic>
      </p:graphicFrame>
      <p:pic>
        <p:nvPicPr>
          <p:cNvPr id="8" name="Picture 7"/>
          <p:cNvPicPr>
            <a:picLocks noChangeAspect="1"/>
          </p:cNvPicPr>
          <p:nvPr/>
        </p:nvPicPr>
        <p:blipFill>
          <a:blip r:embed="rId3"/>
          <a:stretch>
            <a:fillRect/>
          </a:stretch>
        </p:blipFill>
        <p:spPr>
          <a:xfrm>
            <a:off x="5628304" y="5675770"/>
            <a:ext cx="3940240" cy="618974"/>
          </a:xfrm>
          <a:prstGeom prst="rect">
            <a:avLst/>
          </a:prstGeom>
        </p:spPr>
      </p:pic>
    </p:spTree>
    <p:extLst>
      <p:ext uri="{BB962C8B-B14F-4D97-AF65-F5344CB8AC3E}">
        <p14:creationId xmlns:p14="http://schemas.microsoft.com/office/powerpoint/2010/main" val="1883456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Created by Ally Flynn for VILSC 2021 - Camosun College Library</a:t>
            </a:r>
            <a:endParaRPr lang="en-CA" dirty="0"/>
          </a:p>
        </p:txBody>
      </p:sp>
      <p:sp>
        <p:nvSpPr>
          <p:cNvPr id="2" name="Title 1"/>
          <p:cNvSpPr>
            <a:spLocks noGrp="1"/>
          </p:cNvSpPr>
          <p:nvPr>
            <p:ph type="title" idx="4294967295"/>
          </p:nvPr>
        </p:nvSpPr>
        <p:spPr>
          <a:xfrm>
            <a:off x="174171" y="200252"/>
            <a:ext cx="10058400" cy="604837"/>
          </a:xfrm>
        </p:spPr>
        <p:txBody>
          <a:bodyPr>
            <a:normAutofit/>
          </a:bodyPr>
          <a:lstStyle/>
          <a:p>
            <a:r>
              <a:rPr lang="en-CA" sz="2800" dirty="0" smtClean="0"/>
              <a:t>Feedback and reflection:</a:t>
            </a:r>
            <a:endParaRPr lang="en-CA" sz="2800" dirty="0"/>
          </a:p>
        </p:txBody>
      </p:sp>
      <p:sp>
        <p:nvSpPr>
          <p:cNvPr id="3" name="Content Placeholder 2"/>
          <p:cNvSpPr>
            <a:spLocks noGrp="1"/>
          </p:cNvSpPr>
          <p:nvPr>
            <p:ph idx="4294967295"/>
          </p:nvPr>
        </p:nvSpPr>
        <p:spPr>
          <a:xfrm>
            <a:off x="304800" y="1182234"/>
            <a:ext cx="6890657" cy="4641623"/>
          </a:xfrm>
        </p:spPr>
        <p:style>
          <a:lnRef idx="2">
            <a:schemeClr val="accent4"/>
          </a:lnRef>
          <a:fillRef idx="1">
            <a:schemeClr val="lt1"/>
          </a:fillRef>
          <a:effectRef idx="0">
            <a:schemeClr val="accent4"/>
          </a:effectRef>
          <a:fontRef idx="minor">
            <a:schemeClr val="dk1"/>
          </a:fontRef>
        </p:style>
        <p:txBody>
          <a:bodyPr>
            <a:normAutofit/>
          </a:bodyPr>
          <a:lstStyle/>
          <a:p>
            <a:r>
              <a:rPr lang="en-CA" b="1" dirty="0" smtClean="0"/>
              <a:t>From the Instructor:</a:t>
            </a:r>
          </a:p>
          <a:p>
            <a:r>
              <a:rPr lang="en-US" dirty="0"/>
              <a:t>Instructor is currently on leave but had this feedback during that term: </a:t>
            </a:r>
          </a:p>
          <a:p>
            <a:r>
              <a:rPr lang="en-US" dirty="0" smtClean="0"/>
              <a:t>“</a:t>
            </a:r>
            <a:r>
              <a:rPr lang="en-US" i="1" dirty="0"/>
              <a:t>Wonderful! Ah, Ally, I am so glad that you offered to take this activity to the next level. </a:t>
            </a:r>
            <a:r>
              <a:rPr lang="en-US" i="1" dirty="0" smtClean="0"/>
              <a:t>You </a:t>
            </a:r>
            <a:r>
              <a:rPr lang="en-US" i="1" dirty="0"/>
              <a:t>have added such depth to the assignment!”</a:t>
            </a:r>
          </a:p>
          <a:p>
            <a:endParaRPr lang="en-CA" dirty="0"/>
          </a:p>
          <a:p>
            <a:r>
              <a:rPr lang="en-CA" b="1" dirty="0" smtClean="0"/>
              <a:t>From  students during sessions: </a:t>
            </a:r>
          </a:p>
          <a:p>
            <a:r>
              <a:rPr lang="en-CA" dirty="0" smtClean="0"/>
              <a:t>“I never would have thought of that [social impact]”</a:t>
            </a:r>
          </a:p>
          <a:p>
            <a:r>
              <a:rPr lang="en-CA" dirty="0" smtClean="0"/>
              <a:t>“I didn’t look for patents …”</a:t>
            </a:r>
          </a:p>
          <a:p>
            <a:r>
              <a:rPr lang="en-CA" dirty="0" smtClean="0"/>
              <a:t>“</a:t>
            </a:r>
            <a:r>
              <a:rPr lang="en-CA" b="1" dirty="0" smtClean="0"/>
              <a:t>I didn’t know Librarians do this type </a:t>
            </a:r>
            <a:r>
              <a:rPr lang="en-CA" b="1" dirty="0" smtClean="0"/>
              <a:t>of [research</a:t>
            </a:r>
            <a:r>
              <a:rPr lang="en-CA" b="1" dirty="0" smtClean="0"/>
              <a:t>] </a:t>
            </a:r>
            <a:r>
              <a:rPr lang="en-CA" b="1" smtClean="0"/>
              <a:t>work</a:t>
            </a:r>
            <a:r>
              <a:rPr lang="en-CA" smtClean="0"/>
              <a:t>.”</a:t>
            </a:r>
            <a:endParaRPr lang="en-CA" sz="3200" dirty="0">
              <a:solidFill>
                <a:srgbClr val="00B050"/>
              </a:solidFill>
            </a:endParaRPr>
          </a:p>
        </p:txBody>
      </p:sp>
      <p:sp>
        <p:nvSpPr>
          <p:cNvPr id="5" name="TextBox 4"/>
          <p:cNvSpPr txBox="1"/>
          <p:nvPr/>
        </p:nvSpPr>
        <p:spPr>
          <a:xfrm>
            <a:off x="7511143" y="1828800"/>
            <a:ext cx="4103914" cy="372409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CA" b="1" dirty="0" smtClean="0"/>
              <a:t>My Reflection: </a:t>
            </a:r>
          </a:p>
          <a:p>
            <a:endParaRPr lang="en-CA" dirty="0"/>
          </a:p>
          <a:p>
            <a:r>
              <a:rPr lang="en-CA" dirty="0" smtClean="0"/>
              <a:t>Very positive experience</a:t>
            </a:r>
          </a:p>
          <a:p>
            <a:r>
              <a:rPr lang="en-CA" dirty="0" smtClean="0"/>
              <a:t>Lots of learning!</a:t>
            </a:r>
          </a:p>
          <a:p>
            <a:endParaRPr lang="en-CA" dirty="0"/>
          </a:p>
          <a:p>
            <a:r>
              <a:rPr lang="en-CA" dirty="0" smtClean="0"/>
              <a:t>Did have the benefits I had hoped for</a:t>
            </a:r>
          </a:p>
          <a:p>
            <a:endParaRPr lang="en-CA" dirty="0"/>
          </a:p>
          <a:p>
            <a:r>
              <a:rPr lang="en-CA" dirty="0" smtClean="0"/>
              <a:t>1 change: Students should see / be aware of the rubric and why I was using it</a:t>
            </a:r>
          </a:p>
          <a:p>
            <a:endParaRPr lang="en-CA" dirty="0"/>
          </a:p>
          <a:p>
            <a:endParaRPr lang="en-CA" dirty="0" smtClean="0"/>
          </a:p>
          <a:p>
            <a:r>
              <a:rPr lang="en-CA" sz="2000" b="1" dirty="0" smtClean="0"/>
              <a:t>I would absolutely do this again! </a:t>
            </a:r>
            <a:endParaRPr lang="en-CA" sz="2000" b="1" dirty="0"/>
          </a:p>
          <a:p>
            <a:endParaRPr lang="en-CA" dirty="0"/>
          </a:p>
        </p:txBody>
      </p:sp>
    </p:spTree>
    <p:extLst>
      <p:ext uri="{BB962C8B-B14F-4D97-AF65-F5344CB8AC3E}">
        <p14:creationId xmlns:p14="http://schemas.microsoft.com/office/powerpoint/2010/main" val="259544585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491</TotalTime>
  <Words>1919</Words>
  <Application>Microsoft Office PowerPoint</Application>
  <PresentationFormat>Widescreen</PresentationFormat>
  <Paragraphs>167</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Courier New</vt:lpstr>
      <vt:lpstr>Times New Roman</vt:lpstr>
      <vt:lpstr>Retrospect</vt:lpstr>
      <vt:lpstr>Librarian as Project Consultant: Creative outreach with engineering students</vt:lpstr>
      <vt:lpstr>Course Description: MENG 293 Project Management and Social Responsibility</vt:lpstr>
      <vt:lpstr>Essential Elements of Student meetings:</vt:lpstr>
      <vt:lpstr>Benefits</vt:lpstr>
      <vt:lpstr>Assignment description </vt:lpstr>
      <vt:lpstr>Sample project ideas:</vt:lpstr>
      <vt:lpstr>My own bias and accountability</vt:lpstr>
      <vt:lpstr>Feedback and reflection:</vt:lpstr>
    </vt:vector>
  </TitlesOfParts>
  <Company>Camosun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desLibris – Orientation</dc:title>
  <dc:creator>Alexandrea Flynn</dc:creator>
  <cp:lastModifiedBy>Alexandrea Flynn</cp:lastModifiedBy>
  <cp:revision>31</cp:revision>
  <dcterms:created xsi:type="dcterms:W3CDTF">2020-06-01T16:42:02Z</dcterms:created>
  <dcterms:modified xsi:type="dcterms:W3CDTF">2021-02-02T22:43:10Z</dcterms:modified>
</cp:coreProperties>
</file>