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6"/>
  </p:notesMasterIdLst>
  <p:handoutMasterIdLst>
    <p:handoutMasterId r:id="rId17"/>
  </p:handoutMasterIdLst>
  <p:sldIdLst>
    <p:sldId id="265" r:id="rId3"/>
    <p:sldId id="266" r:id="rId4"/>
    <p:sldId id="270" r:id="rId5"/>
    <p:sldId id="267" r:id="rId6"/>
    <p:sldId id="268" r:id="rId7"/>
    <p:sldId id="269" r:id="rId8"/>
    <p:sldId id="273" r:id="rId9"/>
    <p:sldId id="272" r:id="rId10"/>
    <p:sldId id="271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76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CA" sz="6400" dirty="0" smtClean="0"/>
          </a:p>
          <a:p>
            <a:r>
              <a:rPr lang="en-CA" sz="6400" dirty="0" smtClean="0"/>
              <a:t>KAREN </a:t>
            </a:r>
            <a:r>
              <a:rPr lang="en-CA" sz="6400" dirty="0"/>
              <a:t>HUDSON, CHIEF LIBRARIAN, SALT SPRING ISLAND PUBLIC LIBRARY</a:t>
            </a:r>
          </a:p>
          <a:p>
            <a:r>
              <a:rPr lang="en-CA" sz="6400" dirty="0" smtClean="0"/>
              <a:t>MELANIE REAVELEY, EXECUTIVE DIRECTOR, KOOTENAY LIBRARY FEDERATION </a:t>
            </a:r>
            <a:endParaRPr lang="en-CA" sz="6400" dirty="0"/>
          </a:p>
          <a:p>
            <a:r>
              <a:rPr lang="en-CA" sz="6400" dirty="0"/>
              <a:t>PIA </a:t>
            </a:r>
            <a:r>
              <a:rPr lang="en-CA" sz="6400" dirty="0" smtClean="0"/>
              <a:t>RUSSELL, EDUCATION LIBRARIAN, UVIC </a:t>
            </a:r>
            <a:r>
              <a:rPr lang="en-CA" sz="6400" dirty="0"/>
              <a:t>LIBRARIES</a:t>
            </a:r>
          </a:p>
          <a:p>
            <a:r>
              <a:rPr lang="en-CA" sz="6400" dirty="0" smtClean="0"/>
              <a:t>RINA </a:t>
            </a:r>
            <a:r>
              <a:rPr lang="en-CA" sz="6400" dirty="0"/>
              <a:t>HADZIEV, COLLECTIONS AND TECHNICAL SERVICES COORDINATOR, </a:t>
            </a:r>
            <a:r>
              <a:rPr lang="en-CA" sz="6400" dirty="0" smtClean="0"/>
              <a:t>GVPL</a:t>
            </a:r>
            <a:endParaRPr lang="en-CA" sz="6400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5500" b="1" dirty="0" smtClean="0"/>
          </a:p>
          <a:p>
            <a:r>
              <a:rPr lang="en-US" sz="5500" b="1" dirty="0" smtClean="0"/>
              <a:t>2018 Vancouver </a:t>
            </a:r>
            <a:r>
              <a:rPr lang="en-US" sz="5500" b="1" dirty="0"/>
              <a:t>Island Library Staff Conference </a:t>
            </a:r>
            <a:endParaRPr lang="en-US" sz="55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77" y="1041400"/>
            <a:ext cx="9770074" cy="2146643"/>
          </a:xfrm>
        </p:spPr>
        <p:txBody>
          <a:bodyPr>
            <a:normAutofit/>
          </a:bodyPr>
          <a:lstStyle/>
          <a:p>
            <a:r>
              <a:rPr lang="en-CA" sz="4000" dirty="0" smtClean="0">
                <a:effectLst/>
              </a:rPr>
              <a:t>HOW DO YOU IMPLEMENT TRUTH AND</a:t>
            </a:r>
            <a:r>
              <a:rPr lang="en-CA" sz="4000" dirty="0">
                <a:effectLst/>
              </a:rPr>
              <a:t/>
            </a:r>
            <a:br>
              <a:rPr lang="en-CA" sz="4000" dirty="0">
                <a:effectLst/>
              </a:rPr>
            </a:br>
            <a:r>
              <a:rPr lang="en-CA" sz="4000" dirty="0" smtClean="0">
                <a:effectLst/>
              </a:rPr>
              <a:t>RECONCILIATION AS A LIBRARIAN</a:t>
            </a:r>
            <a:endParaRPr lang="en-CA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825" y="807308"/>
            <a:ext cx="10134600" cy="2545492"/>
          </a:xfrm>
        </p:spPr>
        <p:txBody>
          <a:bodyPr>
            <a:normAutofit/>
          </a:bodyPr>
          <a:lstStyle/>
          <a:p>
            <a:r>
              <a:rPr lang="en-CA" sz="4000" dirty="0"/>
              <a:t>MELANIE </a:t>
            </a:r>
            <a:r>
              <a:rPr lang="en-CA" sz="4000" dirty="0" smtClean="0"/>
              <a:t>REAVELEY</a:t>
            </a:r>
            <a:br>
              <a:rPr lang="en-CA" sz="4000" dirty="0" smtClean="0"/>
            </a:br>
            <a:r>
              <a:rPr lang="en-CA" sz="4000" dirty="0" smtClean="0"/>
              <a:t>EXECUTIVE DIRECTOR</a:t>
            </a:r>
            <a:br>
              <a:rPr lang="en-CA" sz="4000" dirty="0" smtClean="0"/>
            </a:br>
            <a:r>
              <a:rPr lang="en-CA" sz="4000" dirty="0" smtClean="0"/>
              <a:t>KOOTENAY </a:t>
            </a:r>
            <a:r>
              <a:rPr lang="en-CA" sz="4000" dirty="0"/>
              <a:t>LIBRARY FEDERATION </a:t>
            </a:r>
          </a:p>
        </p:txBody>
      </p:sp>
    </p:spTree>
    <p:extLst>
      <p:ext uri="{BB962C8B-B14F-4D97-AF65-F5344CB8AC3E}">
        <p14:creationId xmlns:p14="http://schemas.microsoft.com/office/powerpoint/2010/main" val="24069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825" y="1136822"/>
            <a:ext cx="10134600" cy="2215978"/>
          </a:xfrm>
        </p:spPr>
        <p:txBody>
          <a:bodyPr>
            <a:normAutofit/>
          </a:bodyPr>
          <a:lstStyle/>
          <a:p>
            <a:r>
              <a:rPr lang="en-CA" sz="4000" dirty="0"/>
              <a:t>PIA </a:t>
            </a:r>
            <a:r>
              <a:rPr lang="en-CA" sz="4000" dirty="0" smtClean="0"/>
              <a:t>RUSSELL</a:t>
            </a:r>
            <a:br>
              <a:rPr lang="en-CA" sz="4000" dirty="0" smtClean="0"/>
            </a:br>
            <a:r>
              <a:rPr lang="en-CA" sz="4000" dirty="0" smtClean="0"/>
              <a:t>EDUCATION LIBRARIAN</a:t>
            </a:r>
            <a:br>
              <a:rPr lang="en-CA" sz="4000" dirty="0" smtClean="0"/>
            </a:br>
            <a:r>
              <a:rPr lang="en-CA" sz="4000" dirty="0" smtClean="0"/>
              <a:t>UVIC LIBRARIES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1387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825" y="1136822"/>
            <a:ext cx="10134600" cy="2215978"/>
          </a:xfrm>
        </p:spPr>
        <p:txBody>
          <a:bodyPr>
            <a:noAutofit/>
          </a:bodyPr>
          <a:lstStyle/>
          <a:p>
            <a:r>
              <a:rPr lang="en-CA" sz="4000" dirty="0"/>
              <a:t>RINA </a:t>
            </a:r>
            <a:r>
              <a:rPr lang="en-CA" sz="4000" dirty="0" smtClean="0"/>
              <a:t>HADZIEV</a:t>
            </a:r>
            <a:br>
              <a:rPr lang="en-CA" sz="4000" dirty="0" smtClean="0"/>
            </a:br>
            <a:r>
              <a:rPr lang="en-CA" sz="4000" dirty="0" smtClean="0"/>
              <a:t>COLLECTIONS </a:t>
            </a:r>
            <a:r>
              <a:rPr lang="en-CA" sz="4000" dirty="0"/>
              <a:t>AND TECHNICAL SERVICES </a:t>
            </a:r>
            <a:r>
              <a:rPr lang="en-CA" sz="4000" dirty="0" smtClean="0"/>
              <a:t>COORDINATOR</a:t>
            </a:r>
            <a:br>
              <a:rPr lang="en-CA" sz="4000" dirty="0" smtClean="0"/>
            </a:br>
            <a:r>
              <a:rPr lang="en-CA" sz="4000" dirty="0" smtClean="0"/>
              <a:t>GREATER VICTORIA PUBLIC LIBRARY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8868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8825" y="1334529"/>
            <a:ext cx="10134600" cy="1359243"/>
          </a:xfrm>
        </p:spPr>
        <p:txBody>
          <a:bodyPr/>
          <a:lstStyle/>
          <a:p>
            <a:pPr algn="ctr"/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78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1507524"/>
            <a:ext cx="10134600" cy="4669439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From 1876 (Canada’s </a:t>
            </a:r>
            <a:r>
              <a:rPr lang="en-CA" dirty="0"/>
              <a:t>Indian </a:t>
            </a:r>
            <a:r>
              <a:rPr lang="en-CA" dirty="0" smtClean="0"/>
              <a:t>Act) -1996, </a:t>
            </a:r>
            <a:r>
              <a:rPr lang="en-CA" dirty="0"/>
              <a:t>150,000 First Nation, Métis, and Inuit students attended 139 residential </a:t>
            </a:r>
            <a:r>
              <a:rPr lang="en-CA" dirty="0" smtClean="0"/>
              <a:t>schools.</a:t>
            </a:r>
            <a:endParaRPr lang="en-CA" dirty="0"/>
          </a:p>
          <a:p>
            <a:pPr lvl="2"/>
            <a:r>
              <a:rPr lang="en-CA" dirty="0" smtClean="0"/>
              <a:t>Children </a:t>
            </a:r>
            <a:r>
              <a:rPr lang="en-CA" dirty="0"/>
              <a:t>were separated from families and forced to abandon their culture, religion, and </a:t>
            </a:r>
            <a:r>
              <a:rPr lang="en-CA" dirty="0" smtClean="0"/>
              <a:t>language. Neglect and abuse were </a:t>
            </a:r>
            <a:r>
              <a:rPr lang="en-CA" dirty="0"/>
              <a:t>rampant, and parental visits were heavily restricted. An estimated 6,000 students died while in residential schools. </a:t>
            </a:r>
          </a:p>
          <a:p>
            <a:pPr lvl="2"/>
            <a:r>
              <a:rPr lang="en-CA" dirty="0" smtClean="0"/>
              <a:t>The </a:t>
            </a:r>
            <a:r>
              <a:rPr lang="en-CA" dirty="0"/>
              <a:t>system has been linked to a very challenging legacy for survivors and intergenerational trauma for their </a:t>
            </a:r>
            <a:r>
              <a:rPr lang="en-CA" dirty="0" smtClean="0"/>
              <a:t>families.</a:t>
            </a:r>
            <a:endParaRPr lang="en-CA" dirty="0"/>
          </a:p>
          <a:p>
            <a:pPr lvl="2"/>
            <a:r>
              <a:rPr lang="en-CA" dirty="0"/>
              <a:t>The TRC spent seven years assembling documentation from survivors and working to build awareness of these abuses, ultimately issuing a series of Calls to Action at the end of 2015.</a:t>
            </a:r>
          </a:p>
          <a:p>
            <a:pPr lvl="2"/>
            <a:r>
              <a:rPr lang="en-CA" dirty="0" smtClean="0"/>
              <a:t>Libraries and Librarians are a part of the national </a:t>
            </a:r>
            <a:r>
              <a:rPr lang="en-CA" dirty="0"/>
              <a:t>r</a:t>
            </a:r>
            <a:r>
              <a:rPr lang="en-CA" dirty="0" smtClean="0"/>
              <a:t>econciliation movement.</a:t>
            </a: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060021"/>
          </a:xfrm>
        </p:spPr>
        <p:txBody>
          <a:bodyPr/>
          <a:lstStyle/>
          <a:p>
            <a:r>
              <a:rPr lang="en-US" dirty="0" smtClean="0"/>
              <a:t>TRUTH AND RECONCILIATION (TRC)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63165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Stories of Grace Islet Series (2015)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7" y="1394859"/>
            <a:ext cx="3561119" cy="459956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99" y="1394859"/>
            <a:ext cx="3559491" cy="459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43" y="1394859"/>
            <a:ext cx="3583831" cy="45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92" y="538120"/>
            <a:ext cx="4490544" cy="5806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20" y="538120"/>
            <a:ext cx="4468823" cy="57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7588" y="1500143"/>
            <a:ext cx="5344938" cy="4008703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Collection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Development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80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6" y="1522924"/>
            <a:ext cx="3747962" cy="48466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6"/>
            <a:ext cx="10134600" cy="681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UNDRIP Series (2018)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57" y="1524590"/>
            <a:ext cx="3745386" cy="4843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68" y="1522924"/>
            <a:ext cx="3750151" cy="4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54" y="1690688"/>
            <a:ext cx="9201780" cy="46359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First Nations Elders (UNDRIP 2018)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7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 Installations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2" y="1817649"/>
            <a:ext cx="5806832" cy="382476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99" y="1817650"/>
            <a:ext cx="5757713" cy="38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06" y="365125"/>
            <a:ext cx="4761016" cy="6175718"/>
          </a:xfrm>
        </p:spPr>
      </p:pic>
    </p:spTree>
    <p:extLst>
      <p:ext uri="{BB962C8B-B14F-4D97-AF65-F5344CB8AC3E}">
        <p14:creationId xmlns:p14="http://schemas.microsoft.com/office/powerpoint/2010/main" val="11819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Whirligig design slides</Template>
  <TotalTime>0</TotalTime>
  <Words>214</Words>
  <Application>Microsoft Office PowerPoint</Application>
  <PresentationFormat>Widescreen</PresentationFormat>
  <Paragraphs>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Whirligig design template</vt:lpstr>
      <vt:lpstr>HOW DO YOU IMPLEMENT TRUTH AND RECONCILIATION AS A LIBRARIAN</vt:lpstr>
      <vt:lpstr>TRUTH AND RECONCILIATION (TRC)</vt:lpstr>
      <vt:lpstr>Stories of Grace Islet Series (2015)</vt:lpstr>
      <vt:lpstr>PowerPoint Presentation</vt:lpstr>
      <vt:lpstr>PowerPoint Presentation</vt:lpstr>
      <vt:lpstr>UNDRIP Series (2018)</vt:lpstr>
      <vt:lpstr>First Nations Elders (UNDRIP 2018)</vt:lpstr>
      <vt:lpstr>Art Installations</vt:lpstr>
      <vt:lpstr>PowerPoint Presentation</vt:lpstr>
      <vt:lpstr>MELANIE REAVELEY EXECUTIVE DIRECTOR KOOTENAY LIBRARY FEDERATION </vt:lpstr>
      <vt:lpstr>PIA RUSSELL EDUCATION LIBRARIAN UVIC LIBRARIES</vt:lpstr>
      <vt:lpstr>RINA HADZIEV COLLECTIONS AND TECHNICAL SERVICES COORDINATOR GREATER VICTORIA PUBLIC LIBRARY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2018-04-23T22:50:33Z</dcterms:created>
  <dcterms:modified xsi:type="dcterms:W3CDTF">2018-04-25T23:12:02Z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