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Lato" panose="020B0604020202020204" charset="0"/>
      <p:regular r:id="rId33"/>
      <p:bold r:id="rId34"/>
      <p:italic r:id="rId35"/>
      <p:boldItalic r:id="rId36"/>
    </p:embeddedFont>
    <p:embeddedFont>
      <p:font typeface="Raleway"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48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penbookpublishers.com/section/44/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damesmith.files.wordpress.com/2014/11/nov-2014-the-empire-strikes-back-alicia-wise-elsevier-profil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holarlykitchen.sspnet.org/2013/01/29/in-praise-of-double-dipping-fairness-affordability-vitality-and-sustainabilit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46bbad94f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46bbad94f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46bbad94f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46bbad94f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46bbad94f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46bbad94f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46bbad94f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46bbad94f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Comments from Vendor rep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4f48753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4f48753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f48753d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4f48753d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4f48753d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4f48753d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6adc25b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6adc25b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6adc25b2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6adc25b2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300" b="1">
                <a:solidFill>
                  <a:schemeClr val="accent1"/>
                </a:solidFill>
                <a:latin typeface="Lato"/>
                <a:ea typeface="Lato"/>
                <a:cs typeface="Lato"/>
                <a:sym typeface="Lato"/>
              </a:rPr>
              <a:t>Here’s another example from Routledge</a:t>
            </a:r>
            <a:endParaRPr sz="1300" b="1">
              <a:solidFill>
                <a:schemeClr val="accent1"/>
              </a:solidFill>
              <a:latin typeface="Lato"/>
              <a:ea typeface="Lato"/>
              <a:cs typeface="Lato"/>
              <a:sym typeface="Lato"/>
            </a:endParaRPr>
          </a:p>
          <a:p>
            <a:pPr marL="0" lvl="0" indent="0" algn="l" rtl="0">
              <a:lnSpc>
                <a:spcPct val="110000"/>
              </a:lnSpc>
              <a:spcBef>
                <a:spcPts val="1600"/>
              </a:spcBef>
              <a:spcAft>
                <a:spcPts val="0"/>
              </a:spcAft>
              <a:buNone/>
            </a:pPr>
            <a:r>
              <a:rPr lang="en" sz="1450">
                <a:solidFill>
                  <a:srgbClr val="333333"/>
                </a:solidFill>
              </a:rPr>
              <a:t>What about author royalties?</a:t>
            </a:r>
            <a:endParaRPr sz="1450">
              <a:solidFill>
                <a:srgbClr val="333333"/>
              </a:solidFill>
            </a:endParaRPr>
          </a:p>
          <a:p>
            <a:pPr marL="0" lvl="0" indent="0" algn="l" rtl="0">
              <a:lnSpc>
                <a:spcPct val="115000"/>
              </a:lnSpc>
              <a:spcBef>
                <a:spcPts val="800"/>
              </a:spcBef>
              <a:spcAft>
                <a:spcPts val="0"/>
              </a:spcAft>
              <a:buNone/>
            </a:pPr>
            <a:r>
              <a:rPr lang="en" sz="1150">
                <a:solidFill>
                  <a:srgbClr val="333333"/>
                </a:solidFill>
              </a:rPr>
              <a:t>We will continue to pay royalties on any print sales. As we no longer charge for the eBook there will no longer be royalties from this.</a:t>
            </a:r>
            <a:endParaRPr sz="1150">
              <a:solidFill>
                <a:srgbClr val="333333"/>
              </a:solidFill>
            </a:endParaRPr>
          </a:p>
          <a:p>
            <a:pPr marL="0" lvl="0" indent="0" algn="l" rtl="0">
              <a:spcBef>
                <a:spcPts val="1200"/>
              </a:spcBef>
              <a:spcAft>
                <a:spcPts val="0"/>
              </a:spcAft>
              <a:buNone/>
            </a:pPr>
            <a:endParaRPr/>
          </a:p>
          <a:p>
            <a:pPr marL="0" lvl="0" indent="0" algn="l" rtl="0">
              <a:spcBef>
                <a:spcPts val="0"/>
              </a:spcBef>
              <a:spcAft>
                <a:spcPts val="0"/>
              </a:spcAft>
              <a:buNone/>
            </a:pPr>
            <a:r>
              <a:rPr lang="en"/>
              <a:t>License is a preference from authors in HUM/SS in corroboration with OAPEN-UK HSS Researcher Survey Results</a:t>
            </a:r>
            <a:endParaRPr/>
          </a:p>
          <a:p>
            <a:pPr marL="0" lvl="0" indent="0" algn="l" rtl="0">
              <a:spcBef>
                <a:spcPts val="0"/>
              </a:spcBef>
              <a:spcAft>
                <a:spcPts val="0"/>
              </a:spcAft>
              <a:buNone/>
            </a:pPr>
            <a:endParaRPr/>
          </a:p>
          <a:p>
            <a:pPr marL="0" lvl="0" indent="0" algn="l" rtl="0">
              <a:spcBef>
                <a:spcPts val="0"/>
              </a:spcBef>
              <a:spcAft>
                <a:spcPts val="0"/>
              </a:spcAft>
              <a:buNone/>
            </a:pPr>
            <a:r>
              <a:rPr lang="en"/>
              <a:t>Publication fee - when final manuscript is submitted</a:t>
            </a:r>
            <a:endParaRPr/>
          </a:p>
          <a:p>
            <a:pPr marL="0" lvl="0" indent="0" algn="l" rtl="0">
              <a:spcBef>
                <a:spcPts val="0"/>
              </a:spcBef>
              <a:spcAft>
                <a:spcPts val="0"/>
              </a:spcAft>
              <a:buNone/>
            </a:pPr>
            <a:endParaRPr/>
          </a:p>
          <a:p>
            <a:pPr marL="0" lvl="0" indent="0" algn="l" rtl="0">
              <a:spcBef>
                <a:spcPts val="0"/>
              </a:spcBef>
              <a:spcAft>
                <a:spcPts val="0"/>
              </a:spcAft>
              <a:buNone/>
            </a:pPr>
            <a:r>
              <a:rPr lang="en"/>
              <a:t>Charge based of revenue they would receive to cover the typical cost involved in the publishing process - see slide</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6adc25b2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6adc25b2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02da3dfc8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02da3dfc8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10b3278f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10b3278f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10b3278f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10b3278f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chemeClr val="accent1"/>
                </a:solidFill>
                <a:latin typeface="Lato"/>
                <a:ea typeface="Lato"/>
                <a:cs typeface="Lato"/>
                <a:sym typeface="Lato"/>
              </a:rPr>
              <a:t>SPRINGER - no charges on website - only a download button and purchase print copy</a:t>
            </a:r>
            <a:endParaRPr sz="1300" b="1">
              <a:solidFill>
                <a:schemeClr val="accent1"/>
              </a:solidFill>
              <a:latin typeface="Lato"/>
              <a:ea typeface="Lato"/>
              <a:cs typeface="Lato"/>
              <a:sym typeface="Lato"/>
            </a:endParaRPr>
          </a:p>
          <a:p>
            <a:pPr marL="0" lvl="0" indent="0" algn="l" rtl="0">
              <a:spcBef>
                <a:spcPts val="16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10b3278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10b3278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46bbad94f_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46bbad94f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accent1"/>
              </a:buClr>
              <a:buSzPts val="1300"/>
              <a:buFont typeface="Lato"/>
              <a:buChar char="●"/>
            </a:pPr>
            <a:r>
              <a:rPr lang="en" sz="1300" b="1" u="sng">
                <a:solidFill>
                  <a:schemeClr val="accent5"/>
                </a:solidFill>
                <a:latin typeface="Lato"/>
                <a:ea typeface="Lato"/>
                <a:cs typeface="Lato"/>
                <a:sym typeface="Lato"/>
                <a:hlinkClick r:id="rId3"/>
              </a:rPr>
              <a:t>Library Membership Scheme</a:t>
            </a:r>
            <a:r>
              <a:rPr lang="en" sz="1300">
                <a:latin typeface="Lato"/>
                <a:ea typeface="Lato"/>
                <a:cs typeface="Lato"/>
                <a:sym typeface="Lato"/>
              </a:rPr>
              <a:t> in which libraries pay an annual sum for institutional access to all OBP’s digital editions and discounts on physical copies.”</a:t>
            </a:r>
            <a:endParaRPr sz="1300">
              <a:latin typeface="Lato"/>
              <a:ea typeface="Lato"/>
              <a:cs typeface="Lato"/>
              <a:sym typeface="Lato"/>
            </a:endParaRPr>
          </a:p>
          <a:p>
            <a:pPr marL="0" lvl="0" indent="0" algn="l" rtl="0">
              <a:spcBef>
                <a:spcPts val="160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6adc25b2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6adc25b2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13272bea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13272bea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46bbad94f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46bbad94f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02da3dfc8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02da3dfc8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13272bea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13272bea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5ebeb9e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5ebeb9e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46bbad94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46bbad94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digging into the investigation, we thought it would be best to review the definition of double-dipping and specifically in open access ebook publishing.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10b3278f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10b3278f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46bbad94f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46bbad94f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300" b="1">
                <a:latin typeface="Lato"/>
                <a:ea typeface="Lato"/>
                <a:cs typeface="Lato"/>
                <a:sym typeface="Lato"/>
              </a:rPr>
              <a:t>Double dipping</a:t>
            </a:r>
            <a:r>
              <a:rPr lang="en" sz="1300">
                <a:latin typeface="Lato"/>
                <a:ea typeface="Lato"/>
                <a:cs typeface="Lato"/>
                <a:sym typeface="Lato"/>
              </a:rPr>
              <a:t> is a generally frowned upon act where a person at a party with snacks dips a chip they have already taken a bite out of into the dip a second time.  (</a:t>
            </a:r>
            <a:r>
              <a:rPr lang="en" sz="1300" i="1">
                <a:latin typeface="Lato"/>
                <a:ea typeface="Lato"/>
                <a:cs typeface="Lato"/>
                <a:sym typeface="Lato"/>
              </a:rPr>
              <a:t>Urban Dictionary)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66446847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66446847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66446847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66446847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scenario - publisher does not lower the cost of subscriptions to the journal for libraries</a:t>
            </a:r>
            <a:endParaRPr/>
          </a:p>
          <a:p>
            <a:pPr marL="0" lvl="0" indent="0" algn="l" rtl="0">
              <a:spcBef>
                <a:spcPts val="0"/>
              </a:spcBef>
              <a:spcAft>
                <a:spcPts val="0"/>
              </a:spcAft>
              <a:buNone/>
            </a:pPr>
            <a:endParaRPr/>
          </a:p>
          <a:p>
            <a:pPr marL="0" lvl="0" indent="0" algn="l" rtl="0">
              <a:spcBef>
                <a:spcPts val="0"/>
              </a:spcBef>
              <a:spcAft>
                <a:spcPts val="0"/>
              </a:spcAft>
              <a:buNone/>
            </a:pPr>
            <a:r>
              <a:rPr lang="en"/>
              <a:t>According to Elsevier - “there is no connection between subscriptions and APCs … they are decoupled.” The “money coming in through a journal subscription is used to pay for a particular number of articles, and that open-access articles in hybrid journals are additional to that. </a:t>
            </a:r>
            <a:r>
              <a:rPr lang="en" u="sng">
                <a:solidFill>
                  <a:schemeClr val="hlink"/>
                </a:solidFill>
                <a:hlinkClick r:id="rId3"/>
              </a:rPr>
              <a:t>https://adamesmith.files.wordpress.com/2014/11/nov-2014-the-empire-strikes-back-alicia-wise-elsevier-profile.pdf</a:t>
            </a:r>
            <a:endParaRPr/>
          </a:p>
          <a:p>
            <a:pPr marL="0" lvl="0" indent="0" algn="l" rtl="0">
              <a:spcBef>
                <a:spcPts val="0"/>
              </a:spcBef>
              <a:spcAft>
                <a:spcPts val="0"/>
              </a:spcAft>
              <a:buNone/>
            </a:pPr>
            <a:endParaRPr/>
          </a:p>
          <a:p>
            <a:pPr marL="0" lvl="0" indent="0" algn="l" rtl="0">
              <a:spcBef>
                <a:spcPts val="0"/>
              </a:spcBef>
              <a:spcAft>
                <a:spcPts val="0"/>
              </a:spcAft>
              <a:buNone/>
            </a:pPr>
            <a:r>
              <a:rPr lang="en"/>
              <a:t>The “risk” for the publisher is non existent as the service is sold up front. Publishers don’t have to predict how many volumes will sell and attempt to spread the risk across their title lists.</a:t>
            </a:r>
            <a:endParaRPr/>
          </a:p>
          <a:p>
            <a:pPr marL="0" lvl="0" indent="0" algn="l" rtl="0">
              <a:spcBef>
                <a:spcPts val="0"/>
              </a:spcBef>
              <a:spcAft>
                <a:spcPts val="0"/>
              </a:spcAft>
              <a:buNone/>
            </a:pPr>
            <a:endParaRPr b="1"/>
          </a:p>
          <a:p>
            <a:pPr marL="0" lvl="0" indent="0" algn="l" rtl="0">
              <a:spcBef>
                <a:spcPts val="0"/>
              </a:spcBef>
              <a:spcAft>
                <a:spcPts val="0"/>
              </a:spcAft>
              <a:buNone/>
            </a:pPr>
            <a:r>
              <a:rPr lang="en" b="1"/>
              <a:t>Hybrid Book Publishing Model</a:t>
            </a:r>
            <a:endParaRPr b="1"/>
          </a:p>
          <a:p>
            <a:pPr marL="0" lvl="0" indent="0" algn="l" rtl="0">
              <a:spcBef>
                <a:spcPts val="0"/>
              </a:spcBef>
              <a:spcAft>
                <a:spcPts val="0"/>
              </a:spcAft>
              <a:buNone/>
            </a:pPr>
            <a:r>
              <a:rPr lang="en"/>
              <a:t>Authors are guaranteed all parts of the publishing process - editorial to production, marketing, dissemination and supporting discoverability. Palgrave Open charges about $17,500 for BPCs.  They generally charge for selling the print copy. The cost of each print copy is based on sale of 200-250 copies. Which amounts to what they make on the cost of the BPC. “So, publishers have offloaded the cost of the print sales onto the author”</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10b3278f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10b3278f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general concept is - see what is on slide</a:t>
            </a:r>
            <a:endParaRPr/>
          </a:p>
          <a:p>
            <a:pPr marL="0" lvl="0" indent="0" algn="l" rtl="0">
              <a:spcBef>
                <a:spcPts val="0"/>
              </a:spcBef>
              <a:spcAft>
                <a:spcPts val="0"/>
              </a:spcAft>
              <a:buNone/>
            </a:pPr>
            <a:endParaRPr/>
          </a:p>
          <a:p>
            <a:pPr marL="0" lvl="0" indent="0" algn="l" rtl="0">
              <a:spcBef>
                <a:spcPts val="0"/>
              </a:spcBef>
              <a:spcAft>
                <a:spcPts val="0"/>
              </a:spcAft>
              <a:buNone/>
            </a:pPr>
            <a:r>
              <a:rPr lang="en"/>
              <a:t>QUESTION - How far do you think publishers should go with this model of publishing. NOTE - we are referring to sale of ebooks through acquisitions platforms while the ebook is also free on the publisher’s website.</a:t>
            </a:r>
            <a:endParaRPr/>
          </a:p>
          <a:p>
            <a:pPr marL="0" lvl="0" indent="0" algn="l" rtl="0">
              <a:spcBef>
                <a:spcPts val="0"/>
              </a:spcBef>
              <a:spcAft>
                <a:spcPts val="0"/>
              </a:spcAft>
              <a:buNone/>
            </a:pPr>
            <a:endParaRPr/>
          </a:p>
          <a:p>
            <a:pPr marL="0" lvl="0" indent="0" algn="l" rtl="0">
              <a:spcBef>
                <a:spcPts val="0"/>
              </a:spcBef>
              <a:spcAft>
                <a:spcPts val="0"/>
              </a:spcAft>
              <a:buNone/>
            </a:pPr>
            <a:r>
              <a:rPr lang="en"/>
              <a:t>Some people think it is a good thing; others not.</a:t>
            </a:r>
            <a:endParaRPr/>
          </a:p>
          <a:p>
            <a:pPr marL="0" lvl="0" indent="0" algn="l" rtl="0">
              <a:spcBef>
                <a:spcPts val="0"/>
              </a:spcBef>
              <a:spcAft>
                <a:spcPts val="0"/>
              </a:spcAft>
              <a:buNone/>
            </a:pPr>
            <a:r>
              <a:rPr lang="en" u="sng">
                <a:solidFill>
                  <a:schemeClr val="hlink"/>
                </a:solidFill>
                <a:hlinkClick r:id="rId3"/>
              </a:rPr>
              <a:t>https://scholarlykitchen.sspnet.org/2013/01/29/in-praise-of-double-dipping-fairness-affordability-vitality-and-sustainability/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02da3dfc8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02da3dfc8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02da3dfc8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02da3dfc8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forget DRM information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books.iospress.nl/Publication/OpenAcces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routledge.com/collections/1304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link.springer.com/search/page/3?facet-content-type=%22Book%22&amp;package=openacces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openbookpublishers.com/section/44/1"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openbookpublishers.com/section/14/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ve.gd/2015/01/31/on-open-access-books-and-double-dipp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Scoop on OA Monograph “Double Dipping”</a:t>
            </a:r>
            <a:endParaRPr/>
          </a:p>
        </p:txBody>
      </p:sp>
      <p:sp>
        <p:nvSpPr>
          <p:cNvPr id="87" name="Google Shape;87;p13"/>
          <p:cNvSpPr txBox="1">
            <a:spLocks noGrp="1"/>
          </p:cNvSpPr>
          <p:nvPr>
            <p:ph type="subTitle" idx="1"/>
          </p:nvPr>
        </p:nvSpPr>
        <p:spPr>
          <a:xfrm>
            <a:off x="729450" y="3397775"/>
            <a:ext cx="7688100" cy="112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David Boudinot, E-Resources Librarian &amp; Head of Acquisitions</a:t>
            </a:r>
            <a:br>
              <a:rPr lang="en"/>
            </a:br>
            <a:r>
              <a:rPr lang="en"/>
              <a:t>Inba Kehoe, Copyright &amp; Scholarly Communication Librarian</a:t>
            </a:r>
            <a:br>
              <a:rPr lang="en"/>
            </a:br>
            <a:r>
              <a:rPr lang="en"/>
              <a:t>Vancouver Island Library Staff Conference</a:t>
            </a:r>
            <a:br>
              <a:rPr lang="en"/>
            </a:br>
            <a:r>
              <a:rPr lang="en"/>
              <a:t>April 26, 2019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IOS Press</a:t>
            </a:r>
            <a:endParaRPr/>
          </a:p>
        </p:txBody>
      </p:sp>
      <p:sp>
        <p:nvSpPr>
          <p:cNvPr id="141" name="Google Shape;141;p22"/>
          <p:cNvSpPr txBox="1">
            <a:spLocks noGrp="1"/>
          </p:cNvSpPr>
          <p:nvPr>
            <p:ph type="body" idx="1"/>
          </p:nvPr>
        </p:nvSpPr>
        <p:spPr>
          <a:xfrm>
            <a:off x="729450" y="2078875"/>
            <a:ext cx="18384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Hundreds of titles are available for free download on </a:t>
            </a:r>
            <a:r>
              <a:rPr lang="en" u="sng">
                <a:solidFill>
                  <a:schemeClr val="hlink"/>
                </a:solidFill>
                <a:hlinkClick r:id="rId3"/>
              </a:rPr>
              <a:t>IOS Press Ebooks</a:t>
            </a:r>
            <a:r>
              <a:rPr lang="en"/>
              <a:t> site</a:t>
            </a:r>
            <a:endParaRPr/>
          </a:p>
          <a:p>
            <a:pPr marL="0" lvl="0" indent="0" algn="l" rtl="0">
              <a:spcBef>
                <a:spcPts val="1600"/>
              </a:spcBef>
              <a:spcAft>
                <a:spcPts val="0"/>
              </a:spcAft>
              <a:buNone/>
            </a:pPr>
            <a:r>
              <a:rPr lang="en"/>
              <a:t>CC BY-NC</a:t>
            </a:r>
            <a:endParaRPr/>
          </a:p>
          <a:p>
            <a:pPr marL="0" lvl="0" indent="0" algn="l" rtl="0">
              <a:spcBef>
                <a:spcPts val="1600"/>
              </a:spcBef>
              <a:spcAft>
                <a:spcPts val="1600"/>
              </a:spcAft>
              <a:buNone/>
            </a:pPr>
            <a:r>
              <a:rPr lang="en"/>
              <a:t>PDF download</a:t>
            </a:r>
            <a:endParaRPr/>
          </a:p>
        </p:txBody>
      </p:sp>
      <p:sp>
        <p:nvSpPr>
          <p:cNvPr id="142" name="Google Shape;142;p22"/>
          <p:cNvSpPr txBox="1">
            <a:spLocks noGrp="1"/>
          </p:cNvSpPr>
          <p:nvPr>
            <p:ph type="body" idx="1"/>
          </p:nvPr>
        </p:nvSpPr>
        <p:spPr>
          <a:xfrm>
            <a:off x="4512100" y="2220750"/>
            <a:ext cx="32481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text</a:t>
            </a:r>
            <a:endParaRPr/>
          </a:p>
        </p:txBody>
      </p:sp>
      <p:pic>
        <p:nvPicPr>
          <p:cNvPr id="143" name="Google Shape;143;p22"/>
          <p:cNvPicPr preferRelativeResize="0"/>
          <p:nvPr/>
        </p:nvPicPr>
        <p:blipFill>
          <a:blip r:embed="rId4">
            <a:alphaModFix/>
          </a:blip>
          <a:stretch>
            <a:fillRect/>
          </a:stretch>
        </p:blipFill>
        <p:spPr>
          <a:xfrm>
            <a:off x="2717500" y="1318650"/>
            <a:ext cx="6159187" cy="35195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GOBI</a:t>
            </a:r>
            <a:endParaRPr/>
          </a:p>
        </p:txBody>
      </p:sp>
      <p:pic>
        <p:nvPicPr>
          <p:cNvPr id="149" name="Google Shape;149;p23"/>
          <p:cNvPicPr preferRelativeResize="0"/>
          <p:nvPr/>
        </p:nvPicPr>
        <p:blipFill rotWithShape="1">
          <a:blip r:embed="rId3">
            <a:alphaModFix/>
          </a:blip>
          <a:srcRect r="35102"/>
          <a:stretch/>
        </p:blipFill>
        <p:spPr>
          <a:xfrm>
            <a:off x="3284600" y="2078875"/>
            <a:ext cx="5381999" cy="3035375"/>
          </a:xfrm>
          <a:prstGeom prst="rect">
            <a:avLst/>
          </a:prstGeom>
          <a:noFill/>
          <a:ln>
            <a:noFill/>
          </a:ln>
          <a:effectLst>
            <a:outerShdw blurRad="57150" dist="19050" dir="5400000" algn="bl" rotWithShape="0">
              <a:srgbClr val="000000">
                <a:alpha val="50000"/>
              </a:srgbClr>
            </a:outerShdw>
          </a:effectLst>
        </p:spPr>
      </p:pic>
      <p:pic>
        <p:nvPicPr>
          <p:cNvPr id="150" name="Google Shape;150;p23"/>
          <p:cNvPicPr preferRelativeResize="0"/>
          <p:nvPr/>
        </p:nvPicPr>
        <p:blipFill>
          <a:blip r:embed="rId4">
            <a:alphaModFix/>
          </a:blip>
          <a:stretch>
            <a:fillRect/>
          </a:stretch>
        </p:blipFill>
        <p:spPr>
          <a:xfrm>
            <a:off x="3284597" y="648650"/>
            <a:ext cx="5381999" cy="1347225"/>
          </a:xfrm>
          <a:prstGeom prst="rect">
            <a:avLst/>
          </a:prstGeom>
          <a:noFill/>
          <a:ln>
            <a:noFill/>
          </a:ln>
          <a:effectLst>
            <a:outerShdw blurRad="57150" dist="19050" dir="5400000" algn="bl" rotWithShape="0">
              <a:srgbClr val="000000">
                <a:alpha val="50000"/>
              </a:srgbClr>
            </a:outerShdw>
          </a:effectLst>
        </p:spPr>
      </p:pic>
      <p:sp>
        <p:nvSpPr>
          <p:cNvPr id="151" name="Google Shape;151;p23"/>
          <p:cNvSpPr txBox="1">
            <a:spLocks noGrp="1"/>
          </p:cNvSpPr>
          <p:nvPr>
            <p:ph type="body" idx="1"/>
          </p:nvPr>
        </p:nvSpPr>
        <p:spPr>
          <a:xfrm>
            <a:off x="729450" y="2078875"/>
            <a:ext cx="20550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indication ebook is OA</a:t>
            </a:r>
            <a:endParaRPr/>
          </a:p>
          <a:p>
            <a:pPr marL="0" lvl="0" indent="0" algn="l" rtl="0">
              <a:spcBef>
                <a:spcPts val="1600"/>
              </a:spcBef>
              <a:spcAft>
                <a:spcPts val="0"/>
              </a:spcAft>
              <a:buNone/>
            </a:pPr>
            <a:r>
              <a:rPr lang="en"/>
              <a:t>EBSCOhost and ProQuest Ebook Central platforms full of DRM</a:t>
            </a:r>
            <a:endParaRPr/>
          </a:p>
          <a:p>
            <a:pPr marL="0" lvl="0" indent="0" algn="l" rtl="0">
              <a:spcBef>
                <a:spcPts val="1600"/>
              </a:spcBef>
              <a:spcAft>
                <a:spcPts val="1600"/>
              </a:spcAft>
              <a:buNone/>
            </a:pPr>
            <a:r>
              <a:rPr lang="en"/>
              <a:t>Price varies</a:t>
            </a:r>
            <a:endParaRPr/>
          </a:p>
        </p:txBody>
      </p:sp>
      <p:sp>
        <p:nvSpPr>
          <p:cNvPr id="152" name="Google Shape;152;p23"/>
          <p:cNvSpPr txBox="1"/>
          <p:nvPr/>
        </p:nvSpPr>
        <p:spPr>
          <a:xfrm>
            <a:off x="7141225" y="1631500"/>
            <a:ext cx="1596900" cy="3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38761D"/>
                </a:solidFill>
                <a:latin typeface="Lato"/>
                <a:ea typeface="Lato"/>
                <a:cs typeface="Lato"/>
                <a:sym typeface="Lato"/>
              </a:rPr>
              <a:t>From IOS Press website</a:t>
            </a:r>
            <a:endParaRPr sz="1000" b="1">
              <a:solidFill>
                <a:srgbClr val="38761D"/>
              </a:solidFill>
              <a:latin typeface="Lato"/>
              <a:ea typeface="Lato"/>
              <a:cs typeface="Lato"/>
              <a:sym typeface="Lato"/>
            </a:endParaRPr>
          </a:p>
        </p:txBody>
      </p:sp>
      <p:sp>
        <p:nvSpPr>
          <p:cNvPr id="153" name="Google Shape;153;p23"/>
          <p:cNvSpPr txBox="1"/>
          <p:nvPr/>
        </p:nvSpPr>
        <p:spPr>
          <a:xfrm>
            <a:off x="7553600" y="2188575"/>
            <a:ext cx="1341600" cy="3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38761D"/>
                </a:solidFill>
                <a:latin typeface="Lato"/>
                <a:ea typeface="Lato"/>
                <a:cs typeface="Lato"/>
                <a:sym typeface="Lato"/>
              </a:rPr>
              <a:t>From GOBI website</a:t>
            </a:r>
            <a:endParaRPr sz="1000" b="1">
              <a:solidFill>
                <a:srgbClr val="38761D"/>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729450" y="1318650"/>
            <a:ext cx="43161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EBSCO							</a:t>
            </a:r>
            <a:endParaRPr/>
          </a:p>
        </p:txBody>
      </p:sp>
      <p:sp>
        <p:nvSpPr>
          <p:cNvPr id="159" name="Google Shape;159;p24"/>
          <p:cNvSpPr txBox="1"/>
          <p:nvPr/>
        </p:nvSpPr>
        <p:spPr>
          <a:xfrm>
            <a:off x="822125" y="1993975"/>
            <a:ext cx="6906000" cy="2538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IOS Press ebooks: $150--$225/title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DRM free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Unlimited access</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252984" marR="5404104" lvl="0" indent="0" algn="l" rtl="0">
              <a:lnSpc>
                <a:spcPct val="115000"/>
              </a:lnSpc>
              <a:spcBef>
                <a:spcPts val="168"/>
              </a:spcBef>
              <a:spcAft>
                <a:spcPts val="0"/>
              </a:spcAft>
              <a:buNone/>
            </a:pPr>
            <a:endParaRPr sz="12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ProQuest</a:t>
            </a:r>
            <a:endParaRPr/>
          </a:p>
        </p:txBody>
      </p:sp>
      <p:sp>
        <p:nvSpPr>
          <p:cNvPr id="165" name="Google Shape;165;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marR="115824" lvl="0" indent="-304800" algn="l" rtl="0">
              <a:spcBef>
                <a:spcPts val="888"/>
              </a:spcBef>
              <a:spcAft>
                <a:spcPts val="0"/>
              </a:spcAft>
              <a:buClr>
                <a:srgbClr val="000000"/>
              </a:buClr>
              <a:buSzPts val="1200"/>
              <a:buChar char="●"/>
            </a:pPr>
            <a:r>
              <a:rPr lang="en" sz="1200">
                <a:solidFill>
                  <a:srgbClr val="000000"/>
                </a:solidFill>
              </a:rPr>
              <a:t>Many publishers are employing a “hybrid OA”—they release the title with a price, and once they cover costs, they change it to OA. </a:t>
            </a:r>
            <a:endParaRPr sz="1200">
              <a:solidFill>
                <a:srgbClr val="000000"/>
              </a:solidFill>
            </a:endParaRPr>
          </a:p>
          <a:p>
            <a:pPr marL="914400" marR="115824" lvl="1" indent="-304800" algn="l" rtl="0">
              <a:spcBef>
                <a:spcPts val="0"/>
              </a:spcBef>
              <a:spcAft>
                <a:spcPts val="0"/>
              </a:spcAft>
              <a:buClr>
                <a:srgbClr val="000000"/>
              </a:buClr>
              <a:buSzPts val="1200"/>
              <a:buChar char="○"/>
            </a:pPr>
            <a:r>
              <a:rPr lang="en" sz="1200">
                <a:solidFill>
                  <a:srgbClr val="000000"/>
                </a:solidFill>
              </a:rPr>
              <a:t>Unfortunately, they don’t update the new price. </a:t>
            </a:r>
            <a:endParaRPr sz="1200">
              <a:solidFill>
                <a:srgbClr val="000000"/>
              </a:solidFill>
            </a:endParaRPr>
          </a:p>
          <a:p>
            <a:pPr marL="457200" marR="115824" lvl="0" indent="-304800" algn="l" rtl="0">
              <a:spcBef>
                <a:spcPts val="0"/>
              </a:spcBef>
              <a:spcAft>
                <a:spcPts val="0"/>
              </a:spcAft>
              <a:buClr>
                <a:srgbClr val="000000"/>
              </a:buClr>
              <a:buSzPts val="1200"/>
              <a:buChar char="●"/>
            </a:pPr>
            <a:r>
              <a:rPr lang="en" sz="1200">
                <a:solidFill>
                  <a:srgbClr val="000000"/>
                </a:solidFill>
              </a:rPr>
              <a:t>Other publishers offer free downloads on their website for individuals, but feel that broader library access justifies charging a price. </a:t>
            </a:r>
            <a:endParaRPr sz="1200">
              <a:solidFill>
                <a:srgbClr val="000000"/>
              </a:solidFill>
            </a:endParaRPr>
          </a:p>
          <a:p>
            <a:pPr marL="914400" marR="115824" lvl="1" indent="-304800" algn="l" rtl="0">
              <a:spcBef>
                <a:spcPts val="0"/>
              </a:spcBef>
              <a:spcAft>
                <a:spcPts val="0"/>
              </a:spcAft>
              <a:buClr>
                <a:srgbClr val="000000"/>
              </a:buClr>
              <a:buSzPts val="1200"/>
              <a:buChar char="○"/>
            </a:pPr>
            <a:r>
              <a:rPr lang="en" sz="1200">
                <a:solidFill>
                  <a:srgbClr val="000000"/>
                </a:solidFill>
              </a:rPr>
              <a:t>Many of the big NGO’s like World Bank, and National Academies work under this policy. </a:t>
            </a:r>
            <a:endParaRPr/>
          </a:p>
          <a:p>
            <a:pPr marL="252984" marR="5404104" lvl="0" indent="0" algn="l" rtl="0">
              <a:spcBef>
                <a:spcPts val="168"/>
              </a:spcBef>
              <a:spcAft>
                <a:spcPts val="0"/>
              </a:spcAft>
              <a:buNone/>
            </a:pPr>
            <a:endParaRPr sz="12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729450" y="1318650"/>
            <a:ext cx="7688700" cy="301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a:t>Can publishers sell </a:t>
            </a:r>
            <a:r>
              <a:rPr lang="en" i="1"/>
              <a:t>OA eBooks with BPCs</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914400" lvl="0" indent="0" algn="l" rtl="0">
              <a:spcBef>
                <a:spcPts val="0"/>
              </a:spcBef>
              <a:spcAft>
                <a:spcPts val="0"/>
              </a:spcAft>
              <a:buNone/>
            </a:pPr>
            <a:r>
              <a:rPr lang="en"/>
              <a:t>.... Let’s look at the </a:t>
            </a:r>
            <a:r>
              <a:rPr lang="en" i="1"/>
              <a:t>publication agreement</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IOS Press Publication Agreement</a:t>
            </a:r>
            <a:endParaRPr/>
          </a:p>
        </p:txBody>
      </p:sp>
      <p:sp>
        <p:nvSpPr>
          <p:cNvPr id="176" name="Google Shape;176;p27"/>
          <p:cNvSpPr txBox="1">
            <a:spLocks noGrp="1"/>
          </p:cNvSpPr>
          <p:nvPr>
            <p:ph type="body" idx="1"/>
          </p:nvPr>
        </p:nvSpPr>
        <p:spPr>
          <a:xfrm>
            <a:off x="729450" y="2078875"/>
            <a:ext cx="7688700" cy="279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The Publisher shall … publish the work with Open Access under the </a:t>
            </a:r>
            <a:r>
              <a:rPr lang="en" b="1"/>
              <a:t>Creative Commons BY-NC</a:t>
            </a:r>
            <a:r>
              <a:rPr lang="en"/>
              <a:t> license ...</a:t>
            </a:r>
            <a:endParaRPr/>
          </a:p>
          <a:p>
            <a:pPr marL="0" lvl="0" indent="0" algn="l" rtl="0">
              <a:spcBef>
                <a:spcPts val="1600"/>
              </a:spcBef>
              <a:spcAft>
                <a:spcPts val="0"/>
              </a:spcAft>
              <a:buNone/>
            </a:pPr>
            <a:r>
              <a:rPr lang="en"/>
              <a:t>4.     … </a:t>
            </a:r>
            <a:r>
              <a:rPr lang="en" b="1"/>
              <a:t>copyright</a:t>
            </a:r>
            <a:r>
              <a:rPr lang="en"/>
              <a:t> for the work will be taken out in the name of the </a:t>
            </a:r>
            <a:r>
              <a:rPr lang="en" sz="1800" b="1"/>
              <a:t>Authors and IOS Press. The Publisher shall have the right to sell the work in printed form ...</a:t>
            </a:r>
            <a:endParaRPr sz="1800" b="1"/>
          </a:p>
          <a:p>
            <a:pPr marL="0" lvl="0" indent="0" algn="l" rtl="0">
              <a:spcBef>
                <a:spcPts val="1600"/>
              </a:spcBef>
              <a:spcAft>
                <a:spcPts val="0"/>
              </a:spcAft>
              <a:buNone/>
            </a:pPr>
            <a:r>
              <a:rPr lang="en"/>
              <a:t>7.     … an </a:t>
            </a:r>
            <a:r>
              <a:rPr lang="en" sz="1400" b="1"/>
              <a:t>Open Access publication on its e-book platform and charge EURO 1810 per published page</a:t>
            </a:r>
            <a:r>
              <a:rPr lang="en"/>
              <a:t>, EURO 7240 in total for 400 pages …</a:t>
            </a:r>
            <a:endParaRPr/>
          </a:p>
          <a:p>
            <a:pPr marL="0" lvl="0" indent="0" algn="l" rtl="0">
              <a:spcBef>
                <a:spcPts val="1600"/>
              </a:spcBef>
              <a:spcAft>
                <a:spcPts val="0"/>
              </a:spcAft>
              <a:buNone/>
            </a:pPr>
            <a:r>
              <a:rPr lang="en"/>
              <a:t>10.    The Editor shall not during the continuance of this Agreement publish any abridgement of the said work …. Shall not write or publish … any other book on the same subject ...</a:t>
            </a:r>
            <a:endParaRPr/>
          </a:p>
          <a:p>
            <a:pPr marL="457200" lvl="0" indent="0" algn="l" rtl="0">
              <a:spcBef>
                <a:spcPts val="1600"/>
              </a:spcBef>
              <a:spcAft>
                <a:spcPts val="1600"/>
              </a:spcAft>
              <a:buNone/>
            </a:pPr>
            <a:endParaRPr/>
          </a:p>
        </p:txBody>
      </p:sp>
      <p:sp>
        <p:nvSpPr>
          <p:cNvPr id="177" name="Google Shape;177;p27"/>
          <p:cNvSpPr/>
          <p:nvPr/>
        </p:nvSpPr>
        <p:spPr>
          <a:xfrm>
            <a:off x="7015700" y="1234650"/>
            <a:ext cx="971700" cy="703200"/>
          </a:xfrm>
          <a:prstGeom prst="wedgeEllipseCallout">
            <a:avLst>
              <a:gd name="adj1" fmla="val -80591"/>
              <a:gd name="adj2" fmla="val 68409"/>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t>BPC</a:t>
            </a:r>
            <a:endParaRPr sz="1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IOS Press</a:t>
            </a:r>
            <a:endParaRPr/>
          </a:p>
        </p:txBody>
      </p:sp>
      <p:sp>
        <p:nvSpPr>
          <p:cNvPr id="183" name="Google Shape;183;p2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11.    The </a:t>
            </a:r>
            <a:r>
              <a:rPr lang="en" b="1"/>
              <a:t>duration of the Agreement is in principle unlimited</a:t>
            </a:r>
            <a:r>
              <a:rPr lang="en"/>
              <a:t> … right to terminate … after the publication of every (new) edition.</a:t>
            </a:r>
            <a:endParaRPr/>
          </a:p>
          <a:p>
            <a:pPr marL="0" lvl="0" indent="0" algn="ctr" rtl="0">
              <a:spcBef>
                <a:spcPts val="1600"/>
              </a:spcBef>
              <a:spcAft>
                <a:spcPts val="0"/>
              </a:spcAft>
              <a:buNone/>
            </a:pPr>
            <a:r>
              <a:rPr lang="en" b="1"/>
              <a:t>What about royalties … authors, editors do not receive any royalties </a:t>
            </a:r>
            <a:endParaRPr b="1"/>
          </a:p>
          <a:p>
            <a:pPr marL="0" lvl="0" indent="0" algn="ctr" rtl="0">
              <a:spcBef>
                <a:spcPts val="1600"/>
              </a:spcBef>
              <a:spcAft>
                <a:spcPts val="1600"/>
              </a:spcAft>
              <a:buNone/>
            </a:pPr>
            <a:r>
              <a:rPr lang="en" b="1"/>
              <a:t>from the sale of the print/ebook copies</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729450" y="1318650"/>
            <a:ext cx="7688700" cy="301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i="1"/>
              <a:t>What about other publishers?</a:t>
            </a:r>
            <a:endParaRPr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0"/>
          <p:cNvPicPr preferRelativeResize="0"/>
          <p:nvPr/>
        </p:nvPicPr>
        <p:blipFill>
          <a:blip r:embed="rId3">
            <a:alphaModFix/>
          </a:blip>
          <a:stretch>
            <a:fillRect/>
          </a:stretch>
        </p:blipFill>
        <p:spPr>
          <a:xfrm>
            <a:off x="668800" y="1554800"/>
            <a:ext cx="5429300" cy="3146650"/>
          </a:xfrm>
          <a:prstGeom prst="rect">
            <a:avLst/>
          </a:prstGeom>
          <a:noFill/>
          <a:ln>
            <a:noFill/>
          </a:ln>
          <a:effectLst>
            <a:outerShdw blurRad="57150" dist="19050" dir="5400000" algn="bl" rotWithShape="0">
              <a:srgbClr val="000000">
                <a:alpha val="50000"/>
              </a:srgbClr>
            </a:outerShdw>
          </a:effectLst>
        </p:spPr>
      </p:pic>
      <p:sp>
        <p:nvSpPr>
          <p:cNvPr id="194" name="Google Shape;194;p30"/>
          <p:cNvSpPr txBox="1"/>
          <p:nvPr/>
        </p:nvSpPr>
        <p:spPr>
          <a:xfrm>
            <a:off x="5821825" y="4686900"/>
            <a:ext cx="3081000" cy="3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4"/>
              </a:rPr>
              <a:t>https://www.routledge.com/collections/13042</a:t>
            </a:r>
            <a:endParaRPr/>
          </a:p>
        </p:txBody>
      </p:sp>
      <p:sp>
        <p:nvSpPr>
          <p:cNvPr id="195" name="Google Shape;195;p30"/>
          <p:cNvSpPr txBox="1"/>
          <p:nvPr/>
        </p:nvSpPr>
        <p:spPr>
          <a:xfrm>
            <a:off x="6368275" y="1620475"/>
            <a:ext cx="2352900" cy="2669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Lato"/>
              <a:buChar char="●"/>
            </a:pPr>
            <a:r>
              <a:rPr lang="en" sz="1300" b="1">
                <a:solidFill>
                  <a:schemeClr val="accent1"/>
                </a:solidFill>
                <a:latin typeface="Lato"/>
                <a:ea typeface="Lato"/>
                <a:cs typeface="Lato"/>
                <a:sym typeface="Lato"/>
              </a:rPr>
              <a:t>BPC</a:t>
            </a:r>
            <a:r>
              <a:rPr lang="en" sz="1300">
                <a:solidFill>
                  <a:schemeClr val="accent1"/>
                </a:solidFill>
                <a:latin typeface="Lato"/>
                <a:ea typeface="Lato"/>
                <a:cs typeface="Lato"/>
                <a:sym typeface="Lato"/>
              </a:rPr>
              <a:t>: $13,000/book; $1,625/chapter</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DRM free pdf</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CC BY-NC-ND</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Included in subscriptions, customers not charged</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Research books</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Author owned</a:t>
            </a:r>
            <a:endParaRPr sz="1300">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Royalties on print</a:t>
            </a:r>
            <a:endParaRPr sz="1300">
              <a:solidFill>
                <a:schemeClr val="accent1"/>
              </a:solidFill>
              <a:latin typeface="Lato"/>
              <a:ea typeface="Lato"/>
              <a:cs typeface="Lato"/>
              <a:sym typeface="Lato"/>
            </a:endParaRPr>
          </a:p>
        </p:txBody>
      </p:sp>
      <p:sp>
        <p:nvSpPr>
          <p:cNvPr id="196" name="Google Shape;196;p30"/>
          <p:cNvSpPr txBox="1">
            <a:spLocks noGrp="1"/>
          </p:cNvSpPr>
          <p:nvPr>
            <p:ph type="title"/>
          </p:nvPr>
        </p:nvSpPr>
        <p:spPr>
          <a:xfrm>
            <a:off x="1770225" y="925675"/>
            <a:ext cx="2801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Routledge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1"/>
          <p:cNvPicPr preferRelativeResize="0"/>
          <p:nvPr/>
        </p:nvPicPr>
        <p:blipFill>
          <a:blip r:embed="rId3">
            <a:alphaModFix/>
          </a:blip>
          <a:stretch>
            <a:fillRect/>
          </a:stretch>
        </p:blipFill>
        <p:spPr>
          <a:xfrm>
            <a:off x="1771625" y="1547625"/>
            <a:ext cx="5605699" cy="3262150"/>
          </a:xfrm>
          <a:prstGeom prst="rect">
            <a:avLst/>
          </a:prstGeom>
          <a:noFill/>
          <a:ln>
            <a:noFill/>
          </a:ln>
          <a:effectLst>
            <a:outerShdw blurRad="57150" dist="19050" dir="5400000" algn="bl" rotWithShape="0">
              <a:srgbClr val="000000">
                <a:alpha val="50000"/>
              </a:srgbClr>
            </a:outerShdw>
          </a:effectLst>
        </p:spPr>
      </p:pic>
      <p:sp>
        <p:nvSpPr>
          <p:cNvPr id="202" name="Google Shape;202;p31"/>
          <p:cNvSpPr txBox="1">
            <a:spLocks noGrp="1"/>
          </p:cNvSpPr>
          <p:nvPr>
            <p:ph type="title"/>
          </p:nvPr>
        </p:nvSpPr>
        <p:spPr>
          <a:xfrm>
            <a:off x="1729825" y="936225"/>
            <a:ext cx="5295900" cy="6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Routledge: in GOBI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Outcomes</a:t>
            </a:r>
            <a:endParaRPr/>
          </a:p>
        </p:txBody>
      </p:sp>
      <p:sp>
        <p:nvSpPr>
          <p:cNvPr id="93" name="Google Shape;93;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What is  double dipping?</a:t>
            </a:r>
            <a:endParaRPr/>
          </a:p>
          <a:p>
            <a:pPr marL="457200" lvl="0" indent="-311150" algn="l" rtl="0">
              <a:spcBef>
                <a:spcPts val="0"/>
              </a:spcBef>
              <a:spcAft>
                <a:spcPts val="0"/>
              </a:spcAft>
              <a:buSzPts val="1300"/>
              <a:buChar char="●"/>
            </a:pPr>
            <a:r>
              <a:rPr lang="en"/>
              <a:t>Why this story?</a:t>
            </a:r>
            <a:endParaRPr/>
          </a:p>
          <a:p>
            <a:pPr marL="457200" lvl="0" indent="-311150" algn="l" rtl="0">
              <a:spcBef>
                <a:spcPts val="0"/>
              </a:spcBef>
              <a:spcAft>
                <a:spcPts val="0"/>
              </a:spcAft>
              <a:buSzPts val="1300"/>
              <a:buChar char="●"/>
            </a:pPr>
            <a:r>
              <a:rPr lang="en"/>
              <a:t>The evidence</a:t>
            </a:r>
            <a:endParaRPr/>
          </a:p>
          <a:p>
            <a:pPr marL="914400" lvl="1" indent="-298450" algn="l" rtl="0">
              <a:spcBef>
                <a:spcPts val="0"/>
              </a:spcBef>
              <a:spcAft>
                <a:spcPts val="0"/>
              </a:spcAft>
              <a:buSzPts val="1100"/>
              <a:buChar char="○"/>
            </a:pPr>
            <a:r>
              <a:rPr lang="en"/>
              <a:t>Acquisitions ordering platforms</a:t>
            </a:r>
            <a:endParaRPr/>
          </a:p>
          <a:p>
            <a:pPr marL="914400" lvl="1" indent="-298450" algn="l" rtl="0">
              <a:spcBef>
                <a:spcPts val="0"/>
              </a:spcBef>
              <a:spcAft>
                <a:spcPts val="0"/>
              </a:spcAft>
              <a:buSzPts val="1100"/>
              <a:buChar char="○"/>
            </a:pPr>
            <a:r>
              <a:rPr lang="en"/>
              <a:t>Discussions with publishers/vendors</a:t>
            </a:r>
            <a:endParaRPr/>
          </a:p>
          <a:p>
            <a:pPr marL="914400" lvl="1" indent="-298450" algn="l" rtl="0">
              <a:spcBef>
                <a:spcPts val="0"/>
              </a:spcBef>
              <a:spcAft>
                <a:spcPts val="0"/>
              </a:spcAft>
              <a:buSzPts val="1100"/>
              <a:buChar char="○"/>
            </a:pPr>
            <a:r>
              <a:rPr lang="en"/>
              <a:t>Author publication agreement</a:t>
            </a:r>
            <a:endParaRPr/>
          </a:p>
          <a:p>
            <a:pPr marL="914400" lvl="1" indent="-298450" algn="l" rtl="0">
              <a:spcBef>
                <a:spcPts val="0"/>
              </a:spcBef>
              <a:spcAft>
                <a:spcPts val="0"/>
              </a:spcAft>
              <a:buSzPts val="1100"/>
              <a:buChar char="○"/>
            </a:pPr>
            <a:r>
              <a:rPr lang="en"/>
              <a:t>Ebook publishing models</a:t>
            </a:r>
            <a:endParaRPr/>
          </a:p>
          <a:p>
            <a:pPr marL="457200" lvl="0" indent="-311150" algn="l" rtl="0">
              <a:spcBef>
                <a:spcPts val="0"/>
              </a:spcBef>
              <a:spcAft>
                <a:spcPts val="0"/>
              </a:spcAft>
              <a:buSzPts val="1300"/>
              <a:buChar char="●"/>
            </a:pPr>
            <a:r>
              <a:rPr lang="en"/>
              <a:t>Solutions for Acquisitions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1770225" y="925675"/>
            <a:ext cx="58383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Routledge: in Serial Solutions</a:t>
            </a:r>
            <a:endParaRPr/>
          </a:p>
        </p:txBody>
      </p:sp>
      <p:sp>
        <p:nvSpPr>
          <p:cNvPr id="208" name="Google Shape;208;p32"/>
          <p:cNvSpPr txBox="1">
            <a:spLocks noGrp="1"/>
          </p:cNvSpPr>
          <p:nvPr>
            <p:ph type="body" idx="1"/>
          </p:nvPr>
        </p:nvSpPr>
        <p:spPr>
          <a:xfrm>
            <a:off x="729450" y="2078875"/>
            <a:ext cx="1335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Included in an Open Access collection</a:t>
            </a:r>
            <a:endParaRPr/>
          </a:p>
          <a:p>
            <a:pPr marL="0" lvl="0" indent="0" algn="l" rtl="0">
              <a:spcBef>
                <a:spcPts val="1600"/>
              </a:spcBef>
              <a:spcAft>
                <a:spcPts val="0"/>
              </a:spcAft>
              <a:buNone/>
            </a:pPr>
            <a:r>
              <a:rPr lang="en"/>
              <a:t>Tracking in Serials Solutions</a:t>
            </a:r>
            <a:endParaRPr/>
          </a:p>
          <a:p>
            <a:pPr marL="0" lvl="0" indent="0" algn="l" rtl="0">
              <a:spcBef>
                <a:spcPts val="1600"/>
              </a:spcBef>
              <a:spcAft>
                <a:spcPts val="1600"/>
              </a:spcAft>
              <a:buNone/>
            </a:pPr>
            <a:endParaRPr/>
          </a:p>
        </p:txBody>
      </p:sp>
      <p:pic>
        <p:nvPicPr>
          <p:cNvPr id="209" name="Google Shape;209;p32"/>
          <p:cNvPicPr preferRelativeResize="0"/>
          <p:nvPr/>
        </p:nvPicPr>
        <p:blipFill>
          <a:blip r:embed="rId3">
            <a:alphaModFix/>
          </a:blip>
          <a:stretch>
            <a:fillRect/>
          </a:stretch>
        </p:blipFill>
        <p:spPr>
          <a:xfrm>
            <a:off x="2108026" y="1549050"/>
            <a:ext cx="5838275" cy="3247850"/>
          </a:xfrm>
          <a:prstGeom prst="rect">
            <a:avLst/>
          </a:prstGeom>
          <a:noFill/>
          <a:ln>
            <a:noFill/>
          </a:ln>
          <a:effectLst>
            <a:outerShdw blurRad="57150" dist="19050" dir="5400000" algn="bl" rotWithShape="0">
              <a:srgbClr val="000000">
                <a:alpha val="50000"/>
              </a:srgbClr>
            </a:outerShdw>
          </a:effectLst>
        </p:spPr>
      </p:pic>
      <p:sp>
        <p:nvSpPr>
          <p:cNvPr id="210" name="Google Shape;210;p32"/>
          <p:cNvSpPr/>
          <p:nvPr/>
        </p:nvSpPr>
        <p:spPr>
          <a:xfrm>
            <a:off x="2602675" y="3992425"/>
            <a:ext cx="503100" cy="2775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3"/>
          <p:cNvPicPr preferRelativeResize="0"/>
          <p:nvPr/>
        </p:nvPicPr>
        <p:blipFill>
          <a:blip r:embed="rId3">
            <a:alphaModFix/>
          </a:blip>
          <a:stretch>
            <a:fillRect/>
          </a:stretch>
        </p:blipFill>
        <p:spPr>
          <a:xfrm>
            <a:off x="1004694" y="1506925"/>
            <a:ext cx="4153712" cy="2787925"/>
          </a:xfrm>
          <a:prstGeom prst="rect">
            <a:avLst/>
          </a:prstGeom>
          <a:noFill/>
          <a:ln>
            <a:noFill/>
          </a:ln>
          <a:effectLst>
            <a:outerShdw blurRad="57150" dist="19050" dir="5400000" algn="bl" rotWithShape="0">
              <a:srgbClr val="000000">
                <a:alpha val="50000"/>
              </a:srgbClr>
            </a:outerShdw>
          </a:effectLst>
        </p:spPr>
      </p:pic>
      <p:sp>
        <p:nvSpPr>
          <p:cNvPr id="216" name="Google Shape;216;p33"/>
          <p:cNvSpPr txBox="1"/>
          <p:nvPr/>
        </p:nvSpPr>
        <p:spPr>
          <a:xfrm>
            <a:off x="876725" y="4471500"/>
            <a:ext cx="6244200" cy="51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4"/>
              </a:rPr>
              <a:t>https://link.springer.com/search/page/3?facet-content-type=%22Book%22&amp;package=openaccess</a:t>
            </a:r>
            <a:endParaRPr/>
          </a:p>
        </p:txBody>
      </p:sp>
      <p:sp>
        <p:nvSpPr>
          <p:cNvPr id="217" name="Google Shape;217;p33"/>
          <p:cNvSpPr txBox="1"/>
          <p:nvPr/>
        </p:nvSpPr>
        <p:spPr>
          <a:xfrm>
            <a:off x="5776700" y="1403850"/>
            <a:ext cx="2523000" cy="2523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Free Download</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DRM free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CC BY</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Author retains copyright</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Archive final pub. Version</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DOAB deposit</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No subscription fee for OA books?</a:t>
            </a:r>
            <a:endParaRPr>
              <a:latin typeface="Lato"/>
              <a:ea typeface="Lato"/>
              <a:cs typeface="Lato"/>
              <a:sym typeface="Lato"/>
            </a:endParaRPr>
          </a:p>
        </p:txBody>
      </p:sp>
      <p:sp>
        <p:nvSpPr>
          <p:cNvPr id="218" name="Google Shape;218;p33"/>
          <p:cNvSpPr txBox="1">
            <a:spLocks noGrp="1"/>
          </p:cNvSpPr>
          <p:nvPr>
            <p:ph type="title"/>
          </p:nvPr>
        </p:nvSpPr>
        <p:spPr>
          <a:xfrm>
            <a:off x="1754400" y="895525"/>
            <a:ext cx="28176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Springer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1754400" y="895525"/>
            <a:ext cx="45846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Springer: in GOBI </a:t>
            </a:r>
            <a:endParaRPr/>
          </a:p>
        </p:txBody>
      </p:sp>
      <p:sp>
        <p:nvSpPr>
          <p:cNvPr id="224" name="Google Shape;224;p3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5" name="Google Shape;225;p34"/>
          <p:cNvPicPr preferRelativeResize="0"/>
          <p:nvPr/>
        </p:nvPicPr>
        <p:blipFill>
          <a:blip r:embed="rId3">
            <a:alphaModFix/>
          </a:blip>
          <a:stretch>
            <a:fillRect/>
          </a:stretch>
        </p:blipFill>
        <p:spPr>
          <a:xfrm>
            <a:off x="267800" y="1558025"/>
            <a:ext cx="8475400" cy="30515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a:spLocks noGrp="1"/>
          </p:cNvSpPr>
          <p:nvPr>
            <p:ph type="title"/>
          </p:nvPr>
        </p:nvSpPr>
        <p:spPr>
          <a:xfrm>
            <a:off x="1724975" y="926475"/>
            <a:ext cx="40863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Book Publishers</a:t>
            </a:r>
            <a:endParaRPr/>
          </a:p>
        </p:txBody>
      </p:sp>
      <p:sp>
        <p:nvSpPr>
          <p:cNvPr id="231" name="Google Shape;231;p35"/>
          <p:cNvSpPr txBox="1">
            <a:spLocks noGrp="1"/>
          </p:cNvSpPr>
          <p:nvPr>
            <p:ph type="body" idx="1"/>
          </p:nvPr>
        </p:nvSpPr>
        <p:spPr>
          <a:xfrm>
            <a:off x="5103875" y="1525625"/>
            <a:ext cx="3771600" cy="2929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b="1">
                <a:solidFill>
                  <a:srgbClr val="000000"/>
                </a:solidFill>
              </a:rPr>
              <a:t>Your work, your copyright</a:t>
            </a:r>
            <a:endParaRPr sz="1100" b="1">
              <a:solidFill>
                <a:srgbClr val="000000"/>
              </a:solidFill>
              <a:latin typeface="Arial"/>
              <a:ea typeface="Arial"/>
              <a:cs typeface="Arial"/>
              <a:sym typeface="Arial"/>
            </a:endParaRPr>
          </a:p>
          <a:p>
            <a:pPr marL="457200" lvl="0" indent="-311150" algn="l" rtl="0">
              <a:spcBef>
                <a:spcPts val="0"/>
              </a:spcBef>
              <a:spcAft>
                <a:spcPts val="0"/>
              </a:spcAft>
              <a:buSzPts val="1300"/>
              <a:buChar char="●"/>
            </a:pPr>
            <a:r>
              <a:rPr lang="en"/>
              <a:t>no BPC for the authors</a:t>
            </a:r>
            <a:endParaRPr/>
          </a:p>
          <a:p>
            <a:pPr marL="457200" lvl="0" indent="-311150" algn="l" rtl="0">
              <a:spcBef>
                <a:spcPts val="0"/>
              </a:spcBef>
              <a:spcAft>
                <a:spcPts val="0"/>
              </a:spcAft>
              <a:buSzPts val="1300"/>
              <a:buChar char="●"/>
            </a:pPr>
            <a:r>
              <a:rPr lang="en"/>
              <a:t>CC BY license.</a:t>
            </a:r>
            <a:endParaRPr/>
          </a:p>
          <a:p>
            <a:pPr marL="457200" lvl="0" indent="-311150" algn="l" rtl="0">
              <a:spcBef>
                <a:spcPts val="0"/>
              </a:spcBef>
              <a:spcAft>
                <a:spcPts val="0"/>
              </a:spcAft>
              <a:buSzPts val="1300"/>
              <a:buChar char="●"/>
            </a:pPr>
            <a:r>
              <a:rPr lang="en" b="1"/>
              <a:t>Free online editions: </a:t>
            </a:r>
            <a:r>
              <a:rPr lang="en"/>
              <a:t>PDF, HTML and XML formats </a:t>
            </a:r>
            <a:endParaRPr/>
          </a:p>
          <a:p>
            <a:pPr marL="457200" lvl="0" indent="0" algn="l" rtl="0">
              <a:spcBef>
                <a:spcPts val="1600"/>
              </a:spcBef>
              <a:spcAft>
                <a:spcPts val="0"/>
              </a:spcAft>
              <a:buNone/>
            </a:pPr>
            <a:r>
              <a:rPr lang="en" b="1"/>
              <a:t>BOOK PUBLISHING MODEL</a:t>
            </a:r>
            <a:endParaRPr b="1"/>
          </a:p>
          <a:p>
            <a:pPr marL="457200" lvl="0" indent="-311150" algn="l" rtl="0">
              <a:spcBef>
                <a:spcPts val="1600"/>
              </a:spcBef>
              <a:spcAft>
                <a:spcPts val="0"/>
              </a:spcAft>
              <a:buSzPts val="1300"/>
              <a:buChar char="●"/>
            </a:pPr>
            <a:r>
              <a:rPr lang="en" b="1">
                <a:solidFill>
                  <a:srgbClr val="000000"/>
                </a:solidFill>
              </a:rPr>
              <a:t>sales of modestly-priced paperback, hardback and digital editions; grants; donations; and </a:t>
            </a:r>
            <a:r>
              <a:rPr lang="en" b="1" u="sng">
                <a:solidFill>
                  <a:schemeClr val="hlink"/>
                </a:solidFill>
                <a:hlinkClick r:id="rId3"/>
              </a:rPr>
              <a:t>Library Membership Scheme</a:t>
            </a:r>
            <a:r>
              <a:rPr lang="en">
                <a:solidFill>
                  <a:srgbClr val="000000"/>
                </a:solidFill>
              </a:rPr>
              <a:t>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sz="1000" u="sng">
                <a:solidFill>
                  <a:schemeClr val="hlink"/>
                </a:solidFill>
                <a:hlinkClick r:id="rId4"/>
              </a:rPr>
              <a:t>https://www.openbookpublishers.com/section/14/1</a:t>
            </a:r>
            <a:endParaRPr sz="1000"/>
          </a:p>
        </p:txBody>
      </p:sp>
      <p:sp>
        <p:nvSpPr>
          <p:cNvPr id="232" name="Google Shape;232;p35"/>
          <p:cNvSpPr txBox="1"/>
          <p:nvPr/>
        </p:nvSpPr>
        <p:spPr>
          <a:xfrm>
            <a:off x="762938" y="4314050"/>
            <a:ext cx="3552600" cy="443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u="sng">
                <a:solidFill>
                  <a:schemeClr val="hlink"/>
                </a:solidFill>
                <a:hlinkClick r:id="rId3"/>
              </a:rPr>
              <a:t>https://www.openbookpublishers.com/section/44/1</a:t>
            </a:r>
            <a:endParaRPr/>
          </a:p>
        </p:txBody>
      </p:sp>
      <p:pic>
        <p:nvPicPr>
          <p:cNvPr id="233" name="Google Shape;233;p35"/>
          <p:cNvPicPr preferRelativeResize="0"/>
          <p:nvPr/>
        </p:nvPicPr>
        <p:blipFill>
          <a:blip r:embed="rId5">
            <a:alphaModFix/>
          </a:blip>
          <a:stretch>
            <a:fillRect/>
          </a:stretch>
        </p:blipFill>
        <p:spPr>
          <a:xfrm>
            <a:off x="441825" y="1816825"/>
            <a:ext cx="4652024" cy="2258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1885650" y="857050"/>
            <a:ext cx="4952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Book Publishers: GOBI </a:t>
            </a:r>
            <a:endParaRPr/>
          </a:p>
        </p:txBody>
      </p:sp>
      <p:pic>
        <p:nvPicPr>
          <p:cNvPr id="239" name="Google Shape;239;p36"/>
          <p:cNvPicPr preferRelativeResize="0"/>
          <p:nvPr/>
        </p:nvPicPr>
        <p:blipFill>
          <a:blip r:embed="rId3">
            <a:alphaModFix/>
          </a:blip>
          <a:stretch>
            <a:fillRect/>
          </a:stretch>
        </p:blipFill>
        <p:spPr>
          <a:xfrm>
            <a:off x="1466650" y="1590600"/>
            <a:ext cx="6064076" cy="31284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1720050" y="861450"/>
            <a:ext cx="66423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Book Publisher: Serials Solutions</a:t>
            </a:r>
            <a:endParaRPr/>
          </a:p>
        </p:txBody>
      </p:sp>
      <p:pic>
        <p:nvPicPr>
          <p:cNvPr id="245" name="Google Shape;245;p37"/>
          <p:cNvPicPr preferRelativeResize="0"/>
          <p:nvPr/>
        </p:nvPicPr>
        <p:blipFill>
          <a:blip r:embed="rId3">
            <a:alphaModFix/>
          </a:blip>
          <a:stretch>
            <a:fillRect/>
          </a:stretch>
        </p:blipFill>
        <p:spPr>
          <a:xfrm>
            <a:off x="1447200" y="1519400"/>
            <a:ext cx="6140749" cy="337835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729450" y="1318650"/>
            <a:ext cx="7688700" cy="301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0"/>
              </a:spcBef>
              <a:spcAft>
                <a:spcPts val="0"/>
              </a:spcAft>
              <a:buNone/>
            </a:pPr>
            <a:endParaRPr i="1"/>
          </a:p>
          <a:p>
            <a:pPr marL="0" lvl="0" indent="0" algn="ctr" rtl="0">
              <a:spcBef>
                <a:spcPts val="0"/>
              </a:spcBef>
              <a:spcAft>
                <a:spcPts val="0"/>
              </a:spcAft>
              <a:buNone/>
            </a:pPr>
            <a:r>
              <a:rPr lang="en" i="1"/>
              <a:t>Solutions for Acquisitions</a:t>
            </a:r>
            <a:endParaRPr i="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Keep an eye on</a:t>
            </a:r>
            <a:endParaRPr/>
          </a:p>
        </p:txBody>
      </p:sp>
      <p:sp>
        <p:nvSpPr>
          <p:cNvPr id="256" name="Google Shape;256;p3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Metadata standard</a:t>
            </a:r>
            <a:endParaRPr/>
          </a:p>
          <a:p>
            <a:pPr marL="914400" lvl="1" indent="-298450" algn="l" rtl="0">
              <a:spcBef>
                <a:spcPts val="0"/>
              </a:spcBef>
              <a:spcAft>
                <a:spcPts val="0"/>
              </a:spcAft>
              <a:buSzPts val="1100"/>
              <a:buChar char="○"/>
            </a:pPr>
            <a:r>
              <a:rPr lang="en" b="1">
                <a:solidFill>
                  <a:srgbClr val="000000"/>
                </a:solidFill>
                <a:latin typeface="Arial"/>
                <a:ea typeface="Arial"/>
                <a:cs typeface="Arial"/>
                <a:sym typeface="Arial"/>
              </a:rPr>
              <a:t>ONIX</a:t>
            </a:r>
            <a:r>
              <a:rPr lang="en">
                <a:solidFill>
                  <a:srgbClr val="000000"/>
                </a:solidFill>
                <a:latin typeface="Arial"/>
                <a:ea typeface="Arial"/>
                <a:cs typeface="Arial"/>
                <a:sym typeface="Arial"/>
              </a:rPr>
              <a:t> (</a:t>
            </a:r>
            <a:r>
              <a:rPr lang="en" b="1">
                <a:solidFill>
                  <a:srgbClr val="000000"/>
                </a:solidFill>
                <a:latin typeface="Arial"/>
                <a:ea typeface="Arial"/>
                <a:cs typeface="Arial"/>
                <a:sym typeface="Arial"/>
              </a:rPr>
              <a:t>ON</a:t>
            </a:r>
            <a:r>
              <a:rPr lang="en">
                <a:solidFill>
                  <a:srgbClr val="000000"/>
                </a:solidFill>
                <a:latin typeface="Arial"/>
                <a:ea typeface="Arial"/>
                <a:cs typeface="Arial"/>
                <a:sym typeface="Arial"/>
              </a:rPr>
              <a:t>line </a:t>
            </a:r>
            <a:r>
              <a:rPr lang="en" b="1">
                <a:solidFill>
                  <a:srgbClr val="000000"/>
                </a:solidFill>
                <a:latin typeface="Arial"/>
                <a:ea typeface="Arial"/>
                <a:cs typeface="Arial"/>
                <a:sym typeface="Arial"/>
              </a:rPr>
              <a:t>I</a:t>
            </a:r>
            <a:r>
              <a:rPr lang="en">
                <a:solidFill>
                  <a:srgbClr val="000000"/>
                </a:solidFill>
                <a:latin typeface="Arial"/>
                <a:ea typeface="Arial"/>
                <a:cs typeface="Arial"/>
                <a:sym typeface="Arial"/>
              </a:rPr>
              <a:t>nformation e</a:t>
            </a:r>
            <a:r>
              <a:rPr lang="en" b="1">
                <a:solidFill>
                  <a:srgbClr val="000000"/>
                </a:solidFill>
                <a:latin typeface="Arial"/>
                <a:ea typeface="Arial"/>
                <a:cs typeface="Arial"/>
                <a:sym typeface="Arial"/>
              </a:rPr>
              <a:t>X</a:t>
            </a:r>
            <a:r>
              <a:rPr lang="en">
                <a:solidFill>
                  <a:srgbClr val="000000"/>
                </a:solidFill>
                <a:latin typeface="Arial"/>
                <a:ea typeface="Arial"/>
                <a:cs typeface="Arial"/>
                <a:sym typeface="Arial"/>
              </a:rPr>
              <a:t>change) standard for publishers</a:t>
            </a:r>
            <a:endParaRPr/>
          </a:p>
          <a:p>
            <a:pPr marL="914400" lvl="1" indent="-298450" algn="l" rtl="0">
              <a:spcBef>
                <a:spcPts val="0"/>
              </a:spcBef>
              <a:spcAft>
                <a:spcPts val="0"/>
              </a:spcAft>
              <a:buSzPts val="1100"/>
              <a:buChar char="○"/>
            </a:pPr>
            <a:r>
              <a:rPr lang="en"/>
              <a:t>Field in ONIX for Open Access</a:t>
            </a:r>
            <a:endParaRPr/>
          </a:p>
          <a:p>
            <a:pPr marL="457200" lvl="0" indent="-311150" algn="l" rtl="0">
              <a:spcBef>
                <a:spcPts val="0"/>
              </a:spcBef>
              <a:spcAft>
                <a:spcPts val="0"/>
              </a:spcAft>
              <a:buSzPts val="1300"/>
              <a:buChar char="●"/>
            </a:pPr>
            <a:r>
              <a:rPr lang="en"/>
              <a:t>Block titles and/or certain publishers from approval plans</a:t>
            </a:r>
            <a:endParaRPr/>
          </a:p>
          <a:p>
            <a:pPr marL="457200" lvl="0" indent="-311150" algn="l" rtl="0">
              <a:spcBef>
                <a:spcPts val="0"/>
              </a:spcBef>
              <a:spcAft>
                <a:spcPts val="0"/>
              </a:spcAft>
              <a:buSzPts val="1300"/>
              <a:buChar char="●"/>
            </a:pPr>
            <a:r>
              <a:rPr lang="en"/>
              <a:t>FUTURE Possibilities</a:t>
            </a:r>
            <a:endParaRPr/>
          </a:p>
          <a:p>
            <a:pPr marL="914400" lvl="1" indent="-298450" algn="l" rtl="0">
              <a:spcBef>
                <a:spcPts val="0"/>
              </a:spcBef>
              <a:spcAft>
                <a:spcPts val="0"/>
              </a:spcAft>
              <a:buSzPts val="1100"/>
              <a:buChar char="○"/>
            </a:pPr>
            <a:r>
              <a:rPr lang="en"/>
              <a:t>Ebook collections from aggregators</a:t>
            </a:r>
            <a:endParaRPr/>
          </a:p>
          <a:p>
            <a:pPr marL="457200" lvl="0" indent="0" algn="l" rtl="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Takeaways</a:t>
            </a:r>
            <a:endParaRPr/>
          </a:p>
        </p:txBody>
      </p:sp>
      <p:sp>
        <p:nvSpPr>
          <p:cNvPr id="262" name="Google Shape;262;p4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Identify publishers of open access ebooks (Directory of Open Access Books - DOAB)</a:t>
            </a:r>
            <a:endParaRPr/>
          </a:p>
          <a:p>
            <a:pPr marL="457200" lvl="0" indent="-311150" algn="l" rtl="0">
              <a:spcBef>
                <a:spcPts val="0"/>
              </a:spcBef>
              <a:spcAft>
                <a:spcPts val="0"/>
              </a:spcAft>
              <a:buSzPts val="1300"/>
              <a:buChar char="●"/>
            </a:pPr>
            <a:r>
              <a:rPr lang="en"/>
              <a:t>Track open access titles (e.g. Serials Solutions)</a:t>
            </a:r>
            <a:endParaRPr/>
          </a:p>
          <a:p>
            <a:pPr marL="457200" lvl="0" indent="-311150" algn="l" rtl="0">
              <a:spcBef>
                <a:spcPts val="0"/>
              </a:spcBef>
              <a:spcAft>
                <a:spcPts val="0"/>
              </a:spcAft>
              <a:buSzPts val="1300"/>
              <a:buChar char="●"/>
            </a:pPr>
            <a:r>
              <a:rPr lang="en"/>
              <a:t>Block open access titles on your approval plans</a:t>
            </a:r>
            <a:endParaRPr/>
          </a:p>
          <a:p>
            <a:pPr marL="914400" lvl="1" indent="-298450" algn="l" rtl="0">
              <a:spcBef>
                <a:spcPts val="0"/>
              </a:spcBef>
              <a:spcAft>
                <a:spcPts val="0"/>
              </a:spcAft>
              <a:buSzPts val="1100"/>
              <a:buChar char="○"/>
            </a:pPr>
            <a:r>
              <a:rPr lang="en"/>
              <a:t>Do you want print when open access ebook is available?</a:t>
            </a:r>
            <a:endParaRPr/>
          </a:p>
          <a:p>
            <a:pPr marL="457200" lvl="0" indent="-311150" algn="l" rtl="0">
              <a:spcBef>
                <a:spcPts val="0"/>
              </a:spcBef>
              <a:spcAft>
                <a:spcPts val="0"/>
              </a:spcAft>
              <a:buSzPts val="1300"/>
              <a:buChar char="●"/>
            </a:pPr>
            <a:r>
              <a:rPr lang="en"/>
              <a:t>Start a discussion with publishers and aggregators about double dipping</a:t>
            </a:r>
            <a:endParaRPr/>
          </a:p>
          <a:p>
            <a:pPr marL="914400" lvl="1" indent="-298450" algn="l" rtl="0">
              <a:spcBef>
                <a:spcPts val="0"/>
              </a:spcBef>
              <a:spcAft>
                <a:spcPts val="0"/>
              </a:spcAft>
              <a:buSzPts val="1100"/>
              <a:buChar char="○"/>
            </a:pPr>
            <a:r>
              <a:rPr lang="en"/>
              <a:t>Ask why should we pay for a title that our authors paid to make open access?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body" idx="1"/>
          </p:nvPr>
        </p:nvSpPr>
        <p:spPr>
          <a:xfrm>
            <a:off x="729450" y="1451450"/>
            <a:ext cx="7688700" cy="288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8" name="Google Shape;268;p41"/>
          <p:cNvPicPr preferRelativeResize="0"/>
          <p:nvPr/>
        </p:nvPicPr>
        <p:blipFill>
          <a:blip r:embed="rId3">
            <a:alphaModFix/>
          </a:blip>
          <a:stretch>
            <a:fillRect/>
          </a:stretch>
        </p:blipFill>
        <p:spPr>
          <a:xfrm>
            <a:off x="2782688" y="1113825"/>
            <a:ext cx="1704975" cy="1771650"/>
          </a:xfrm>
          <a:prstGeom prst="rect">
            <a:avLst/>
          </a:prstGeom>
          <a:noFill/>
          <a:ln>
            <a:noFill/>
          </a:ln>
        </p:spPr>
      </p:pic>
      <p:pic>
        <p:nvPicPr>
          <p:cNvPr id="269" name="Google Shape;269;p41"/>
          <p:cNvPicPr preferRelativeResize="0"/>
          <p:nvPr/>
        </p:nvPicPr>
        <p:blipFill>
          <a:blip r:embed="rId4">
            <a:alphaModFix/>
          </a:blip>
          <a:stretch>
            <a:fillRect/>
          </a:stretch>
        </p:blipFill>
        <p:spPr>
          <a:xfrm>
            <a:off x="4805275" y="847125"/>
            <a:ext cx="2705100" cy="2038350"/>
          </a:xfrm>
          <a:prstGeom prst="rect">
            <a:avLst/>
          </a:prstGeom>
          <a:noFill/>
          <a:ln>
            <a:noFill/>
          </a:ln>
        </p:spPr>
      </p:pic>
      <p:pic>
        <p:nvPicPr>
          <p:cNvPr id="270" name="Google Shape;270;p41"/>
          <p:cNvPicPr preferRelativeResize="0"/>
          <p:nvPr/>
        </p:nvPicPr>
        <p:blipFill>
          <a:blip r:embed="rId5">
            <a:alphaModFix/>
          </a:blip>
          <a:stretch>
            <a:fillRect/>
          </a:stretch>
        </p:blipFill>
        <p:spPr>
          <a:xfrm>
            <a:off x="2460148" y="2885473"/>
            <a:ext cx="1485575" cy="1552000"/>
          </a:xfrm>
          <a:prstGeom prst="rect">
            <a:avLst/>
          </a:prstGeom>
          <a:noFill/>
          <a:ln>
            <a:noFill/>
          </a:ln>
        </p:spPr>
      </p:pic>
      <p:pic>
        <p:nvPicPr>
          <p:cNvPr id="271" name="Google Shape;271;p41"/>
          <p:cNvPicPr preferRelativeResize="0"/>
          <p:nvPr/>
        </p:nvPicPr>
        <p:blipFill>
          <a:blip r:embed="rId6">
            <a:alphaModFix/>
          </a:blip>
          <a:stretch>
            <a:fillRect/>
          </a:stretch>
        </p:blipFill>
        <p:spPr>
          <a:xfrm>
            <a:off x="4487675" y="3012425"/>
            <a:ext cx="1355950" cy="1298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301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i="1"/>
              <a:t>What is double dipping?</a:t>
            </a:r>
            <a:endParaRPr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Academies Press</a:t>
            </a:r>
            <a:endParaRPr/>
          </a:p>
        </p:txBody>
      </p:sp>
      <p:sp>
        <p:nvSpPr>
          <p:cNvPr id="277" name="Google Shape;277;p42"/>
          <p:cNvSpPr txBox="1">
            <a:spLocks noGrp="1"/>
          </p:cNvSpPr>
          <p:nvPr>
            <p:ph type="body" idx="1"/>
          </p:nvPr>
        </p:nvSpPr>
        <p:spPr>
          <a:xfrm>
            <a:off x="729450" y="2133100"/>
            <a:ext cx="5306400" cy="215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8" name="Google Shape;278;p42"/>
          <p:cNvPicPr preferRelativeResize="0"/>
          <p:nvPr/>
        </p:nvPicPr>
        <p:blipFill>
          <a:blip r:embed="rId3">
            <a:alphaModFix/>
          </a:blip>
          <a:stretch>
            <a:fillRect/>
          </a:stretch>
        </p:blipFill>
        <p:spPr>
          <a:xfrm>
            <a:off x="152400" y="152400"/>
            <a:ext cx="7912140" cy="1013850"/>
          </a:xfrm>
          <a:prstGeom prst="rect">
            <a:avLst/>
          </a:prstGeom>
          <a:noFill/>
          <a:ln>
            <a:noFill/>
          </a:ln>
        </p:spPr>
      </p:pic>
      <p:pic>
        <p:nvPicPr>
          <p:cNvPr id="279" name="Google Shape;279;p42"/>
          <p:cNvPicPr preferRelativeResize="0"/>
          <p:nvPr/>
        </p:nvPicPr>
        <p:blipFill>
          <a:blip r:embed="rId4">
            <a:alphaModFix/>
          </a:blip>
          <a:stretch>
            <a:fillRect/>
          </a:stretch>
        </p:blipFill>
        <p:spPr>
          <a:xfrm>
            <a:off x="729450" y="2133100"/>
            <a:ext cx="5162550" cy="2152650"/>
          </a:xfrm>
          <a:prstGeom prst="rect">
            <a:avLst/>
          </a:prstGeom>
          <a:noFill/>
          <a:ln>
            <a:noFill/>
          </a:ln>
        </p:spPr>
      </p:pic>
      <p:sp>
        <p:nvSpPr>
          <p:cNvPr id="280" name="Google Shape;280;p42"/>
          <p:cNvSpPr txBox="1"/>
          <p:nvPr/>
        </p:nvSpPr>
        <p:spPr>
          <a:xfrm>
            <a:off x="6268650" y="2119100"/>
            <a:ext cx="2061900" cy="2152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2011</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Free pdf download from publisher website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GOBI</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Urban Legend</a:t>
            </a:r>
            <a:endParaRPr/>
          </a:p>
        </p:txBody>
      </p:sp>
      <p:sp>
        <p:nvSpPr>
          <p:cNvPr id="104" name="Google Shape;104;p16"/>
          <p:cNvSpPr txBox="1">
            <a:spLocks noGrp="1"/>
          </p:cNvSpPr>
          <p:nvPr>
            <p:ph type="body" idx="1"/>
          </p:nvPr>
        </p:nvSpPr>
        <p:spPr>
          <a:xfrm>
            <a:off x="729450" y="2078875"/>
            <a:ext cx="7688700" cy="262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i="1">
              <a:solidFill>
                <a:srgbClr val="000000"/>
              </a:solidFill>
            </a:endParaRPr>
          </a:p>
          <a:p>
            <a:pPr marL="457200" lvl="0" indent="0" algn="l" rtl="0">
              <a:spcBef>
                <a:spcPts val="1600"/>
              </a:spcBef>
              <a:spcAft>
                <a:spcPts val="1600"/>
              </a:spcAft>
              <a:buNone/>
            </a:pPr>
            <a:endParaRPr sz="1100">
              <a:solidFill>
                <a:srgbClr val="000000"/>
              </a:solidFill>
              <a:latin typeface="Arial"/>
              <a:ea typeface="Arial"/>
              <a:cs typeface="Arial"/>
              <a:sym typeface="Arial"/>
            </a:endParaRPr>
          </a:p>
        </p:txBody>
      </p:sp>
      <p:pic>
        <p:nvPicPr>
          <p:cNvPr id="105" name="Google Shape;105;p16"/>
          <p:cNvPicPr preferRelativeResize="0"/>
          <p:nvPr/>
        </p:nvPicPr>
        <p:blipFill>
          <a:blip r:embed="rId3">
            <a:alphaModFix/>
          </a:blip>
          <a:stretch>
            <a:fillRect/>
          </a:stretch>
        </p:blipFill>
        <p:spPr>
          <a:xfrm>
            <a:off x="2610840" y="1965000"/>
            <a:ext cx="3759119" cy="2504500"/>
          </a:xfrm>
          <a:prstGeom prst="rect">
            <a:avLst/>
          </a:prstGeom>
          <a:noFill/>
          <a:ln>
            <a:noFill/>
          </a:ln>
          <a:effectLst>
            <a:outerShdw blurRad="57150" dist="19050" dir="5400000" algn="bl" rotWithShape="0">
              <a:srgbClr val="000000">
                <a:alpha val="50000"/>
              </a:srgbClr>
            </a:outerShdw>
          </a:effectLst>
        </p:spPr>
      </p:pic>
      <p:sp>
        <p:nvSpPr>
          <p:cNvPr id="106" name="Google Shape;106;p16"/>
          <p:cNvSpPr txBox="1"/>
          <p:nvPr/>
        </p:nvSpPr>
        <p:spPr>
          <a:xfrm>
            <a:off x="3009000" y="4580650"/>
            <a:ext cx="2903700" cy="30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Lato"/>
                <a:ea typeface="Lato"/>
                <a:cs typeface="Lato"/>
                <a:sym typeface="Lato"/>
              </a:rPr>
              <a:t>John Fisher, flickr, CC BY-NC-ND</a:t>
            </a:r>
            <a:endParaRPr sz="10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9450" y="1318650"/>
            <a:ext cx="7688700" cy="301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i="1"/>
              <a:t>Double dipping in monograph publishing?</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Hybrid Book Publishing Model</a:t>
            </a:r>
            <a:endParaRPr/>
          </a:p>
        </p:txBody>
      </p:sp>
      <p:sp>
        <p:nvSpPr>
          <p:cNvPr id="117" name="Google Shape;117;p1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Typically happens in journal publishing -- publishers receive revenue from subscriptions, while also charging authors to make the article “open access” </a:t>
            </a:r>
            <a:endParaRPr/>
          </a:p>
          <a:p>
            <a:pPr marL="457200" lvl="0" indent="-311150" algn="l" rtl="0">
              <a:spcBef>
                <a:spcPts val="1600"/>
              </a:spcBef>
              <a:spcAft>
                <a:spcPts val="0"/>
              </a:spcAft>
              <a:buSzPts val="1300"/>
              <a:buChar char="●"/>
            </a:pPr>
            <a:r>
              <a:rPr lang="en"/>
              <a:t>Publisher sells services to author (</a:t>
            </a:r>
            <a:r>
              <a:rPr lang="en" b="1"/>
              <a:t>Book Publishing Charge</a:t>
            </a:r>
            <a:r>
              <a:rPr lang="en"/>
              <a:t>)</a:t>
            </a:r>
            <a:endParaRPr/>
          </a:p>
          <a:p>
            <a:pPr marL="457200" lvl="0" indent="-311150" algn="l" rtl="0">
              <a:spcBef>
                <a:spcPts val="0"/>
              </a:spcBef>
              <a:spcAft>
                <a:spcPts val="0"/>
              </a:spcAft>
              <a:buSzPts val="1300"/>
              <a:buChar char="●"/>
            </a:pPr>
            <a:r>
              <a:rPr lang="en"/>
              <a:t>Publisher sells end product to libraries (</a:t>
            </a:r>
            <a:r>
              <a:rPr lang="en" b="1"/>
              <a:t>subscription</a:t>
            </a:r>
            <a:r>
              <a:rPr lang="en"/>
              <a:t>)</a:t>
            </a:r>
            <a:endParaRPr/>
          </a:p>
          <a:p>
            <a:pPr marL="457200" lvl="0" indent="0" algn="l" rtl="0">
              <a:spcBef>
                <a:spcPts val="1600"/>
              </a:spcBef>
              <a:spcAft>
                <a:spcPts val="0"/>
              </a:spcAft>
              <a:buNone/>
            </a:pPr>
            <a:r>
              <a:rPr lang="en"/>
              <a:t>Publishers are paid twice -- hence the term “double dipping.’</a:t>
            </a:r>
            <a:endParaRPr/>
          </a:p>
          <a:p>
            <a:pPr marL="457200" lvl="0" indent="0" algn="r" rtl="0">
              <a:spcBef>
                <a:spcPts val="1600"/>
              </a:spcBef>
              <a:spcAft>
                <a:spcPts val="1600"/>
              </a:spcAft>
              <a:buNone/>
            </a:pPr>
            <a:r>
              <a:rPr lang="en" sz="1000" i="1" u="sng">
                <a:solidFill>
                  <a:schemeClr val="hlink"/>
                </a:solidFill>
                <a:hlinkClick r:id="rId3"/>
              </a:rPr>
              <a:t>Martin Paul Eve</a:t>
            </a:r>
            <a:r>
              <a:rPr lang="en" sz="1000" u="sng">
                <a:solidFill>
                  <a:schemeClr val="hlink"/>
                </a:solidFill>
                <a:hlinkClick r:id="rId3"/>
              </a:rPr>
              <a:t>, https://eve.gd/2015/01/31/on-open-access-books-and-double-dipping/</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Definition</a:t>
            </a:r>
            <a:endParaRPr/>
          </a:p>
        </p:txBody>
      </p:sp>
      <p:sp>
        <p:nvSpPr>
          <p:cNvPr id="123" name="Google Shape;123;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latin typeface="Arial"/>
                <a:ea typeface="Arial"/>
                <a:cs typeface="Arial"/>
                <a:sym typeface="Arial"/>
              </a:rPr>
              <a:t>Double dipping for </a:t>
            </a:r>
            <a:r>
              <a:rPr lang="en" sz="1100" b="1">
                <a:solidFill>
                  <a:srgbClr val="000000"/>
                </a:solidFill>
                <a:latin typeface="Arial"/>
                <a:ea typeface="Arial"/>
                <a:cs typeface="Arial"/>
                <a:sym typeface="Arial"/>
              </a:rPr>
              <a:t>Open Access eBook Publishing</a:t>
            </a:r>
            <a:r>
              <a:rPr lang="en" sz="1100">
                <a:solidFill>
                  <a:srgbClr val="000000"/>
                </a:solidFill>
                <a:latin typeface="Arial"/>
                <a:ea typeface="Arial"/>
                <a:cs typeface="Arial"/>
                <a:sym typeface="Arial"/>
              </a:rPr>
              <a:t> occurs when</a:t>
            </a:r>
            <a:endParaRPr sz="1100">
              <a:solidFill>
                <a:srgbClr val="000000"/>
              </a:solidFill>
              <a:latin typeface="Arial"/>
              <a:ea typeface="Arial"/>
              <a:cs typeface="Arial"/>
              <a:sym typeface="Arial"/>
            </a:endParaRPr>
          </a:p>
          <a:p>
            <a:pPr marL="457200" lvl="0" indent="-298450" algn="l" rtl="0">
              <a:spcBef>
                <a:spcPts val="1600"/>
              </a:spcBef>
              <a:spcAft>
                <a:spcPts val="0"/>
              </a:spcAft>
              <a:buClr>
                <a:srgbClr val="000000"/>
              </a:buClr>
              <a:buSzPts val="1100"/>
              <a:buFont typeface="Arial"/>
              <a:buAutoNum type="arabicPeriod"/>
            </a:pPr>
            <a:r>
              <a:rPr lang="en" sz="1100">
                <a:solidFill>
                  <a:srgbClr val="000000"/>
                </a:solidFill>
                <a:latin typeface="Arial"/>
                <a:ea typeface="Arial"/>
                <a:cs typeface="Arial"/>
                <a:sym typeface="Arial"/>
              </a:rPr>
              <a:t>Authors or funders pay to make the ebook Open Access</a:t>
            </a:r>
            <a:endParaRPr sz="1100">
              <a:solidFill>
                <a:srgbClr val="000000"/>
              </a:solidFill>
              <a:latin typeface="Arial"/>
              <a:ea typeface="Arial"/>
              <a:cs typeface="Arial"/>
              <a:sym typeface="Arial"/>
            </a:endParaRPr>
          </a:p>
          <a:p>
            <a:pPr marL="457200" lvl="0" indent="0" algn="l" rtl="0">
              <a:spcBef>
                <a:spcPts val="1600"/>
              </a:spcBef>
              <a:spcAft>
                <a:spcPts val="0"/>
              </a:spcAft>
              <a:buNone/>
            </a:pPr>
            <a:r>
              <a:rPr lang="en" sz="1100" i="1">
                <a:solidFill>
                  <a:srgbClr val="000000"/>
                </a:solidFill>
                <a:latin typeface="Arial"/>
                <a:ea typeface="Arial"/>
                <a:cs typeface="Arial"/>
                <a:sym typeface="Arial"/>
              </a:rPr>
              <a:t>and</a:t>
            </a:r>
            <a:endParaRPr sz="1100" i="1">
              <a:solidFill>
                <a:srgbClr val="000000"/>
              </a:solidFill>
              <a:latin typeface="Arial"/>
              <a:ea typeface="Arial"/>
              <a:cs typeface="Arial"/>
              <a:sym typeface="Arial"/>
            </a:endParaRPr>
          </a:p>
          <a:p>
            <a:pPr marL="457200" lvl="0" indent="-298450" algn="l" rtl="0">
              <a:spcBef>
                <a:spcPts val="1600"/>
              </a:spcBef>
              <a:spcAft>
                <a:spcPts val="0"/>
              </a:spcAft>
              <a:buClr>
                <a:srgbClr val="000000"/>
              </a:buClr>
              <a:buSzPts val="1100"/>
              <a:buFont typeface="Arial"/>
              <a:buAutoNum type="arabicPeriod"/>
            </a:pPr>
            <a:r>
              <a:rPr lang="en" sz="1100">
                <a:solidFill>
                  <a:srgbClr val="000000"/>
                </a:solidFill>
                <a:latin typeface="Arial"/>
                <a:ea typeface="Arial"/>
                <a:cs typeface="Arial"/>
                <a:sym typeface="Arial"/>
              </a:rPr>
              <a:t>Publishers charge for access to the ebook</a:t>
            </a:r>
            <a:endParaRPr sz="1100">
              <a:solidFill>
                <a:srgbClr val="000000"/>
              </a:solidFill>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this story?</a:t>
            </a:r>
            <a:endParaRPr/>
          </a:p>
        </p:txBody>
      </p:sp>
      <p:sp>
        <p:nvSpPr>
          <p:cNvPr id="129" name="Google Shape;129;p2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Ebook order </a:t>
            </a:r>
            <a:endParaRPr/>
          </a:p>
          <a:p>
            <a:pPr marL="914400" lvl="1" indent="-298450" algn="l" rtl="0">
              <a:spcBef>
                <a:spcPts val="0"/>
              </a:spcBef>
              <a:spcAft>
                <a:spcPts val="0"/>
              </a:spcAft>
              <a:buSzPts val="1100"/>
              <a:buChar char="○"/>
            </a:pPr>
            <a:r>
              <a:rPr lang="en"/>
              <a:t>Request for ebook made on GOBI</a:t>
            </a:r>
            <a:endParaRPr/>
          </a:p>
          <a:p>
            <a:pPr marL="914400" lvl="1" indent="-298450" algn="l" rtl="0">
              <a:spcBef>
                <a:spcPts val="0"/>
              </a:spcBef>
              <a:spcAft>
                <a:spcPts val="0"/>
              </a:spcAft>
              <a:buSzPts val="1100"/>
              <a:buChar char="○"/>
            </a:pPr>
            <a:r>
              <a:rPr lang="en"/>
              <a:t>Acquisitions staff searched for title on Google</a:t>
            </a:r>
            <a:endParaRPr/>
          </a:p>
          <a:p>
            <a:pPr marL="914400" lvl="1" indent="-298450" algn="l" rtl="0">
              <a:spcBef>
                <a:spcPts val="0"/>
              </a:spcBef>
              <a:spcAft>
                <a:spcPts val="0"/>
              </a:spcAft>
              <a:buSzPts val="1100"/>
              <a:buChar char="○"/>
            </a:pPr>
            <a:r>
              <a:rPr lang="en"/>
              <a:t>Open access ebook available from publisher</a:t>
            </a:r>
            <a:endParaRPr/>
          </a:p>
          <a:p>
            <a:pPr marL="914400" lvl="1" indent="-298450" algn="l" rtl="0">
              <a:spcBef>
                <a:spcPts val="0"/>
              </a:spcBef>
              <a:spcAft>
                <a:spcPts val="0"/>
              </a:spcAft>
              <a:buSzPts val="1100"/>
              <a:buChar char="○"/>
            </a:pPr>
            <a:r>
              <a:rPr lang="en"/>
              <a:t>Many open access ebooks available for sale by EBSCO and ProQuest - Double Dipping!</a:t>
            </a:r>
            <a:endParaRPr/>
          </a:p>
          <a:p>
            <a:pPr marL="914400" lvl="1" indent="-298450" algn="l" rtl="0">
              <a:spcBef>
                <a:spcPts val="0"/>
              </a:spcBef>
              <a:spcAft>
                <a:spcPts val="0"/>
              </a:spcAft>
              <a:buSzPts val="1100"/>
              <a:buChar char="○"/>
            </a:pPr>
            <a:r>
              <a:rPr lang="en"/>
              <a:t>Question - Why pay for an ebook that is open access?</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Investigation</a:t>
            </a:r>
            <a:endParaRPr/>
          </a:p>
        </p:txBody>
      </p:sp>
      <p:sp>
        <p:nvSpPr>
          <p:cNvPr id="135" name="Google Shape;135;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IOS press and other publishers</a:t>
            </a:r>
            <a:endParaRPr/>
          </a:p>
          <a:p>
            <a:pPr marL="914400" lvl="1" indent="-298450" algn="l" rtl="0">
              <a:spcBef>
                <a:spcPts val="0"/>
              </a:spcBef>
              <a:spcAft>
                <a:spcPts val="0"/>
              </a:spcAft>
              <a:buSzPts val="1100"/>
              <a:buChar char="○"/>
            </a:pPr>
            <a:r>
              <a:rPr lang="en"/>
              <a:t>Publishing Models</a:t>
            </a:r>
            <a:endParaRPr/>
          </a:p>
          <a:p>
            <a:pPr marL="457200" lvl="0" indent="-311150" algn="l" rtl="0">
              <a:spcBef>
                <a:spcPts val="0"/>
              </a:spcBef>
              <a:spcAft>
                <a:spcPts val="0"/>
              </a:spcAft>
              <a:buSzPts val="1300"/>
              <a:buChar char="●"/>
            </a:pPr>
            <a:r>
              <a:rPr lang="en"/>
              <a:t>GOBI / Serials Solutions</a:t>
            </a:r>
            <a:endParaRPr/>
          </a:p>
          <a:p>
            <a:pPr marL="457200" lvl="0" indent="-311150" algn="l" rtl="0">
              <a:spcBef>
                <a:spcPts val="0"/>
              </a:spcBef>
              <a:spcAft>
                <a:spcPts val="0"/>
              </a:spcAft>
              <a:buSzPts val="1300"/>
              <a:buChar char="●"/>
            </a:pPr>
            <a:r>
              <a:rPr lang="en"/>
              <a:t>EBSCOHost</a:t>
            </a:r>
            <a:endParaRPr/>
          </a:p>
          <a:p>
            <a:pPr marL="457200" lvl="0" indent="-311150" algn="l" rtl="0">
              <a:spcBef>
                <a:spcPts val="0"/>
              </a:spcBef>
              <a:spcAft>
                <a:spcPts val="0"/>
              </a:spcAft>
              <a:buSzPts val="1300"/>
              <a:buChar char="●"/>
            </a:pPr>
            <a:r>
              <a:rPr lang="en"/>
              <a:t>ProQuest</a:t>
            </a: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1270</Words>
  <Application>Microsoft Office PowerPoint</Application>
  <PresentationFormat>On-screen Show (16:9)</PresentationFormat>
  <Paragraphs>166</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Lato</vt:lpstr>
      <vt:lpstr>Raleway</vt:lpstr>
      <vt:lpstr>Arial</vt:lpstr>
      <vt:lpstr>Streamline</vt:lpstr>
      <vt:lpstr>Scoop on OA Monograph “Double Dipping”</vt:lpstr>
      <vt:lpstr>Outcomes</vt:lpstr>
      <vt:lpstr> What is double dipping?</vt:lpstr>
      <vt:lpstr>Urban Legend</vt:lpstr>
      <vt:lpstr> Double dipping in monograph publishing?</vt:lpstr>
      <vt:lpstr>Hybrid Book Publishing Model</vt:lpstr>
      <vt:lpstr>Our Definition</vt:lpstr>
      <vt:lpstr>Why this story?</vt:lpstr>
      <vt:lpstr>An Investigation</vt:lpstr>
      <vt:lpstr>IOS Press</vt:lpstr>
      <vt:lpstr>GOBI</vt:lpstr>
      <vt:lpstr>EBSCO       </vt:lpstr>
      <vt:lpstr>ProQuest</vt:lpstr>
      <vt:lpstr>Can publishers sell OA eBooks with BPCs?   .... Let’s look at the publication agreement</vt:lpstr>
      <vt:lpstr>IOS Press Publication Agreement</vt:lpstr>
      <vt:lpstr>IOS Press</vt:lpstr>
      <vt:lpstr> What about other publishers?</vt:lpstr>
      <vt:lpstr>Routledge</vt:lpstr>
      <vt:lpstr>Routledge: in GOBI</vt:lpstr>
      <vt:lpstr>Routledge: in Serial Solutions</vt:lpstr>
      <vt:lpstr>Springer</vt:lpstr>
      <vt:lpstr>Springer: in GOBI </vt:lpstr>
      <vt:lpstr>Open Book Publishers</vt:lpstr>
      <vt:lpstr>Open Book Publishers: GOBI </vt:lpstr>
      <vt:lpstr>Open Book Publisher: Serials Solutions</vt:lpstr>
      <vt:lpstr>  Solutions for Acquisitions</vt:lpstr>
      <vt:lpstr>Keep an eye on</vt:lpstr>
      <vt:lpstr>Takeaways</vt:lpstr>
      <vt:lpstr>PowerPoint Presentation</vt:lpstr>
      <vt:lpstr>National Academies Press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Scoop on OA Monograph “Double Dipping”</dc:title>
  <dc:creator>Jennifer Wells</dc:creator>
  <cp:lastModifiedBy>Jennifer Wells</cp:lastModifiedBy>
  <cp:revision>2</cp:revision>
  <dcterms:modified xsi:type="dcterms:W3CDTF">2019-07-29T21:02:27Z</dcterms:modified>
</cp:coreProperties>
</file>