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Lst>
  <p:notesMasterIdLst>
    <p:notesMasterId r:id="rId52"/>
  </p:notesMasterIdLst>
  <p:sldIdLst>
    <p:sldId id="256" r:id="rId13"/>
    <p:sldId id="277" r:id="rId14"/>
    <p:sldId id="302" r:id="rId15"/>
    <p:sldId id="304" r:id="rId16"/>
    <p:sldId id="289" r:id="rId17"/>
    <p:sldId id="258" r:id="rId18"/>
    <p:sldId id="291" r:id="rId19"/>
    <p:sldId id="292" r:id="rId20"/>
    <p:sldId id="276" r:id="rId21"/>
    <p:sldId id="279" r:id="rId22"/>
    <p:sldId id="299" r:id="rId23"/>
    <p:sldId id="300" r:id="rId24"/>
    <p:sldId id="301" r:id="rId25"/>
    <p:sldId id="306" r:id="rId26"/>
    <p:sldId id="266" r:id="rId27"/>
    <p:sldId id="297" r:id="rId28"/>
    <p:sldId id="307" r:id="rId29"/>
    <p:sldId id="257" r:id="rId30"/>
    <p:sldId id="267" r:id="rId31"/>
    <p:sldId id="293" r:id="rId32"/>
    <p:sldId id="278" r:id="rId33"/>
    <p:sldId id="270" r:id="rId34"/>
    <p:sldId id="308" r:id="rId35"/>
    <p:sldId id="294" r:id="rId36"/>
    <p:sldId id="290" r:id="rId37"/>
    <p:sldId id="282" r:id="rId38"/>
    <p:sldId id="287" r:id="rId39"/>
    <p:sldId id="283" r:id="rId40"/>
    <p:sldId id="269" r:id="rId41"/>
    <p:sldId id="284" r:id="rId42"/>
    <p:sldId id="310" r:id="rId43"/>
    <p:sldId id="311" r:id="rId44"/>
    <p:sldId id="313" r:id="rId45"/>
    <p:sldId id="312" r:id="rId46"/>
    <p:sldId id="314" r:id="rId47"/>
    <p:sldId id="315" r:id="rId48"/>
    <p:sldId id="316" r:id="rId49"/>
    <p:sldId id="286" r:id="rId50"/>
    <p:sldId id="29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Collins" initials="R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FD9"/>
    <a:srgbClr val="E60D65"/>
    <a:srgbClr val="92B674"/>
    <a:srgbClr val="FFBE32"/>
    <a:srgbClr val="7E40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6" autoAdjust="0"/>
    <p:restoredTop sz="65902" autoAdjust="0"/>
  </p:normalViewPr>
  <p:slideViewPr>
    <p:cSldViewPr>
      <p:cViewPr varScale="1">
        <p:scale>
          <a:sx n="74" d="100"/>
          <a:sy n="74" d="100"/>
        </p:scale>
        <p:origin x="9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78884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347058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effectLst/>
                <a:latin typeface="+mn-lt"/>
                <a:ea typeface="+mn-ea"/>
                <a:cs typeface="+mn-cs"/>
              </a:rPr>
              <a:t>Https is one way that libraries can provide online security for the</a:t>
            </a:r>
            <a:r>
              <a:rPr lang="en-US" sz="1200" b="0" kern="1200" baseline="0" dirty="0" smtClean="0">
                <a:solidFill>
                  <a:schemeClr val="tx1"/>
                </a:solidFill>
                <a:effectLst/>
                <a:latin typeface="+mn-lt"/>
                <a:ea typeface="+mn-ea"/>
                <a:cs typeface="+mn-cs"/>
              </a:rPr>
              <a:t> transmission of our customers’ data. It’ </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HTTPS:</a:t>
            </a:r>
            <a:r>
              <a:rPr lang="en-US" sz="1200" kern="1200" dirty="0" smtClean="0">
                <a:solidFill>
                  <a:schemeClr val="tx1"/>
                </a:solidFill>
                <a:effectLst/>
                <a:latin typeface="+mn-lt"/>
                <a:ea typeface="+mn-ea"/>
                <a:cs typeface="+mn-cs"/>
              </a:rPr>
              <a:t> is a secured standard for communicating information that encrypts that information as it is being transferred </a:t>
            </a:r>
            <a:r>
              <a:rPr lang="en-US" sz="1200" strike="noStrike" kern="1200" dirty="0" smtClean="0">
                <a:solidFill>
                  <a:schemeClr val="tx1"/>
                </a:solidFill>
                <a:effectLst/>
                <a:latin typeface="+mn-lt"/>
                <a:ea typeface="+mn-ea"/>
                <a:cs typeface="+mn-cs"/>
              </a:rPr>
              <a:t>between computers, preventing customer information from being intercepted, stolen, or modified while it is being transmitted online. Essentially, protecting the customer</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while</a:t>
            </a:r>
            <a:r>
              <a:rPr lang="en-US" sz="1200" strike="noStrike" kern="1200" baseline="0" dirty="0" smtClean="0">
                <a:solidFill>
                  <a:schemeClr val="tx1"/>
                </a:solidFill>
                <a:effectLst/>
                <a:latin typeface="+mn-lt"/>
                <a:ea typeface="+mn-ea"/>
                <a:cs typeface="+mn-cs"/>
              </a:rPr>
              <a:t> the customer is using a webpage.</a:t>
            </a:r>
            <a:endParaRPr lang="en-US" sz="1200"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229122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420626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Almost all of these resources come with a vendor-specific website. Each site is a location on the internet that we send our customers out to search and login using account information.</a:t>
            </a:r>
          </a:p>
          <a:p>
            <a:pPr marL="171450" indent="-171450">
              <a:buFont typeface="Arial" panose="020B0604020202020204" pitchFamily="34" charset="0"/>
              <a:buChar char="•"/>
            </a:pPr>
            <a:r>
              <a:rPr lang="en-US" baseline="0" dirty="0" smtClean="0"/>
              <a:t>On each of these sites, customers could unwittingly have their information and information seeking </a:t>
            </a:r>
            <a:r>
              <a:rPr lang="en-US" baseline="0" dirty="0" err="1" smtClean="0"/>
              <a:t>behaviours</a:t>
            </a:r>
            <a:r>
              <a:rPr lang="en-US" baseline="0" dirty="0" smtClean="0"/>
              <a:t> monitored if the site is unencrypted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12</a:t>
            </a:fld>
            <a:endParaRPr lang="en-US"/>
          </a:p>
        </p:txBody>
      </p:sp>
    </p:spTree>
    <p:extLst>
      <p:ext uri="{BB962C8B-B14F-4D97-AF65-F5344CB8AC3E}">
        <p14:creationId xmlns:p14="http://schemas.microsoft.com/office/powerpoint/2010/main" val="262426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306925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Be mindful of vendor sites and sites owned/operated by your institution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82346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smtClean="0">
                <a:solidFill>
                  <a:schemeClr val="tx1"/>
                </a:solidFill>
                <a:effectLst/>
                <a:latin typeface="+mn-lt"/>
                <a:ea typeface="+mn-ea"/>
                <a:cs typeface="+mn-cs"/>
              </a:rPr>
              <a:t>Update you’re</a:t>
            </a:r>
            <a:r>
              <a:rPr lang="en-US" sz="1200" kern="1200" baseline="0" dirty="0" smtClean="0">
                <a:solidFill>
                  <a:schemeClr val="tx1"/>
                </a:solidFill>
                <a:effectLst/>
                <a:latin typeface="+mn-lt"/>
                <a:ea typeface="+mn-ea"/>
                <a:cs typeface="+mn-cs"/>
              </a:rPr>
              <a:t> the resource links on your homepage</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261508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you use </a:t>
            </a:r>
            <a:r>
              <a:rPr lang="en-US" sz="1200" kern="1200" dirty="0" err="1" smtClean="0">
                <a:solidFill>
                  <a:schemeClr val="tx1"/>
                </a:solidFill>
                <a:effectLst/>
                <a:latin typeface="+mn-lt"/>
                <a:ea typeface="+mn-ea"/>
                <a:cs typeface="+mn-cs"/>
              </a:rPr>
              <a:t>EZproxy</a:t>
            </a:r>
            <a:r>
              <a:rPr lang="en-US" sz="1200" kern="1200" dirty="0" smtClean="0">
                <a:solidFill>
                  <a:schemeClr val="tx1"/>
                </a:solidFill>
                <a:effectLst/>
                <a:latin typeface="+mn-lt"/>
                <a:ea typeface="+mn-ea"/>
                <a:cs typeface="+mn-cs"/>
              </a:rPr>
              <a:t> for authentication get</a:t>
            </a:r>
            <a:r>
              <a:rPr lang="en-US" sz="1200" kern="1200" baseline="0" dirty="0" smtClean="0">
                <a:solidFill>
                  <a:schemeClr val="tx1"/>
                </a:solidFill>
                <a:effectLst/>
                <a:latin typeface="+mn-lt"/>
                <a:ea typeface="+mn-ea"/>
                <a:cs typeface="+mn-cs"/>
              </a:rPr>
              <a:t> an SSL certificate and update your links!</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149537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kern="1200" baseline="0" dirty="0" err="1" smtClean="0">
                <a:solidFill>
                  <a:schemeClr val="tx1"/>
                </a:solidFill>
                <a:effectLst/>
                <a:latin typeface="+mn-lt"/>
                <a:ea typeface="+mn-ea"/>
                <a:cs typeface="+mn-cs"/>
              </a:rPr>
              <a:t>Dohn’t</a:t>
            </a:r>
            <a:r>
              <a:rPr lang="en-US" sz="1200" kern="1200" baseline="0" dirty="0" smtClean="0">
                <a:solidFill>
                  <a:schemeClr val="tx1"/>
                </a:solidFill>
                <a:effectLst/>
                <a:latin typeface="+mn-lt"/>
                <a:ea typeface="+mn-ea"/>
                <a:cs typeface="+mn-cs"/>
              </a:rPr>
              <a:t> forget about your catalogue and all those URLs in the 856s</a:t>
            </a: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95670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r>
              <a:rPr lang="en-US" baseline="0" dirty="0" smtClean="0"/>
              <a:t>We are constantly communicating customer information to our digital collection vendors when a customer logs into a website and this authentication occurs through a communication with our ILS.</a:t>
            </a:r>
            <a:endParaRPr lang="en-US" dirty="0" smtClean="0"/>
          </a:p>
          <a:p>
            <a:endParaRPr lang="en-CA"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18</a:t>
            </a:fld>
            <a:endParaRPr lang="en-US"/>
          </a:p>
        </p:txBody>
      </p:sp>
    </p:spTree>
    <p:extLst>
      <p:ext uri="{BB962C8B-B14F-4D97-AF65-F5344CB8AC3E}">
        <p14:creationId xmlns:p14="http://schemas.microsoft.com/office/powerpoint/2010/main" val="205319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strike="noStrike" kern="1200" baseline="0" dirty="0" smtClean="0">
              <a:solidFill>
                <a:schemeClr val="tx1"/>
              </a:solidFill>
              <a:effectLst/>
              <a:latin typeface="+mn-lt"/>
              <a:ea typeface="+mn-ea"/>
              <a:cs typeface="+mn-cs"/>
            </a:endParaRPr>
          </a:p>
          <a:p>
            <a:r>
              <a:rPr lang="en-CA" sz="1200" b="0" i="0" strike="noStrike" kern="1200" baseline="0" dirty="0" smtClean="0">
                <a:solidFill>
                  <a:schemeClr val="tx1"/>
                </a:solidFill>
                <a:effectLst/>
                <a:latin typeface="+mn-lt"/>
                <a:ea typeface="+mn-ea"/>
                <a:cs typeface="+mn-cs"/>
              </a:rPr>
              <a:t>For us, authentication largely occurs in 3 ways. </a:t>
            </a:r>
            <a:endParaRPr lang="en-US" sz="1200"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CCFD94-5EC6-467A-B5B3-B0F47D4550FD}" type="slidenum">
              <a:rPr lang="en-US" smtClean="0"/>
              <a:pPr/>
              <a:t>19</a:t>
            </a:fld>
            <a:endParaRPr lang="en-US"/>
          </a:p>
        </p:txBody>
      </p:sp>
    </p:spTree>
    <p:extLst>
      <p:ext uri="{BB962C8B-B14F-4D97-AF65-F5344CB8AC3E}">
        <p14:creationId xmlns:p14="http://schemas.microsoft.com/office/powerpoint/2010/main" val="851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CA" strike="noStrike" baseline="0" dirty="0" smtClean="0"/>
          </a:p>
          <a:p>
            <a:pPr marL="171450" indent="-171450">
              <a:buFont typeface="Arial" panose="020B0604020202020204" pitchFamily="34" charset="0"/>
              <a:buChar char="•"/>
            </a:pPr>
            <a:r>
              <a:rPr lang="en-CA" strike="noStrike" baseline="0" dirty="0" smtClean="0"/>
              <a:t>Libraries engage vendors to offer content to their customers/patrons</a:t>
            </a:r>
          </a:p>
          <a:p>
            <a:pPr marL="171450" indent="-171450">
              <a:buFont typeface="Arial" panose="020B0604020202020204" pitchFamily="34" charset="0"/>
              <a:buChar char="•"/>
            </a:pPr>
            <a:r>
              <a:rPr lang="en-CA" strike="noStrike" baseline="0" dirty="0" smtClean="0"/>
              <a:t>Libraries have little to no control over vendor sites</a:t>
            </a:r>
          </a:p>
          <a:p>
            <a:pPr marL="171450" indent="-171450">
              <a:buFont typeface="Arial" panose="020B0604020202020204" pitchFamily="34" charset="0"/>
              <a:buChar char="•"/>
            </a:pPr>
            <a:r>
              <a:rPr lang="en-CA" strike="noStrike" baseline="0" dirty="0" smtClean="0"/>
              <a:t>Customer data is/can be collected and retained by vendors (google analytics, borrowing habits </a:t>
            </a:r>
            <a:r>
              <a:rPr lang="en-CA" strike="noStrike" baseline="0" dirty="0" err="1" smtClean="0"/>
              <a:t>etc</a:t>
            </a:r>
            <a:r>
              <a:rPr lang="en-CA" strike="noStrike" baseline="0" dirty="0" smtClean="0"/>
              <a:t>…) I’ve seen this research study mentioned in a few library articles about Privacy. </a:t>
            </a:r>
          </a:p>
          <a:p>
            <a:pPr marL="171450" indent="-171450">
              <a:buFont typeface="Arial" panose="020B0604020202020204" pitchFamily="34" charset="0"/>
              <a:buChar char="•"/>
            </a:pPr>
            <a:r>
              <a:rPr lang="en-CA" strike="noStrike" baseline="0" dirty="0" smtClean="0"/>
              <a:t>Not inherently a bad thing – offers service and customization to our customers like reading recommendations</a:t>
            </a:r>
          </a:p>
          <a:p>
            <a:pPr marL="171450" indent="-171450">
              <a:buFont typeface="Arial" panose="020B0604020202020204" pitchFamily="34" charset="0"/>
              <a:buChar char="•"/>
            </a:pPr>
            <a:r>
              <a:rPr lang="en-CA" strike="noStrike" baseline="0" dirty="0" smtClean="0"/>
              <a:t>To libraries/librarians protecting privacy seems pretty key. </a:t>
            </a:r>
            <a:r>
              <a:rPr lang="en-CA" strike="noStrike" dirty="0" smtClean="0"/>
              <a:t>Public libraries have an ethical obligation to preserve our customers’ privacy and right to privacy</a:t>
            </a:r>
            <a:r>
              <a:rPr lang="en-CA" strike="noStrike" baseline="0" dirty="0" smtClean="0"/>
              <a:t> and I think we all know that t</a:t>
            </a:r>
            <a:r>
              <a:rPr lang="en-CA" strike="noStrike" dirty="0" smtClean="0"/>
              <a:t>he digital landscape has definitely complicated</a:t>
            </a:r>
            <a:r>
              <a:rPr lang="en-CA" strike="noStrike" baseline="0" dirty="0" smtClean="0"/>
              <a:t> this ideal for us. </a:t>
            </a:r>
          </a:p>
        </p:txBody>
      </p:sp>
      <p:sp>
        <p:nvSpPr>
          <p:cNvPr id="4" name="Slide Number Placeholder 3"/>
          <p:cNvSpPr>
            <a:spLocks noGrp="1"/>
          </p:cNvSpPr>
          <p:nvPr>
            <p:ph type="sldNum" sz="quarter" idx="10"/>
          </p:nvPr>
        </p:nvSpPr>
        <p:spPr/>
        <p:txBody>
          <a:bodyPr/>
          <a:lstStyle/>
          <a:p>
            <a:fld id="{85CCFD94-5EC6-467A-B5B3-B0F47D4550FD}" type="slidenum">
              <a:rPr lang="en-US" smtClean="0"/>
              <a:pPr/>
              <a:t>2</a:t>
            </a:fld>
            <a:endParaRPr lang="en-US"/>
          </a:p>
        </p:txBody>
      </p:sp>
    </p:spTree>
    <p:extLst>
      <p:ext uri="{BB962C8B-B14F-4D97-AF65-F5344CB8AC3E}">
        <p14:creationId xmlns:p14="http://schemas.microsoft.com/office/powerpoint/2010/main" val="3800737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strike="noStrike" kern="1200" baseline="0" dirty="0" smtClean="0">
              <a:solidFill>
                <a:schemeClr val="tx1"/>
              </a:solidFill>
              <a:effectLst/>
              <a:latin typeface="+mn-lt"/>
              <a:ea typeface="+mn-ea"/>
              <a:cs typeface="+mn-cs"/>
            </a:endParaRPr>
          </a:p>
          <a:p>
            <a:r>
              <a:rPr lang="en-US" sz="1200" strike="noStrike" kern="1200" baseline="0" dirty="0" smtClean="0">
                <a:solidFill>
                  <a:schemeClr val="tx1"/>
                </a:solidFill>
                <a:effectLst/>
                <a:latin typeface="+mn-lt"/>
                <a:ea typeface="+mn-ea"/>
                <a:cs typeface="+mn-cs"/>
              </a:rPr>
              <a:t>Several of our most popular vendor products are using SIP2 to authenticate, specifically SIP2 call/response 63/64. This communicates a surprising amount of information to the vendor. </a:t>
            </a:r>
            <a:r>
              <a:rPr lang="en-US" sz="1200" strike="noStrike" kern="1200" dirty="0" smtClean="0">
                <a:solidFill>
                  <a:schemeClr val="tx1"/>
                </a:solidFill>
                <a:effectLst/>
                <a:latin typeface="+mn-lt"/>
                <a:ea typeface="+mn-ea"/>
                <a:cs typeface="+mn-cs"/>
              </a:rPr>
              <a:t>Some of it is expected</a:t>
            </a:r>
            <a:r>
              <a:rPr lang="en-US" sz="1200" strike="noStrike" kern="1200" baseline="0" dirty="0" smtClean="0">
                <a:solidFill>
                  <a:schemeClr val="tx1"/>
                </a:solidFill>
                <a:effectLst/>
                <a:latin typeface="+mn-lt"/>
                <a:ea typeface="+mn-ea"/>
                <a:cs typeface="+mn-cs"/>
              </a:rPr>
              <a:t> like customer barcode, card expiration date, card status, and user profile that tell the vendor our customer is a local resident. But most of it is unexpected like </a:t>
            </a:r>
            <a:r>
              <a:rPr lang="en-US" sz="1200" strike="noStrike" kern="1200" dirty="0" smtClean="0">
                <a:solidFill>
                  <a:schemeClr val="tx1"/>
                </a:solidFill>
                <a:effectLst/>
                <a:latin typeface="+mn-lt"/>
                <a:ea typeface="+mn-ea"/>
                <a:cs typeface="+mn-cs"/>
              </a:rPr>
              <a:t>the customer’s address, phone number, birthdate, gender,</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and email address.</a:t>
            </a:r>
          </a:p>
          <a:p>
            <a:endParaRPr lang="en-US" sz="1200"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CCFD94-5EC6-467A-B5B3-B0F47D4550FD}" type="slidenum">
              <a:rPr lang="en-US" smtClean="0"/>
              <a:pPr/>
              <a:t>20</a:t>
            </a:fld>
            <a:endParaRPr lang="en-US"/>
          </a:p>
        </p:txBody>
      </p:sp>
    </p:spTree>
    <p:extLst>
      <p:ext uri="{BB962C8B-B14F-4D97-AF65-F5344CB8AC3E}">
        <p14:creationId xmlns:p14="http://schemas.microsoft.com/office/powerpoint/2010/main" val="461273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effectLst/>
                <a:latin typeface="+mn-lt"/>
                <a:ea typeface="+mn-ea"/>
                <a:cs typeface="+mn-cs"/>
              </a:rPr>
              <a:t>When you’re dealing with our ILS and the customer information within it you’re dealing with FOIP. But when customers leave our spaces and navigate onto these individual vendor sites they are dealing with new sets of privacy legislation which could potentially change for each vendor depending on where the vendor’s headquarters are and the state, provincial, federal legislation that guides them. </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21</a:t>
            </a:fld>
            <a:endParaRPr lang="en-US"/>
          </a:p>
        </p:txBody>
      </p:sp>
    </p:spTree>
    <p:extLst>
      <p:ext uri="{BB962C8B-B14F-4D97-AF65-F5344CB8AC3E}">
        <p14:creationId xmlns:p14="http://schemas.microsoft.com/office/powerpoint/2010/main" val="363363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22</a:t>
            </a:fld>
            <a:endParaRPr lang="en-US"/>
          </a:p>
        </p:txBody>
      </p:sp>
    </p:spTree>
    <p:extLst>
      <p:ext uri="{BB962C8B-B14F-4D97-AF65-F5344CB8AC3E}">
        <p14:creationId xmlns:p14="http://schemas.microsoft.com/office/powerpoint/2010/main" val="269533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lvl="0" fontAlgn="base"/>
            <a:endParaRPr lang="en-US" sz="120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23</a:t>
            </a:fld>
            <a:endParaRPr lang="en-US"/>
          </a:p>
        </p:txBody>
      </p:sp>
    </p:spTree>
    <p:extLst>
      <p:ext uri="{BB962C8B-B14F-4D97-AF65-F5344CB8AC3E}">
        <p14:creationId xmlns:p14="http://schemas.microsoft.com/office/powerpoint/2010/main" val="260274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24</a:t>
            </a:fld>
            <a:endParaRPr lang="en-US"/>
          </a:p>
        </p:txBody>
      </p:sp>
    </p:spTree>
    <p:extLst>
      <p:ext uri="{BB962C8B-B14F-4D97-AF65-F5344CB8AC3E}">
        <p14:creationId xmlns:p14="http://schemas.microsoft.com/office/powerpoint/2010/main" val="1976753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25</a:t>
            </a:fld>
            <a:endParaRPr lang="en-US"/>
          </a:p>
        </p:txBody>
      </p:sp>
    </p:spTree>
    <p:extLst>
      <p:ext uri="{BB962C8B-B14F-4D97-AF65-F5344CB8AC3E}">
        <p14:creationId xmlns:p14="http://schemas.microsoft.com/office/powerpoint/2010/main" val="108992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Customer/patron Education is key. They need to determine what they are willing to trade for access and also be aware of the difference between our site and vendor sites</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26</a:t>
            </a:fld>
            <a:endParaRPr lang="en-US"/>
          </a:p>
        </p:txBody>
      </p:sp>
    </p:spTree>
    <p:extLst>
      <p:ext uri="{BB962C8B-B14F-4D97-AF65-F5344CB8AC3E}">
        <p14:creationId xmlns:p14="http://schemas.microsoft.com/office/powerpoint/2010/main" val="4077516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strike="sng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CCFD94-5EC6-467A-B5B3-B0F47D4550FD}" type="slidenum">
              <a:rPr lang="en-US" smtClean="0"/>
              <a:pPr/>
              <a:t>27</a:t>
            </a:fld>
            <a:endParaRPr lang="en-US"/>
          </a:p>
        </p:txBody>
      </p:sp>
    </p:spTree>
    <p:extLst>
      <p:ext uri="{BB962C8B-B14F-4D97-AF65-F5344CB8AC3E}">
        <p14:creationId xmlns:p14="http://schemas.microsoft.com/office/powerpoint/2010/main" val="2562922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Summer</a:t>
            </a:r>
            <a:r>
              <a:rPr lang="en-US" sz="1200" kern="1200" baseline="0" dirty="0" smtClean="0">
                <a:solidFill>
                  <a:schemeClr val="tx1"/>
                </a:solidFill>
                <a:effectLst/>
                <a:latin typeface="+mn-lt"/>
                <a:ea typeface="+mn-ea"/>
                <a:cs typeface="+mn-cs"/>
              </a:rPr>
              <a:t> student started by reviewing 50 </a:t>
            </a:r>
            <a:r>
              <a:rPr lang="en-US" sz="1200" kern="1200" baseline="0" dirty="0" err="1" smtClean="0">
                <a:solidFill>
                  <a:schemeClr val="tx1"/>
                </a:solidFill>
                <a:effectLst/>
                <a:latin typeface="+mn-lt"/>
                <a:ea typeface="+mn-ea"/>
                <a:cs typeface="+mn-cs"/>
              </a:rPr>
              <a:t>linrary</a:t>
            </a:r>
            <a:r>
              <a:rPr lang="en-US" sz="1200" kern="1200" baseline="0" dirty="0" smtClean="0">
                <a:solidFill>
                  <a:schemeClr val="tx1"/>
                </a:solidFill>
                <a:effectLst/>
                <a:latin typeface="+mn-lt"/>
                <a:ea typeface="+mn-ea"/>
                <a:cs typeface="+mn-cs"/>
              </a:rPr>
              <a:t> websites to see what other libraries were doing for digital privacy education/awareness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Out</a:t>
            </a:r>
            <a:r>
              <a:rPr lang="en-US" sz="1200" kern="1200" baseline="0" dirty="0" smtClean="0">
                <a:solidFill>
                  <a:schemeClr val="tx1"/>
                </a:solidFill>
                <a:effectLst/>
                <a:latin typeface="+mn-lt"/>
                <a:ea typeface="+mn-ea"/>
                <a:cs typeface="+mn-cs"/>
              </a:rPr>
              <a:t> of the 50 libraries, 25 had some digital privacy content readily accessible for their customers, but only 5 had detailed digital privacy content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28</a:t>
            </a:fld>
            <a:endParaRPr lang="en-US"/>
          </a:p>
        </p:txBody>
      </p:sp>
    </p:spTree>
    <p:extLst>
      <p:ext uri="{BB962C8B-B14F-4D97-AF65-F5344CB8AC3E}">
        <p14:creationId xmlns:p14="http://schemas.microsoft.com/office/powerpoint/2010/main" val="342460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Toronto Public Library and New York</a:t>
            </a:r>
            <a:r>
              <a:rPr lang="en-US" sz="1200" kern="1200" baseline="0" dirty="0" smtClean="0">
                <a:solidFill>
                  <a:schemeClr val="tx1"/>
                </a:solidFill>
                <a:effectLst/>
                <a:latin typeface="+mn-lt"/>
                <a:ea typeface="+mn-ea"/>
                <a:cs typeface="+mn-cs"/>
              </a:rPr>
              <a:t> Public </a:t>
            </a:r>
            <a:r>
              <a:rPr lang="en-US" sz="1200" kern="1200" dirty="0" smtClean="0">
                <a:solidFill>
                  <a:schemeClr val="tx1"/>
                </a:solidFill>
                <a:effectLst/>
                <a:latin typeface="+mn-lt"/>
                <a:ea typeface="+mn-ea"/>
                <a:cs typeface="+mn-cs"/>
              </a:rPr>
              <a:t>Library provided good examples of how public libraries can facilitate better customer understanding of thei</a:t>
            </a:r>
            <a:r>
              <a:rPr lang="en-US" sz="1200" kern="1200" baseline="0" dirty="0" smtClean="0">
                <a:solidFill>
                  <a:schemeClr val="tx1"/>
                </a:solidFill>
                <a:effectLst/>
                <a:latin typeface="+mn-lt"/>
                <a:ea typeface="+mn-ea"/>
                <a:cs typeface="+mn-cs"/>
              </a:rPr>
              <a:t>r privacy and the library’s online resources</a:t>
            </a:r>
            <a:r>
              <a:rPr lang="en-US" sz="1200" kern="1200" dirty="0" smtClean="0">
                <a:solidFill>
                  <a:schemeClr val="tx1"/>
                </a:solidFill>
                <a:effectLst/>
                <a:latin typeface="+mn-lt"/>
                <a:ea typeface="+mn-ea"/>
                <a:cs typeface="+mn-cs"/>
              </a:rPr>
              <a:t>. </a:t>
            </a:r>
          </a:p>
          <a:p>
            <a:endParaRPr lang="en-US" baseline="0" dirty="0" smtClean="0"/>
          </a:p>
          <a:p>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29</a:t>
            </a:fld>
            <a:endParaRPr lang="en-US"/>
          </a:p>
        </p:txBody>
      </p:sp>
    </p:spTree>
    <p:extLst>
      <p:ext uri="{BB962C8B-B14F-4D97-AF65-F5344CB8AC3E}">
        <p14:creationId xmlns:p14="http://schemas.microsoft.com/office/powerpoint/2010/main" val="9746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Before you</a:t>
            </a:r>
            <a:r>
              <a:rPr lang="en-US" baseline="0" dirty="0" smtClean="0"/>
              <a:t> embark on any journey of discovery through your institution’s privacy practices it’s recommended that you start by understanding what documentation your organization has already written, and </a:t>
            </a:r>
            <a:r>
              <a:rPr lang="en-US" b="1" baseline="0" dirty="0" smtClean="0"/>
              <a:t>what it’s legally obligated to follow</a:t>
            </a:r>
            <a:r>
              <a:rPr lang="en-US" baseline="0" dirty="0" smtClean="0"/>
              <a:t>.</a:t>
            </a:r>
          </a:p>
          <a:p>
            <a:pPr marL="171450" indent="-171450">
              <a:buFont typeface="Arial" panose="020B0604020202020204" pitchFamily="34" charset="0"/>
              <a:buChar char="•"/>
            </a:pPr>
            <a:r>
              <a:rPr lang="en-US" baseline="0" dirty="0" smtClean="0"/>
              <a:t>Alberta’s FOIP act. </a:t>
            </a:r>
          </a:p>
          <a:p>
            <a:pPr marL="171450" indent="-171450">
              <a:buFont typeface="Arial" panose="020B0604020202020204" pitchFamily="34" charset="0"/>
              <a:buChar char="•"/>
            </a:pPr>
            <a:r>
              <a:rPr lang="en-US" baseline="0" dirty="0" smtClean="0"/>
              <a:t>EPL Intellectual </a:t>
            </a:r>
            <a:r>
              <a:rPr lang="en-US" baseline="0" dirty="0" err="1" smtClean="0"/>
              <a:t>Fredom</a:t>
            </a:r>
            <a:r>
              <a:rPr lang="en-US" baseline="0" dirty="0" smtClean="0"/>
              <a:t> policy follows the CLA’s statement on Intellectual Freedom</a:t>
            </a:r>
          </a:p>
          <a:p>
            <a:pPr marL="171450" indent="-171450">
              <a:buFont typeface="Arial" panose="020B0604020202020204" pitchFamily="34" charset="0"/>
              <a:buChar char="•"/>
            </a:pPr>
            <a:r>
              <a:rPr lang="en-US" baseline="0" dirty="0" smtClean="0"/>
              <a:t>EPL specific policy called “Privacy &amp; Confidentiality of Customer Information”</a:t>
            </a:r>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3</a:t>
            </a:fld>
            <a:endParaRPr lang="en-US"/>
          </a:p>
        </p:txBody>
      </p:sp>
    </p:spTree>
    <p:extLst>
      <p:ext uri="{BB962C8B-B14F-4D97-AF65-F5344CB8AC3E}">
        <p14:creationId xmlns:p14="http://schemas.microsoft.com/office/powerpoint/2010/main" val="868023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website</a:t>
            </a:r>
            <a:r>
              <a:rPr lang="en-US" baseline="0" dirty="0" smtClean="0"/>
              <a:t> is a BiblioCommons product called </a:t>
            </a:r>
            <a:r>
              <a:rPr lang="en-US" baseline="0" dirty="0" err="1" smtClean="0"/>
              <a:t>BiblioWeb</a:t>
            </a:r>
            <a:r>
              <a:rPr lang="en-US" baseline="0" dirty="0" smtClean="0"/>
              <a:t>. As such we have templates for building different spaces for the website. The Web Services librarian worked with summer student and determined that we should use the BiblioCommons Program page to create our Digital Privacy space. Not published yet</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30</a:t>
            </a:fld>
            <a:endParaRPr lang="en-US"/>
          </a:p>
        </p:txBody>
      </p:sp>
    </p:spTree>
    <p:extLst>
      <p:ext uri="{BB962C8B-B14F-4D97-AF65-F5344CB8AC3E}">
        <p14:creationId xmlns:p14="http://schemas.microsoft.com/office/powerpoint/2010/main" val="3997932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31</a:t>
            </a:fld>
            <a:endParaRPr lang="en-US"/>
          </a:p>
        </p:txBody>
      </p:sp>
    </p:spTree>
    <p:extLst>
      <p:ext uri="{BB962C8B-B14F-4D97-AF65-F5344CB8AC3E}">
        <p14:creationId xmlns:p14="http://schemas.microsoft.com/office/powerpoint/2010/main" val="118680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32</a:t>
            </a:fld>
            <a:endParaRPr lang="en-US"/>
          </a:p>
        </p:txBody>
      </p:sp>
    </p:spTree>
    <p:extLst>
      <p:ext uri="{BB962C8B-B14F-4D97-AF65-F5344CB8AC3E}">
        <p14:creationId xmlns:p14="http://schemas.microsoft.com/office/powerpoint/2010/main" val="1288248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b="1"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33</a:t>
            </a:fld>
            <a:endParaRPr lang="en-US"/>
          </a:p>
        </p:txBody>
      </p:sp>
    </p:spTree>
    <p:extLst>
      <p:ext uri="{BB962C8B-B14F-4D97-AF65-F5344CB8AC3E}">
        <p14:creationId xmlns:p14="http://schemas.microsoft.com/office/powerpoint/2010/main" val="2684500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34</a:t>
            </a:fld>
            <a:endParaRPr lang="en-US"/>
          </a:p>
        </p:txBody>
      </p:sp>
    </p:spTree>
    <p:extLst>
      <p:ext uri="{BB962C8B-B14F-4D97-AF65-F5344CB8AC3E}">
        <p14:creationId xmlns:p14="http://schemas.microsoft.com/office/powerpoint/2010/main" val="1213100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35</a:t>
            </a:fld>
            <a:endParaRPr lang="en-US"/>
          </a:p>
        </p:txBody>
      </p:sp>
    </p:spTree>
    <p:extLst>
      <p:ext uri="{BB962C8B-B14F-4D97-AF65-F5344CB8AC3E}">
        <p14:creationId xmlns:p14="http://schemas.microsoft.com/office/powerpoint/2010/main" val="1108586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36</a:t>
            </a:fld>
            <a:endParaRPr lang="en-US"/>
          </a:p>
        </p:txBody>
      </p:sp>
    </p:spTree>
    <p:extLst>
      <p:ext uri="{BB962C8B-B14F-4D97-AF65-F5344CB8AC3E}">
        <p14:creationId xmlns:p14="http://schemas.microsoft.com/office/powerpoint/2010/main" val="2782622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Content for upcoming web pages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37</a:t>
            </a:fld>
            <a:endParaRPr lang="en-US"/>
          </a:p>
        </p:txBody>
      </p:sp>
    </p:spTree>
    <p:extLst>
      <p:ext uri="{BB962C8B-B14F-4D97-AF65-F5344CB8AC3E}">
        <p14:creationId xmlns:p14="http://schemas.microsoft.com/office/powerpoint/2010/main" val="489346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38</a:t>
            </a:fld>
            <a:endParaRPr lang="en-US"/>
          </a:p>
        </p:txBody>
      </p:sp>
    </p:spTree>
    <p:extLst>
      <p:ext uri="{BB962C8B-B14F-4D97-AF65-F5344CB8AC3E}">
        <p14:creationId xmlns:p14="http://schemas.microsoft.com/office/powerpoint/2010/main" val="3300050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CFD94-5EC6-467A-B5B3-B0F47D4550FD}" type="slidenum">
              <a:rPr lang="en-US" smtClean="0"/>
              <a:pPr/>
              <a:t>39</a:t>
            </a:fld>
            <a:endParaRPr lang="en-US"/>
          </a:p>
        </p:txBody>
      </p:sp>
    </p:spTree>
    <p:extLst>
      <p:ext uri="{BB962C8B-B14F-4D97-AF65-F5344CB8AC3E}">
        <p14:creationId xmlns:p14="http://schemas.microsoft.com/office/powerpoint/2010/main" val="395062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baseline="0" dirty="0" smtClean="0">
                <a:effectLst/>
              </a:rPr>
              <a:t>really obvious that there were many people and departments that were all tied up in customer privacy and our digital resources.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4</a:t>
            </a:fld>
            <a:endParaRPr lang="en-US"/>
          </a:p>
        </p:txBody>
      </p:sp>
    </p:spTree>
    <p:extLst>
      <p:ext uri="{BB962C8B-B14F-4D97-AF65-F5344CB8AC3E}">
        <p14:creationId xmlns:p14="http://schemas.microsoft.com/office/powerpoint/2010/main" val="17846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trike="noStrike" dirty="0" smtClean="0">
              <a:effectLst/>
            </a:endParaRP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171700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CA" strike="noStrike" baseline="0" dirty="0" smtClean="0">
                <a:effectLst/>
              </a:rPr>
              <a:t>In 2012, the CLA amended their Statement on Access to Information and Communication Technology.  </a:t>
            </a:r>
          </a:p>
          <a:p>
            <a:pPr marL="628650" lvl="1" indent="-171450">
              <a:buFont typeface="Arial" panose="020B0604020202020204" pitchFamily="34" charset="0"/>
              <a:buChar char="•"/>
            </a:pPr>
            <a:r>
              <a:rPr lang="en-CA" strike="noStrike" baseline="0" dirty="0" smtClean="0">
                <a:effectLst/>
              </a:rPr>
              <a:t>STATEMENT ABOUT TERMS OF USE - 5.2: I all situations, there should be a written statement outlining the purpose for which personal data is collected. The collection of personal information should be limited to that which is necessary for the purposes identified by the organization. Consent should be required for the collection of personal information and the subsequent use or disclosure of this information</a:t>
            </a:r>
          </a:p>
          <a:p>
            <a:pPr marL="628650" lvl="1" indent="-171450">
              <a:buFont typeface="Arial" panose="020B0604020202020204" pitchFamily="34" charset="0"/>
              <a:buChar char="•"/>
            </a:pPr>
            <a:r>
              <a:rPr lang="en-CA" strike="noStrike" baseline="0" dirty="0" smtClean="0">
                <a:effectLst/>
              </a:rPr>
              <a:t>STATEMENT ABOUR INFO COLLECTION – 5.3 This data should not be traded or sold without the express written permission of the individual affected. Information about privacy policies and mechanisms should be easily accessible and all changes to these should be made on an opt-in basis</a:t>
            </a:r>
          </a:p>
          <a:p>
            <a:pPr marL="3200400" lvl="7" indent="0">
              <a:buFont typeface="Arial" panose="020B0604020202020204" pitchFamily="34" charset="0"/>
              <a:buNone/>
            </a:pPr>
            <a:r>
              <a:rPr lang="en-CA" strike="noStrike" baseline="0" dirty="0" smtClean="0">
                <a:effectLst/>
              </a:rPr>
              <a:t>-5.4 Individuals should have the right to examine their own personal information collected by government, public bodies and corporations and to have mistakes corrected, both without charge</a:t>
            </a:r>
          </a:p>
          <a:p>
            <a:pPr marL="628650" lvl="1" indent="-171450">
              <a:buFont typeface="Arial" panose="020B0604020202020204" pitchFamily="34" charset="0"/>
              <a:buChar char="•"/>
            </a:pPr>
            <a:endParaRPr lang="en-CA" strike="noStrike" baseline="0" dirty="0" smtClean="0">
              <a:effectLst/>
            </a:endParaRPr>
          </a:p>
          <a:p>
            <a:endParaRPr lang="en-CA" strike="sngStrike"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38022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trike="sngStrike" dirty="0" smtClean="0"/>
          </a:p>
          <a:p>
            <a:r>
              <a:rPr lang="en-CA" strike="noStrike" dirty="0" smtClean="0"/>
              <a:t>In </a:t>
            </a:r>
            <a:r>
              <a:rPr lang="en-CA" dirty="0" smtClean="0"/>
              <a:t>June 2015, the American Library Association published a list of Privacy Guidelines for E-book Lending and Digital Content Vendors. </a:t>
            </a:r>
          </a:p>
          <a:p>
            <a:endParaRPr lang="en-CA" dirty="0" smtClean="0"/>
          </a:p>
          <a:p>
            <a:r>
              <a:rPr lang="en-CA" dirty="0" smtClean="0"/>
              <a:t>The ALA guidelines urged libraries to work together with vendors to “ensure that the contracts and licenses governing the provision and use of digital information reflect library ethics, policies, and legal obligations concerning user privacy and confidentiality” (ALA, Library Privacy Guidelines). </a:t>
            </a:r>
          </a:p>
          <a:p>
            <a:endParaRPr lang="en-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smtClean="0">
                <a:solidFill>
                  <a:schemeClr val="tx1"/>
                </a:solidFill>
                <a:effectLst/>
                <a:latin typeface="+mn-lt"/>
                <a:ea typeface="+mn-ea"/>
                <a:cs typeface="+mn-cs"/>
              </a:rPr>
              <a:t> </a:t>
            </a:r>
            <a:endParaRPr lang="en-CA" dirty="0" smtClean="0"/>
          </a:p>
          <a:p>
            <a:pPr marL="171450" indent="-171450">
              <a:buFont typeface="Arial" charset="0"/>
              <a:buChar char="•"/>
            </a:pPr>
            <a:r>
              <a:rPr lang="en-CA" dirty="0" smtClean="0"/>
              <a:t>We then</a:t>
            </a:r>
            <a:r>
              <a:rPr lang="en-CA" baseline="0" dirty="0" smtClean="0"/>
              <a:t> saw NISO publishing its “Consensus principles to address privacy of user data in library, content-provider, and software-supplier systems” in late 2015. </a:t>
            </a:r>
            <a:endParaRPr lang="en-CA" dirty="0" smtClean="0"/>
          </a:p>
          <a:p>
            <a:pPr marL="171450" indent="-171450">
              <a:buFont typeface="Arial" charset="0"/>
              <a:buChar char="•"/>
            </a:pPr>
            <a:r>
              <a:rPr lang="en-CA" dirty="0" smtClean="0"/>
              <a:t>We continue</a:t>
            </a:r>
            <a:r>
              <a:rPr lang="en-CA" baseline="0" dirty="0" smtClean="0"/>
              <a:t> to see</a:t>
            </a:r>
            <a:r>
              <a:rPr lang="en-CA" dirty="0" smtClean="0"/>
              <a:t> new and relevant publications out of organizations like LITA  (Library Information</a:t>
            </a:r>
            <a:r>
              <a:rPr lang="en-CA" baseline="0" dirty="0" smtClean="0"/>
              <a:t> Technology Association) or Marshall Breeding’s Library Technology Reports.</a:t>
            </a:r>
            <a:endParaRPr lang="en-CA" dirty="0" smtClean="0"/>
          </a:p>
          <a:p>
            <a:endParaRPr lang="en-CA" strike="sngStrike" dirty="0" smtClean="0"/>
          </a:p>
          <a:p>
            <a:endParaRPr lang="en-US" strike="sngStrike"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119991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CA" strike="noStrike" baseline="0" dirty="0" smtClean="0"/>
              <a:t>What jumped out from these guidelines</a:t>
            </a:r>
          </a:p>
          <a:p>
            <a:endParaRPr lang="en-CA" strike="noStrike" baseline="0" dirty="0" smtClean="0"/>
          </a:p>
        </p:txBody>
      </p:sp>
      <p:sp>
        <p:nvSpPr>
          <p:cNvPr id="4" name="Slide Number Placeholder 3"/>
          <p:cNvSpPr>
            <a:spLocks noGrp="1"/>
          </p:cNvSpPr>
          <p:nvPr>
            <p:ph type="sldNum" sz="quarter" idx="10"/>
          </p:nvPr>
        </p:nvSpPr>
        <p:spPr/>
        <p:txBody>
          <a:bodyPr/>
          <a:lstStyle/>
          <a:p>
            <a:fld id="{85CCFD94-5EC6-467A-B5B3-B0F47D4550FD}" type="slidenum">
              <a:rPr lang="en-US" smtClean="0"/>
              <a:pPr/>
              <a:t>8</a:t>
            </a:fld>
            <a:endParaRPr lang="en-US"/>
          </a:p>
        </p:txBody>
      </p:sp>
    </p:spTree>
    <p:extLst>
      <p:ext uri="{BB962C8B-B14F-4D97-AF65-F5344CB8AC3E}">
        <p14:creationId xmlns:p14="http://schemas.microsoft.com/office/powerpoint/2010/main" val="38890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9</a:t>
            </a:fld>
            <a:endParaRPr lang="en-US"/>
          </a:p>
        </p:txBody>
      </p:sp>
    </p:spTree>
    <p:extLst>
      <p:ext uri="{BB962C8B-B14F-4D97-AF65-F5344CB8AC3E}">
        <p14:creationId xmlns:p14="http://schemas.microsoft.com/office/powerpoint/2010/main" val="403193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10/10/2017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194168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95029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extLst>
      <p:ext uri="{BB962C8B-B14F-4D97-AF65-F5344CB8AC3E}">
        <p14:creationId xmlns:p14="http://schemas.microsoft.com/office/powerpoint/2010/main" val="20734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10/10/2017</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95" r:id="rId2"/>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96" r:id="rId3"/>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s://www.oclc.org/support/services/ezproxy/documentation/learn/overview.en.html"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4.tiff"/><Relationship Id="rId3" Type="http://schemas.openxmlformats.org/officeDocument/2006/relationships/image" Target="../media/image39.tiff"/><Relationship Id="rId7" Type="http://schemas.openxmlformats.org/officeDocument/2006/relationships/image" Target="../media/image43.tiff"/><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2.tiff"/><Relationship Id="rId11" Type="http://schemas.openxmlformats.org/officeDocument/2006/relationships/image" Target="../media/image47.tiff"/><Relationship Id="rId5" Type="http://schemas.openxmlformats.org/officeDocument/2006/relationships/image" Target="../media/image41.tiff"/><Relationship Id="rId10" Type="http://schemas.openxmlformats.org/officeDocument/2006/relationships/image" Target="../media/image46.tiff"/><Relationship Id="rId4" Type="http://schemas.openxmlformats.org/officeDocument/2006/relationships/image" Target="../media/image40.tiff"/><Relationship Id="rId9" Type="http://schemas.openxmlformats.org/officeDocument/2006/relationships/image" Target="../media/image45.tif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9.tiff"/><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hyperlink" Target="https://www2.epl.ca/public-files/policies/board-policies/privacy_and_confidentiality_of_customer_info_b-2005.pdf?_ga=2.95256607.222041924.1506955214-1959871382.1506358806"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www.techsoup.org/community/events-webinars/protecting-patron-privacy-in-public-libraries-2017-03-16" TargetMode="External"/><Relationship Id="rId7" Type="http://schemas.openxmlformats.org/officeDocument/2006/relationships/hyperlink" Target="http://www.niso.org/apps/group_public/download.php/16064/NISO%20Privacy%20Principles.pdf"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hyperlink" Target="http://www.ala.org/advocacy/privacy/checklists/ebook-digital-content" TargetMode="External"/><Relationship Id="rId5" Type="http://schemas.openxmlformats.org/officeDocument/2006/relationships/hyperlink" Target="http://www.ala.org/advocacy/privacy/guidelines/ebook-digital-content" TargetMode="External"/><Relationship Id="rId4" Type="http://schemas.openxmlformats.org/officeDocument/2006/relationships/hyperlink" Target="http://www.ala.org/lita/https-for-librari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tiff"/><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04800" y="762000"/>
            <a:ext cx="8429655" cy="2309834"/>
          </a:xfrm>
        </p:spPr>
        <p:txBody>
          <a:bodyPr>
            <a:normAutofit/>
          </a:bodyPr>
          <a:lstStyle/>
          <a:p>
            <a:r>
              <a:rPr lang="en-US" dirty="0"/>
              <a:t>Customer Privacy and Digital Collections and Services</a:t>
            </a:r>
            <a:endParaRPr lang="en-US" dirty="0" smtClean="0"/>
          </a:p>
        </p:txBody>
      </p:sp>
      <p:sp>
        <p:nvSpPr>
          <p:cNvPr id="4" name="Date Placeholder 3"/>
          <p:cNvSpPr>
            <a:spLocks noGrp="1"/>
          </p:cNvSpPr>
          <p:nvPr>
            <p:ph type="dt" sz="half" idx="2"/>
          </p:nvPr>
        </p:nvSpPr>
        <p:spPr/>
        <p:txBody>
          <a:bodyPr/>
          <a:lstStyle/>
          <a:p>
            <a:fld id="{7DCA26CB-F7BE-4F9B-85FA-0E34A3DC6879}" type="datetime1">
              <a:rPr lang="en-US" smtClean="0"/>
              <a:pPr/>
              <a:t>10/10/2017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solidFill>
                  <a:srgbClr val="099FD9"/>
                </a:solidFill>
              </a:rPr>
              <a:t>HTTPS</a:t>
            </a:r>
            <a:endParaRPr lang="en-US" dirty="0">
              <a:solidFill>
                <a:srgbClr val="099FD9"/>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10</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847596" y="733119"/>
            <a:ext cx="1970213" cy="350435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655129" y="734741"/>
            <a:ext cx="1966054" cy="349695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826112" y="2888149"/>
            <a:ext cx="1948112" cy="3465042"/>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648143" y="2888152"/>
            <a:ext cx="1948112" cy="3465041"/>
          </a:xfrm>
          <a:prstGeom prst="rect">
            <a:avLst/>
          </a:prstGeom>
        </p:spPr>
      </p:pic>
    </p:spTree>
    <p:extLst>
      <p:ext uri="{BB962C8B-B14F-4D97-AF65-F5344CB8AC3E}">
        <p14:creationId xmlns:p14="http://schemas.microsoft.com/office/powerpoint/2010/main" val="410430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solidFill>
                  <a:srgbClr val="099FD9"/>
                </a:solidFill>
              </a:rPr>
              <a:t>HTTPS</a:t>
            </a:r>
            <a:endParaRPr lang="en-US" dirty="0">
              <a:solidFill>
                <a:srgbClr val="099FD9"/>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11</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868" y="3168795"/>
            <a:ext cx="4038600" cy="137364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1318408"/>
            <a:ext cx="3495675" cy="165735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9087" y="1345898"/>
            <a:ext cx="3307524" cy="1521011"/>
          </a:xfrm>
          <a:prstGeom prst="rect">
            <a:avLst/>
          </a:prstGeom>
        </p:spPr>
      </p:pic>
      <p:pic>
        <p:nvPicPr>
          <p:cNvPr id="1026" name="Picture 2"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0600" y="3168795"/>
            <a:ext cx="2940313" cy="242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4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a:bodyPr>
          <a:lstStyle/>
          <a:p>
            <a:r>
              <a:rPr lang="en-US" dirty="0">
                <a:solidFill>
                  <a:srgbClr val="099FD9"/>
                </a:solidFill>
              </a:rPr>
              <a:t>HTTPS for Collections</a:t>
            </a:r>
          </a:p>
        </p:txBody>
      </p:sp>
      <p:sp>
        <p:nvSpPr>
          <p:cNvPr id="5" name="Slide Number Placeholder 4"/>
          <p:cNvSpPr>
            <a:spLocks noGrp="1"/>
          </p:cNvSpPr>
          <p:nvPr>
            <p:ph type="sldNum" sz="quarter" idx="4"/>
          </p:nvPr>
        </p:nvSpPr>
        <p:spPr/>
        <p:txBody>
          <a:bodyPr/>
          <a:lstStyle/>
          <a:p>
            <a:fld id="{976B6DAE-1464-4C4A-A17B-99A185F7EC64}" type="slidenum">
              <a:rPr lang="en-US" smtClean="0"/>
              <a:pPr/>
              <a:t>12</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0605" y="1209266"/>
            <a:ext cx="3887638" cy="2809915"/>
          </a:xfrm>
          <a:prstGeom prst="rect">
            <a:avLst/>
          </a:prstGeom>
          <a:noFill/>
          <a:ln w="15875">
            <a:solidFill>
              <a:schemeClr val="tx2">
                <a:lumMod val="75000"/>
                <a:lumOff val="25000"/>
              </a:schemeClr>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1795" y="1499319"/>
            <a:ext cx="4272809" cy="2519862"/>
          </a:xfrm>
          <a:prstGeom prst="rect">
            <a:avLst/>
          </a:prstGeom>
          <a:noFill/>
          <a:ln w="15875">
            <a:solidFill>
              <a:schemeClr val="tx2">
                <a:lumMod val="75000"/>
                <a:lumOff val="25000"/>
              </a:schemeClr>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800" y="2990936"/>
            <a:ext cx="4509494" cy="2519429"/>
          </a:xfrm>
          <a:prstGeom prst="rect">
            <a:avLst/>
          </a:prstGeom>
          <a:noFill/>
          <a:ln w="15875">
            <a:solidFill>
              <a:schemeClr val="tx2">
                <a:lumMod val="75000"/>
                <a:lumOff val="25000"/>
              </a:schemeClr>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200" y="2514600"/>
            <a:ext cx="3511617" cy="3352800"/>
          </a:xfrm>
          <a:prstGeom prst="rect">
            <a:avLst/>
          </a:prstGeom>
          <a:noFill/>
          <a:ln w="15875">
            <a:solidFill>
              <a:schemeClr val="tx2">
                <a:lumMod val="75000"/>
                <a:lumOff val="25000"/>
              </a:schemeClr>
            </a:solidFill>
          </a:ln>
        </p:spPr>
      </p:pic>
    </p:spTree>
    <p:extLst>
      <p:ext uri="{BB962C8B-B14F-4D97-AF65-F5344CB8AC3E}">
        <p14:creationId xmlns:p14="http://schemas.microsoft.com/office/powerpoint/2010/main" val="358302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solidFill>
                  <a:srgbClr val="099FD9"/>
                </a:solidFill>
              </a:rPr>
              <a:t>HTTPS for Catalogue</a:t>
            </a:r>
            <a:endParaRPr lang="en-US" dirty="0">
              <a:solidFill>
                <a:srgbClr val="099FD9"/>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13</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30" y="2662518"/>
            <a:ext cx="2665034" cy="2474439"/>
          </a:xfrm>
          <a:prstGeom prst="rect">
            <a:avLst/>
          </a:prstGeom>
          <a:noFill/>
          <a:ln w="15875">
            <a:solidFill>
              <a:schemeClr val="tx2">
                <a:lumMod val="75000"/>
                <a:lumOff val="25000"/>
              </a:schemeClr>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5895" y="2662518"/>
            <a:ext cx="2601919" cy="2474439"/>
          </a:xfrm>
          <a:prstGeom prst="rect">
            <a:avLst/>
          </a:prstGeom>
          <a:noFill/>
          <a:ln w="15875">
            <a:solidFill>
              <a:schemeClr val="tx2">
                <a:lumMod val="75000"/>
                <a:lumOff val="25000"/>
              </a:schemeClr>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5999" y="2667000"/>
            <a:ext cx="2786343" cy="2474439"/>
          </a:xfrm>
          <a:prstGeom prst="rect">
            <a:avLst/>
          </a:prstGeom>
          <a:noFill/>
          <a:ln w="15875">
            <a:solidFill>
              <a:schemeClr val="tx2">
                <a:lumMod val="75000"/>
                <a:lumOff val="25000"/>
              </a:schemeClr>
            </a:solidFill>
          </a:ln>
        </p:spPr>
      </p:pic>
      <p:sp>
        <p:nvSpPr>
          <p:cNvPr id="11" name="Text Placeholder 2"/>
          <p:cNvSpPr>
            <a:spLocks noGrp="1"/>
          </p:cNvSpPr>
          <p:nvPr>
            <p:ph type="body" sz="quarter" idx="4294967295"/>
          </p:nvPr>
        </p:nvSpPr>
        <p:spPr>
          <a:xfrm>
            <a:off x="333330" y="1143000"/>
            <a:ext cx="8405842" cy="1219199"/>
          </a:xfrm>
          <a:prstGeom prst="rect">
            <a:avLst/>
          </a:prstGeom>
        </p:spPr>
        <p:txBody>
          <a:bodyPr>
            <a:normAutofit fontScale="92500" lnSpcReduction="20000"/>
          </a:bodyPr>
          <a:lstStyle/>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sz="2400" dirty="0" smtClean="0">
                <a:latin typeface="Arial" panose="020B0604020202020204" pitchFamily="34" charset="0"/>
                <a:cs typeface="Arial" panose="020B0604020202020204" pitchFamily="34" charset="0"/>
              </a:rPr>
              <a:t>No encryption exposes:</a:t>
            </a:r>
          </a:p>
          <a:p>
            <a:pPr lvl="2">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sz="2400" dirty="0" smtClean="0">
                <a:latin typeface="Arial" panose="020B0604020202020204" pitchFamily="34" charset="0"/>
                <a:cs typeface="Arial" panose="020B0604020202020204" pitchFamily="34" charset="0"/>
              </a:rPr>
              <a:t>Account Information</a:t>
            </a:r>
          </a:p>
          <a:p>
            <a:pPr lvl="2">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sz="2400" dirty="0" smtClean="0">
                <a:latin typeface="Arial" panose="020B0604020202020204" pitchFamily="34" charset="0"/>
                <a:cs typeface="Arial" panose="020B0604020202020204" pitchFamily="34" charset="0"/>
              </a:rPr>
              <a:t>Search behaviour</a:t>
            </a:r>
          </a:p>
          <a:p>
            <a:pPr lvl="2">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sz="2400" dirty="0">
                <a:latin typeface="Arial" panose="020B0604020202020204" pitchFamily="34" charset="0"/>
                <a:cs typeface="Arial" panose="020B0604020202020204" pitchFamily="34" charset="0"/>
              </a:rPr>
              <a:t>B</a:t>
            </a:r>
            <a:r>
              <a:rPr lang="en-CA" sz="2400" dirty="0" smtClean="0">
                <a:latin typeface="Arial" panose="020B0604020202020204" pitchFamily="34" charset="0"/>
                <a:cs typeface="Arial" panose="020B0604020202020204" pitchFamily="34" charset="0"/>
              </a:rPr>
              <a:t>orrowing history</a:t>
            </a: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smtClean="0"/>
          </a:p>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smtClean="0"/>
          </a:p>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smtClean="0"/>
          </a:p>
          <a:p>
            <a:endParaRPr lang="en-US" dirty="0"/>
          </a:p>
        </p:txBody>
      </p:sp>
    </p:spTree>
    <p:extLst>
      <p:ext uri="{BB962C8B-B14F-4D97-AF65-F5344CB8AC3E}">
        <p14:creationId xmlns:p14="http://schemas.microsoft.com/office/powerpoint/2010/main" val="1672304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solidFill>
                  <a:srgbClr val="099FD9"/>
                </a:solidFill>
              </a:rPr>
              <a:t>HTTPS and Vendor Sites</a:t>
            </a:r>
            <a:endParaRPr lang="en-US" dirty="0">
              <a:solidFill>
                <a:srgbClr val="099FD9"/>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14</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3947886"/>
            <a:ext cx="2039235" cy="1893395"/>
          </a:xfrm>
          <a:prstGeom prst="rect">
            <a:avLst/>
          </a:prstGeom>
          <a:noFill/>
          <a:ln w="15875">
            <a:solidFill>
              <a:schemeClr val="tx2">
                <a:lumMod val="75000"/>
                <a:lumOff val="25000"/>
              </a:schemeClr>
            </a:solidFill>
          </a:ln>
        </p:spPr>
      </p:pic>
      <p:sp>
        <p:nvSpPr>
          <p:cNvPr id="11" name="Text Placeholder 2"/>
          <p:cNvSpPr>
            <a:spLocks noGrp="1"/>
          </p:cNvSpPr>
          <p:nvPr>
            <p:ph type="body" sz="quarter" idx="4294967295"/>
          </p:nvPr>
        </p:nvSpPr>
        <p:spPr>
          <a:xfrm>
            <a:off x="333330" y="1143000"/>
            <a:ext cx="8405842" cy="1219199"/>
          </a:xfrm>
          <a:prstGeom prst="rect">
            <a:avLst/>
          </a:prstGeom>
        </p:spPr>
        <p:txBody>
          <a:bodyPr>
            <a:normAutofit/>
          </a:bodyPr>
          <a:lstStyle/>
          <a:p>
            <a:pPr marL="0" indent="0">
              <a:lnSpc>
                <a:spcPct val="80000"/>
              </a:lnSpc>
              <a:spcBef>
                <a:spcPts val="500"/>
              </a:spcBef>
              <a:buSzPct val="100000"/>
              <a:defRPr sz="2200" b="0">
                <a:solidFill>
                  <a:srgbClr val="000000"/>
                </a:solidFill>
                <a:latin typeface="Arial Black"/>
                <a:ea typeface="Arial Black"/>
                <a:cs typeface="Arial Black"/>
                <a:sym typeface="Arial Black"/>
              </a:defRPr>
            </a:pPr>
            <a:r>
              <a:rPr lang="en-CA" dirty="0" smtClean="0"/>
              <a:t>Most sites owned by vendors</a:t>
            </a:r>
          </a:p>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smtClean="0"/>
          </a:p>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526" y="1554816"/>
            <a:ext cx="2080112" cy="2190130"/>
          </a:xfrm>
          <a:prstGeom prst="rect">
            <a:avLst/>
          </a:prstGeom>
          <a:noFill/>
          <a:ln w="15875">
            <a:solidFill>
              <a:schemeClr val="tx2">
                <a:lumMod val="75000"/>
                <a:lumOff val="25000"/>
              </a:schemeClr>
            </a:solidFill>
          </a:ln>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2733" y="2038378"/>
            <a:ext cx="2120153" cy="1532409"/>
          </a:xfrm>
          <a:prstGeom prst="rect">
            <a:avLst/>
          </a:prstGeom>
          <a:noFill/>
          <a:ln w="15875">
            <a:solidFill>
              <a:schemeClr val="tx2">
                <a:lumMod val="75000"/>
                <a:lumOff val="25000"/>
              </a:schemeClr>
            </a:solidFill>
          </a:ln>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7034" y="2038378"/>
            <a:ext cx="2893745" cy="1706568"/>
          </a:xfrm>
          <a:prstGeom prst="rect">
            <a:avLst/>
          </a:prstGeom>
          <a:noFill/>
          <a:ln w="15875">
            <a:solidFill>
              <a:schemeClr val="tx2">
                <a:lumMod val="75000"/>
                <a:lumOff val="25000"/>
              </a:schemeClr>
            </a:solidFill>
          </a:ln>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36251" y="3962400"/>
            <a:ext cx="3239095" cy="1809664"/>
          </a:xfrm>
          <a:prstGeom prst="rect">
            <a:avLst/>
          </a:prstGeom>
          <a:noFill/>
          <a:ln w="15875">
            <a:solidFill>
              <a:schemeClr val="tx2">
                <a:lumMod val="75000"/>
                <a:lumOff val="25000"/>
              </a:schemeClr>
            </a:solidFill>
          </a:ln>
        </p:spPr>
      </p:pic>
    </p:spTree>
    <p:extLst>
      <p:ext uri="{BB962C8B-B14F-4D97-AF65-F5344CB8AC3E}">
        <p14:creationId xmlns:p14="http://schemas.microsoft.com/office/powerpoint/2010/main" val="65477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099FD9"/>
                </a:solidFill>
              </a:rPr>
              <a:t>HTTPS Website Updates</a:t>
            </a:r>
            <a:endParaRPr lang="en-US" dirty="0">
              <a:solidFill>
                <a:srgbClr val="099FD9"/>
              </a:solidFill>
            </a:endParaRPr>
          </a:p>
        </p:txBody>
      </p:sp>
      <p:sp>
        <p:nvSpPr>
          <p:cNvPr id="3" name="Text Placeholder 2"/>
          <p:cNvSpPr>
            <a:spLocks noGrp="1"/>
          </p:cNvSpPr>
          <p:nvPr>
            <p:ph type="body" sz="quarter" idx="12"/>
          </p:nvPr>
        </p:nvSpPr>
        <p:spPr>
          <a:xfrm>
            <a:off x="333330" y="1219200"/>
            <a:ext cx="8405842" cy="4071937"/>
          </a:xfrm>
        </p:spPr>
        <p:txBody>
          <a:bodyPr/>
          <a:lstStyle/>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dirty="0"/>
              <a:t>Vendor </a:t>
            </a:r>
            <a:r>
              <a:rPr lang="en-CA" dirty="0" smtClean="0"/>
              <a:t>Compliance</a:t>
            </a:r>
          </a:p>
          <a:p>
            <a:pPr lvl="2">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dirty="0" smtClean="0"/>
              <a:t>In 2016, 60 sites were without https</a:t>
            </a: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smtClean="0"/>
          </a:p>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smtClean="0"/>
          </a:p>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endParaRPr lang="en-CA" dirty="0" smtClean="0"/>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15</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2362200"/>
            <a:ext cx="3390869" cy="3507098"/>
          </a:xfrm>
          <a:prstGeom prst="rect">
            <a:avLst/>
          </a:prstGeom>
          <a:noFill/>
          <a:ln w="15875">
            <a:solidFill>
              <a:schemeClr val="tx2">
                <a:lumMod val="75000"/>
                <a:lumOff val="25000"/>
              </a:schemeClr>
            </a:solidFill>
          </a:ln>
        </p:spPr>
      </p:pic>
    </p:spTree>
    <p:extLst>
      <p:ext uri="{BB962C8B-B14F-4D97-AF65-F5344CB8AC3E}">
        <p14:creationId xmlns:p14="http://schemas.microsoft.com/office/powerpoint/2010/main" val="251211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099FD9"/>
                </a:solidFill>
              </a:rPr>
              <a:t>HTTPS for </a:t>
            </a:r>
            <a:r>
              <a:rPr lang="en-US" dirty="0" err="1" smtClean="0">
                <a:solidFill>
                  <a:srgbClr val="099FD9"/>
                </a:solidFill>
              </a:rPr>
              <a:t>EZproxy</a:t>
            </a:r>
            <a:endParaRPr lang="en-US" dirty="0">
              <a:solidFill>
                <a:srgbClr val="099FD9"/>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16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0200" y="1911724"/>
            <a:ext cx="5720672" cy="335756"/>
          </a:xfrm>
          <a:prstGeom prst="rect">
            <a:avLst/>
          </a:prstGeom>
        </p:spPr>
      </p:pic>
      <p:sp>
        <p:nvSpPr>
          <p:cNvPr id="10" name="Rectangle 9"/>
          <p:cNvSpPr/>
          <p:nvPr/>
        </p:nvSpPr>
        <p:spPr>
          <a:xfrm>
            <a:off x="1600199" y="1950594"/>
            <a:ext cx="395599" cy="2968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00799" y="1911723"/>
            <a:ext cx="381000" cy="3357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2971800"/>
            <a:ext cx="8382000" cy="2486025"/>
          </a:xfrm>
          <a:prstGeom prst="rect">
            <a:avLst/>
          </a:prstGeom>
        </p:spPr>
      </p:pic>
      <p:sp>
        <p:nvSpPr>
          <p:cNvPr id="9" name="TextBox 8"/>
          <p:cNvSpPr txBox="1"/>
          <p:nvPr/>
        </p:nvSpPr>
        <p:spPr>
          <a:xfrm>
            <a:off x="5181600" y="5596147"/>
            <a:ext cx="3533745" cy="307777"/>
          </a:xfrm>
          <a:prstGeom prst="rect">
            <a:avLst/>
          </a:prstGeom>
          <a:noFill/>
        </p:spPr>
        <p:txBody>
          <a:bodyPr wrap="square" rtlCol="0">
            <a:spAutoFit/>
          </a:bodyPr>
          <a:lstStyle/>
          <a:p>
            <a:r>
              <a:rPr lang="en-US" sz="1400" dirty="0" smtClean="0">
                <a:solidFill>
                  <a:schemeClr val="tx2"/>
                </a:solidFill>
                <a:hlinkClick r:id="rId5"/>
              </a:rPr>
              <a:t>Image from OCLC.org </a:t>
            </a:r>
            <a:r>
              <a:rPr lang="en-US" sz="1400" dirty="0" err="1" smtClean="0">
                <a:solidFill>
                  <a:schemeClr val="tx2"/>
                </a:solidFill>
                <a:hlinkClick r:id="rId5"/>
              </a:rPr>
              <a:t>EZproxy</a:t>
            </a:r>
            <a:r>
              <a:rPr lang="en-US" sz="1400" dirty="0" smtClean="0">
                <a:solidFill>
                  <a:schemeClr val="tx2"/>
                </a:solidFill>
                <a:hlinkClick r:id="rId5"/>
              </a:rPr>
              <a:t> Overview</a:t>
            </a:r>
            <a:endParaRPr lang="en-US" sz="1400" dirty="0">
              <a:solidFill>
                <a:schemeClr val="tx2"/>
              </a:solidFill>
            </a:endParaRPr>
          </a:p>
        </p:txBody>
      </p:sp>
    </p:spTree>
    <p:extLst>
      <p:ext uri="{BB962C8B-B14F-4D97-AF65-F5344CB8AC3E}">
        <p14:creationId xmlns:p14="http://schemas.microsoft.com/office/powerpoint/2010/main" val="976020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099FD9"/>
                </a:solidFill>
              </a:rPr>
              <a:t>HTTPS and MARC records</a:t>
            </a:r>
            <a:endParaRPr lang="en-US" dirty="0">
              <a:solidFill>
                <a:srgbClr val="099FD9"/>
              </a:solidFill>
            </a:endParaRPr>
          </a:p>
        </p:txBody>
      </p:sp>
      <p:sp>
        <p:nvSpPr>
          <p:cNvPr id="3" name="Text Placeholder 2"/>
          <p:cNvSpPr>
            <a:spLocks noGrp="1"/>
          </p:cNvSpPr>
          <p:nvPr>
            <p:ph type="body" sz="quarter" idx="12"/>
          </p:nvPr>
        </p:nvSpPr>
        <p:spPr>
          <a:xfrm>
            <a:off x="331758" y="1185686"/>
            <a:ext cx="7462897" cy="1166812"/>
          </a:xfrm>
        </p:spPr>
        <p:txBody>
          <a:bodyPr/>
          <a:lstStyle/>
          <a:p>
            <a:pPr marL="0" indent="0">
              <a:lnSpc>
                <a:spcPct val="80000"/>
              </a:lnSpc>
              <a:spcBef>
                <a:spcPts val="500"/>
              </a:spcBef>
              <a:buSzPct val="100000"/>
              <a:defRPr sz="2200" b="0">
                <a:solidFill>
                  <a:srgbClr val="000000"/>
                </a:solidFill>
                <a:latin typeface="Arial Black"/>
                <a:ea typeface="Arial Black"/>
                <a:cs typeface="Arial Black"/>
                <a:sym typeface="Arial Black"/>
              </a:defRPr>
            </a:pPr>
            <a:endParaRPr lang="en-CA" dirty="0"/>
          </a:p>
          <a:p>
            <a:pPr>
              <a:lnSpc>
                <a:spcPct val="80000"/>
              </a:lnSpc>
              <a:spcBef>
                <a:spcPts val="500"/>
              </a:spcBef>
              <a:buSzPct val="100000"/>
              <a:buFont typeface="Arial"/>
              <a:buChar char="•"/>
              <a:defRPr sz="2200" b="0">
                <a:solidFill>
                  <a:srgbClr val="000000"/>
                </a:solidFill>
                <a:latin typeface="Arial Black"/>
                <a:ea typeface="Arial Black"/>
                <a:cs typeface="Arial Black"/>
                <a:sym typeface="Arial Black"/>
              </a:defRPr>
            </a:pPr>
            <a:r>
              <a:rPr lang="en-CA" sz="2000" dirty="0" smtClean="0">
                <a:latin typeface="Arial" panose="020B0604020202020204" pitchFamily="34" charset="0"/>
                <a:cs typeface="Arial" panose="020B0604020202020204" pitchFamily="34" charset="0"/>
              </a:rPr>
              <a:t>Catalogue records to send customers to https sites</a:t>
            </a:r>
            <a:endParaRPr lang="en-CA" sz="20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17</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900" y="1981200"/>
            <a:ext cx="6882701" cy="3364113"/>
          </a:xfrm>
          <a:prstGeom prst="rect">
            <a:avLst/>
          </a:prstGeom>
          <a:noFill/>
          <a:ln w="15875">
            <a:solidFill>
              <a:schemeClr val="tx2">
                <a:lumMod val="75000"/>
                <a:lumOff val="25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0" y="3723700"/>
            <a:ext cx="5720672" cy="335756"/>
          </a:xfrm>
          <a:prstGeom prst="rect">
            <a:avLst/>
          </a:prstGeom>
          <a:ln w="38100">
            <a:solidFill>
              <a:srgbClr val="92B674"/>
            </a:solidFill>
          </a:ln>
        </p:spPr>
      </p:pic>
      <p:sp>
        <p:nvSpPr>
          <p:cNvPr id="8" name="Rectangle 7"/>
          <p:cNvSpPr/>
          <p:nvPr/>
        </p:nvSpPr>
        <p:spPr>
          <a:xfrm>
            <a:off x="2666999" y="3762570"/>
            <a:ext cx="395599" cy="296886"/>
          </a:xfrm>
          <a:prstGeom prst="rect">
            <a:avLst/>
          </a:prstGeom>
          <a:noFill/>
          <a:ln w="38100">
            <a:solidFill>
              <a:srgbClr val="92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67599" y="3723699"/>
            <a:ext cx="381000" cy="335757"/>
          </a:xfrm>
          <a:prstGeom prst="rect">
            <a:avLst/>
          </a:prstGeom>
          <a:noFill/>
          <a:ln w="38100">
            <a:solidFill>
              <a:srgbClr val="92B6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09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Authentication</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18</a:t>
            </a:fld>
            <a:endParaRPr lang="en-US" dirty="0"/>
          </a:p>
        </p:txBody>
      </p:sp>
      <p:grpSp>
        <p:nvGrpSpPr>
          <p:cNvPr id="8" name="Group 7"/>
          <p:cNvGrpSpPr/>
          <p:nvPr/>
        </p:nvGrpSpPr>
        <p:grpSpPr>
          <a:xfrm>
            <a:off x="1488252" y="1219200"/>
            <a:ext cx="6164231" cy="4495800"/>
            <a:chOff x="1371600" y="1371600"/>
            <a:chExt cx="6164231" cy="4495800"/>
          </a:xfrm>
        </p:grpSpPr>
        <p:sp>
          <p:nvSpPr>
            <p:cNvPr id="4" name="Rectangle 3"/>
            <p:cNvSpPr/>
            <p:nvPr/>
          </p:nvSpPr>
          <p:spPr>
            <a:xfrm>
              <a:off x="1371600" y="1371600"/>
              <a:ext cx="5943600" cy="449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700" y="2209800"/>
              <a:ext cx="5733399" cy="2866700"/>
            </a:xfrm>
            <a:prstGeom prst="rect">
              <a:avLst/>
            </a:prstGeom>
          </p:spPr>
        </p:pic>
        <p:sp>
          <p:nvSpPr>
            <p:cNvPr id="6" name="TextBox 5"/>
            <p:cNvSpPr txBox="1"/>
            <p:nvPr/>
          </p:nvSpPr>
          <p:spPr>
            <a:xfrm>
              <a:off x="1476699" y="1431917"/>
              <a:ext cx="5733399" cy="523220"/>
            </a:xfrm>
            <a:prstGeom prst="rect">
              <a:avLst/>
            </a:prstGeom>
            <a:noFill/>
          </p:spPr>
          <p:txBody>
            <a:bodyPr wrap="square" rtlCol="0">
              <a:spAutoFit/>
            </a:bodyPr>
            <a:lstStyle/>
            <a:p>
              <a:r>
                <a:rPr lang="en-US" sz="2800" dirty="0">
                  <a:solidFill>
                    <a:schemeClr val="bg1"/>
                  </a:solidFill>
                </a:rPr>
                <a:t>♪ </a:t>
              </a:r>
              <a:r>
                <a:rPr lang="en-US" sz="2800" b="1" dirty="0" smtClean="0">
                  <a:solidFill>
                    <a:schemeClr val="bg1"/>
                  </a:solidFill>
                </a:rPr>
                <a:t>Private eyes are watching you,</a:t>
              </a:r>
              <a:endParaRPr lang="en-US" sz="2800" b="1" dirty="0">
                <a:solidFill>
                  <a:schemeClr val="bg1"/>
                </a:solidFill>
              </a:endParaRPr>
            </a:p>
          </p:txBody>
        </p:sp>
        <p:sp>
          <p:nvSpPr>
            <p:cNvPr id="9" name="TextBox 8"/>
            <p:cNvSpPr txBox="1"/>
            <p:nvPr/>
          </p:nvSpPr>
          <p:spPr>
            <a:xfrm>
              <a:off x="1492189" y="5154000"/>
              <a:ext cx="6043642" cy="523220"/>
            </a:xfrm>
            <a:prstGeom prst="rect">
              <a:avLst/>
            </a:prstGeom>
            <a:noFill/>
          </p:spPr>
          <p:txBody>
            <a:bodyPr wrap="square" rtlCol="0">
              <a:spAutoFit/>
            </a:bodyPr>
            <a:lstStyle/>
            <a:p>
              <a:r>
                <a:rPr lang="en-US" sz="2800" b="1" dirty="0" smtClean="0">
                  <a:solidFill>
                    <a:schemeClr val="bg1"/>
                  </a:solidFill>
                </a:rPr>
                <a:t>They see your every move </a:t>
              </a:r>
              <a:r>
                <a:rPr lang="en-US" sz="2800" dirty="0">
                  <a:solidFill>
                    <a:schemeClr val="bg1"/>
                  </a:solidFill>
                </a:rPr>
                <a:t>♪</a:t>
              </a:r>
              <a:endParaRPr lang="en-US" sz="28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BE32"/>
                </a:solidFill>
              </a:rPr>
              <a:t>SIP2 63/64</a:t>
            </a:r>
            <a:endParaRPr lang="en-US" dirty="0">
              <a:solidFill>
                <a:srgbClr val="FFBE32"/>
              </a:solidFill>
            </a:endParaRPr>
          </a:p>
        </p:txBody>
      </p:sp>
      <p:sp>
        <p:nvSpPr>
          <p:cNvPr id="3" name="Text Placeholder 2"/>
          <p:cNvSpPr>
            <a:spLocks noGrp="1"/>
          </p:cNvSpPr>
          <p:nvPr>
            <p:ph type="body" sz="quarter" idx="12"/>
          </p:nvPr>
        </p:nvSpPr>
        <p:spPr>
          <a:xfrm>
            <a:off x="378235" y="1094272"/>
            <a:ext cx="6363956" cy="480523"/>
          </a:xfrm>
        </p:spPr>
        <p:txBody>
          <a:bodyPr>
            <a:normAutofit/>
          </a:bodyPr>
          <a:lstStyle/>
          <a:p>
            <a:pPr marL="0" indent="0"/>
            <a:r>
              <a:rPr lang="en-US" sz="2000" dirty="0" smtClean="0"/>
              <a:t>Barcode </a:t>
            </a:r>
            <a:r>
              <a:rPr lang="en-US" sz="2000" smtClean="0"/>
              <a:t>Pattern Matching</a:t>
            </a:r>
            <a:endParaRPr lang="en-US" sz="2000" dirty="0" smtClean="0"/>
          </a:p>
          <a:p>
            <a:pPr marL="0" indent="0"/>
            <a:endParaRPr lang="en-US" sz="2000" dirty="0" smtClean="0"/>
          </a:p>
        </p:txBody>
      </p:sp>
      <p:sp>
        <p:nvSpPr>
          <p:cNvPr id="4" name="Slide Number Placeholder 3"/>
          <p:cNvSpPr>
            <a:spLocks noGrp="1"/>
          </p:cNvSpPr>
          <p:nvPr>
            <p:ph type="sldNum" sz="quarter" idx="4"/>
          </p:nvPr>
        </p:nvSpPr>
        <p:spPr/>
        <p:txBody>
          <a:bodyPr/>
          <a:lstStyle/>
          <a:p>
            <a:fld id="{976B6DAE-1464-4C4A-A17B-99A185F7EC64}" type="slidenum">
              <a:rPr lang="en-US" smtClean="0"/>
              <a:pPr/>
              <a:t>19</a:t>
            </a:fld>
            <a:endParaRPr lang="en-US" dirty="0"/>
          </a:p>
        </p:txBody>
      </p:sp>
      <p:sp>
        <p:nvSpPr>
          <p:cNvPr id="5" name="Text Placeholder 2"/>
          <p:cNvSpPr txBox="1">
            <a:spLocks/>
          </p:cNvSpPr>
          <p:nvPr/>
        </p:nvSpPr>
        <p:spPr>
          <a:xfrm>
            <a:off x="527778" y="2628130"/>
            <a:ext cx="1962980" cy="411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baseline="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000" dirty="0" err="1" smtClean="0"/>
              <a:t>EZproxy</a:t>
            </a:r>
            <a:r>
              <a:rPr lang="en-US" sz="2000" dirty="0" smtClean="0"/>
              <a:t> </a:t>
            </a:r>
            <a:endParaRPr lang="en-US" sz="2000" dirty="0"/>
          </a:p>
        </p:txBody>
      </p:sp>
      <p:sp>
        <p:nvSpPr>
          <p:cNvPr id="6" name="Text Placeholder 2"/>
          <p:cNvSpPr txBox="1">
            <a:spLocks/>
          </p:cNvSpPr>
          <p:nvPr/>
        </p:nvSpPr>
        <p:spPr>
          <a:xfrm>
            <a:off x="527779" y="4243805"/>
            <a:ext cx="3510822" cy="4822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baseline="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000" dirty="0" smtClean="0"/>
              <a:t>SIP2</a:t>
            </a:r>
          </a:p>
          <a:p>
            <a:pPr marL="0" indent="0"/>
            <a:endParaRPr lang="en-US" sz="2000" dirty="0" smtClean="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4748212"/>
            <a:ext cx="2031057" cy="1126090"/>
          </a:xfrm>
          <a:prstGeom prst="rect">
            <a:avLst/>
          </a:prstGeom>
          <a:noFill/>
          <a:ln w="15875">
            <a:solidFill>
              <a:schemeClr val="tx2">
                <a:lumMod val="75000"/>
                <a:lumOff val="25000"/>
              </a:schemeClr>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4697889"/>
            <a:ext cx="1032563" cy="122673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4520" y="4628583"/>
            <a:ext cx="1994716" cy="1318740"/>
          </a:xfrm>
          <a:prstGeom prst="rect">
            <a:avLst/>
          </a:prstGeom>
          <a:noFill/>
          <a:ln w="15875">
            <a:solidFill>
              <a:schemeClr val="tx2">
                <a:lumMod val="75000"/>
                <a:lumOff val="25000"/>
              </a:schemeClr>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19215" y="4553976"/>
            <a:ext cx="1905000" cy="1204034"/>
          </a:xfrm>
          <a:prstGeom prst="rect">
            <a:avLst/>
          </a:prstGeom>
          <a:noFill/>
          <a:ln w="15875">
            <a:solidFill>
              <a:schemeClr val="tx2">
                <a:lumMod val="75000"/>
                <a:lumOff val="25000"/>
              </a:schemeClr>
            </a:solidFill>
          </a:ln>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4649" y="2976591"/>
            <a:ext cx="2098408" cy="1101664"/>
          </a:xfrm>
          <a:prstGeom prst="rect">
            <a:avLst/>
          </a:prstGeom>
          <a:noFill/>
          <a:ln w="15875">
            <a:solidFill>
              <a:schemeClr val="tx2">
                <a:lumMod val="75000"/>
                <a:lumOff val="25000"/>
              </a:schemeClr>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98823" y="2951755"/>
            <a:ext cx="1584633" cy="1151335"/>
          </a:xfrm>
          <a:prstGeom prst="rect">
            <a:avLst/>
          </a:prstGeom>
          <a:noFill/>
          <a:ln w="15875">
            <a:solidFill>
              <a:schemeClr val="tx2">
                <a:lumMod val="75000"/>
                <a:lumOff val="25000"/>
              </a:schemeClr>
            </a:solidFill>
          </a:ln>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94440" y="2890864"/>
            <a:ext cx="1589805" cy="1212226"/>
          </a:xfrm>
          <a:prstGeom prst="rect">
            <a:avLst/>
          </a:prstGeom>
          <a:noFill/>
          <a:ln w="15875">
            <a:solidFill>
              <a:schemeClr val="tx2">
                <a:lumMod val="75000"/>
                <a:lumOff val="25000"/>
              </a:schemeClr>
            </a:solidFill>
          </a:ln>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400" y="1341297"/>
            <a:ext cx="2116481" cy="1124999"/>
          </a:xfrm>
          <a:prstGeom prst="rect">
            <a:avLst/>
          </a:prstGeom>
          <a:noFill/>
          <a:ln w="15875">
            <a:solidFill>
              <a:schemeClr val="tx2">
                <a:lumMod val="75000"/>
                <a:lumOff val="25000"/>
              </a:schemeClr>
            </a:solidFill>
          </a:ln>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45213" y="1367067"/>
            <a:ext cx="2098408" cy="1101664"/>
          </a:xfrm>
          <a:prstGeom prst="rect">
            <a:avLst/>
          </a:prstGeom>
          <a:noFill/>
          <a:ln w="15875">
            <a:solidFill>
              <a:schemeClr val="tx2">
                <a:lumMod val="75000"/>
                <a:lumOff val="25000"/>
              </a:schemeClr>
            </a:solidFill>
          </a:ln>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229" y="2884227"/>
            <a:ext cx="1828800" cy="1286390"/>
          </a:xfrm>
          <a:prstGeom prst="rect">
            <a:avLst/>
          </a:prstGeom>
          <a:noFill/>
          <a:ln w="15875">
            <a:solidFill>
              <a:schemeClr val="tx2">
                <a:lumMod val="75000"/>
                <a:lumOff val="25000"/>
              </a:schemeClr>
            </a:solidFill>
          </a:ln>
        </p:spPr>
      </p:pic>
    </p:spTree>
    <p:extLst>
      <p:ext uri="{BB962C8B-B14F-4D97-AF65-F5344CB8AC3E}">
        <p14:creationId xmlns:p14="http://schemas.microsoft.com/office/powerpoint/2010/main" val="248671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8"/>
            <a:ext cx="8358188" cy="1093708"/>
          </a:xfrm>
        </p:spPr>
        <p:txBody>
          <a:bodyPr/>
          <a:lstStyle/>
          <a:p>
            <a:r>
              <a:rPr lang="en-US" dirty="0" smtClean="0"/>
              <a:t>Customer Privacy</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a:t>
            </a:fld>
            <a:endParaRPr lang="en-US" dirty="0"/>
          </a:p>
        </p:txBody>
      </p:sp>
      <p:grpSp>
        <p:nvGrpSpPr>
          <p:cNvPr id="5" name="Group 4"/>
          <p:cNvGrpSpPr/>
          <p:nvPr/>
        </p:nvGrpSpPr>
        <p:grpSpPr>
          <a:xfrm>
            <a:off x="1982840" y="1295400"/>
            <a:ext cx="6273882" cy="4495800"/>
            <a:chOff x="1982840" y="1295400"/>
            <a:chExt cx="6273882" cy="4495800"/>
          </a:xfrm>
        </p:grpSpPr>
        <p:sp>
          <p:nvSpPr>
            <p:cNvPr id="4" name="Rectangle 3"/>
            <p:cNvSpPr/>
            <p:nvPr/>
          </p:nvSpPr>
          <p:spPr>
            <a:xfrm>
              <a:off x="1982840" y="1295400"/>
              <a:ext cx="4648200"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tuffpoint.com/cats/image/430570-cats-cat-watching-yo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2840" y="2009698"/>
              <a:ext cx="4648200" cy="3095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801" y="1376125"/>
              <a:ext cx="5064901" cy="523220"/>
            </a:xfrm>
            <a:prstGeom prst="rect">
              <a:avLst/>
            </a:prstGeom>
            <a:noFill/>
          </p:spPr>
          <p:txBody>
            <a:bodyPr wrap="square" rtlCol="0">
              <a:spAutoFit/>
            </a:bodyPr>
            <a:lstStyle/>
            <a:p>
              <a:r>
                <a:rPr lang="en-US" sz="2800" dirty="0">
                  <a:solidFill>
                    <a:schemeClr val="bg1"/>
                  </a:solidFill>
                </a:rPr>
                <a:t>♪ </a:t>
              </a:r>
              <a:r>
                <a:rPr lang="en-US" sz="2800" b="1" dirty="0" smtClean="0">
                  <a:solidFill>
                    <a:schemeClr val="bg1"/>
                  </a:solidFill>
                </a:rPr>
                <a:t>Sometimes it feels like,</a:t>
              </a:r>
              <a:endParaRPr lang="en-US" sz="2800" b="1" dirty="0">
                <a:solidFill>
                  <a:schemeClr val="bg1"/>
                </a:solidFill>
              </a:endParaRPr>
            </a:p>
          </p:txBody>
        </p:sp>
        <p:sp>
          <p:nvSpPr>
            <p:cNvPr id="7" name="TextBox 6"/>
            <p:cNvSpPr txBox="1"/>
            <p:nvPr/>
          </p:nvSpPr>
          <p:spPr>
            <a:xfrm>
              <a:off x="2213080" y="5215753"/>
              <a:ext cx="6043642" cy="461665"/>
            </a:xfrm>
            <a:prstGeom prst="rect">
              <a:avLst/>
            </a:prstGeom>
            <a:noFill/>
          </p:spPr>
          <p:txBody>
            <a:bodyPr wrap="square" rtlCol="0">
              <a:spAutoFit/>
            </a:bodyPr>
            <a:lstStyle/>
            <a:p>
              <a:r>
                <a:rPr lang="en-US" sz="2400" b="1" dirty="0" smtClean="0">
                  <a:solidFill>
                    <a:schemeClr val="bg1"/>
                  </a:solidFill>
                </a:rPr>
                <a:t>Somebody’s watching me </a:t>
              </a:r>
              <a:r>
                <a:rPr lang="en-US" sz="2400" dirty="0">
                  <a:solidFill>
                    <a:schemeClr val="bg1"/>
                  </a:solidFill>
                </a:rPr>
                <a:t>♪</a:t>
              </a:r>
              <a:endParaRPr lang="en-US" sz="2400" b="1" dirty="0">
                <a:solidFill>
                  <a:schemeClr val="bg1"/>
                </a:solidFill>
              </a:endParaRPr>
            </a:p>
          </p:txBody>
        </p:sp>
      </p:grpSp>
    </p:spTree>
    <p:extLst>
      <p:ext uri="{BB962C8B-B14F-4D97-AF65-F5344CB8AC3E}">
        <p14:creationId xmlns:p14="http://schemas.microsoft.com/office/powerpoint/2010/main" val="2641632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BE32"/>
                </a:solidFill>
              </a:rPr>
              <a:t>SIP2</a:t>
            </a:r>
            <a:endParaRPr lang="en-US" dirty="0">
              <a:solidFill>
                <a:srgbClr val="FFBE32"/>
              </a:solidFill>
            </a:endParaRPr>
          </a:p>
        </p:txBody>
      </p:sp>
      <p:sp>
        <p:nvSpPr>
          <p:cNvPr id="3" name="Text Placeholder 2"/>
          <p:cNvSpPr>
            <a:spLocks noGrp="1"/>
          </p:cNvSpPr>
          <p:nvPr>
            <p:ph type="body" sz="quarter" idx="12"/>
          </p:nvPr>
        </p:nvSpPr>
        <p:spPr>
          <a:xfrm>
            <a:off x="368045" y="1295400"/>
            <a:ext cx="3137155" cy="4071937"/>
          </a:xfrm>
        </p:spPr>
        <p:txBody>
          <a:bodyPr>
            <a:normAutofit/>
          </a:bodyPr>
          <a:lstStyle/>
          <a:p>
            <a:pPr marL="0" indent="0"/>
            <a:endParaRPr lang="en-US" sz="2000" dirty="0" smtClean="0"/>
          </a:p>
          <a:p>
            <a:pPr marL="457200" indent="-457200">
              <a:buFont typeface="Arial" panose="020B0604020202020204" pitchFamily="34" charset="0"/>
              <a:buChar char="•"/>
            </a:pPr>
            <a:r>
              <a:rPr lang="en-US" sz="2000" dirty="0" smtClean="0"/>
              <a:t>SIP2 63/64 requires the transmission of information to the vendor during authentication (</a:t>
            </a:r>
            <a:r>
              <a:rPr lang="en-US" sz="2000" dirty="0" err="1" smtClean="0"/>
              <a:t>ie</a:t>
            </a:r>
            <a:r>
              <a:rPr lang="en-US" sz="2000" dirty="0" smtClean="0"/>
              <a:t>. home address, email address, phone number, </a:t>
            </a:r>
            <a:r>
              <a:rPr lang="en-US" sz="2000" dirty="0" err="1" smtClean="0"/>
              <a:t>etc</a:t>
            </a:r>
            <a:r>
              <a:rPr lang="en-US" sz="2000" dirty="0" smtClean="0"/>
              <a:t>)</a:t>
            </a:r>
          </a:p>
          <a:p>
            <a:pPr marL="0" indent="0"/>
            <a:endParaRPr lang="en-US" sz="2000" dirty="0" smtClean="0"/>
          </a:p>
        </p:txBody>
      </p:sp>
      <p:sp>
        <p:nvSpPr>
          <p:cNvPr id="4" name="Slide Number Placeholder 3"/>
          <p:cNvSpPr>
            <a:spLocks noGrp="1"/>
          </p:cNvSpPr>
          <p:nvPr>
            <p:ph type="sldNum" sz="quarter" idx="4"/>
          </p:nvPr>
        </p:nvSpPr>
        <p:spPr/>
        <p:txBody>
          <a:bodyPr/>
          <a:lstStyle/>
          <a:p>
            <a:fld id="{976B6DAE-1464-4C4A-A17B-99A185F7EC64}" type="slidenum">
              <a:rPr lang="en-US" smtClean="0"/>
              <a:pPr/>
              <a:t>20</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6012" y="854519"/>
            <a:ext cx="4809333" cy="45128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7"/>
            <a:ext cx="8358188" cy="862033"/>
          </a:xfrm>
        </p:spPr>
        <p:txBody>
          <a:bodyPr>
            <a:normAutofit/>
          </a:bodyPr>
          <a:lstStyle/>
          <a:p>
            <a:r>
              <a:rPr lang="en-US" dirty="0" smtClean="0"/>
              <a:t>Third Party Vendors</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21</a:t>
            </a:fld>
            <a:endParaRPr lang="en-US" dirty="0"/>
          </a:p>
        </p:txBody>
      </p:sp>
      <p:sp>
        <p:nvSpPr>
          <p:cNvPr id="4" name="Rectangle 3"/>
          <p:cNvSpPr/>
          <p:nvPr/>
        </p:nvSpPr>
        <p:spPr>
          <a:xfrm>
            <a:off x="2472778" y="1219200"/>
            <a:ext cx="4827259" cy="46117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atching-you-442x300.jpg (442×300)"/>
          <p:cNvPicPr>
            <a:picLocks noChangeAspect="1" noChangeArrowheads="1"/>
          </p:cNvPicPr>
          <p:nvPr/>
        </p:nvPicPr>
        <p:blipFill rotWithShape="1">
          <a:blip r:embed="rId3">
            <a:extLst>
              <a:ext uri="{28A0092B-C50C-407E-A947-70E740481C1C}">
                <a14:useLocalDpi xmlns:a14="http://schemas.microsoft.com/office/drawing/2010/main"/>
              </a:ext>
            </a:extLst>
          </a:blip>
          <a:srcRect b="9297"/>
          <a:stretch/>
        </p:blipFill>
        <p:spPr bwMode="auto">
          <a:xfrm>
            <a:off x="2472778" y="1905001"/>
            <a:ext cx="4827259"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9956" y="1280489"/>
            <a:ext cx="6043642" cy="523220"/>
          </a:xfrm>
          <a:prstGeom prst="rect">
            <a:avLst/>
          </a:prstGeom>
          <a:noFill/>
        </p:spPr>
        <p:txBody>
          <a:bodyPr wrap="square" rtlCol="0">
            <a:spAutoFit/>
          </a:bodyPr>
          <a:lstStyle/>
          <a:p>
            <a:r>
              <a:rPr lang="en-US" sz="2800" dirty="0" smtClean="0">
                <a:solidFill>
                  <a:schemeClr val="bg1"/>
                </a:solidFill>
              </a:rPr>
              <a:t>♪ I’m </a:t>
            </a:r>
            <a:r>
              <a:rPr lang="en-US" sz="2800" dirty="0" err="1" smtClean="0">
                <a:solidFill>
                  <a:schemeClr val="bg1"/>
                </a:solidFill>
              </a:rPr>
              <a:t>gonna</a:t>
            </a:r>
            <a:r>
              <a:rPr lang="en-US" sz="2800" dirty="0" smtClean="0">
                <a:solidFill>
                  <a:schemeClr val="bg1"/>
                </a:solidFill>
              </a:rPr>
              <a:t> find </a:t>
            </a:r>
            <a:r>
              <a:rPr lang="en-US" sz="2800" dirty="0" err="1" smtClean="0">
                <a:solidFill>
                  <a:schemeClr val="bg1"/>
                </a:solidFill>
              </a:rPr>
              <a:t>ya</a:t>
            </a:r>
            <a:endParaRPr lang="en-US" sz="2800" b="1" dirty="0">
              <a:solidFill>
                <a:schemeClr val="bg1"/>
              </a:solidFill>
            </a:endParaRPr>
          </a:p>
        </p:txBody>
      </p:sp>
      <p:sp>
        <p:nvSpPr>
          <p:cNvPr id="8" name="TextBox 7"/>
          <p:cNvSpPr txBox="1"/>
          <p:nvPr/>
        </p:nvSpPr>
        <p:spPr>
          <a:xfrm>
            <a:off x="2584785" y="4876801"/>
            <a:ext cx="4394771" cy="954107"/>
          </a:xfrm>
          <a:prstGeom prst="rect">
            <a:avLst/>
          </a:prstGeom>
          <a:noFill/>
        </p:spPr>
        <p:txBody>
          <a:bodyPr wrap="square" rtlCol="0">
            <a:spAutoFit/>
          </a:bodyPr>
          <a:lstStyle/>
          <a:p>
            <a:r>
              <a:rPr lang="en-US" sz="2800" dirty="0" smtClean="0">
                <a:solidFill>
                  <a:schemeClr val="bg1"/>
                </a:solidFill>
              </a:rPr>
              <a:t>I’m </a:t>
            </a:r>
            <a:r>
              <a:rPr lang="en-US" sz="2800" dirty="0" err="1" smtClean="0">
                <a:solidFill>
                  <a:schemeClr val="bg1"/>
                </a:solidFill>
              </a:rPr>
              <a:t>gonna</a:t>
            </a:r>
            <a:r>
              <a:rPr lang="en-US" sz="2800" dirty="0" smtClean="0">
                <a:solidFill>
                  <a:schemeClr val="bg1"/>
                </a:solidFill>
              </a:rPr>
              <a:t> </a:t>
            </a:r>
            <a:r>
              <a:rPr lang="en-US" sz="2800" dirty="0" err="1" smtClean="0">
                <a:solidFill>
                  <a:schemeClr val="bg1"/>
                </a:solidFill>
              </a:rPr>
              <a:t>getcha</a:t>
            </a:r>
            <a:r>
              <a:rPr lang="en-US" sz="2800" dirty="0" smtClean="0">
                <a:solidFill>
                  <a:schemeClr val="bg1"/>
                </a:solidFill>
              </a:rPr>
              <a:t>, </a:t>
            </a:r>
            <a:r>
              <a:rPr lang="en-US" sz="2800" dirty="0" err="1" smtClean="0">
                <a:solidFill>
                  <a:schemeClr val="bg1"/>
                </a:solidFill>
              </a:rPr>
              <a:t>getcha</a:t>
            </a:r>
            <a:r>
              <a:rPr lang="en-US" sz="2800" dirty="0" smtClean="0">
                <a:solidFill>
                  <a:schemeClr val="bg1"/>
                </a:solidFill>
              </a:rPr>
              <a:t>, </a:t>
            </a:r>
            <a:r>
              <a:rPr lang="en-US" sz="2800" dirty="0" err="1" smtClean="0">
                <a:solidFill>
                  <a:schemeClr val="bg1"/>
                </a:solidFill>
              </a:rPr>
              <a:t>getcha</a:t>
            </a:r>
            <a:r>
              <a:rPr lang="en-US" sz="2800" dirty="0" smtClean="0">
                <a:solidFill>
                  <a:schemeClr val="bg1"/>
                </a:solidFill>
              </a:rPr>
              <a:t>, </a:t>
            </a:r>
            <a:r>
              <a:rPr lang="en-US" sz="2800" dirty="0" err="1" smtClean="0">
                <a:solidFill>
                  <a:schemeClr val="bg1"/>
                </a:solidFill>
              </a:rPr>
              <a:t>getcha</a:t>
            </a:r>
            <a:r>
              <a:rPr lang="en-US" sz="2800" dirty="0" smtClean="0">
                <a:solidFill>
                  <a:schemeClr val="bg1"/>
                </a:solidFill>
              </a:rPr>
              <a:t> ♪</a:t>
            </a:r>
            <a:endParaRPr lang="en-US" sz="2800" b="1" dirty="0">
              <a:solidFill>
                <a:schemeClr val="bg1"/>
              </a:solidFill>
            </a:endParaRPr>
          </a:p>
        </p:txBody>
      </p:sp>
    </p:spTree>
    <p:extLst>
      <p:ext uri="{BB962C8B-B14F-4D97-AF65-F5344CB8AC3E}">
        <p14:creationId xmlns:p14="http://schemas.microsoft.com/office/powerpoint/2010/main" val="2432397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sz="4000" dirty="0" smtClean="0">
                <a:solidFill>
                  <a:srgbClr val="E60D65"/>
                </a:solidFill>
              </a:rPr>
              <a:t>Summer 2016 Project</a:t>
            </a:r>
            <a:endParaRPr lang="en-US" sz="4000" dirty="0">
              <a:solidFill>
                <a:srgbClr val="E60D65"/>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22</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8500" y="1752600"/>
            <a:ext cx="5400645" cy="3581360"/>
          </a:xfrm>
          <a:prstGeom prst="rect">
            <a:avLst/>
          </a:prstGeom>
          <a:noFill/>
          <a:ln w="15875">
            <a:solidFill>
              <a:schemeClr val="tx2">
                <a:lumMod val="75000"/>
                <a:lumOff val="25000"/>
              </a:schemeClr>
            </a:solidFill>
          </a:ln>
        </p:spPr>
      </p:pic>
      <p:sp>
        <p:nvSpPr>
          <p:cNvPr id="6" name="Text Placeholder 2"/>
          <p:cNvSpPr>
            <a:spLocks noGrp="1"/>
          </p:cNvSpPr>
          <p:nvPr>
            <p:ph type="body" sz="quarter" idx="12"/>
          </p:nvPr>
        </p:nvSpPr>
        <p:spPr>
          <a:xfrm>
            <a:off x="395258" y="1258105"/>
            <a:ext cx="2843242" cy="2667000"/>
          </a:xfrm>
        </p:spPr>
        <p:txBody>
          <a:bodyPr>
            <a:normAutofit/>
          </a:bodyPr>
          <a:lstStyle/>
          <a:p>
            <a:pPr>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Electronic Resource Management with open source CORAL Licensing Module</a:t>
            </a:r>
          </a:p>
          <a:p>
            <a:pPr marL="0" indent="0"/>
            <a:endParaRPr lang="en-US" sz="1600" dirty="0"/>
          </a:p>
        </p:txBody>
      </p:sp>
    </p:spTree>
    <p:extLst>
      <p:ext uri="{BB962C8B-B14F-4D97-AF65-F5344CB8AC3E}">
        <p14:creationId xmlns:p14="http://schemas.microsoft.com/office/powerpoint/2010/main" val="67136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10000"/>
          </a:bodyPr>
          <a:lstStyle/>
          <a:p>
            <a:r>
              <a:rPr lang="en-US" sz="4000" dirty="0" err="1" smtClean="0">
                <a:solidFill>
                  <a:srgbClr val="E60D65"/>
                </a:solidFill>
              </a:rPr>
              <a:t>CORALLicensing</a:t>
            </a:r>
            <a:r>
              <a:rPr lang="en-US" sz="4000" dirty="0" smtClean="0">
                <a:solidFill>
                  <a:srgbClr val="E60D65"/>
                </a:solidFill>
              </a:rPr>
              <a:t> – Setting up Expressions and Qualifiers</a:t>
            </a:r>
            <a:endParaRPr lang="en-US" sz="4000" dirty="0">
              <a:solidFill>
                <a:srgbClr val="E60D65"/>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23</a:t>
            </a:fld>
            <a:endParaRPr lang="en-US" dirty="0"/>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063" y="1752600"/>
            <a:ext cx="6653242" cy="2728972"/>
          </a:xfrm>
          <a:prstGeom prst="rect">
            <a:avLst/>
          </a:prstGeom>
          <a:noFill/>
          <a:ln w="15875">
            <a:solidFill>
              <a:schemeClr val="tx2">
                <a:lumMod val="75000"/>
                <a:lumOff val="25000"/>
              </a:schemeClr>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1684" y="2560619"/>
            <a:ext cx="3692715" cy="3167547"/>
          </a:xfrm>
          <a:prstGeom prst="rect">
            <a:avLst/>
          </a:prstGeom>
          <a:noFill/>
          <a:ln w="15875">
            <a:solidFill>
              <a:schemeClr val="tx2">
                <a:lumMod val="75000"/>
                <a:lumOff val="25000"/>
              </a:schemeClr>
            </a:solidFill>
          </a:ln>
        </p:spPr>
      </p:pic>
    </p:spTree>
    <p:extLst>
      <p:ext uri="{BB962C8B-B14F-4D97-AF65-F5344CB8AC3E}">
        <p14:creationId xmlns:p14="http://schemas.microsoft.com/office/powerpoint/2010/main" val="2748010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err="1" smtClean="0">
                <a:solidFill>
                  <a:srgbClr val="E60D65"/>
                </a:solidFill>
              </a:rPr>
              <a:t>CORALLicensing</a:t>
            </a:r>
            <a:endParaRPr lang="en-US" dirty="0">
              <a:solidFill>
                <a:srgbClr val="E60D65"/>
              </a:solidFil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3964"/>
          <a:stretch/>
        </p:blipFill>
        <p:spPr>
          <a:xfrm>
            <a:off x="4417786" y="1512888"/>
            <a:ext cx="4284859" cy="3102996"/>
          </a:xfrm>
          <a:prstGeom prst="rect">
            <a:avLst/>
          </a:prstGeom>
          <a:noFill/>
          <a:ln w="15875">
            <a:solidFill>
              <a:schemeClr val="tx2">
                <a:lumMod val="75000"/>
                <a:lumOff val="25000"/>
              </a:schemeClr>
            </a:solidFill>
          </a:ln>
        </p:spPr>
      </p:pic>
      <p:sp>
        <p:nvSpPr>
          <p:cNvPr id="3" name="Text Placeholder 2"/>
          <p:cNvSpPr>
            <a:spLocks noGrp="1"/>
          </p:cNvSpPr>
          <p:nvPr>
            <p:ph type="body" sz="quarter" idx="12"/>
          </p:nvPr>
        </p:nvSpPr>
        <p:spPr>
          <a:xfrm>
            <a:off x="357159" y="1500188"/>
            <a:ext cx="3851500" cy="4071937"/>
          </a:xfrm>
        </p:spPr>
        <p:txBody>
          <a:bodyPr/>
          <a:lstStyle/>
          <a:p>
            <a:r>
              <a:rPr lang="en-US" sz="2000" dirty="0" smtClean="0"/>
              <a:t>CORAL Licensing Module</a:t>
            </a:r>
          </a:p>
          <a:p>
            <a:pPr marL="457200" indent="-457200">
              <a:buFont typeface="Arial" panose="020B0604020202020204" pitchFamily="34" charset="0"/>
              <a:buChar char="•"/>
            </a:pPr>
            <a:r>
              <a:rPr lang="en-US" sz="1600" dirty="0" smtClean="0"/>
              <a:t>Uploaded electronic copy of most up-to-date vendor agreement</a:t>
            </a:r>
          </a:p>
          <a:p>
            <a:pPr marL="457200" indent="-457200">
              <a:buFont typeface="Arial" panose="020B0604020202020204" pitchFamily="34" charset="0"/>
              <a:buChar char="•"/>
            </a:pPr>
            <a:r>
              <a:rPr lang="en-US" sz="1600" dirty="0" smtClean="0"/>
              <a:t>Tagged contracts for missing or non-ideal compliance to the ALA eBook Vendor Guidelines/NISO</a:t>
            </a:r>
          </a:p>
          <a:p>
            <a:pPr marL="457200" indent="-457200">
              <a:buFont typeface="Arial" panose="020B0604020202020204" pitchFamily="34" charset="0"/>
              <a:buChar char="•"/>
            </a:pPr>
            <a:r>
              <a:rPr lang="en-US" sz="1600" dirty="0" smtClean="0"/>
              <a:t>Flagged related snippets of agreements for compliance or lack of compliance to ALA guidelines</a:t>
            </a:r>
          </a:p>
          <a:p>
            <a:pPr marL="457200" indent="-457200">
              <a:buFont typeface="Arial" panose="020B0604020202020204" pitchFamily="34" charset="0"/>
              <a:buChar char="•"/>
            </a:pPr>
            <a:r>
              <a:rPr lang="en-US" sz="1600" dirty="0" smtClean="0"/>
              <a:t>Created central access to vendor information for EPL</a:t>
            </a:r>
          </a:p>
          <a:p>
            <a:pPr marL="457200" indent="-457200">
              <a:buFont typeface="Arial" panose="020B0604020202020204" pitchFamily="34" charset="0"/>
              <a:buChar char="•"/>
            </a:pPr>
            <a:endParaRPr lang="en-US" sz="1600"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24</a:t>
            </a:fld>
            <a:endParaRPr lang="en-US" dirty="0"/>
          </a:p>
        </p:txBody>
      </p:sp>
    </p:spTree>
    <p:extLst>
      <p:ext uri="{BB962C8B-B14F-4D97-AF65-F5344CB8AC3E}">
        <p14:creationId xmlns:p14="http://schemas.microsoft.com/office/powerpoint/2010/main" val="1990951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1500188"/>
            <a:ext cx="7162800" cy="4000500"/>
          </a:xfrm>
        </p:spPr>
        <p:txBody>
          <a:bodyPr>
            <a:normAutofit fontScale="70000" lnSpcReduction="20000"/>
          </a:bodyPr>
          <a:lstStyle/>
          <a:p>
            <a:r>
              <a:rPr lang="en-US" dirty="0" smtClean="0"/>
              <a:t>CMA Creating Checklist</a:t>
            </a:r>
          </a:p>
          <a:p>
            <a:pPr marL="1050300" lvl="2" indent="-457200"/>
            <a:r>
              <a:rPr lang="en-US" dirty="0" smtClean="0"/>
              <a:t>Check out the ALA Privacy Checklists</a:t>
            </a:r>
          </a:p>
          <a:p>
            <a:pPr marL="1050300" lvl="2" indent="-457200"/>
            <a:r>
              <a:rPr lang="en-US" dirty="0" smtClean="0"/>
              <a:t>What are other libraries asking for?</a:t>
            </a:r>
          </a:p>
          <a:p>
            <a:pPr marL="1050300" lvl="2" indent="-457200"/>
            <a:r>
              <a:rPr lang="en-US" dirty="0" smtClean="0"/>
              <a:t>What is the most important to your institution?</a:t>
            </a:r>
          </a:p>
          <a:p>
            <a:pPr marL="1714500" lvl="3" indent="-457200"/>
            <a:r>
              <a:rPr lang="en-US" dirty="0" smtClean="0"/>
              <a:t>Does the vendor’s website enforce </a:t>
            </a:r>
            <a:r>
              <a:rPr lang="en-US" dirty="0"/>
              <a:t>s</a:t>
            </a:r>
            <a:r>
              <a:rPr lang="en-US" dirty="0" smtClean="0"/>
              <a:t>ecure </a:t>
            </a:r>
            <a:r>
              <a:rPr lang="en-US" dirty="0"/>
              <a:t>c</a:t>
            </a:r>
            <a:r>
              <a:rPr lang="en-US" dirty="0" smtClean="0"/>
              <a:t>onnections (https or better)?</a:t>
            </a:r>
          </a:p>
          <a:p>
            <a:pPr marL="1714500" lvl="3" indent="-457200"/>
            <a:r>
              <a:rPr lang="en-US" dirty="0" smtClean="0"/>
              <a:t>Does your website include a Terms of Use page? Can customers access it before logging in?</a:t>
            </a:r>
            <a:endParaRPr lang="en-US" dirty="0"/>
          </a:p>
          <a:p>
            <a:pPr marL="1714500" lvl="3" indent="-457200"/>
            <a:r>
              <a:rPr lang="en-US" dirty="0" smtClean="0"/>
              <a:t>Does your website include a Privacy Policy page? Can customers access it before logging in?</a:t>
            </a:r>
            <a:endParaRPr lang="en-US" dirty="0"/>
          </a:p>
          <a:p>
            <a:pPr marL="1714500" lvl="3" indent="-457200"/>
            <a:r>
              <a:rPr lang="en-US" dirty="0" smtClean="0"/>
              <a:t>Do you share our customers’ personally identifiable information with any third party?</a:t>
            </a:r>
          </a:p>
          <a:p>
            <a:pPr marL="1714500" lvl="3" indent="-457200"/>
            <a:r>
              <a:rPr lang="en-US" dirty="0" smtClean="0"/>
              <a:t>If you collect personal data is the storage encrypted?</a:t>
            </a:r>
          </a:p>
          <a:p>
            <a:pPr marL="1714500" lvl="3" indent="-457200"/>
            <a:r>
              <a:rPr lang="en-US" dirty="0" smtClean="0"/>
              <a:t>Does your tracking software associate IP addresses with individual user behavior?</a:t>
            </a:r>
          </a:p>
          <a:p>
            <a:pPr marL="114300" indent="-457200">
              <a:buFont typeface="Arial" panose="020B0604020202020204" pitchFamily="34" charset="0"/>
              <a:buChar char="•"/>
            </a:pPr>
            <a:endParaRPr lang="en-US" dirty="0"/>
          </a:p>
        </p:txBody>
      </p:sp>
      <p:sp>
        <p:nvSpPr>
          <p:cNvPr id="4" name="Text Placeholder 3"/>
          <p:cNvSpPr>
            <a:spLocks noGrp="1"/>
          </p:cNvSpPr>
          <p:nvPr>
            <p:ph type="body" sz="quarter" idx="11"/>
          </p:nvPr>
        </p:nvSpPr>
        <p:spPr/>
        <p:txBody>
          <a:bodyPr>
            <a:normAutofit fontScale="92500" lnSpcReduction="20000"/>
          </a:bodyPr>
          <a:lstStyle/>
          <a:p>
            <a:r>
              <a:rPr lang="en-US" dirty="0" smtClean="0">
                <a:solidFill>
                  <a:srgbClr val="E60D65"/>
                </a:solidFill>
              </a:rPr>
              <a:t>Contract Renewal &amp; Negotiations</a:t>
            </a:r>
            <a:endParaRPr lang="en-US" dirty="0">
              <a:solidFill>
                <a:srgbClr val="E60D65"/>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25</a:t>
            </a:fld>
            <a:endParaRPr lang="en-US" dirty="0"/>
          </a:p>
        </p:txBody>
      </p:sp>
    </p:spTree>
    <p:extLst>
      <p:ext uri="{BB962C8B-B14F-4D97-AF65-F5344CB8AC3E}">
        <p14:creationId xmlns:p14="http://schemas.microsoft.com/office/powerpoint/2010/main" val="3057002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20000"/>
          </a:bodyPr>
          <a:lstStyle/>
          <a:p>
            <a:r>
              <a:rPr lang="en-US" dirty="0" smtClean="0">
                <a:solidFill>
                  <a:srgbClr val="E60D65"/>
                </a:solidFill>
              </a:rPr>
              <a:t>Terms of Service and Privacy Policy Buttons</a:t>
            </a:r>
            <a:endParaRPr lang="en-US" dirty="0">
              <a:solidFill>
                <a:srgbClr val="E60D65"/>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26</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1500188"/>
            <a:ext cx="4452513" cy="4267200"/>
          </a:xfrm>
          <a:prstGeom prst="rect">
            <a:avLst/>
          </a:prstGeom>
          <a:noFill/>
          <a:ln w="15875">
            <a:solidFill>
              <a:schemeClr val="tx2">
                <a:lumMod val="75000"/>
                <a:lumOff val="25000"/>
              </a:schemeClr>
            </a:solidFill>
          </a:ln>
        </p:spPr>
      </p:pic>
      <p:cxnSp>
        <p:nvCxnSpPr>
          <p:cNvPr id="7" name="Straight Arrow Connector 6"/>
          <p:cNvCxnSpPr/>
          <p:nvPr/>
        </p:nvCxnSpPr>
        <p:spPr>
          <a:xfrm flipH="1">
            <a:off x="4800600" y="3733800"/>
            <a:ext cx="2362200" cy="0"/>
          </a:xfrm>
          <a:prstGeom prst="straightConnector1">
            <a:avLst/>
          </a:prstGeom>
          <a:ln w="38100">
            <a:solidFill>
              <a:srgbClr val="E60D6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5257800"/>
            <a:ext cx="2362200" cy="0"/>
          </a:xfrm>
          <a:prstGeom prst="straightConnector1">
            <a:avLst/>
          </a:prstGeom>
          <a:ln w="38100">
            <a:solidFill>
              <a:srgbClr val="E60D6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370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74361" y="3328967"/>
            <a:ext cx="8358188" cy="5214973"/>
          </a:xfrm>
        </p:spPr>
        <p:txBody>
          <a:bodyPr/>
          <a:lstStyle/>
          <a:p>
            <a:r>
              <a:rPr lang="en-US" dirty="0" smtClean="0"/>
              <a:t>Next Steps</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27</a:t>
            </a:fld>
            <a:endParaRPr lang="en-US" dirty="0"/>
          </a:p>
        </p:txBody>
      </p:sp>
      <p:sp>
        <p:nvSpPr>
          <p:cNvPr id="4" name="Rectangle 3"/>
          <p:cNvSpPr/>
          <p:nvPr/>
        </p:nvSpPr>
        <p:spPr>
          <a:xfrm>
            <a:off x="2472778" y="1219200"/>
            <a:ext cx="4827259" cy="46117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7651" y="1226886"/>
            <a:ext cx="4809279" cy="923330"/>
          </a:xfrm>
          <a:prstGeom prst="rect">
            <a:avLst/>
          </a:prstGeom>
          <a:noFill/>
        </p:spPr>
        <p:txBody>
          <a:bodyPr wrap="square" rtlCol="0">
            <a:spAutoFit/>
          </a:bodyPr>
          <a:lstStyle/>
          <a:p>
            <a:r>
              <a:rPr lang="en-US" dirty="0" smtClean="0">
                <a:solidFill>
                  <a:schemeClr val="bg1"/>
                </a:solidFill>
              </a:rPr>
              <a:t>♪ </a:t>
            </a:r>
            <a:r>
              <a:rPr lang="en-US" b="1" dirty="0" smtClean="0">
                <a:solidFill>
                  <a:schemeClr val="bg1"/>
                </a:solidFill>
              </a:rPr>
              <a:t>You can change your telephone number</a:t>
            </a:r>
          </a:p>
          <a:p>
            <a:endParaRPr lang="en-US" b="1" dirty="0" smtClean="0">
              <a:solidFill>
                <a:schemeClr val="bg1"/>
              </a:solidFill>
            </a:endParaRPr>
          </a:p>
          <a:p>
            <a:r>
              <a:rPr lang="en-US" b="1" dirty="0">
                <a:solidFill>
                  <a:schemeClr val="bg1"/>
                </a:solidFill>
              </a:rPr>
              <a:t>♪ </a:t>
            </a:r>
            <a:r>
              <a:rPr lang="en-US" b="1" dirty="0" smtClean="0">
                <a:solidFill>
                  <a:schemeClr val="bg1"/>
                </a:solidFill>
              </a:rPr>
              <a:t>And you can change your address too</a:t>
            </a:r>
            <a:endParaRPr lang="en-US" b="1" dirty="0">
              <a:solidFill>
                <a:schemeClr val="bg1"/>
              </a:solidFill>
            </a:endParaRPr>
          </a:p>
        </p:txBody>
      </p:sp>
      <p:sp>
        <p:nvSpPr>
          <p:cNvPr id="7" name="TextBox 6"/>
          <p:cNvSpPr txBox="1"/>
          <p:nvPr/>
        </p:nvSpPr>
        <p:spPr>
          <a:xfrm>
            <a:off x="2569251" y="4899890"/>
            <a:ext cx="4706077" cy="523220"/>
          </a:xfrm>
          <a:prstGeom prst="rect">
            <a:avLst/>
          </a:prstGeom>
          <a:noFill/>
        </p:spPr>
        <p:txBody>
          <a:bodyPr wrap="square" rtlCol="0">
            <a:spAutoFit/>
          </a:bodyPr>
          <a:lstStyle/>
          <a:p>
            <a:r>
              <a:rPr lang="en-US" b="1" dirty="0" smtClean="0">
                <a:solidFill>
                  <a:schemeClr val="bg1"/>
                </a:solidFill>
              </a:rPr>
              <a:t>But you can’t stop me from loving you </a:t>
            </a:r>
            <a:r>
              <a:rPr lang="en-US" sz="2800" b="1" dirty="0" smtClean="0">
                <a:solidFill>
                  <a:schemeClr val="bg1"/>
                </a:solidFill>
              </a:rPr>
              <a:t>♪</a:t>
            </a:r>
            <a:endParaRPr lang="en-US" sz="2800" b="1" dirty="0">
              <a:solidFill>
                <a:schemeClr val="bg1"/>
              </a:solidFill>
            </a:endParaRPr>
          </a:p>
        </p:txBody>
      </p:sp>
      <p:pic>
        <p:nvPicPr>
          <p:cNvPr id="1028" name="Picture 4" descr="Image result for cat staring at 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68880" y="2382053"/>
            <a:ext cx="484632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a:xfrm>
            <a:off x="357158" y="357167"/>
            <a:ext cx="8358188" cy="5214973"/>
          </a:xfrm>
          <a:prstGeom prst="rect">
            <a:avLst/>
          </a:prstGeom>
        </p:spPr>
        <p:txBody>
          <a:bodyPr vert="horz" lIns="91440" tIns="45720" rIns="91440" bIns="45720" rtlCol="0">
            <a:normAutofit/>
          </a:bodyPr>
          <a:lstStyle>
            <a:lvl1pPr marL="0" indent="-342900" algn="l" defTabSz="914400" rtl="0" eaLnBrk="1" latinLnBrk="0" hangingPunct="1">
              <a:spcBef>
                <a:spcPct val="20000"/>
              </a:spcBef>
              <a:buFont typeface="Arial" pitchFamily="34" charset="0"/>
              <a:buNone/>
              <a:defRPr sz="4400" b="1" kern="1200" baseline="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Customer Education</a:t>
            </a:r>
            <a:endParaRPr lang="en-US" dirty="0"/>
          </a:p>
        </p:txBody>
      </p:sp>
    </p:spTree>
    <p:extLst>
      <p:ext uri="{BB962C8B-B14F-4D97-AF65-F5344CB8AC3E}">
        <p14:creationId xmlns:p14="http://schemas.microsoft.com/office/powerpoint/2010/main" val="810434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055" y="1149872"/>
            <a:ext cx="3717295" cy="27548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 Placeholder 1"/>
          <p:cNvSpPr>
            <a:spLocks noGrp="1"/>
          </p:cNvSpPr>
          <p:nvPr>
            <p:ph type="body" sz="quarter" idx="11"/>
          </p:nvPr>
        </p:nvSpPr>
        <p:spPr/>
        <p:txBody>
          <a:bodyPr/>
          <a:lstStyle/>
          <a:p>
            <a:r>
              <a:rPr lang="en-US" dirty="0" smtClean="0">
                <a:solidFill>
                  <a:srgbClr val="099FD9"/>
                </a:solidFill>
              </a:rPr>
              <a:t>Survey of Library Websites</a:t>
            </a:r>
            <a:endParaRPr lang="en-US" dirty="0">
              <a:solidFill>
                <a:srgbClr val="099FD9"/>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28</a:t>
            </a:fld>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9792" y="1327675"/>
            <a:ext cx="2638527" cy="20850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6160" y="2731111"/>
            <a:ext cx="4193513" cy="29154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asted-image.tif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33541" y="1991968"/>
            <a:ext cx="3395929" cy="34944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46717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Website Guidance</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29</a:t>
            </a:fld>
            <a:endParaRPr lang="en-US" dirty="0"/>
          </a:p>
        </p:txBody>
      </p:sp>
      <p:pic>
        <p:nvPicPr>
          <p:cNvPr id="5" name="pasted-image.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28" y="1495022"/>
            <a:ext cx="3421060" cy="3520290"/>
          </a:xfrm>
          <a:prstGeom prst="rect">
            <a:avLst/>
          </a:prstGeom>
          <a:ln w="3175" cap="flat">
            <a:solidFill>
              <a:srgbClr val="000000"/>
            </a:solidFill>
            <a:prstDash val="solid"/>
            <a:round/>
          </a:ln>
          <a:effectLst/>
        </p:spPr>
      </p:pic>
      <p:pic>
        <p:nvPicPr>
          <p:cNvPr id="6" name="officeArt object"/>
          <p:cNvPicPr/>
          <p:nvPr/>
        </p:nvPicPr>
        <p:blipFill>
          <a:blip r:embed="rId4" cstate="email">
            <a:extLst>
              <a:ext uri="{28A0092B-C50C-407E-A947-70E740481C1C}">
                <a14:useLocalDpi xmlns:a14="http://schemas.microsoft.com/office/drawing/2010/main"/>
              </a:ext>
            </a:extLst>
          </a:blip>
          <a:stretch>
            <a:fillRect/>
          </a:stretch>
        </p:blipFill>
        <p:spPr>
          <a:xfrm>
            <a:off x="4536251" y="1942145"/>
            <a:ext cx="3153092" cy="2626043"/>
          </a:xfrm>
          <a:prstGeom prst="rect">
            <a:avLst/>
          </a:prstGeom>
          <a:ln w="3175" cap="flat">
            <a:solidFill>
              <a:srgbClr val="000000"/>
            </a:solidFill>
            <a:prstDash val="solid"/>
            <a:round/>
          </a:ln>
          <a:effectLst/>
        </p:spPr>
      </p:pic>
    </p:spTree>
    <p:extLst>
      <p:ext uri="{BB962C8B-B14F-4D97-AF65-F5344CB8AC3E}">
        <p14:creationId xmlns:p14="http://schemas.microsoft.com/office/powerpoint/2010/main" val="4181286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295400" y="2133600"/>
            <a:ext cx="6248400" cy="3276600"/>
          </a:xfrm>
        </p:spPr>
        <p:txBody>
          <a:bodyPr>
            <a:normAutofit/>
          </a:bodyPr>
          <a:lstStyle/>
          <a:p>
            <a:pPr marL="114300" indent="-457200">
              <a:buFont typeface="Arial" panose="020B0604020202020204" pitchFamily="34" charset="0"/>
              <a:buChar char="•"/>
            </a:pPr>
            <a:r>
              <a:rPr lang="en-US" sz="2400" b="0" dirty="0" smtClean="0"/>
              <a:t>FOIP – Freedom of Information and Protection of Privacy Act</a:t>
            </a:r>
          </a:p>
          <a:p>
            <a:pPr indent="0"/>
            <a:endParaRPr lang="en-US" sz="2400" b="0" dirty="0" smtClean="0"/>
          </a:p>
          <a:p>
            <a:pPr marL="114300" indent="-457200">
              <a:buFont typeface="Arial" panose="020B0604020202020204" pitchFamily="34" charset="0"/>
              <a:buChar char="•"/>
            </a:pPr>
            <a:r>
              <a:rPr lang="en-US" sz="2400" b="0" dirty="0" smtClean="0"/>
              <a:t>CLA Statement on Intellectual Freedom</a:t>
            </a:r>
          </a:p>
          <a:p>
            <a:pPr indent="0"/>
            <a:endParaRPr lang="en-US" sz="2400" b="0" dirty="0" smtClean="0"/>
          </a:p>
          <a:p>
            <a:pPr marL="114300" indent="-457200">
              <a:buFont typeface="Arial" panose="020B0604020202020204" pitchFamily="34" charset="0"/>
              <a:buChar char="•"/>
            </a:pPr>
            <a:r>
              <a:rPr lang="en-US" sz="2400" b="0" dirty="0" smtClean="0"/>
              <a:t>EPL policy “</a:t>
            </a:r>
            <a:r>
              <a:rPr lang="en-US" sz="2400" b="0" dirty="0" smtClean="0">
                <a:hlinkClick r:id="rId3"/>
              </a:rPr>
              <a:t>Privacy &amp; Confidentiality of Customer Information</a:t>
            </a:r>
            <a:r>
              <a:rPr lang="en-US" sz="2400" b="0" dirty="0" smtClean="0"/>
              <a:t>”</a:t>
            </a:r>
          </a:p>
          <a:p>
            <a:pPr marL="114300" indent="-457200">
              <a:buFont typeface="Arial" panose="020B0604020202020204" pitchFamily="34" charset="0"/>
              <a:buChar char="•"/>
            </a:pPr>
            <a:endParaRPr lang="en-US" b="0" dirty="0"/>
          </a:p>
        </p:txBody>
      </p:sp>
      <p:sp>
        <p:nvSpPr>
          <p:cNvPr id="3" name="Text Placeholder 2"/>
          <p:cNvSpPr>
            <a:spLocks noGrp="1"/>
          </p:cNvSpPr>
          <p:nvPr>
            <p:ph type="body" sz="quarter" idx="10"/>
          </p:nvPr>
        </p:nvSpPr>
        <p:spPr>
          <a:xfrm>
            <a:off x="357158" y="1167095"/>
            <a:ext cx="8024842" cy="1624012"/>
          </a:xfrm>
        </p:spPr>
        <p:txBody>
          <a:bodyPr>
            <a:normAutofit/>
          </a:bodyPr>
          <a:lstStyle/>
          <a:p>
            <a:r>
              <a:rPr lang="en-US" sz="2400" dirty="0" smtClean="0"/>
              <a:t>What guidelines, laws, and policies does your institution follow?</a:t>
            </a:r>
            <a:endParaRPr lang="en-US" sz="2400" dirty="0"/>
          </a:p>
        </p:txBody>
      </p:sp>
      <p:sp>
        <p:nvSpPr>
          <p:cNvPr id="4" name="Text Placeholder 3"/>
          <p:cNvSpPr>
            <a:spLocks noGrp="1"/>
          </p:cNvSpPr>
          <p:nvPr>
            <p:ph type="body" sz="quarter" idx="11"/>
          </p:nvPr>
        </p:nvSpPr>
        <p:spPr/>
        <p:txBody>
          <a:bodyPr/>
          <a:lstStyle/>
          <a:p>
            <a:r>
              <a:rPr lang="en-US" dirty="0" smtClean="0">
                <a:solidFill>
                  <a:srgbClr val="7E409B"/>
                </a:solidFill>
              </a:rPr>
              <a:t>Privacy at Your Library</a:t>
            </a:r>
            <a:endParaRPr lang="en-US" dirty="0">
              <a:solidFill>
                <a:srgbClr val="7E409B"/>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a:t>
            </a:fld>
            <a:endParaRPr lang="en-US" dirty="0"/>
          </a:p>
        </p:txBody>
      </p:sp>
    </p:spTree>
    <p:extLst>
      <p:ext uri="{BB962C8B-B14F-4D97-AF65-F5344CB8AC3E}">
        <p14:creationId xmlns:p14="http://schemas.microsoft.com/office/powerpoint/2010/main" val="3598644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solidFill>
                  <a:srgbClr val="099FD9"/>
                </a:solidFill>
              </a:rPr>
              <a:t>Digital Privacy Page</a:t>
            </a:r>
            <a:endParaRPr lang="en-US" dirty="0">
              <a:solidFill>
                <a:srgbClr val="099FD9"/>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30</a:t>
            </a:fld>
            <a:endParaRPr lang="en-US" dirty="0"/>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3917315" y="1395293"/>
            <a:ext cx="4798060" cy="4167308"/>
          </a:xfrm>
          <a:prstGeom prst="rect">
            <a:avLst/>
          </a:prstGeom>
          <a:ln>
            <a:solidFill>
              <a:schemeClr val="bg1">
                <a:lumMod val="65000"/>
              </a:schemeClr>
            </a:solidFill>
          </a:ln>
        </p:spPr>
      </p:pic>
      <p:sp>
        <p:nvSpPr>
          <p:cNvPr id="2" name="TextBox 1"/>
          <p:cNvSpPr txBox="1"/>
          <p:nvPr/>
        </p:nvSpPr>
        <p:spPr>
          <a:xfrm>
            <a:off x="357158" y="1395293"/>
            <a:ext cx="3560157" cy="3754874"/>
          </a:xfrm>
          <a:prstGeom prst="rect">
            <a:avLst/>
          </a:prstGeom>
          <a:noFill/>
        </p:spPr>
        <p:txBody>
          <a:bodyPr wrap="square" rtlCol="0">
            <a:spAutoFit/>
          </a:bodyPr>
          <a:lstStyle/>
          <a:p>
            <a:pPr lvl="0"/>
            <a:r>
              <a:rPr lang="en-US" sz="1400" b="1" dirty="0" smtClean="0">
                <a:solidFill>
                  <a:schemeClr val="tx2"/>
                </a:solidFill>
                <a:latin typeface="Arial" panose="020B0604020202020204" pitchFamily="34" charset="0"/>
                <a:cs typeface="Arial" panose="020B0604020202020204" pitchFamily="34" charset="0"/>
              </a:rPr>
              <a:t>Example of Program Page in </a:t>
            </a:r>
            <a:r>
              <a:rPr lang="en-US" sz="1400" b="1" dirty="0" err="1" smtClean="0">
                <a:solidFill>
                  <a:schemeClr val="tx2"/>
                </a:solidFill>
                <a:latin typeface="Arial" panose="020B0604020202020204" pitchFamily="34" charset="0"/>
                <a:cs typeface="Arial" panose="020B0604020202020204" pitchFamily="34" charset="0"/>
              </a:rPr>
              <a:t>BiblioWeb</a:t>
            </a:r>
            <a:endParaRPr lang="en-US" sz="1400" b="1" dirty="0" smtClean="0">
              <a:solidFill>
                <a:schemeClr val="tx2"/>
              </a:solidFill>
              <a:latin typeface="Arial" panose="020B0604020202020204" pitchFamily="34" charset="0"/>
              <a:cs typeface="Arial" panose="020B0604020202020204" pitchFamily="34" charset="0"/>
            </a:endParaRPr>
          </a:p>
          <a:p>
            <a:pPr lvl="0"/>
            <a:endParaRPr lang="en-US" sz="1400" b="1" dirty="0" smtClean="0">
              <a:solidFill>
                <a:schemeClr val="tx2"/>
              </a:solidFill>
              <a:latin typeface="Arial" panose="020B0604020202020204" pitchFamily="34" charset="0"/>
              <a:cs typeface="Arial" panose="020B0604020202020204" pitchFamily="34" charset="0"/>
            </a:endParaRPr>
          </a:p>
          <a:p>
            <a:pPr lvl="0"/>
            <a:r>
              <a:rPr lang="en-US" sz="1400" b="1" dirty="0" smtClean="0">
                <a:solidFill>
                  <a:schemeClr val="tx2"/>
                </a:solidFill>
                <a:latin typeface="Arial" panose="020B0604020202020204" pitchFamily="34" charset="0"/>
                <a:cs typeface="Arial" panose="020B0604020202020204" pitchFamily="34" charset="0"/>
              </a:rPr>
              <a:t>1. Logo</a:t>
            </a:r>
          </a:p>
          <a:p>
            <a:pPr lvl="0"/>
            <a:endParaRPr lang="en-US" sz="1400" b="1" dirty="0" smtClean="0">
              <a:solidFill>
                <a:schemeClr val="tx2"/>
              </a:solidFill>
              <a:latin typeface="Arial" panose="020B0604020202020204" pitchFamily="34" charset="0"/>
              <a:cs typeface="Arial" panose="020B0604020202020204" pitchFamily="34" charset="0"/>
            </a:endParaRPr>
          </a:p>
          <a:p>
            <a:pPr lvl="0"/>
            <a:r>
              <a:rPr lang="en-US" sz="1400" b="1" dirty="0" smtClean="0">
                <a:solidFill>
                  <a:schemeClr val="tx2"/>
                </a:solidFill>
                <a:latin typeface="Arial" panose="020B0604020202020204" pitchFamily="34" charset="0"/>
                <a:cs typeface="Arial" panose="020B0604020202020204" pitchFamily="34" charset="0"/>
              </a:rPr>
              <a:t>2. Program </a:t>
            </a:r>
            <a:r>
              <a:rPr lang="en-US" sz="1400" b="1" dirty="0">
                <a:solidFill>
                  <a:schemeClr val="tx2"/>
                </a:solidFill>
                <a:latin typeface="Arial" panose="020B0604020202020204" pitchFamily="34" charset="0"/>
                <a:cs typeface="Arial" panose="020B0604020202020204" pitchFamily="34" charset="0"/>
              </a:rPr>
              <a:t>Banner: </a:t>
            </a:r>
            <a:r>
              <a:rPr lang="en-US" sz="1400" dirty="0" smtClean="0">
                <a:solidFill>
                  <a:schemeClr val="tx2"/>
                </a:solidFill>
                <a:latin typeface="Arial" panose="020B0604020202020204" pitchFamily="34" charset="0"/>
                <a:cs typeface="Arial" panose="020B0604020202020204" pitchFamily="34" charset="0"/>
              </a:rPr>
              <a:t>appears </a:t>
            </a:r>
            <a:r>
              <a:rPr lang="en-US" sz="1400" dirty="0">
                <a:solidFill>
                  <a:schemeClr val="tx2"/>
                </a:solidFill>
                <a:latin typeface="Arial" panose="020B0604020202020204" pitchFamily="34" charset="0"/>
                <a:cs typeface="Arial" panose="020B0604020202020204" pitchFamily="34" charset="0"/>
              </a:rPr>
              <a:t>at the top of </a:t>
            </a:r>
            <a:r>
              <a:rPr lang="en-US" sz="1400" dirty="0" smtClean="0">
                <a:solidFill>
                  <a:schemeClr val="tx2"/>
                </a:solidFill>
                <a:latin typeface="Arial" panose="020B0604020202020204" pitchFamily="34" charset="0"/>
                <a:cs typeface="Arial" panose="020B0604020202020204" pitchFamily="34" charset="0"/>
              </a:rPr>
              <a:t>all related pages and provides link</a:t>
            </a:r>
          </a:p>
          <a:p>
            <a:pPr lvl="0"/>
            <a:endParaRPr lang="en-US" sz="1400" dirty="0">
              <a:solidFill>
                <a:schemeClr val="tx2"/>
              </a:solidFill>
              <a:latin typeface="Arial" panose="020B0604020202020204" pitchFamily="34" charset="0"/>
              <a:cs typeface="Arial" panose="020B0604020202020204" pitchFamily="34" charset="0"/>
            </a:endParaRPr>
          </a:p>
          <a:p>
            <a:pPr lvl="0"/>
            <a:r>
              <a:rPr lang="en-US" sz="1400" b="1" dirty="0" smtClean="0">
                <a:solidFill>
                  <a:schemeClr val="tx2"/>
                </a:solidFill>
                <a:latin typeface="Arial" panose="020B0604020202020204" pitchFamily="34" charset="0"/>
                <a:cs typeface="Arial" panose="020B0604020202020204" pitchFamily="34" charset="0"/>
              </a:rPr>
              <a:t>3. Program </a:t>
            </a:r>
            <a:r>
              <a:rPr lang="en-US" sz="1400" b="1" dirty="0">
                <a:solidFill>
                  <a:schemeClr val="tx2"/>
                </a:solidFill>
                <a:latin typeface="Arial" panose="020B0604020202020204" pitchFamily="34" charset="0"/>
                <a:cs typeface="Arial" panose="020B0604020202020204" pitchFamily="34" charset="0"/>
              </a:rPr>
              <a:t>Block: </a:t>
            </a:r>
            <a:r>
              <a:rPr lang="en-US" sz="1400" dirty="0" smtClean="0">
                <a:solidFill>
                  <a:schemeClr val="tx2"/>
                </a:solidFill>
                <a:latin typeface="Arial" panose="020B0604020202020204" pitchFamily="34" charset="0"/>
                <a:cs typeface="Arial" panose="020B0604020202020204" pitchFamily="34" charset="0"/>
              </a:rPr>
              <a:t>a </a:t>
            </a:r>
            <a:r>
              <a:rPr lang="en-US" sz="1400" dirty="0">
                <a:solidFill>
                  <a:schemeClr val="tx2"/>
                </a:solidFill>
                <a:latin typeface="Arial" panose="020B0604020202020204" pitchFamily="34" charset="0"/>
                <a:cs typeface="Arial" panose="020B0604020202020204" pitchFamily="34" charset="0"/>
              </a:rPr>
              <a:t>large image, descriptive text, and up to five option </a:t>
            </a:r>
            <a:r>
              <a:rPr lang="en-US" sz="1400" dirty="0" smtClean="0">
                <a:solidFill>
                  <a:schemeClr val="tx2"/>
                </a:solidFill>
                <a:latin typeface="Arial" panose="020B0604020202020204" pitchFamily="34" charset="0"/>
                <a:cs typeface="Arial" panose="020B0604020202020204" pitchFamily="34" charset="0"/>
              </a:rPr>
              <a:t>buttons on landing page</a:t>
            </a:r>
          </a:p>
          <a:p>
            <a:pPr lvl="0"/>
            <a:endParaRPr lang="en-US" sz="1400" dirty="0">
              <a:solidFill>
                <a:schemeClr val="tx2"/>
              </a:solidFill>
              <a:latin typeface="Arial" panose="020B0604020202020204" pitchFamily="34" charset="0"/>
              <a:cs typeface="Arial" panose="020B0604020202020204" pitchFamily="34" charset="0"/>
            </a:endParaRPr>
          </a:p>
          <a:p>
            <a:pPr lvl="0"/>
            <a:r>
              <a:rPr lang="en-US" sz="1400" b="1" dirty="0" smtClean="0">
                <a:solidFill>
                  <a:schemeClr val="tx2"/>
                </a:solidFill>
                <a:latin typeface="Arial" panose="020B0604020202020204" pitchFamily="34" charset="0"/>
                <a:cs typeface="Arial" panose="020B0604020202020204" pitchFamily="34" charset="0"/>
              </a:rPr>
              <a:t>4. Page Navigation</a:t>
            </a:r>
          </a:p>
          <a:p>
            <a:pPr lvl="0"/>
            <a:endParaRPr lang="en-US" sz="1400" b="1" dirty="0">
              <a:solidFill>
                <a:schemeClr val="tx2"/>
              </a:solidFill>
              <a:latin typeface="Arial" panose="020B0604020202020204" pitchFamily="34" charset="0"/>
              <a:cs typeface="Arial" panose="020B0604020202020204" pitchFamily="34" charset="0"/>
            </a:endParaRPr>
          </a:p>
          <a:p>
            <a:pPr lvl="0"/>
            <a:r>
              <a:rPr lang="en-US" sz="1400" b="1" dirty="0" smtClean="0">
                <a:solidFill>
                  <a:schemeClr val="tx2"/>
                </a:solidFill>
                <a:latin typeface="Arial" panose="020B0604020202020204" pitchFamily="34" charset="0"/>
                <a:cs typeface="Arial" panose="020B0604020202020204" pitchFamily="34" charset="0"/>
              </a:rPr>
              <a:t>5. Content </a:t>
            </a:r>
            <a:r>
              <a:rPr lang="en-US" sz="1400" b="1" dirty="0">
                <a:solidFill>
                  <a:schemeClr val="tx2"/>
                </a:solidFill>
                <a:latin typeface="Arial" panose="020B0604020202020204" pitchFamily="34" charset="0"/>
                <a:cs typeface="Arial" panose="020B0604020202020204" pitchFamily="34" charset="0"/>
              </a:rPr>
              <a:t>Cards: </a:t>
            </a:r>
            <a:r>
              <a:rPr lang="en-US" sz="1400" dirty="0">
                <a:solidFill>
                  <a:schemeClr val="tx2"/>
                </a:solidFill>
                <a:latin typeface="Arial" panose="020B0604020202020204" pitchFamily="34" charset="0"/>
                <a:cs typeface="Arial" panose="020B0604020202020204" pitchFamily="34" charset="0"/>
              </a:rPr>
              <a:t>Each card can feature an image, header, and brief content statement.  Each card can be created to link to a content page.  </a:t>
            </a:r>
          </a:p>
        </p:txBody>
      </p:sp>
    </p:spTree>
    <p:extLst>
      <p:ext uri="{BB962C8B-B14F-4D97-AF65-F5344CB8AC3E}">
        <p14:creationId xmlns:p14="http://schemas.microsoft.com/office/powerpoint/2010/main" val="1922915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t>Digital Privacy Page</a:t>
            </a:r>
            <a:endParaRPr lang="en-US" dirty="0"/>
          </a:p>
        </p:txBody>
      </p:sp>
      <p:sp>
        <p:nvSpPr>
          <p:cNvPr id="3" name="Text Placeholder 2"/>
          <p:cNvSpPr>
            <a:spLocks noGrp="1"/>
          </p:cNvSpPr>
          <p:nvPr>
            <p:ph type="body" sz="quarter" idx="12"/>
          </p:nvPr>
        </p:nvSpPr>
        <p:spPr>
          <a:xfrm>
            <a:off x="357158" y="1188655"/>
            <a:ext cx="8358217" cy="4071937"/>
          </a:xfrm>
        </p:spPr>
        <p:txBody>
          <a:bodyPr/>
          <a:lstStyle/>
          <a:p>
            <a:r>
              <a:rPr lang="en-US" dirty="0" smtClean="0"/>
              <a:t>What is Digital Privacy?</a:t>
            </a:r>
          </a:p>
          <a:p>
            <a:pPr lvl="1"/>
            <a:endParaRPr lang="en-US" sz="1800" dirty="0" smtClean="0"/>
          </a:p>
          <a:p>
            <a:pPr lvl="1"/>
            <a:r>
              <a:rPr lang="en-US" sz="1800" dirty="0" smtClean="0"/>
              <a:t>PII</a:t>
            </a:r>
            <a:r>
              <a:rPr lang="en-US" sz="1800" dirty="0"/>
              <a:t>: Personal Identifiable Information</a:t>
            </a:r>
          </a:p>
          <a:p>
            <a:pPr lvl="1"/>
            <a:r>
              <a:rPr lang="en-US" sz="1800" dirty="0"/>
              <a:t>EPL and Digital Privacy</a:t>
            </a:r>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31</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1188655"/>
            <a:ext cx="3457560" cy="4695003"/>
          </a:xfrm>
          <a:prstGeom prst="rect">
            <a:avLst/>
          </a:prstGeom>
        </p:spPr>
      </p:pic>
    </p:spTree>
    <p:extLst>
      <p:ext uri="{BB962C8B-B14F-4D97-AF65-F5344CB8AC3E}">
        <p14:creationId xmlns:p14="http://schemas.microsoft.com/office/powerpoint/2010/main" val="3431425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sp>
        <p:nvSpPr>
          <p:cNvPr id="3" name="Text Placeholder 2"/>
          <p:cNvSpPr>
            <a:spLocks noGrp="1"/>
          </p:cNvSpPr>
          <p:nvPr>
            <p:ph type="body" sz="quarter" idx="12"/>
          </p:nvPr>
        </p:nvSpPr>
        <p:spPr>
          <a:xfrm>
            <a:off x="357158" y="1066800"/>
            <a:ext cx="8358217" cy="4071937"/>
          </a:xfrm>
        </p:spPr>
        <p:txBody>
          <a:bodyPr/>
          <a:lstStyle/>
          <a:p>
            <a:r>
              <a:rPr lang="en-US" dirty="0" smtClean="0"/>
              <a:t>Access to Personal </a:t>
            </a:r>
          </a:p>
          <a:p>
            <a:r>
              <a:rPr lang="en-US" dirty="0" smtClean="0"/>
              <a:t>Information</a:t>
            </a:r>
          </a:p>
          <a:p>
            <a:pPr lvl="1"/>
            <a:endParaRPr lang="en-US" sz="1800" dirty="0" smtClean="0"/>
          </a:p>
          <a:p>
            <a:pPr lvl="1"/>
            <a:r>
              <a:rPr lang="en-US" sz="1800" dirty="0" smtClean="0"/>
              <a:t>What </a:t>
            </a:r>
            <a:r>
              <a:rPr lang="en-US" sz="1800" dirty="0"/>
              <a:t>EPL Collects</a:t>
            </a:r>
          </a:p>
          <a:p>
            <a:pPr lvl="2"/>
            <a:r>
              <a:rPr lang="en-US" sz="1800" dirty="0"/>
              <a:t>Library Card Registration</a:t>
            </a:r>
          </a:p>
          <a:p>
            <a:pPr lvl="2"/>
            <a:r>
              <a:rPr lang="en-US" sz="1800" dirty="0"/>
              <a:t>My Account Registration</a:t>
            </a:r>
          </a:p>
          <a:p>
            <a:pPr lvl="2"/>
            <a:r>
              <a:rPr lang="en-US" sz="1800" dirty="0"/>
              <a:t>Borrowing History</a:t>
            </a:r>
          </a:p>
          <a:p>
            <a:pPr lvl="2"/>
            <a:r>
              <a:rPr lang="en-US" sz="1800" dirty="0"/>
              <a:t>Electronic Communication</a:t>
            </a:r>
          </a:p>
          <a:p>
            <a:endParaRPr lang="en-US" sz="1800"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32</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269206"/>
            <a:ext cx="3426066" cy="4674394"/>
          </a:xfrm>
          <a:prstGeom prst="rect">
            <a:avLst/>
          </a:prstGeom>
        </p:spPr>
      </p:pic>
    </p:spTree>
    <p:extLst>
      <p:ext uri="{BB962C8B-B14F-4D97-AF65-F5344CB8AC3E}">
        <p14:creationId xmlns:p14="http://schemas.microsoft.com/office/powerpoint/2010/main" val="3287651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295400"/>
            <a:ext cx="3333756" cy="4510881"/>
          </a:xfrm>
          <a:prstGeom prst="rect">
            <a:avLst/>
          </a:prstGeom>
        </p:spPr>
      </p:pic>
      <p:sp>
        <p:nvSpPr>
          <p:cNvPr id="3" name="Text Placeholder 2"/>
          <p:cNvSpPr>
            <a:spLocks noGrp="1"/>
          </p:cNvSpPr>
          <p:nvPr>
            <p:ph type="body" sz="quarter" idx="12"/>
          </p:nvPr>
        </p:nvSpPr>
        <p:spPr>
          <a:xfrm>
            <a:off x="357128" y="1066800"/>
            <a:ext cx="8358217" cy="4071937"/>
          </a:xfrm>
        </p:spPr>
        <p:txBody>
          <a:bodyPr/>
          <a:lstStyle/>
          <a:p>
            <a:r>
              <a:rPr lang="en-US" dirty="0" smtClean="0"/>
              <a:t>Request Access </a:t>
            </a:r>
          </a:p>
          <a:p>
            <a:r>
              <a:rPr lang="en-US" dirty="0" smtClean="0"/>
              <a:t>to Records</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33</a:t>
            </a:fld>
            <a:endParaRPr lang="en-US" dirty="0"/>
          </a:p>
        </p:txBody>
      </p:sp>
    </p:spTree>
    <p:extLst>
      <p:ext uri="{BB962C8B-B14F-4D97-AF65-F5344CB8AC3E}">
        <p14:creationId xmlns:p14="http://schemas.microsoft.com/office/powerpoint/2010/main" val="327280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sp>
        <p:nvSpPr>
          <p:cNvPr id="3" name="Text Placeholder 2"/>
          <p:cNvSpPr>
            <a:spLocks noGrp="1"/>
          </p:cNvSpPr>
          <p:nvPr>
            <p:ph type="body" sz="quarter" idx="12"/>
          </p:nvPr>
        </p:nvSpPr>
        <p:spPr>
          <a:xfrm>
            <a:off x="357128" y="1066800"/>
            <a:ext cx="8358217" cy="4071937"/>
          </a:xfrm>
        </p:spPr>
        <p:txBody>
          <a:bodyPr>
            <a:normAutofit/>
          </a:bodyPr>
          <a:lstStyle/>
          <a:p>
            <a:r>
              <a:rPr lang="en-US" dirty="0" smtClean="0"/>
              <a:t>Cookies</a:t>
            </a:r>
          </a:p>
          <a:p>
            <a:pPr lvl="1"/>
            <a:endParaRPr lang="en-US" sz="1800" dirty="0" smtClean="0"/>
          </a:p>
          <a:p>
            <a:pPr lvl="1"/>
            <a:r>
              <a:rPr lang="en-US" sz="1800" dirty="0" smtClean="0"/>
              <a:t>What </a:t>
            </a:r>
            <a:r>
              <a:rPr lang="en-US" sz="1800" dirty="0"/>
              <a:t>Are Cookies?  </a:t>
            </a:r>
          </a:p>
          <a:p>
            <a:pPr lvl="2"/>
            <a:r>
              <a:rPr lang="en-US" sz="1800" dirty="0"/>
              <a:t>What Cookies Do</a:t>
            </a:r>
          </a:p>
          <a:p>
            <a:pPr lvl="2"/>
            <a:r>
              <a:rPr lang="en-US" sz="1800" dirty="0"/>
              <a:t>Different Types of Cookies</a:t>
            </a:r>
          </a:p>
          <a:p>
            <a:pPr lvl="1"/>
            <a:r>
              <a:rPr lang="en-US" sz="1800" dirty="0"/>
              <a:t>EPL and Cookies</a:t>
            </a:r>
          </a:p>
          <a:p>
            <a:pPr lvl="1"/>
            <a:r>
              <a:rPr lang="en-US" sz="1800" dirty="0"/>
              <a:t>Third-Party Cookies</a:t>
            </a:r>
          </a:p>
          <a:p>
            <a:pPr lvl="1"/>
            <a:r>
              <a:rPr lang="en-US" sz="1800" dirty="0"/>
              <a:t>How to Clear or Reject Cookies</a:t>
            </a:r>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34</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1371600"/>
            <a:ext cx="3328569" cy="4572000"/>
          </a:xfrm>
          <a:prstGeom prst="rect">
            <a:avLst/>
          </a:prstGeom>
        </p:spPr>
      </p:pic>
    </p:spTree>
    <p:extLst>
      <p:ext uri="{BB962C8B-B14F-4D97-AF65-F5344CB8AC3E}">
        <p14:creationId xmlns:p14="http://schemas.microsoft.com/office/powerpoint/2010/main" val="2371988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sp>
        <p:nvSpPr>
          <p:cNvPr id="3" name="Text Placeholder 2"/>
          <p:cNvSpPr>
            <a:spLocks noGrp="1"/>
          </p:cNvSpPr>
          <p:nvPr>
            <p:ph type="body" sz="quarter" idx="12"/>
          </p:nvPr>
        </p:nvSpPr>
        <p:spPr>
          <a:xfrm>
            <a:off x="357158" y="1066800"/>
            <a:ext cx="8358217" cy="4071937"/>
          </a:xfrm>
        </p:spPr>
        <p:txBody>
          <a:bodyPr>
            <a:normAutofit/>
          </a:bodyPr>
          <a:lstStyle/>
          <a:p>
            <a:r>
              <a:rPr lang="en-US" dirty="0" smtClean="0"/>
              <a:t>Logging Practices</a:t>
            </a:r>
          </a:p>
          <a:p>
            <a:pPr marL="0" lvl="1" indent="0">
              <a:buNone/>
            </a:pPr>
            <a:r>
              <a:rPr lang="en-US" sz="1900" dirty="0"/>
              <a:t> </a:t>
            </a:r>
          </a:p>
          <a:p>
            <a:pPr lvl="1"/>
            <a:r>
              <a:rPr lang="en-US" sz="1900" dirty="0"/>
              <a:t>EPL and Logging Practices</a:t>
            </a:r>
          </a:p>
          <a:p>
            <a:pPr lvl="2"/>
            <a:r>
              <a:rPr lang="en-US" sz="1900" dirty="0"/>
              <a:t>EPL </a:t>
            </a:r>
            <a:r>
              <a:rPr lang="en-US" sz="1900" dirty="0" smtClean="0"/>
              <a:t>Website</a:t>
            </a:r>
          </a:p>
          <a:p>
            <a:pPr lvl="3"/>
            <a:r>
              <a:rPr lang="en-US" sz="1900" dirty="0"/>
              <a:t>Google Analytics</a:t>
            </a:r>
          </a:p>
          <a:p>
            <a:pPr lvl="3"/>
            <a:r>
              <a:rPr lang="en-US" sz="1900" dirty="0" smtClean="0"/>
              <a:t>Crazy </a:t>
            </a:r>
            <a:r>
              <a:rPr lang="en-US" sz="1900" dirty="0"/>
              <a:t>Egg</a:t>
            </a:r>
          </a:p>
          <a:p>
            <a:pPr lvl="2"/>
            <a:r>
              <a:rPr lang="en-US" sz="1900" dirty="0"/>
              <a:t>EPL Apps</a:t>
            </a:r>
          </a:p>
          <a:p>
            <a:r>
              <a:rPr lang="en-US" dirty="0"/>
              <a:t> </a:t>
            </a:r>
          </a:p>
          <a:p>
            <a:r>
              <a:rPr lang="en-US" sz="2400" dirty="0"/>
              <a:t> </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35</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219200"/>
            <a:ext cx="3508625" cy="4761705"/>
          </a:xfrm>
          <a:prstGeom prst="rect">
            <a:avLst/>
          </a:prstGeom>
        </p:spPr>
      </p:pic>
    </p:spTree>
    <p:extLst>
      <p:ext uri="{BB962C8B-B14F-4D97-AF65-F5344CB8AC3E}">
        <p14:creationId xmlns:p14="http://schemas.microsoft.com/office/powerpoint/2010/main" val="3289669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sp>
        <p:nvSpPr>
          <p:cNvPr id="3" name="Text Placeholder 2"/>
          <p:cNvSpPr>
            <a:spLocks noGrp="1"/>
          </p:cNvSpPr>
          <p:nvPr>
            <p:ph type="body" sz="quarter" idx="12"/>
          </p:nvPr>
        </p:nvSpPr>
        <p:spPr>
          <a:xfrm>
            <a:off x="357158" y="1066800"/>
            <a:ext cx="8358217" cy="4071937"/>
          </a:xfrm>
        </p:spPr>
        <p:txBody>
          <a:bodyPr>
            <a:normAutofit/>
          </a:bodyPr>
          <a:lstStyle/>
          <a:p>
            <a:r>
              <a:rPr lang="en-US" dirty="0" smtClean="0"/>
              <a:t>Digital Privacy for </a:t>
            </a:r>
          </a:p>
          <a:p>
            <a:r>
              <a:rPr lang="en-US" dirty="0" smtClean="0"/>
              <a:t>Online Resources</a:t>
            </a:r>
            <a:endParaRPr lang="en-US" dirty="0"/>
          </a:p>
          <a:p>
            <a:pPr lvl="1"/>
            <a:endParaRPr lang="en-US" sz="2000" dirty="0" smtClean="0"/>
          </a:p>
          <a:p>
            <a:pPr lvl="1"/>
            <a:r>
              <a:rPr lang="en-US" sz="1800" dirty="0" smtClean="0"/>
              <a:t>Your </a:t>
            </a:r>
            <a:r>
              <a:rPr lang="en-US" sz="1800" dirty="0"/>
              <a:t>Information and Online </a:t>
            </a:r>
            <a:r>
              <a:rPr lang="en-US" sz="1800" dirty="0" smtClean="0"/>
              <a:t>Resources</a:t>
            </a:r>
            <a:endParaRPr lang="en-US" sz="1800" dirty="0"/>
          </a:p>
          <a:p>
            <a:pPr lvl="2"/>
            <a:r>
              <a:rPr lang="en-US" sz="1800" dirty="0"/>
              <a:t>Information Shared</a:t>
            </a:r>
          </a:p>
          <a:p>
            <a:pPr lvl="1"/>
            <a:r>
              <a:rPr lang="en-US" sz="1800" dirty="0"/>
              <a:t>Creation of Secondary Accounts</a:t>
            </a:r>
          </a:p>
          <a:p>
            <a:pPr lvl="2"/>
            <a:r>
              <a:rPr lang="en-US" sz="1800" dirty="0"/>
              <a:t>Mandatory</a:t>
            </a:r>
          </a:p>
          <a:p>
            <a:pPr lvl="2"/>
            <a:r>
              <a:rPr lang="en-US" sz="1800" dirty="0"/>
              <a:t>Optional</a:t>
            </a:r>
          </a:p>
          <a:p>
            <a:pPr lvl="1"/>
            <a:r>
              <a:rPr lang="en-US" sz="1800" dirty="0"/>
              <a:t>A-Z Online Resources</a:t>
            </a:r>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36</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219200"/>
            <a:ext cx="3376251" cy="4624387"/>
          </a:xfrm>
          <a:prstGeom prst="rect">
            <a:avLst/>
          </a:prstGeom>
        </p:spPr>
      </p:pic>
    </p:spTree>
    <p:extLst>
      <p:ext uri="{BB962C8B-B14F-4D97-AF65-F5344CB8AC3E}">
        <p14:creationId xmlns:p14="http://schemas.microsoft.com/office/powerpoint/2010/main" val="3189428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Digital Privacy Page</a:t>
            </a:r>
            <a:endParaRPr lang="en-US" dirty="0"/>
          </a:p>
        </p:txBody>
      </p:sp>
      <p:sp>
        <p:nvSpPr>
          <p:cNvPr id="3" name="Text Placeholder 2"/>
          <p:cNvSpPr>
            <a:spLocks noGrp="1"/>
          </p:cNvSpPr>
          <p:nvPr>
            <p:ph type="body" sz="quarter" idx="12"/>
          </p:nvPr>
        </p:nvSpPr>
        <p:spPr>
          <a:xfrm>
            <a:off x="357128" y="1143000"/>
            <a:ext cx="8358217" cy="4071937"/>
          </a:xfrm>
        </p:spPr>
        <p:txBody>
          <a:bodyPr>
            <a:normAutofit/>
          </a:bodyPr>
          <a:lstStyle/>
          <a:p>
            <a:r>
              <a:rPr lang="en-US" dirty="0" smtClean="0"/>
              <a:t>Related Policies</a:t>
            </a:r>
          </a:p>
          <a:p>
            <a:pPr>
              <a:buFont typeface="Arial" panose="020B0604020202020204" pitchFamily="34" charset="0"/>
              <a:buChar char="•"/>
            </a:pPr>
            <a:endParaRPr lang="en-US" sz="1800" b="0" dirty="0" smtClean="0"/>
          </a:p>
          <a:p>
            <a:pPr>
              <a:buFont typeface="Arial" panose="020B0604020202020204" pitchFamily="34" charset="0"/>
              <a:buChar char="•"/>
            </a:pPr>
            <a:r>
              <a:rPr lang="en-US" sz="1800" b="0" dirty="0" smtClean="0"/>
              <a:t>Privacy </a:t>
            </a:r>
            <a:r>
              <a:rPr lang="en-US" sz="1800" b="0" dirty="0"/>
              <a:t>and Confidentiality </a:t>
            </a:r>
            <a:endParaRPr lang="en-US" sz="1800" b="0" dirty="0" smtClean="0"/>
          </a:p>
          <a:p>
            <a:pPr marL="0" indent="0"/>
            <a:r>
              <a:rPr lang="en-US" sz="1800" b="0" dirty="0"/>
              <a:t>	</a:t>
            </a:r>
            <a:r>
              <a:rPr lang="en-US" sz="1800" b="0" dirty="0" smtClean="0"/>
              <a:t>of </a:t>
            </a:r>
            <a:r>
              <a:rPr lang="en-US" sz="1800" b="0" dirty="0"/>
              <a:t>Customer </a:t>
            </a:r>
            <a:r>
              <a:rPr lang="en-US" sz="1800" b="0" dirty="0" smtClean="0"/>
              <a:t>Information</a:t>
            </a:r>
          </a:p>
          <a:p>
            <a:pPr>
              <a:buFont typeface="Arial" panose="020B0604020202020204" pitchFamily="34" charset="0"/>
              <a:buChar char="•"/>
            </a:pPr>
            <a:r>
              <a:rPr lang="en-US" sz="1800" b="0" dirty="0" smtClean="0"/>
              <a:t>Public </a:t>
            </a:r>
            <a:r>
              <a:rPr lang="en-US" sz="1800" b="0" dirty="0"/>
              <a:t>Internet </a:t>
            </a:r>
            <a:r>
              <a:rPr lang="en-US" sz="1800" b="0" dirty="0" smtClean="0"/>
              <a:t>Access</a:t>
            </a:r>
          </a:p>
          <a:p>
            <a:pPr>
              <a:buFont typeface="Arial" panose="020B0604020202020204" pitchFamily="34" charset="0"/>
              <a:buChar char="•"/>
            </a:pPr>
            <a:r>
              <a:rPr lang="en-US" sz="1800" b="0" dirty="0" smtClean="0"/>
              <a:t>Social </a:t>
            </a:r>
            <a:r>
              <a:rPr lang="en-US" sz="1800" b="0" dirty="0"/>
              <a:t>Media Community </a:t>
            </a:r>
            <a:r>
              <a:rPr lang="en-US" sz="1800" b="0" dirty="0" smtClean="0"/>
              <a:t>Policy</a:t>
            </a:r>
          </a:p>
          <a:p>
            <a:pPr>
              <a:buFont typeface="Arial" panose="020B0604020202020204" pitchFamily="34" charset="0"/>
              <a:buChar char="•"/>
            </a:pPr>
            <a:r>
              <a:rPr lang="en-US" sz="1800" b="0" dirty="0" smtClean="0"/>
              <a:t>Personal </a:t>
            </a:r>
            <a:r>
              <a:rPr lang="en-US" sz="1800" b="0" dirty="0"/>
              <a:t>Information </a:t>
            </a:r>
            <a:r>
              <a:rPr lang="en-US" sz="1800" b="0" dirty="0" smtClean="0"/>
              <a:t>Banks</a:t>
            </a:r>
          </a:p>
          <a:p>
            <a:pPr>
              <a:buFont typeface="Arial" panose="020B0604020202020204" pitchFamily="34" charset="0"/>
              <a:buChar char="•"/>
            </a:pPr>
            <a:r>
              <a:rPr lang="en-US" sz="1800" b="0" dirty="0" smtClean="0"/>
              <a:t>Policies</a:t>
            </a:r>
          </a:p>
          <a:p>
            <a:pPr>
              <a:buFont typeface="Arial" panose="020B0604020202020204" pitchFamily="34" charset="0"/>
              <a:buChar char="•"/>
            </a:pPr>
            <a:r>
              <a:rPr lang="en-US" sz="1800" b="0" dirty="0" smtClean="0"/>
              <a:t>A-Z </a:t>
            </a:r>
            <a:r>
              <a:rPr lang="en-US" sz="1800" b="0" dirty="0"/>
              <a:t>Online Resources</a:t>
            </a:r>
          </a:p>
          <a:p>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37</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208073"/>
            <a:ext cx="3505200" cy="4776418"/>
          </a:xfrm>
          <a:prstGeom prst="rect">
            <a:avLst/>
          </a:prstGeom>
        </p:spPr>
      </p:pic>
    </p:spTree>
    <p:extLst>
      <p:ext uri="{BB962C8B-B14F-4D97-AF65-F5344CB8AC3E}">
        <p14:creationId xmlns:p14="http://schemas.microsoft.com/office/powerpoint/2010/main" val="1251266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p>
          <a:p>
            <a:endParaRPr lang="en-US" sz="2000" dirty="0" smtClean="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r>
              <a:rPr lang="en-US" sz="3200" dirty="0" smtClean="0"/>
              <a:t>Rachael Collins 	</a:t>
            </a:r>
          </a:p>
          <a:p>
            <a:pPr algn="ctr"/>
            <a:r>
              <a:rPr lang="en-US" sz="3200" dirty="0" smtClean="0"/>
              <a:t>rcollins@epl.ca</a:t>
            </a:r>
          </a:p>
          <a:p>
            <a:pPr algn="ctr"/>
            <a:endParaRPr lang="en-US" sz="2000"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38</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758" y="1143000"/>
            <a:ext cx="3981450" cy="2751624"/>
          </a:xfrm>
          <a:prstGeom prst="rect">
            <a:avLst/>
          </a:prstGeom>
          <a:ln w="41275">
            <a:solidFill>
              <a:schemeClr val="tx2">
                <a:lumMod val="75000"/>
                <a:lumOff val="25000"/>
              </a:schemeClr>
            </a:solidFill>
          </a:ln>
        </p:spPr>
      </p:pic>
    </p:spTree>
    <p:extLst>
      <p:ext uri="{BB962C8B-B14F-4D97-AF65-F5344CB8AC3E}">
        <p14:creationId xmlns:p14="http://schemas.microsoft.com/office/powerpoint/2010/main" val="2566477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7"/>
            <a:ext cx="8358188" cy="5815033"/>
          </a:xfrm>
        </p:spPr>
        <p:txBody>
          <a:bodyPr/>
          <a:lstStyle/>
          <a:p>
            <a:r>
              <a:rPr lang="en-US" dirty="0" smtClean="0"/>
              <a:t>Resources</a:t>
            </a:r>
          </a:p>
          <a:p>
            <a:r>
              <a:rPr lang="en-US" sz="1600" b="0" cap="small" dirty="0" smtClean="0"/>
              <a:t>Webinars</a:t>
            </a:r>
            <a:endParaRPr lang="en-US" sz="3200" b="0" cap="small" dirty="0" smtClean="0"/>
          </a:p>
          <a:p>
            <a:r>
              <a:rPr lang="en-US" sz="1600" b="0" dirty="0" smtClean="0">
                <a:hlinkClick r:id="rId3"/>
              </a:rPr>
              <a:t>Protecting Patron Privacy in Public Libraries – Tech Soup March 2016</a:t>
            </a:r>
            <a:endParaRPr lang="en-US" sz="1600" b="0" dirty="0" smtClean="0"/>
          </a:p>
          <a:p>
            <a:r>
              <a:rPr lang="en-US" sz="1600" b="0" dirty="0" smtClean="0">
                <a:hlinkClick r:id="rId4"/>
              </a:rPr>
              <a:t>The Why and How of HTTPS – LITA March 2016</a:t>
            </a:r>
            <a:endParaRPr lang="en-US" sz="1600" b="0" dirty="0" smtClean="0"/>
          </a:p>
          <a:p>
            <a:endParaRPr lang="en-US" sz="1600" dirty="0" smtClean="0"/>
          </a:p>
          <a:p>
            <a:r>
              <a:rPr lang="en-US" sz="1600" b="0" cap="small" dirty="0" smtClean="0"/>
              <a:t>ALA Guidelines &amp; Checklists</a:t>
            </a:r>
          </a:p>
          <a:p>
            <a:r>
              <a:rPr lang="en-US" sz="1600" b="0" dirty="0" smtClean="0">
                <a:hlinkClick r:id="rId5"/>
              </a:rPr>
              <a:t>Library Privacy Guidelines for E-book Lending and Digital Content Vendors</a:t>
            </a:r>
            <a:endParaRPr lang="en-US" sz="1600" b="0" dirty="0" smtClean="0"/>
          </a:p>
          <a:p>
            <a:r>
              <a:rPr lang="en-US" sz="1600" b="0" dirty="0" smtClean="0">
                <a:hlinkClick r:id="rId6"/>
              </a:rPr>
              <a:t>Library Privacy Checklist for E-Book Lending and Digital </a:t>
            </a:r>
            <a:r>
              <a:rPr lang="en-US" sz="1600" b="0" dirty="0">
                <a:hlinkClick r:id="rId6"/>
              </a:rPr>
              <a:t>Content Vendors </a:t>
            </a:r>
            <a:endParaRPr lang="en-US" sz="1600" b="0" dirty="0" smtClean="0"/>
          </a:p>
          <a:p>
            <a:endParaRPr lang="en-US" sz="1600" b="0" dirty="0"/>
          </a:p>
          <a:p>
            <a:r>
              <a:rPr lang="en-US" sz="1600" b="0" cap="small" dirty="0" smtClean="0"/>
              <a:t>NISO Principles</a:t>
            </a:r>
          </a:p>
          <a:p>
            <a:r>
              <a:rPr lang="en-US" sz="1600" b="0" cap="small" dirty="0" smtClean="0">
                <a:hlinkClick r:id="rId7" invalidUrl="http://www.niso.org/apps/group_public/download.php/16064/NISO Privacy Principles.pdf"/>
              </a:rPr>
              <a:t>NISO Consensus Principles on Users’ Digital Privacy in Library, publisher, and Software-Provider Systems</a:t>
            </a:r>
            <a:endParaRPr lang="en-US" sz="1600" b="0" cap="small" dirty="0" smtClean="0"/>
          </a:p>
          <a:p>
            <a:endParaRPr lang="en-US" sz="1600" dirty="0" smtClean="0"/>
          </a:p>
          <a:p>
            <a:r>
              <a:rPr lang="en-US" sz="1600" b="0" cap="small" dirty="0" smtClean="0"/>
              <a:t>Articles and Chapters</a:t>
            </a:r>
          </a:p>
          <a:p>
            <a:r>
              <a:rPr lang="en-US" sz="1600" b="0" dirty="0" smtClean="0"/>
              <a:t>Breeding, Marshall. </a:t>
            </a:r>
            <a:r>
              <a:rPr lang="en-US" sz="1600" b="0" i="1" dirty="0" smtClean="0"/>
              <a:t>Privacy and Security for Library Systems</a:t>
            </a:r>
            <a:r>
              <a:rPr lang="en-US" sz="1600" b="0" dirty="0" smtClean="0"/>
              <a:t>. Library Technology Reports. May/June 2016. </a:t>
            </a:r>
            <a:endParaRPr lang="en-US" sz="1600" b="0"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39</a:t>
            </a:fld>
            <a:endParaRPr lang="en-US" dirty="0"/>
          </a:p>
        </p:txBody>
      </p:sp>
    </p:spTree>
    <p:extLst>
      <p:ext uri="{BB962C8B-B14F-4D97-AF65-F5344CB8AC3E}">
        <p14:creationId xmlns:p14="http://schemas.microsoft.com/office/powerpoint/2010/main" val="2597797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245379" y="2260367"/>
            <a:ext cx="6248400" cy="2681294"/>
          </a:xfrm>
        </p:spPr>
        <p:txBody>
          <a:bodyPr>
            <a:normAutofit/>
          </a:bodyPr>
          <a:lstStyle/>
          <a:p>
            <a:pPr marL="114300" indent="-457200">
              <a:buFont typeface="Arial" panose="020B0604020202020204" pitchFamily="34" charset="0"/>
              <a:buChar char="•"/>
            </a:pPr>
            <a:r>
              <a:rPr lang="en-US" sz="2400" b="0" dirty="0" smtClean="0"/>
              <a:t>IT</a:t>
            </a:r>
          </a:p>
          <a:p>
            <a:pPr marL="114300" indent="-457200">
              <a:buFont typeface="Arial" panose="020B0604020202020204" pitchFamily="34" charset="0"/>
              <a:buChar char="•"/>
            </a:pPr>
            <a:r>
              <a:rPr lang="en-US" sz="2400" b="0" dirty="0" smtClean="0"/>
              <a:t>ILS admins</a:t>
            </a:r>
          </a:p>
          <a:p>
            <a:pPr marL="114300" indent="-457200">
              <a:buFont typeface="Arial" panose="020B0604020202020204" pitchFamily="34" charset="0"/>
              <a:buChar char="•"/>
            </a:pPr>
            <a:r>
              <a:rPr lang="en-US" sz="2400" b="0" dirty="0" smtClean="0"/>
              <a:t>Web Services</a:t>
            </a:r>
          </a:p>
          <a:p>
            <a:pPr marL="114300" indent="-457200">
              <a:buFont typeface="Arial" panose="020B0604020202020204" pitchFamily="34" charset="0"/>
              <a:buChar char="•"/>
            </a:pPr>
            <a:r>
              <a:rPr lang="en-US" sz="2400" b="0" dirty="0" smtClean="0"/>
              <a:t>Collections Management &amp; Access</a:t>
            </a:r>
          </a:p>
          <a:p>
            <a:pPr marL="114300" indent="-457200">
              <a:buFont typeface="Arial" panose="020B0604020202020204" pitchFamily="34" charset="0"/>
              <a:buChar char="•"/>
            </a:pPr>
            <a:r>
              <a:rPr lang="en-US" sz="2400" b="0" dirty="0" smtClean="0"/>
              <a:t>FOIP Coordinator</a:t>
            </a:r>
          </a:p>
        </p:txBody>
      </p:sp>
      <p:sp>
        <p:nvSpPr>
          <p:cNvPr id="3" name="Text Placeholder 2"/>
          <p:cNvSpPr>
            <a:spLocks noGrp="1"/>
          </p:cNvSpPr>
          <p:nvPr>
            <p:ph type="body" sz="quarter" idx="10"/>
          </p:nvPr>
        </p:nvSpPr>
        <p:spPr>
          <a:xfrm>
            <a:off x="357158" y="1167095"/>
            <a:ext cx="8024842" cy="1624012"/>
          </a:xfrm>
        </p:spPr>
        <p:txBody>
          <a:bodyPr>
            <a:normAutofit/>
          </a:bodyPr>
          <a:lstStyle/>
          <a:p>
            <a:r>
              <a:rPr lang="en-US" sz="2400" dirty="0" smtClean="0"/>
              <a:t>Who at your institution is invested in Customer Privacy and your library’s digital resources?</a:t>
            </a:r>
            <a:endParaRPr lang="en-US" sz="2400" dirty="0"/>
          </a:p>
        </p:txBody>
      </p:sp>
      <p:sp>
        <p:nvSpPr>
          <p:cNvPr id="4" name="Text Placeholder 3"/>
          <p:cNvSpPr>
            <a:spLocks noGrp="1"/>
          </p:cNvSpPr>
          <p:nvPr>
            <p:ph type="body" sz="quarter" idx="11"/>
          </p:nvPr>
        </p:nvSpPr>
        <p:spPr/>
        <p:txBody>
          <a:bodyPr/>
          <a:lstStyle/>
          <a:p>
            <a:r>
              <a:rPr lang="en-US" dirty="0" smtClean="0">
                <a:solidFill>
                  <a:srgbClr val="7E409B"/>
                </a:solidFill>
              </a:rPr>
              <a:t>Privacy at Your Library</a:t>
            </a:r>
            <a:endParaRPr lang="en-US" dirty="0">
              <a:solidFill>
                <a:srgbClr val="7E409B"/>
              </a:solidFill>
            </a:endParaRPr>
          </a:p>
        </p:txBody>
      </p:sp>
      <p:sp>
        <p:nvSpPr>
          <p:cNvPr id="5" name="Slide Number Placeholder 4"/>
          <p:cNvSpPr>
            <a:spLocks noGrp="1"/>
          </p:cNvSpPr>
          <p:nvPr>
            <p:ph type="sldNum" sz="quarter" idx="4"/>
          </p:nvPr>
        </p:nvSpPr>
        <p:spPr/>
        <p:txBody>
          <a:bodyPr/>
          <a:lstStyle/>
          <a:p>
            <a:fld id="{976B6DAE-1464-4C4A-A17B-99A185F7EC64}" type="slidenum">
              <a:rPr lang="en-US" smtClean="0"/>
              <a:pPr/>
              <a:t>4</a:t>
            </a:fld>
            <a:endParaRPr lang="en-US" dirty="0"/>
          </a:p>
        </p:txBody>
      </p:sp>
    </p:spTree>
    <p:extLst>
      <p:ext uri="{BB962C8B-B14F-4D97-AF65-F5344CB8AC3E}">
        <p14:creationId xmlns:p14="http://schemas.microsoft.com/office/powerpoint/2010/main" val="417474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58" y="357167"/>
            <a:ext cx="8558242" cy="5214973"/>
          </a:xfrm>
        </p:spPr>
        <p:txBody>
          <a:bodyPr>
            <a:normAutofit/>
          </a:bodyPr>
          <a:lstStyle/>
          <a:p>
            <a:r>
              <a:rPr lang="en-US" sz="3200" dirty="0" smtClean="0"/>
              <a:t>Customer Privacy &amp; Digital Collections:</a:t>
            </a:r>
          </a:p>
          <a:p>
            <a:r>
              <a:rPr lang="en-US" sz="3200" dirty="0" smtClean="0"/>
              <a:t>Guidelines</a:t>
            </a:r>
            <a:endParaRPr lang="en-US" sz="3200"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5</a:t>
            </a:fld>
            <a:endParaRPr lang="en-US" dirty="0"/>
          </a:p>
        </p:txBody>
      </p:sp>
      <p:grpSp>
        <p:nvGrpSpPr>
          <p:cNvPr id="4" name="Group 3"/>
          <p:cNvGrpSpPr/>
          <p:nvPr/>
        </p:nvGrpSpPr>
        <p:grpSpPr>
          <a:xfrm>
            <a:off x="2490758" y="1600200"/>
            <a:ext cx="4570360" cy="4191000"/>
            <a:chOff x="1982840" y="1295400"/>
            <a:chExt cx="4648200" cy="4495800"/>
          </a:xfrm>
        </p:grpSpPr>
        <p:sp>
          <p:nvSpPr>
            <p:cNvPr id="5" name="Rectangle 4"/>
            <p:cNvSpPr/>
            <p:nvPr/>
          </p:nvSpPr>
          <p:spPr>
            <a:xfrm>
              <a:off x="1982840" y="1295400"/>
              <a:ext cx="4648200" cy="449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44836" y="1399746"/>
              <a:ext cx="3675262" cy="491802"/>
            </a:xfrm>
            <a:prstGeom prst="rect">
              <a:avLst/>
            </a:prstGeom>
            <a:noFill/>
          </p:spPr>
          <p:txBody>
            <a:bodyPr wrap="square" rtlCol="0">
              <a:spAutoFit/>
            </a:bodyPr>
            <a:lstStyle/>
            <a:p>
              <a:r>
                <a:rPr lang="en-US" sz="2000" dirty="0">
                  <a:solidFill>
                    <a:schemeClr val="bg1"/>
                  </a:solidFill>
                </a:rPr>
                <a:t>♪ </a:t>
              </a:r>
              <a:r>
                <a:rPr lang="en-US" sz="2000" b="1" dirty="0" smtClean="0">
                  <a:solidFill>
                    <a:schemeClr val="bg1"/>
                  </a:solidFill>
                </a:rPr>
                <a:t>I just can’t get </a:t>
              </a:r>
              <a:endParaRPr lang="en-US" sz="2000" b="1" dirty="0">
                <a:solidFill>
                  <a:schemeClr val="bg1"/>
                </a:solidFill>
              </a:endParaRPr>
            </a:p>
          </p:txBody>
        </p:sp>
        <p:sp>
          <p:nvSpPr>
            <p:cNvPr id="8" name="TextBox 7"/>
            <p:cNvSpPr txBox="1"/>
            <p:nvPr/>
          </p:nvSpPr>
          <p:spPr>
            <a:xfrm>
              <a:off x="2213080" y="5215753"/>
              <a:ext cx="4263920" cy="491802"/>
            </a:xfrm>
            <a:prstGeom prst="rect">
              <a:avLst/>
            </a:prstGeom>
            <a:noFill/>
          </p:spPr>
          <p:txBody>
            <a:bodyPr wrap="square" rtlCol="0">
              <a:spAutoFit/>
            </a:bodyPr>
            <a:lstStyle/>
            <a:p>
              <a:pPr algn="ctr"/>
              <a:r>
                <a:rPr lang="en-US" sz="2000" b="1" dirty="0">
                  <a:solidFill>
                    <a:schemeClr val="bg1"/>
                  </a:solidFill>
                </a:rPr>
                <a:t>you </a:t>
              </a:r>
              <a:r>
                <a:rPr lang="en-US" sz="2000" b="1" dirty="0" smtClean="0">
                  <a:solidFill>
                    <a:schemeClr val="bg1"/>
                  </a:solidFill>
                </a:rPr>
                <a:t>out of </a:t>
              </a:r>
              <a:r>
                <a:rPr lang="en-US" sz="2000" b="1" dirty="0">
                  <a:solidFill>
                    <a:schemeClr val="bg1"/>
                  </a:solidFill>
                </a:rPr>
                <a:t>my </a:t>
              </a:r>
              <a:r>
                <a:rPr lang="en-US" sz="2000" b="1" dirty="0" smtClean="0">
                  <a:solidFill>
                    <a:schemeClr val="bg1"/>
                  </a:solidFill>
                </a:rPr>
                <a:t>head </a:t>
              </a:r>
              <a:r>
                <a:rPr lang="en-US" sz="2000" dirty="0" smtClean="0">
                  <a:solidFill>
                    <a:schemeClr val="bg1"/>
                  </a:solidFill>
                </a:rPr>
                <a:t>♪</a:t>
              </a:r>
              <a:endParaRPr lang="en-US" sz="2000" b="1" dirty="0">
                <a:solidFill>
                  <a:schemeClr val="bg1"/>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3801" y="2050990"/>
              <a:ext cx="4627239" cy="3183540"/>
            </a:xfrm>
            <a:prstGeom prst="rect">
              <a:avLst/>
            </a:prstGeom>
          </p:spPr>
        </p:pic>
      </p:grpSp>
    </p:spTree>
    <p:extLst>
      <p:ext uri="{BB962C8B-B14F-4D97-AF65-F5344CB8AC3E}">
        <p14:creationId xmlns:p14="http://schemas.microsoft.com/office/powerpoint/2010/main" val="2857136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CA" sz="4000" dirty="0" smtClean="0">
                <a:solidFill>
                  <a:srgbClr val="FFBE32"/>
                </a:solidFill>
              </a:rPr>
              <a:t>Library </a:t>
            </a:r>
            <a:r>
              <a:rPr lang="en-CA" sz="4000" dirty="0">
                <a:solidFill>
                  <a:srgbClr val="FFBE32"/>
                </a:solidFill>
              </a:rPr>
              <a:t>Associations and Privacy </a:t>
            </a:r>
          </a:p>
        </p:txBody>
      </p:sp>
      <p:sp>
        <p:nvSpPr>
          <p:cNvPr id="3" name="Text Placeholder 2"/>
          <p:cNvSpPr>
            <a:spLocks noGrp="1"/>
          </p:cNvSpPr>
          <p:nvPr>
            <p:ph type="body" sz="quarter" idx="12"/>
          </p:nvPr>
        </p:nvSpPr>
        <p:spPr>
          <a:xfrm>
            <a:off x="344428" y="1143000"/>
            <a:ext cx="8358217" cy="4800600"/>
          </a:xfrm>
        </p:spPr>
        <p:txBody>
          <a:bodyPr anchor="ctr">
            <a:normAutofit/>
          </a:bodyPr>
          <a:lstStyle/>
          <a:p>
            <a:pPr marL="0" lvl="1" indent="0">
              <a:buSzPct val="100000"/>
              <a:buNone/>
              <a:defRPr sz="1400">
                <a:latin typeface="+mn-lt"/>
                <a:ea typeface="+mn-ea"/>
                <a:cs typeface="+mn-cs"/>
                <a:sym typeface="Calibri"/>
              </a:defRPr>
            </a:pPr>
            <a:r>
              <a:rPr lang="en-CA" sz="1600" b="1" dirty="0" smtClean="0"/>
              <a:t>CLA </a:t>
            </a:r>
            <a:r>
              <a:rPr lang="en-CA" sz="1600" b="1" dirty="0"/>
              <a:t>Statement on </a:t>
            </a:r>
            <a:r>
              <a:rPr lang="en-CA" sz="1600" b="1" dirty="0" smtClean="0"/>
              <a:t> Access to Information and Communication Technology:</a:t>
            </a:r>
            <a:endParaRPr lang="en-CA" sz="1600" dirty="0" smtClean="0"/>
          </a:p>
          <a:p>
            <a:pPr marL="1407150" lvl="3" indent="-285750">
              <a:buSzPct val="100000"/>
              <a:buFont typeface="Wingdings" panose="05000000000000000000" pitchFamily="2" charset="2"/>
              <a:buChar char="Ø"/>
              <a:defRPr sz="1400">
                <a:latin typeface="+mn-lt"/>
                <a:ea typeface="+mn-ea"/>
                <a:cs typeface="+mn-cs"/>
                <a:sym typeface="Calibri"/>
              </a:defRPr>
            </a:pPr>
            <a:r>
              <a:rPr lang="en-CA" sz="1600" dirty="0" smtClean="0"/>
              <a:t>In all situations, there should be a written statement outlining the purpose for which personal data is collected.</a:t>
            </a:r>
          </a:p>
          <a:p>
            <a:pPr marL="1407150" lvl="3" indent="-285750">
              <a:buSzPct val="100000"/>
              <a:buFont typeface="Wingdings" panose="05000000000000000000" pitchFamily="2" charset="2"/>
              <a:buChar char="Ø"/>
              <a:defRPr sz="1400">
                <a:latin typeface="+mn-lt"/>
                <a:ea typeface="+mn-ea"/>
                <a:cs typeface="+mn-cs"/>
                <a:sym typeface="Calibri"/>
              </a:defRPr>
            </a:pPr>
            <a:r>
              <a:rPr lang="en-CA" sz="1600" dirty="0"/>
              <a:t>T</a:t>
            </a:r>
            <a:r>
              <a:rPr lang="en-CA" sz="1600" dirty="0" smtClean="0"/>
              <a:t>he </a:t>
            </a:r>
            <a:r>
              <a:rPr lang="en-CA" sz="1600" dirty="0"/>
              <a:t>collection of personal information should be limited to that which is necessary for the purposes identified by the </a:t>
            </a:r>
            <a:r>
              <a:rPr lang="en-CA" sz="1600" dirty="0" smtClean="0"/>
              <a:t>organization</a:t>
            </a:r>
          </a:p>
          <a:p>
            <a:pPr marL="1407150" lvl="3" indent="-285750">
              <a:buSzPct val="100000"/>
              <a:buFont typeface="Wingdings" panose="05000000000000000000" pitchFamily="2" charset="2"/>
              <a:buChar char="Ø"/>
              <a:defRPr sz="1400">
                <a:latin typeface="+mn-lt"/>
                <a:ea typeface="+mn-ea"/>
                <a:cs typeface="+mn-cs"/>
                <a:sym typeface="Calibri"/>
              </a:defRPr>
            </a:pPr>
            <a:r>
              <a:rPr lang="en-US" sz="1600" dirty="0"/>
              <a:t>This data should not be traded or sold without the express written permission of the individual affected. Information about privacy policies and mechanisms should be easily accessible and all changes to these should be made on an opt-in </a:t>
            </a:r>
            <a:r>
              <a:rPr lang="en-US" sz="1600" dirty="0" smtClean="0"/>
              <a:t>basis</a:t>
            </a:r>
            <a:endParaRPr lang="en-CA" sz="1600" dirty="0" smtClean="0"/>
          </a:p>
          <a:p>
            <a:pPr lvl="4" indent="914400">
              <a:defRPr sz="1400">
                <a:latin typeface="+mn-lt"/>
                <a:ea typeface="+mn-ea"/>
                <a:cs typeface="+mn-cs"/>
                <a:sym typeface="Calibri"/>
              </a:defRPr>
            </a:pPr>
            <a:endParaRPr lang="en-CA" sz="1600" dirty="0" smtClean="0"/>
          </a:p>
          <a:p>
            <a:pPr marL="744300" indent="-228600">
              <a:buClr>
                <a:srgbClr val="000000"/>
              </a:buClr>
              <a:buSzPct val="100000"/>
              <a:defRPr sz="1400">
                <a:latin typeface="+mn-lt"/>
                <a:ea typeface="+mn-ea"/>
                <a:cs typeface="+mn-cs"/>
                <a:sym typeface="Calibri"/>
              </a:defRPr>
            </a:pPr>
            <a:r>
              <a:rPr lang="en-CA" sz="1600" dirty="0" smtClean="0"/>
              <a:t>New CLA Intellectual Freedom Statement : </a:t>
            </a:r>
          </a:p>
          <a:p>
            <a:pPr marL="1394550" lvl="2" indent="-285750">
              <a:buClr>
                <a:srgbClr val="000000"/>
              </a:buClr>
              <a:buSzPct val="100000"/>
              <a:buFont typeface="Wingdings" panose="05000000000000000000" pitchFamily="2" charset="2"/>
              <a:buChar char="Ø"/>
              <a:defRPr sz="1400">
                <a:latin typeface="+mn-lt"/>
                <a:ea typeface="+mn-ea"/>
                <a:cs typeface="+mn-cs"/>
                <a:sym typeface="Calibri"/>
              </a:defRPr>
            </a:pPr>
            <a:r>
              <a:rPr lang="en-CA" sz="1600" dirty="0" smtClean="0"/>
              <a:t>“</a:t>
            </a:r>
            <a:r>
              <a:rPr lang="en-CA" sz="1600" dirty="0"/>
              <a:t>Libraries have a core responsibility to safeguard and defend privacy in the individual’s pursuit of expressive content. To this end, libraries protect the identities and activities of library users except when required by the courts to cede them”(CLA IF Statement).</a:t>
            </a:r>
          </a:p>
          <a:p>
            <a:pPr lvl="4" indent="914400">
              <a:defRPr sz="1200">
                <a:latin typeface="+mn-lt"/>
                <a:ea typeface="+mn-ea"/>
                <a:cs typeface="+mn-cs"/>
                <a:sym typeface="Calibri"/>
              </a:defRPr>
            </a:pPr>
            <a:endParaRPr lang="en-CA" sz="1800" b="1"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CA" dirty="0" smtClean="0">
                <a:solidFill>
                  <a:srgbClr val="FFBE32"/>
                </a:solidFill>
              </a:rPr>
              <a:t>Library </a:t>
            </a:r>
            <a:r>
              <a:rPr lang="en-CA" dirty="0">
                <a:solidFill>
                  <a:srgbClr val="FFBE32"/>
                </a:solidFill>
              </a:rPr>
              <a:t>Associations and Privacy </a:t>
            </a:r>
          </a:p>
        </p:txBody>
      </p:sp>
      <p:sp>
        <p:nvSpPr>
          <p:cNvPr id="3" name="Text Placeholder 2"/>
          <p:cNvSpPr>
            <a:spLocks noGrp="1"/>
          </p:cNvSpPr>
          <p:nvPr>
            <p:ph type="body" sz="quarter" idx="12"/>
          </p:nvPr>
        </p:nvSpPr>
        <p:spPr>
          <a:xfrm>
            <a:off x="242401" y="1000767"/>
            <a:ext cx="8358217" cy="3380333"/>
          </a:xfrm>
        </p:spPr>
        <p:txBody>
          <a:bodyPr anchor="ctr">
            <a:normAutofit/>
          </a:bodyPr>
          <a:lstStyle/>
          <a:p>
            <a:pPr marL="285750" indent="-285750">
              <a:buSzPct val="100000"/>
              <a:buFont typeface="Arial"/>
              <a:buChar char="•"/>
              <a:defRPr sz="2000" b="1"/>
            </a:pPr>
            <a:r>
              <a:rPr lang="en-CA" dirty="0" smtClean="0">
                <a:latin typeface="Calibri" panose="020F0502020204030204" pitchFamily="34" charset="0"/>
              </a:rPr>
              <a:t>ALA</a:t>
            </a:r>
            <a:r>
              <a:rPr lang="en-CA" dirty="0">
                <a:latin typeface="Calibri" panose="020F0502020204030204" pitchFamily="34" charset="0"/>
              </a:rPr>
              <a:t>:</a:t>
            </a:r>
          </a:p>
          <a:p>
            <a:pPr marL="685800" lvl="1" indent="-228600">
              <a:buClr>
                <a:srgbClr val="000000"/>
              </a:buClr>
              <a:buSzPct val="100000"/>
              <a:defRPr sz="1400">
                <a:latin typeface="+mn-lt"/>
                <a:ea typeface="+mn-ea"/>
                <a:cs typeface="+mn-cs"/>
                <a:sym typeface="Calibri"/>
              </a:defRPr>
            </a:pPr>
            <a:r>
              <a:rPr lang="en-CA" sz="1600" dirty="0">
                <a:latin typeface="Calibri" panose="020F0502020204030204" pitchFamily="34" charset="0"/>
              </a:rPr>
              <a:t>New ALA Privacy Guidelines for E-books Lending and Digital Content Vendors </a:t>
            </a:r>
          </a:p>
          <a:p>
            <a:pPr lvl="3">
              <a:defRPr sz="1200">
                <a:latin typeface="+mn-lt"/>
                <a:ea typeface="+mn-ea"/>
                <a:cs typeface="+mn-cs"/>
                <a:sym typeface="Calibri"/>
              </a:defRPr>
            </a:pPr>
            <a:r>
              <a:rPr lang="en-CA" sz="1400" dirty="0" smtClean="0">
                <a:latin typeface="Calibri" panose="020F0502020204030204" pitchFamily="34" charset="0"/>
              </a:rPr>
              <a:t>The </a:t>
            </a:r>
            <a:r>
              <a:rPr lang="en-CA" sz="1400" dirty="0">
                <a:latin typeface="Calibri" panose="020F0502020204030204" pitchFamily="34" charset="0"/>
              </a:rPr>
              <a:t>ALA guidelines urge libraries to work together with vendors to “ensure that the contracts and licenses governing the provision and use of digital information reflect library ethics, policies, and legal obligations concerning user privacy and confidentiality” (ALA, Library Privacy Guidelines). </a:t>
            </a:r>
            <a:endParaRPr lang="en-CA" sz="2000" dirty="0">
              <a:latin typeface="Calibri" panose="020F0502020204030204" pitchFamily="34" charset="0"/>
            </a:endParaRPr>
          </a:p>
          <a:p>
            <a:pPr marL="227250" lvl="1" indent="-171450">
              <a:buFont typeface="Arial" charset="0"/>
              <a:buChar char="•"/>
              <a:defRPr sz="1200">
                <a:latin typeface="+mn-lt"/>
                <a:ea typeface="+mn-ea"/>
                <a:cs typeface="+mn-cs"/>
                <a:sym typeface="Calibri"/>
              </a:defRPr>
            </a:pPr>
            <a:r>
              <a:rPr lang="en-CA" sz="2000" b="1" dirty="0" smtClean="0">
                <a:latin typeface="Calibri" panose="020F0502020204030204" pitchFamily="34" charset="0"/>
              </a:rPr>
              <a:t>NISO: </a:t>
            </a:r>
          </a:p>
          <a:p>
            <a:pPr marL="878850" lvl="2" indent="-171450">
              <a:buFont typeface="Arial" charset="0"/>
              <a:buChar char="•"/>
              <a:defRPr sz="1200">
                <a:latin typeface="+mn-lt"/>
                <a:ea typeface="+mn-ea"/>
                <a:cs typeface="+mn-cs"/>
                <a:sym typeface="Calibri"/>
              </a:defRPr>
            </a:pPr>
            <a:r>
              <a:rPr lang="en-CA" sz="1600" dirty="0">
                <a:latin typeface="Calibri" charset="0"/>
                <a:ea typeface="Calibri" charset="0"/>
                <a:cs typeface="Calibri" charset="0"/>
              </a:rPr>
              <a:t>“Consensus principles to address privacy of user data in library, content-provider, and software-supplier systems”</a:t>
            </a:r>
            <a:endParaRPr lang="en-CA" sz="1600" b="1" dirty="0">
              <a:latin typeface="Calibri" charset="0"/>
              <a:ea typeface="Calibri" charset="0"/>
              <a:cs typeface="Calibri" charset="0"/>
            </a:endParaRPr>
          </a:p>
          <a:p>
            <a:pPr marL="227250" lvl="1" indent="-171450">
              <a:buFont typeface="Arial" charset="0"/>
              <a:buChar char="•"/>
              <a:defRPr sz="1200">
                <a:latin typeface="+mn-lt"/>
                <a:ea typeface="+mn-ea"/>
                <a:cs typeface="+mn-cs"/>
                <a:sym typeface="Calibri"/>
              </a:defRPr>
            </a:pPr>
            <a:endParaRPr lang="en-CA" i="1" dirty="0">
              <a:solidFill>
                <a:schemeClr val="accent3"/>
              </a:solidFill>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7</a:t>
            </a:fld>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962400"/>
            <a:ext cx="1217854" cy="183010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8019" y="3917963"/>
            <a:ext cx="2586982" cy="1874546"/>
          </a:xfrm>
          <a:prstGeom prst="rect">
            <a:avLst/>
          </a:prstGeom>
          <a:ln w="28575">
            <a:solidFill>
              <a:srgbClr val="7E409B"/>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7119" y="3924954"/>
            <a:ext cx="1473200" cy="1905000"/>
          </a:xfrm>
          <a:prstGeom prst="rect">
            <a:avLst/>
          </a:prstGeom>
        </p:spPr>
      </p:pic>
    </p:spTree>
    <p:extLst>
      <p:ext uri="{BB962C8B-B14F-4D97-AF65-F5344CB8AC3E}">
        <p14:creationId xmlns:p14="http://schemas.microsoft.com/office/powerpoint/2010/main" val="49544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57158" y="357188"/>
            <a:ext cx="8358187" cy="862012"/>
          </a:xfrm>
        </p:spPr>
        <p:txBody>
          <a:bodyPr>
            <a:normAutofit/>
          </a:bodyPr>
          <a:lstStyle/>
          <a:p>
            <a:r>
              <a:rPr lang="en-CA" dirty="0" smtClean="0">
                <a:solidFill>
                  <a:srgbClr val="FFBE32"/>
                </a:solidFill>
              </a:rPr>
              <a:t>ALA &amp; NISO</a:t>
            </a:r>
          </a:p>
          <a:p>
            <a:endParaRPr lang="en-CA" sz="1600" dirty="0">
              <a:solidFill>
                <a:srgbClr val="7E409B"/>
              </a:solidFill>
            </a:endParaRPr>
          </a:p>
        </p:txBody>
      </p:sp>
      <p:sp>
        <p:nvSpPr>
          <p:cNvPr id="4" name="Slide Number Placeholder 3"/>
          <p:cNvSpPr>
            <a:spLocks noGrp="1"/>
          </p:cNvSpPr>
          <p:nvPr>
            <p:ph type="sldNum" sz="quarter" idx="4"/>
          </p:nvPr>
        </p:nvSpPr>
        <p:spPr/>
        <p:txBody>
          <a:bodyPr/>
          <a:lstStyle/>
          <a:p>
            <a:fld id="{976B6DAE-1464-4C4A-A17B-99A185F7EC64}" type="slidenum">
              <a:rPr lang="en-US" smtClean="0"/>
              <a:pPr/>
              <a:t>8</a:t>
            </a:fld>
            <a:endParaRPr lang="en-US" dirty="0"/>
          </a:p>
        </p:txBody>
      </p:sp>
      <p:sp>
        <p:nvSpPr>
          <p:cNvPr id="3" name="TextBox 2"/>
          <p:cNvSpPr txBox="1"/>
          <p:nvPr/>
        </p:nvSpPr>
        <p:spPr>
          <a:xfrm>
            <a:off x="357158" y="982011"/>
            <a:ext cx="7620000" cy="5355312"/>
          </a:xfrm>
          <a:prstGeom prst="rect">
            <a:avLst/>
          </a:prstGeom>
          <a:noFill/>
        </p:spPr>
        <p:txBody>
          <a:bodyPr wrap="square" rtlCol="0">
            <a:spAutoFit/>
          </a:bodyPr>
          <a:lstStyle/>
          <a:p>
            <a:endParaRPr lang="en-US" dirty="0" smtClean="0">
              <a:solidFill>
                <a:schemeClr val="tx2">
                  <a:lumMod val="95000"/>
                  <a:lumOff val="5000"/>
                </a:schemeClr>
              </a:solidFill>
            </a:endParaRPr>
          </a:p>
          <a:p>
            <a:pPr marL="285750" indent="-285750">
              <a:buFont typeface="Arial" panose="020B0604020202020204" pitchFamily="34" charset="0"/>
              <a:buChar char="•"/>
            </a:pPr>
            <a:r>
              <a:rPr lang="en-US" dirty="0" smtClean="0">
                <a:solidFill>
                  <a:schemeClr val="tx2">
                    <a:lumMod val="95000"/>
                    <a:lumOff val="5000"/>
                  </a:schemeClr>
                </a:solidFill>
              </a:rPr>
              <a:t>SECURITY</a:t>
            </a:r>
          </a:p>
          <a:p>
            <a:pPr marL="742950" lvl="1" indent="-285750">
              <a:buFont typeface="Arial" panose="020B0604020202020204" pitchFamily="34" charset="0"/>
              <a:buChar char="•"/>
            </a:pPr>
            <a:r>
              <a:rPr lang="en-US" dirty="0" smtClean="0">
                <a:solidFill>
                  <a:schemeClr val="tx2">
                    <a:lumMod val="95000"/>
                    <a:lumOff val="5000"/>
                  </a:schemeClr>
                </a:solidFill>
              </a:rPr>
              <a:t>Transmission</a:t>
            </a:r>
          </a:p>
          <a:p>
            <a:pPr marL="742950" lvl="1" indent="-285750">
              <a:buFont typeface="Arial" panose="020B0604020202020204" pitchFamily="34" charset="0"/>
              <a:buChar char="•"/>
            </a:pPr>
            <a:r>
              <a:rPr lang="en-US" dirty="0" smtClean="0">
                <a:solidFill>
                  <a:schemeClr val="tx2">
                    <a:lumMod val="95000"/>
                    <a:lumOff val="5000"/>
                  </a:schemeClr>
                </a:solidFill>
              </a:rPr>
              <a:t>Encryption at-rest and in-motion</a:t>
            </a:r>
          </a:p>
          <a:p>
            <a:pPr marL="742950" lvl="1" indent="-285750">
              <a:buFont typeface="Arial" panose="020B0604020202020204" pitchFamily="34" charset="0"/>
              <a:buChar char="•"/>
            </a:pPr>
            <a:r>
              <a:rPr lang="en-US" dirty="0" smtClean="0">
                <a:solidFill>
                  <a:schemeClr val="tx2">
                    <a:lumMod val="95000"/>
                    <a:lumOff val="5000"/>
                  </a:schemeClr>
                </a:solidFill>
              </a:rPr>
              <a:t>Policies for access control of sensitive data</a:t>
            </a:r>
          </a:p>
          <a:p>
            <a:pPr lvl="1"/>
            <a:endParaRPr lang="en-US" dirty="0" smtClean="0">
              <a:solidFill>
                <a:schemeClr val="tx2">
                  <a:lumMod val="95000"/>
                  <a:lumOff val="5000"/>
                </a:schemeClr>
              </a:solidFill>
            </a:endParaRPr>
          </a:p>
          <a:p>
            <a:pPr marL="285750" indent="-285750">
              <a:buFont typeface="Arial" panose="020B0604020202020204" pitchFamily="34" charset="0"/>
              <a:buChar char="•"/>
            </a:pPr>
            <a:r>
              <a:rPr lang="en-US" dirty="0" smtClean="0">
                <a:solidFill>
                  <a:schemeClr val="tx2">
                    <a:lumMod val="95000"/>
                    <a:lumOff val="5000"/>
                  </a:schemeClr>
                </a:solidFill>
              </a:rPr>
              <a:t>DATA SHARING</a:t>
            </a:r>
          </a:p>
          <a:p>
            <a:pPr marL="285750" indent="-285750">
              <a:buFont typeface="Arial" panose="020B0604020202020204" pitchFamily="34" charset="0"/>
              <a:buChar char="•"/>
            </a:pPr>
            <a:endParaRPr lang="en-US" dirty="0" smtClean="0">
              <a:solidFill>
                <a:schemeClr val="tx2">
                  <a:lumMod val="95000"/>
                  <a:lumOff val="5000"/>
                </a:schemeClr>
              </a:solidFill>
            </a:endParaRPr>
          </a:p>
          <a:p>
            <a:pPr marL="285750" indent="-285750">
              <a:buFont typeface="Arial" panose="020B0604020202020204" pitchFamily="34" charset="0"/>
              <a:buChar char="•"/>
            </a:pPr>
            <a:r>
              <a:rPr lang="en-US" dirty="0" smtClean="0">
                <a:solidFill>
                  <a:schemeClr val="tx2">
                    <a:lumMod val="95000"/>
                    <a:lumOff val="5000"/>
                  </a:schemeClr>
                </a:solidFill>
              </a:rPr>
              <a:t>DATA COLLECTION AND USE</a:t>
            </a:r>
          </a:p>
          <a:p>
            <a:pPr marL="742950" lvl="1" indent="-285750">
              <a:buFont typeface="Arial" panose="020B0604020202020204" pitchFamily="34" charset="0"/>
              <a:buChar char="•"/>
            </a:pPr>
            <a:r>
              <a:rPr lang="en-US" dirty="0" smtClean="0">
                <a:solidFill>
                  <a:schemeClr val="tx2">
                    <a:lumMod val="95000"/>
                    <a:lumOff val="5000"/>
                  </a:schemeClr>
                </a:solidFill>
              </a:rPr>
              <a:t>Balancing benefit to user and software provider against user’s right to privacy</a:t>
            </a:r>
          </a:p>
          <a:p>
            <a:pPr marL="742950" lvl="1" indent="-285750">
              <a:buFont typeface="Arial" panose="020B0604020202020204" pitchFamily="34" charset="0"/>
              <a:buChar char="•"/>
            </a:pPr>
            <a:r>
              <a:rPr lang="en-US" dirty="0" smtClean="0">
                <a:solidFill>
                  <a:schemeClr val="tx2">
                    <a:lumMod val="95000"/>
                    <a:lumOff val="5000"/>
                  </a:schemeClr>
                </a:solidFill>
              </a:rPr>
              <a:t>Opt-In provisions</a:t>
            </a:r>
          </a:p>
          <a:p>
            <a:pPr marL="742950" lvl="1" indent="-285750">
              <a:buFont typeface="Arial" panose="020B0604020202020204" pitchFamily="34" charset="0"/>
              <a:buChar char="•"/>
            </a:pPr>
            <a:r>
              <a:rPr lang="en-US" dirty="0" smtClean="0">
                <a:solidFill>
                  <a:schemeClr val="tx2">
                    <a:lumMod val="95000"/>
                    <a:lumOff val="5000"/>
                  </a:schemeClr>
                </a:solidFill>
              </a:rPr>
              <a:t>Disclosure of the use of personal data</a:t>
            </a:r>
          </a:p>
          <a:p>
            <a:pPr lvl="1"/>
            <a:endParaRPr lang="en-US" dirty="0" smtClean="0">
              <a:solidFill>
                <a:schemeClr val="tx2">
                  <a:lumMod val="95000"/>
                  <a:lumOff val="5000"/>
                </a:schemeClr>
              </a:solidFill>
            </a:endParaRPr>
          </a:p>
          <a:p>
            <a:pPr marL="285750" indent="-285750">
              <a:buFont typeface="Arial" panose="020B0604020202020204" pitchFamily="34" charset="0"/>
              <a:buChar char="•"/>
            </a:pPr>
            <a:r>
              <a:rPr lang="en-US" dirty="0" smtClean="0">
                <a:solidFill>
                  <a:schemeClr val="tx2">
                    <a:lumMod val="95000"/>
                    <a:lumOff val="5000"/>
                  </a:schemeClr>
                </a:solidFill>
              </a:rPr>
              <a:t>TRANSPARENCY AND AWARENESS</a:t>
            </a:r>
          </a:p>
          <a:p>
            <a:pPr marL="742950" lvl="1" indent="-285750">
              <a:buFont typeface="Arial" panose="020B0604020202020204" pitchFamily="34" charset="0"/>
              <a:buChar char="•"/>
            </a:pPr>
            <a:r>
              <a:rPr lang="en-US" dirty="0" smtClean="0">
                <a:solidFill>
                  <a:schemeClr val="tx2">
                    <a:lumMod val="95000"/>
                    <a:lumOff val="5000"/>
                  </a:schemeClr>
                </a:solidFill>
              </a:rPr>
              <a:t>Availability of statements of use</a:t>
            </a:r>
          </a:p>
          <a:p>
            <a:pPr marL="742950" lvl="1" indent="-285750">
              <a:buFont typeface="Arial" panose="020B0604020202020204" pitchFamily="34" charset="0"/>
              <a:buChar char="•"/>
            </a:pPr>
            <a:r>
              <a:rPr lang="en-US" dirty="0" smtClean="0">
                <a:solidFill>
                  <a:schemeClr val="tx2">
                    <a:lumMod val="95000"/>
                    <a:lumOff val="5000"/>
                  </a:schemeClr>
                </a:solidFill>
              </a:rPr>
              <a:t>Availability of policies</a:t>
            </a:r>
          </a:p>
          <a:p>
            <a:pPr lvl="1"/>
            <a:endParaRPr lang="en-US" dirty="0" smtClean="0">
              <a:solidFill>
                <a:schemeClr val="tx2">
                  <a:lumMod val="95000"/>
                  <a:lumOff val="5000"/>
                </a:schemeClr>
              </a:solidFill>
            </a:endParaRPr>
          </a:p>
          <a:p>
            <a:pPr marL="742950" lvl="1" indent="-285750">
              <a:buFont typeface="Arial" panose="020B0604020202020204" pitchFamily="34" charset="0"/>
              <a:buChar char="•"/>
            </a:pPr>
            <a:endParaRPr lang="en-US" dirty="0" smtClean="0">
              <a:solidFill>
                <a:schemeClr val="tx2">
                  <a:lumMod val="95000"/>
                  <a:lumOff val="5000"/>
                </a:schemeClr>
              </a:solidFill>
            </a:endParaRPr>
          </a:p>
        </p:txBody>
      </p:sp>
    </p:spTree>
    <p:extLst>
      <p:ext uri="{BB962C8B-B14F-4D97-AF65-F5344CB8AC3E}">
        <p14:creationId xmlns:p14="http://schemas.microsoft.com/office/powerpoint/2010/main" val="7157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Encryption</a:t>
            </a:r>
            <a:endParaRPr lang="en-US"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9</a:t>
            </a:fld>
            <a:endParaRPr lang="en-US" dirty="0"/>
          </a:p>
        </p:txBody>
      </p:sp>
      <p:pic>
        <p:nvPicPr>
          <p:cNvPr id="4" name="Picture 2" descr="http://catisms.com/wp-content/uploads/watching_you_cat.png"/>
          <p:cNvPicPr>
            <a:picLocks noChangeAspect="1" noChangeArrowheads="1"/>
          </p:cNvPicPr>
          <p:nvPr/>
        </p:nvPicPr>
        <p:blipFill rotWithShape="1">
          <a:blip r:embed="rId3">
            <a:extLst>
              <a:ext uri="{28A0092B-C50C-407E-A947-70E740481C1C}">
                <a14:useLocalDpi xmlns:a14="http://schemas.microsoft.com/office/drawing/2010/main"/>
              </a:ext>
            </a:extLst>
          </a:blip>
          <a:srcRect b="6011"/>
          <a:stretch/>
        </p:blipFill>
        <p:spPr bwMode="auto">
          <a:xfrm>
            <a:off x="1916877" y="1752600"/>
            <a:ext cx="5238750" cy="3276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3514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themeOverride>
</file>

<file path=docProps/app.xml><?xml version="1.0" encoding="utf-8"?>
<Properties xmlns="http://schemas.openxmlformats.org/officeDocument/2006/extended-properties" xmlns:vt="http://schemas.openxmlformats.org/officeDocument/2006/docPropsVTypes">
  <Template>EPL</Template>
  <TotalTime>7475</TotalTime>
  <Words>2051</Words>
  <Application>Microsoft Office PowerPoint</Application>
  <PresentationFormat>On-screen Show (4:3)</PresentationFormat>
  <Paragraphs>365</Paragraphs>
  <Slides>39</Slides>
  <Notes>39</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39</vt:i4>
      </vt:variant>
    </vt:vector>
  </HeadingPairs>
  <TitlesOfParts>
    <vt:vector size="56" baseType="lpstr">
      <vt:lpstr>Arial</vt:lpstr>
      <vt:lpstr>Arial Black</vt:lpstr>
      <vt:lpstr>Calibri</vt:lpstr>
      <vt:lpstr>Helvetica</vt:lpstr>
      <vt:lpstr>Wingdings</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Collins</dc:creator>
  <cp:lastModifiedBy>Rachael Collins</cp:lastModifiedBy>
  <cp:revision>210</cp:revision>
  <dcterms:created xsi:type="dcterms:W3CDTF">2016-07-11T16:13:07Z</dcterms:created>
  <dcterms:modified xsi:type="dcterms:W3CDTF">2017-10-10T20:07:18Z</dcterms:modified>
</cp:coreProperties>
</file>