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Lato" panose="020B0604020202020204" charset="0"/>
      <p:regular r:id="rId17"/>
      <p:bold r:id="rId18"/>
      <p:italic r:id="rId19"/>
      <p:boldItalic r:id="rId20"/>
    </p:embeddedFont>
    <p:embeddedFont>
      <p:font typeface="Raleway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4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2427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908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of people interviewed: executive directors of provincial associations, academic and public librarians, students, francophone librarians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Interviews inform survey preparation--what’s important, what did we not think of, what should we continue to ask? - which questions did we feel were no longer necessary after the interviews?</a:t>
            </a:r>
          </a:p>
        </p:txBody>
      </p:sp>
    </p:spTree>
    <p:extLst>
      <p:ext uri="{BB962C8B-B14F-4D97-AF65-F5344CB8AC3E}">
        <p14:creationId xmlns:p14="http://schemas.microsoft.com/office/powerpoint/2010/main" val="292080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820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4054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894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96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859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5498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7508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07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69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Authorship in P journal 2006-2103</a:t>
            </a:r>
          </a:p>
        </p:txBody>
      </p:sp>
    </p:spTree>
    <p:extLst>
      <p:ext uri="{BB962C8B-B14F-4D97-AF65-F5344CB8AC3E}">
        <p14:creationId xmlns:p14="http://schemas.microsoft.com/office/powerpoint/2010/main" val="428559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Authorship in P journal 2006-2103</a:t>
            </a:r>
          </a:p>
        </p:txBody>
      </p:sp>
    </p:spTree>
    <p:extLst>
      <p:ext uri="{BB962C8B-B14F-4D97-AF65-F5344CB8AC3E}">
        <p14:creationId xmlns:p14="http://schemas.microsoft.com/office/powerpoint/2010/main" val="2359732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7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bergart@uoguelph.ca" TargetMode="External"/><Relationship Id="rId5" Type="http://schemas.openxmlformats.org/officeDocument/2006/relationships/hyperlink" Target="mailto:soinin@queensu.ca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Hip is the </a:t>
            </a:r>
            <a:r>
              <a:rPr lang="en" i="1"/>
              <a:t>Partnership</a:t>
            </a:r>
            <a:r>
              <a:rPr lang="en"/>
              <a:t>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Robin Bergart, University of Guelph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Leanne Olson, Western University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Nathalie Soini, Queen’s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Research methods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19 Expert Interviews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National survey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Reader data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Early insights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title" idx="4294967295"/>
          </p:nvPr>
        </p:nvSpPr>
        <p:spPr>
          <a:xfrm>
            <a:off x="535775" y="1372050"/>
            <a:ext cx="79710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How do you keep up with LIS literature?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Is Canadian content important to you?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are the strengths and drawbacks of a generalist library journal?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matters to you when you are choosing where to publish your work?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metrics matter to you as an author?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Early insights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79710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words or images come to your mind when you think of the journal?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is your sense of the journal’s reputation?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Would advertising negatively affect your perception of the journal?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How important is it to include French language articles?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Future Directions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79710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Survey analysis &amp; data mining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More questions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23223" y="712150"/>
            <a:ext cx="8622300" cy="383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accent5"/>
                </a:solidFill>
              </a:rPr>
              <a:t>Contact us</a:t>
            </a:r>
            <a:r>
              <a:rPr lang="en"/>
              <a:t> </a:t>
            </a:r>
          </a:p>
        </p:txBody>
      </p:sp>
      <p:grpSp>
        <p:nvGrpSpPr>
          <p:cNvPr id="153" name="Shape 153"/>
          <p:cNvGrpSpPr/>
          <p:nvPr/>
        </p:nvGrpSpPr>
        <p:grpSpPr>
          <a:xfrm>
            <a:off x="1885872" y="1821956"/>
            <a:ext cx="4702375" cy="2893534"/>
            <a:chOff x="6803275" y="395362"/>
            <a:chExt cx="2212049" cy="2537075"/>
          </a:xfrm>
        </p:grpSpPr>
        <p:pic>
          <p:nvPicPr>
            <p:cNvPr id="154" name="Shape 15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03275" y="427444"/>
              <a:ext cx="2212049" cy="25049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Shape 155"/>
            <p:cNvPicPr preferRelativeResize="0"/>
            <p:nvPr/>
          </p:nvPicPr>
          <p:blipFill rotWithShape="1">
            <a:blip r:embed="rId4">
              <a:alphaModFix/>
            </a:blip>
            <a:srcRect l="9244" t="5926" r="2118" b="10011"/>
            <a:stretch/>
          </p:blipFill>
          <p:spPr>
            <a:xfrm rot="154826">
              <a:off x="7370662" y="419418"/>
              <a:ext cx="1077272" cy="3826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Shape 156"/>
            <p:cNvSpPr txBox="1"/>
            <p:nvPr/>
          </p:nvSpPr>
          <p:spPr>
            <a:xfrm>
              <a:off x="6944800" y="684230"/>
              <a:ext cx="1929000" cy="20039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spcAft>
                  <a:spcPts val="800"/>
                </a:spcAft>
                <a:buClr>
                  <a:schemeClr val="dk2"/>
                </a:buClr>
                <a:buFont typeface="Arial"/>
                <a:buNone/>
              </a:pPr>
              <a:endParaRPr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Clr>
                  <a:schemeClr val="dk2"/>
                </a:buClr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Nathalie</a:t>
              </a: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200" u="sng">
                  <a:solidFill>
                    <a:schemeClr val="hlink"/>
                  </a:solidFill>
                  <a:latin typeface="Raleway"/>
                  <a:ea typeface="Raleway"/>
                  <a:cs typeface="Raleway"/>
                  <a:sym typeface="Raleway"/>
                  <a:hlinkClick r:id="rId5"/>
                </a:rPr>
                <a:t>soinin@queensu.ca</a:t>
              </a: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endParaRPr sz="1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b="1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Robin</a:t>
              </a: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200" u="sng">
                  <a:solidFill>
                    <a:schemeClr val="hlink"/>
                  </a:solidFill>
                  <a:latin typeface="Raleway"/>
                  <a:ea typeface="Raleway"/>
                  <a:cs typeface="Raleway"/>
                  <a:sym typeface="Raleway"/>
                  <a:hlinkClick r:id="rId6"/>
                </a:rPr>
                <a:t>rbergart@uoguelph.ca</a:t>
              </a:r>
            </a:p>
            <a:p>
              <a:pPr lvl="0" algn="ctr" rtl="0"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200" b="1">
                  <a:solidFill>
                    <a:schemeClr val="dk2"/>
                  </a:solidFill>
                  <a:latin typeface="Raleway"/>
                  <a:ea typeface="Raleway"/>
                  <a:cs typeface="Raleway"/>
                  <a:sym typeface="Raleway"/>
                </a:rPr>
                <a:t>@PartnershipJ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Take the Poll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0">
                <a:latin typeface="Lato"/>
                <a:ea typeface="Lato"/>
                <a:cs typeface="Lato"/>
                <a:sym typeface="Lato"/>
              </a:rPr>
              <a:t>Go to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www.govote.at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0">
                <a:latin typeface="Lato"/>
                <a:ea typeface="Lato"/>
                <a:cs typeface="Lato"/>
                <a:sym typeface="Lato"/>
              </a:rPr>
              <a:t>and use code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61 36 34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23223" y="712150"/>
            <a:ext cx="8622300" cy="383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400" b="0"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1103" y="0"/>
            <a:ext cx="408179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6"/>
            <a:ext cx="4254600" cy="4818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5999" y="147300"/>
            <a:ext cx="2071999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855550" y="687397"/>
            <a:ext cx="3432899" cy="7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Overview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2855550" y="1377480"/>
            <a:ext cx="3432899" cy="3327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14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Literature Review</a:t>
            </a: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Readership Studies</a:t>
            </a:r>
            <a:br>
              <a:rPr lang="en" sz="120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Bibliometric Studies</a:t>
            </a:r>
            <a:br>
              <a:rPr lang="en" sz="1200">
                <a:latin typeface="Raleway"/>
                <a:ea typeface="Raleway"/>
                <a:cs typeface="Raleway"/>
                <a:sym typeface="Raleway"/>
              </a:rPr>
            </a:br>
            <a:r>
              <a:rPr lang="en" sz="1200">
                <a:latin typeface="Raleway"/>
                <a:ea typeface="Raleway"/>
                <a:cs typeface="Raleway"/>
                <a:sym typeface="Raleway"/>
              </a:rPr>
              <a:t>Scholarly Communications Studies</a:t>
            </a: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Research Methods</a:t>
            </a: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>Expert Interviews</a:t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>Survey</a:t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>Reader data</a:t>
            </a: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Early Insights </a:t>
            </a:r>
          </a:p>
          <a:p>
            <a:pPr marL="457200" lvl="0" indent="-3175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n" sz="14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Future Directions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endParaRPr lang="en" sz="14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199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Literature Review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199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Readership Studies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Who are our readers?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do our readers want and expect?</a:t>
            </a:r>
            <a:br>
              <a:rPr lang="en" sz="2400" b="0">
                <a:latin typeface="Lato"/>
                <a:ea typeface="Lato"/>
                <a:cs typeface="Lato"/>
                <a:sym typeface="Lato"/>
              </a:rPr>
            </a:br>
            <a:endParaRPr lang="en" sz="24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Literature Review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Bibliometric Studies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Who contributes to the journal literature?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Which topics and research methods are trending?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Where are articles cited?</a:t>
            </a:r>
            <a:br>
              <a:rPr lang="en" sz="2400" b="0">
                <a:latin typeface="Lato"/>
                <a:ea typeface="Lato"/>
                <a:cs typeface="Lato"/>
                <a:sym typeface="Lato"/>
              </a:rPr>
            </a:br>
            <a:endParaRPr lang="en" sz="24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31599" cy="383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49" y="132062"/>
            <a:ext cx="8042925" cy="487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31600" cy="383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accent5"/>
              </a:solidFill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t="3548" b="3557"/>
          <a:stretch/>
        </p:blipFill>
        <p:spPr>
          <a:xfrm>
            <a:off x="314349" y="132062"/>
            <a:ext cx="8042925" cy="487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Literature Review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7487700" cy="30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Scholarly Communications Studies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What are the reading &amp; publishing habits of library workers?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How do libraries support research by library staff?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Lato"/>
              <a:buChar char="●"/>
            </a:pPr>
            <a:r>
              <a:rPr lang="en" sz="2400" b="0">
                <a:latin typeface="Lato"/>
                <a:ea typeface="Lato"/>
                <a:cs typeface="Lato"/>
                <a:sym typeface="Lato"/>
              </a:rPr>
              <a:t>Are LIS practitioners and academics talking to each other?</a:t>
            </a:r>
            <a:br>
              <a:rPr lang="en" sz="2400" b="0">
                <a:latin typeface="Lato"/>
                <a:ea typeface="Lato"/>
                <a:cs typeface="Lato"/>
                <a:sym typeface="Lato"/>
              </a:rPr>
            </a:br>
            <a:endParaRPr lang="en" sz="2400" b="0"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(16:9)</PresentationFormat>
  <Paragraphs>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Lato</vt:lpstr>
      <vt:lpstr>Arial</vt:lpstr>
      <vt:lpstr>Raleway</vt:lpstr>
      <vt:lpstr>swiss-2</vt:lpstr>
      <vt:lpstr>How Hip is the Partnership?</vt:lpstr>
      <vt:lpstr>Take the Poll</vt:lpstr>
      <vt:lpstr>PowerPoint Presentation</vt:lpstr>
      <vt:lpstr>PowerPoint Presentation</vt:lpstr>
      <vt:lpstr>Literature Review</vt:lpstr>
      <vt:lpstr>Literature Review</vt:lpstr>
      <vt:lpstr>PowerPoint Presentation</vt:lpstr>
      <vt:lpstr>PowerPoint Presentation</vt:lpstr>
      <vt:lpstr>Literature Review</vt:lpstr>
      <vt:lpstr>Research methods</vt:lpstr>
      <vt:lpstr>Early insights</vt:lpstr>
      <vt:lpstr>Early insights</vt:lpstr>
      <vt:lpstr>Future Directions</vt:lpstr>
      <vt:lpstr>Contact 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Hip is the Partnership?</dc:title>
  <dc:creator>Robin Bergart</dc:creator>
  <cp:lastModifiedBy>Robin Bergart</cp:lastModifiedBy>
  <cp:revision>1</cp:revision>
  <dcterms:modified xsi:type="dcterms:W3CDTF">2016-04-26T19:27:58Z</dcterms:modified>
</cp:coreProperties>
</file>