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76" r:id="rId2"/>
    <p:sldId id="277" r:id="rId3"/>
    <p:sldId id="278" r:id="rId4"/>
    <p:sldId id="279" r:id="rId5"/>
    <p:sldId id="280" r:id="rId6"/>
    <p:sldId id="281" r:id="rId7"/>
    <p:sldId id="282" r:id="rId8"/>
    <p:sldId id="257" r:id="rId9"/>
    <p:sldId id="283" r:id="rId10"/>
    <p:sldId id="284" r:id="rId11"/>
    <p:sldId id="285" r:id="rId12"/>
    <p:sldId id="286" r:id="rId13"/>
    <p:sldId id="287" r:id="rId14"/>
    <p:sldId id="288" r:id="rId15"/>
    <p:sldId id="290" r:id="rId16"/>
    <p:sldId id="291" r:id="rId17"/>
    <p:sldId id="272" r:id="rId18"/>
    <p:sldId id="258" r:id="rId19"/>
    <p:sldId id="294" r:id="rId20"/>
    <p:sldId id="293" r:id="rId21"/>
    <p:sldId id="296" r:id="rId22"/>
    <p:sldId id="299" r:id="rId23"/>
    <p:sldId id="300" r:id="rId24"/>
    <p:sldId id="295" r:id="rId25"/>
    <p:sldId id="297" r:id="rId26"/>
    <p:sldId id="298" r:id="rId27"/>
    <p:sldId id="269" r:id="rId28"/>
    <p:sldId id="29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8358A8-5058-4EC7-A30F-229E33FE4A3E}" type="datetimeFigureOut">
              <a:rPr lang="en-US" smtClean="0"/>
              <a:t>4/28/2016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4B57C-0DF1-4231-AD70-CB9068807B74}" type="slidenum">
              <a:rPr lang="en-US" smtClean="0"/>
              <a:t>‹#›</a:t>
            </a:fld>
            <a:endParaRPr lang="en-US"/>
          </a:p>
        </p:txBody>
      </p:sp>
    </p:spTree>
    <p:extLst>
      <p:ext uri="{BB962C8B-B14F-4D97-AF65-F5344CB8AC3E}">
        <p14:creationId xmlns:p14="http://schemas.microsoft.com/office/powerpoint/2010/main" val="3045388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21EB5-7D76-4897-AB73-EBB24D1C8B48}" type="slidenum">
              <a:rPr lang="en-US" altLang="en-US">
                <a:solidFill>
                  <a:prstClr val="black"/>
                </a:solidFill>
              </a:rPr>
              <a:pPr/>
              <a:t>1</a:t>
            </a:fld>
            <a:endParaRPr lang="en-US" altLang="en-US">
              <a:solidFill>
                <a:prstClr val="black"/>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4989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93375-A7E9-48C8-ADE9-BA8DEB98B165}" type="slidenum">
              <a:rPr lang="en-US" altLang="en-US"/>
              <a:pPr/>
              <a:t>16</a:t>
            </a:fld>
            <a:endParaRPr lang="en-US" alt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9655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now I would like to introduce you to Brenda Fontaine who will say a few words about her personal experience with the Northern Writers Reading Series and the UCN/Norway House Cree Nation Public Library.</a:t>
            </a:r>
            <a:endParaRPr lang="en-US" dirty="0"/>
          </a:p>
        </p:txBody>
      </p:sp>
      <p:sp>
        <p:nvSpPr>
          <p:cNvPr id="4" name="Slide Number Placeholder 3"/>
          <p:cNvSpPr>
            <a:spLocks noGrp="1"/>
          </p:cNvSpPr>
          <p:nvPr>
            <p:ph type="sldNum" sz="quarter" idx="10"/>
          </p:nvPr>
        </p:nvSpPr>
        <p:spPr/>
        <p:txBody>
          <a:bodyPr/>
          <a:lstStyle/>
          <a:p>
            <a:fld id="{9E64B57C-0DF1-4231-AD70-CB9068807B74}" type="slidenum">
              <a:rPr lang="en-US" smtClean="0"/>
              <a:t>28</a:t>
            </a:fld>
            <a:endParaRPr lang="en-US"/>
          </a:p>
        </p:txBody>
      </p:sp>
    </p:spTree>
    <p:extLst>
      <p:ext uri="{BB962C8B-B14F-4D97-AF65-F5344CB8AC3E}">
        <p14:creationId xmlns:p14="http://schemas.microsoft.com/office/powerpoint/2010/main" val="4727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F18D63-A269-4442-879C-7C2C92CD1A00}" type="slidenum">
              <a:rPr lang="en-US" altLang="en-US">
                <a:solidFill>
                  <a:prstClr val="black"/>
                </a:solidFill>
              </a:rPr>
              <a:pPr/>
              <a:t>2</a:t>
            </a:fld>
            <a:endParaRPr lang="en-US" alt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8711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72201-2D5B-4DBF-9ED6-2178E12203F4}" type="slidenum">
              <a:rPr lang="en-US" altLang="en-US"/>
              <a:pPr/>
              <a:t>3</a:t>
            </a:fld>
            <a:endParaRPr lang="en-US" alt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578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E230C-1B3D-4F7F-B75D-59447EE72D73}" type="slidenum">
              <a:rPr lang="en-US" altLang="en-US"/>
              <a:pPr/>
              <a:t>4</a:t>
            </a:fld>
            <a:endParaRPr lang="en-US" alt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71258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B7D89-DEA7-45E8-9910-4354A2FD2F92}" type="slidenum">
              <a:rPr lang="en-US" altLang="en-US"/>
              <a:pPr/>
              <a:t>5</a:t>
            </a:fld>
            <a:endParaRPr lang="en-US" alt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8762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A7F02-9BAD-44A7-ACE8-7E8646FAFE9C}" type="slidenum">
              <a:rPr lang="en-US" altLang="en-US"/>
              <a:pPr/>
              <a:t>6</a:t>
            </a:fld>
            <a:endParaRPr lang="en-US" alt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97915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6E9EC-3694-4894-8153-63A41050984E}" type="slidenum">
              <a:rPr lang="en-US" altLang="en-US"/>
              <a:pPr/>
              <a:t>13</a:t>
            </a:fld>
            <a:endParaRPr lang="en-US" alt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9015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6E9EC-3694-4894-8153-63A41050984E}" type="slidenum">
              <a:rPr lang="en-US" altLang="en-US"/>
              <a:pPr/>
              <a:t>14</a:t>
            </a:fld>
            <a:endParaRPr lang="en-US" alt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7713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9764E2-70F5-4B67-9499-1B3E01591F03}" type="slidenum">
              <a:rPr lang="en-US" altLang="en-US"/>
              <a:pPr/>
              <a:t>15</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a:t>Voice Behind the Mask – 2008, Isle of Mirage – 2009 and Remember Me – 2010.</a:t>
            </a:r>
          </a:p>
        </p:txBody>
      </p:sp>
    </p:spTree>
    <p:extLst>
      <p:ext uri="{BB962C8B-B14F-4D97-AF65-F5344CB8AC3E}">
        <p14:creationId xmlns:p14="http://schemas.microsoft.com/office/powerpoint/2010/main" val="345797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4171FA2B-425E-4974-B941-8FF40B437BC6}" type="datetimeFigureOut">
              <a:rPr lang="en-US" smtClean="0"/>
              <a:t>4/28/2016</a:t>
            </a:fld>
            <a:endParaRPr lang="en-US"/>
          </a:p>
        </p:txBody>
      </p:sp>
      <p:sp>
        <p:nvSpPr>
          <p:cNvPr id="16" name="Slide Number Placeholder 15"/>
          <p:cNvSpPr>
            <a:spLocks noGrp="1"/>
          </p:cNvSpPr>
          <p:nvPr>
            <p:ph type="sldNum" sz="quarter" idx="11"/>
          </p:nvPr>
        </p:nvSpPr>
        <p:spPr/>
        <p:txBody>
          <a:bodyPr/>
          <a:lstStyle/>
          <a:p>
            <a:fld id="{668ACC36-AF9C-42FF-B4CD-B71A622CD11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71FA2B-425E-4974-B941-8FF40B437BC6}"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CC36-AF9C-42FF-B4CD-B71A622CD1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71FA2B-425E-4974-B941-8FF40B437BC6}"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CC36-AF9C-42FF-B4CD-B71A622CD11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4171FA2B-425E-4974-B941-8FF40B437BC6}" type="datetimeFigureOut">
              <a:rPr lang="en-US" smtClean="0"/>
              <a:t>4/28/2016</a:t>
            </a:fld>
            <a:endParaRPr lang="en-US"/>
          </a:p>
        </p:txBody>
      </p:sp>
      <p:sp>
        <p:nvSpPr>
          <p:cNvPr id="15" name="Slide Number Placeholder 14"/>
          <p:cNvSpPr>
            <a:spLocks noGrp="1"/>
          </p:cNvSpPr>
          <p:nvPr>
            <p:ph type="sldNum" sz="quarter" idx="15"/>
          </p:nvPr>
        </p:nvSpPr>
        <p:spPr/>
        <p:txBody>
          <a:bodyPr/>
          <a:lstStyle>
            <a:lvl1pPr algn="ctr">
              <a:defRPr/>
            </a:lvl1pPr>
          </a:lstStyle>
          <a:p>
            <a:fld id="{668ACC36-AF9C-42FF-B4CD-B71A622CD117}"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71FA2B-425E-4974-B941-8FF40B437BC6}"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CC36-AF9C-42FF-B4CD-B71A622CD117}"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71FA2B-425E-4974-B941-8FF40B437BC6}"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ACC36-AF9C-42FF-B4CD-B71A622CD117}"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68ACC36-AF9C-42FF-B4CD-B71A622CD117}"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4171FA2B-425E-4974-B941-8FF40B437BC6}" type="datetimeFigureOut">
              <a:rPr lang="en-US" smtClean="0"/>
              <a:t>4/28/2016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71FA2B-425E-4974-B941-8FF40B437BC6}" type="datetimeFigureOut">
              <a:rPr lang="en-US" smtClean="0"/>
              <a:t>4/28/2016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ACC36-AF9C-42FF-B4CD-B71A622CD117}"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1FA2B-425E-4974-B941-8FF40B437BC6}" type="datetimeFigureOut">
              <a:rPr lang="en-US" smtClean="0"/>
              <a:t>4/28/2016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ACC36-AF9C-42FF-B4CD-B71A622CD11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4171FA2B-425E-4974-B941-8FF40B437BC6}" type="datetimeFigureOut">
              <a:rPr lang="en-US" smtClean="0"/>
              <a:t>4/28/2016</a:t>
            </a:fld>
            <a:endParaRPr lang="en-US"/>
          </a:p>
        </p:txBody>
      </p:sp>
      <p:sp>
        <p:nvSpPr>
          <p:cNvPr id="9" name="Slide Number Placeholder 8"/>
          <p:cNvSpPr>
            <a:spLocks noGrp="1"/>
          </p:cNvSpPr>
          <p:nvPr>
            <p:ph type="sldNum" sz="quarter" idx="15"/>
          </p:nvPr>
        </p:nvSpPr>
        <p:spPr/>
        <p:txBody>
          <a:bodyPr/>
          <a:lstStyle/>
          <a:p>
            <a:fld id="{668ACC36-AF9C-42FF-B4CD-B71A622CD117}"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4171FA2B-425E-4974-B941-8FF40B437BC6}" type="datetimeFigureOut">
              <a:rPr lang="en-US" smtClean="0"/>
              <a:t>4/28/2016</a:t>
            </a:fld>
            <a:endParaRPr lang="en-US"/>
          </a:p>
        </p:txBody>
      </p:sp>
      <p:sp>
        <p:nvSpPr>
          <p:cNvPr id="9" name="Slide Number Placeholder 8"/>
          <p:cNvSpPr>
            <a:spLocks noGrp="1"/>
          </p:cNvSpPr>
          <p:nvPr>
            <p:ph type="sldNum" sz="quarter" idx="11"/>
          </p:nvPr>
        </p:nvSpPr>
        <p:spPr/>
        <p:txBody>
          <a:bodyPr/>
          <a:lstStyle/>
          <a:p>
            <a:fld id="{668ACC36-AF9C-42FF-B4CD-B71A622CD11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171FA2B-425E-4974-B941-8FF40B437BC6}" type="datetimeFigureOut">
              <a:rPr lang="en-US" smtClean="0"/>
              <a:t>4/28/2016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68ACC36-AF9C-42FF-B4CD-B71A622CD117}"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4098" name="Rectangle 2"/>
          <p:cNvSpPr>
            <a:spLocks noGrp="1" noChangeArrowheads="1"/>
          </p:cNvSpPr>
          <p:nvPr>
            <p:ph type="ctrTitle"/>
          </p:nvPr>
        </p:nvSpPr>
        <p:spPr>
          <a:xfrm>
            <a:off x="3523834" y="692696"/>
            <a:ext cx="5391566" cy="1059904"/>
          </a:xfrm>
        </p:spPr>
        <p:txBody>
          <a:bodyPr/>
          <a:lstStyle/>
          <a:p>
            <a:r>
              <a:rPr lang="en-US" altLang="en-US" sz="4000" b="1" dirty="0" smtClean="0">
                <a:solidFill>
                  <a:schemeClr val="bg2"/>
                </a:solidFill>
              </a:rPr>
              <a:t>Northern Writers  and</a:t>
            </a:r>
            <a:br>
              <a:rPr lang="en-US" altLang="en-US" sz="4000" b="1" dirty="0" smtClean="0">
                <a:solidFill>
                  <a:schemeClr val="bg2"/>
                </a:solidFill>
              </a:rPr>
            </a:br>
            <a:r>
              <a:rPr lang="en-US" altLang="en-US" sz="4000" b="1" dirty="0" smtClean="0">
                <a:solidFill>
                  <a:schemeClr val="bg2"/>
                </a:solidFill>
              </a:rPr>
              <a:t>Community </a:t>
            </a:r>
            <a:r>
              <a:rPr lang="en-US" altLang="en-US" sz="4000" b="1" dirty="0">
                <a:solidFill>
                  <a:schemeClr val="bg2"/>
                </a:solidFill>
              </a:rPr>
              <a:t>L</a:t>
            </a:r>
            <a:r>
              <a:rPr lang="en-US" altLang="en-US" sz="4000" b="1" dirty="0" smtClean="0">
                <a:solidFill>
                  <a:schemeClr val="bg2"/>
                </a:solidFill>
              </a:rPr>
              <a:t>ibraries</a:t>
            </a:r>
            <a:endParaRPr lang="en-US" altLang="en-US" sz="4000" b="1" dirty="0">
              <a:solidFill>
                <a:schemeClr val="bg2"/>
              </a:solidFill>
            </a:endParaRPr>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060848"/>
            <a:ext cx="565785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44" y="245379"/>
            <a:ext cx="3066634" cy="4876800"/>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5229200"/>
            <a:ext cx="136815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910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514" y="476672"/>
            <a:ext cx="8219256" cy="667544"/>
          </a:xfrm>
        </p:spPr>
        <p:txBody>
          <a:bodyPr>
            <a:noAutofit/>
          </a:bodyPr>
          <a:lstStyle/>
          <a:p>
            <a:r>
              <a:rPr lang="en-CA" sz="4000" dirty="0" smtClean="0">
                <a:solidFill>
                  <a:schemeClr val="bg2"/>
                </a:solidFill>
              </a:rPr>
              <a:t>Because of cultural differences…</a:t>
            </a:r>
            <a:endParaRPr lang="en-US" sz="4000" dirty="0">
              <a:solidFill>
                <a:schemeClr val="bg2"/>
              </a:solidFill>
            </a:endParaRPr>
          </a:p>
        </p:txBody>
      </p:sp>
      <p:sp>
        <p:nvSpPr>
          <p:cNvPr id="2" name="Content Placeholder 1"/>
          <p:cNvSpPr>
            <a:spLocks noGrp="1"/>
          </p:cNvSpPr>
          <p:nvPr>
            <p:ph type="body" sz="half" idx="2"/>
          </p:nvPr>
        </p:nvSpPr>
        <p:spPr>
          <a:xfrm>
            <a:off x="4788024" y="1268760"/>
            <a:ext cx="3898776" cy="5140236"/>
          </a:xfrm>
        </p:spPr>
        <p:txBody>
          <a:bodyPr>
            <a:normAutofit fontScale="77500" lnSpcReduction="20000"/>
          </a:bodyPr>
          <a:lstStyle/>
          <a:p>
            <a:pPr marL="0" indent="0">
              <a:buNone/>
            </a:pPr>
            <a:r>
              <a:rPr lang="en-CA" sz="3200" b="1" dirty="0" smtClean="0">
                <a:solidFill>
                  <a:schemeClr val="bg2"/>
                </a:solidFill>
              </a:rPr>
              <a:t>Sometimes it is difficult for a writer to become published when they are from a minority group. There are words associated with a culture that might not be understood to a majority of readers, and the historical and cultural implications may need to be explained.  </a:t>
            </a:r>
          </a:p>
        </p:txBody>
      </p:sp>
      <p:sp>
        <p:nvSpPr>
          <p:cNvPr id="5" name="Rectangle 4"/>
          <p:cNvSpPr/>
          <p:nvPr/>
        </p:nvSpPr>
        <p:spPr>
          <a:xfrm>
            <a:off x="316731" y="3429000"/>
            <a:ext cx="4267285" cy="1754326"/>
          </a:xfrm>
          <a:prstGeom prst="rect">
            <a:avLst/>
          </a:prstGeom>
        </p:spPr>
        <p:txBody>
          <a:bodyPr wrap="square">
            <a:spAutoFit/>
          </a:bodyPr>
          <a:lstStyle/>
          <a:p>
            <a:r>
              <a:rPr lang="en-CA" dirty="0" smtClean="0"/>
              <a:t>* A </a:t>
            </a:r>
            <a:r>
              <a:rPr lang="en-CA" dirty="0"/>
              <a:t>mode of transportation used in the north before there were roads. It was developed by Joseph Armand-Bombardier. It had skis like a snowmobile but was enclosed and could hold several passengers at a time. </a:t>
            </a:r>
            <a:endParaRPr lang="en-US" dirty="0"/>
          </a:p>
        </p:txBody>
      </p:sp>
      <p:sp>
        <p:nvSpPr>
          <p:cNvPr id="6" name="Rectangle 5"/>
          <p:cNvSpPr/>
          <p:nvPr/>
        </p:nvSpPr>
        <p:spPr>
          <a:xfrm>
            <a:off x="304715" y="1628800"/>
            <a:ext cx="4572000" cy="1384995"/>
          </a:xfrm>
          <a:prstGeom prst="rect">
            <a:avLst/>
          </a:prstGeom>
        </p:spPr>
        <p:txBody>
          <a:bodyPr>
            <a:spAutoFit/>
          </a:bodyPr>
          <a:lstStyle/>
          <a:p>
            <a:r>
              <a:rPr lang="en-CA" sz="2800" dirty="0" smtClean="0"/>
              <a:t>“We </a:t>
            </a:r>
            <a:r>
              <a:rPr lang="en-CA" sz="2800" dirty="0"/>
              <a:t>went to school by boat in the summer or by bombardier  in the winter</a:t>
            </a:r>
            <a:r>
              <a:rPr lang="en-CA" sz="2800" dirty="0" smtClean="0"/>
              <a:t>.”</a:t>
            </a:r>
            <a:endParaRPr lang="en-US" sz="2800" dirty="0"/>
          </a:p>
        </p:txBody>
      </p:sp>
      <p:sp>
        <p:nvSpPr>
          <p:cNvPr id="9" name="TextBox 8"/>
          <p:cNvSpPr txBox="1"/>
          <p:nvPr/>
        </p:nvSpPr>
        <p:spPr>
          <a:xfrm>
            <a:off x="316731" y="5445224"/>
            <a:ext cx="4559984" cy="646331"/>
          </a:xfrm>
          <a:prstGeom prst="rect">
            <a:avLst/>
          </a:prstGeom>
          <a:noFill/>
        </p:spPr>
        <p:txBody>
          <a:bodyPr wrap="square" rtlCol="0">
            <a:spAutoFit/>
          </a:bodyPr>
          <a:lstStyle/>
          <a:p>
            <a:r>
              <a:rPr lang="en-CA" dirty="0" smtClean="0">
                <a:solidFill>
                  <a:schemeClr val="bg2"/>
                </a:solidFill>
              </a:rPr>
              <a:t>- Sylvia  Richard from “</a:t>
            </a:r>
            <a:r>
              <a:rPr lang="en-CA" dirty="0" err="1" smtClean="0">
                <a:solidFill>
                  <a:schemeClr val="bg2"/>
                </a:solidFill>
              </a:rPr>
              <a:t>Kissipanok</a:t>
            </a:r>
            <a:r>
              <a:rPr lang="en-CA" dirty="0" smtClean="0">
                <a:solidFill>
                  <a:schemeClr val="bg2"/>
                </a:solidFill>
              </a:rPr>
              <a:t>” from </a:t>
            </a:r>
            <a:r>
              <a:rPr lang="en-CA" i="1" dirty="0" smtClean="0">
                <a:solidFill>
                  <a:schemeClr val="bg2"/>
                </a:solidFill>
              </a:rPr>
              <a:t>First Nations Christian Writers, volume 1</a:t>
            </a:r>
            <a:endParaRPr lang="en-US" sz="2400" dirty="0">
              <a:solidFill>
                <a:schemeClr val="bg2"/>
              </a:solidFill>
            </a:endParaRPr>
          </a:p>
        </p:txBody>
      </p:sp>
    </p:spTree>
    <p:extLst>
      <p:ext uri="{BB962C8B-B14F-4D97-AF65-F5344CB8AC3E}">
        <p14:creationId xmlns:p14="http://schemas.microsoft.com/office/powerpoint/2010/main" val="586960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332656"/>
            <a:ext cx="8219256" cy="667544"/>
          </a:xfrm>
        </p:spPr>
        <p:txBody>
          <a:bodyPr>
            <a:noAutofit/>
          </a:bodyPr>
          <a:lstStyle/>
          <a:p>
            <a:r>
              <a:rPr lang="en-CA" sz="4000" dirty="0" smtClean="0">
                <a:solidFill>
                  <a:schemeClr val="bg2"/>
                </a:solidFill>
              </a:rPr>
              <a:t>Because of age differences…</a:t>
            </a:r>
            <a:endParaRPr lang="en-US" sz="4000" dirty="0">
              <a:solidFill>
                <a:schemeClr val="bg2"/>
              </a:solidFill>
            </a:endParaRPr>
          </a:p>
        </p:txBody>
      </p:sp>
      <p:sp>
        <p:nvSpPr>
          <p:cNvPr id="2" name="Content Placeholder 1"/>
          <p:cNvSpPr>
            <a:spLocks noGrp="1"/>
          </p:cNvSpPr>
          <p:nvPr>
            <p:ph type="body" sz="half" idx="2"/>
          </p:nvPr>
        </p:nvSpPr>
        <p:spPr>
          <a:xfrm>
            <a:off x="4499992" y="1196752"/>
            <a:ext cx="4186808" cy="5544616"/>
          </a:xfrm>
        </p:spPr>
        <p:txBody>
          <a:bodyPr>
            <a:normAutofit fontScale="77500" lnSpcReduction="20000"/>
          </a:bodyPr>
          <a:lstStyle/>
          <a:p>
            <a:pPr marL="0" indent="0">
              <a:buNone/>
            </a:pPr>
            <a:r>
              <a:rPr lang="en-CA" sz="3200" b="1" dirty="0" smtClean="0">
                <a:solidFill>
                  <a:schemeClr val="bg2"/>
                </a:solidFill>
              </a:rPr>
              <a:t>It is harder for writers </a:t>
            </a:r>
            <a:r>
              <a:rPr lang="en-CA" sz="3400" b="1" dirty="0" smtClean="0">
                <a:solidFill>
                  <a:schemeClr val="bg2"/>
                </a:solidFill>
              </a:rPr>
              <a:t>to become published when they are very young – or when they are elderly – as they may not have access to the Internet and all the resources available there. Also there is sometimes a bit of disregard for the writings of children or of the elderly.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8520" y="1519621"/>
            <a:ext cx="3456384" cy="259228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245" t="12506"/>
          <a:stretch/>
        </p:blipFill>
        <p:spPr>
          <a:xfrm rot="5400000">
            <a:off x="1885014" y="3838360"/>
            <a:ext cx="3141726" cy="2088234"/>
          </a:xfrm>
          <a:prstGeom prst="rect">
            <a:avLst/>
          </a:prstGeom>
        </p:spPr>
      </p:pic>
      <p:sp>
        <p:nvSpPr>
          <p:cNvPr id="6" name="TextBox 5"/>
          <p:cNvSpPr txBox="1"/>
          <p:nvPr/>
        </p:nvSpPr>
        <p:spPr>
          <a:xfrm>
            <a:off x="2915816" y="1590279"/>
            <a:ext cx="1296144" cy="1200329"/>
          </a:xfrm>
          <a:prstGeom prst="rect">
            <a:avLst/>
          </a:prstGeom>
          <a:noFill/>
        </p:spPr>
        <p:txBody>
          <a:bodyPr wrap="square" rtlCol="0">
            <a:spAutoFit/>
          </a:bodyPr>
          <a:lstStyle/>
          <a:p>
            <a:r>
              <a:rPr lang="en-CA" b="1" dirty="0" smtClean="0">
                <a:solidFill>
                  <a:srgbClr val="7030A0"/>
                </a:solidFill>
              </a:rPr>
              <a:t>Benjamin </a:t>
            </a:r>
          </a:p>
          <a:p>
            <a:r>
              <a:rPr lang="en-CA" b="1" dirty="0" smtClean="0">
                <a:solidFill>
                  <a:srgbClr val="7030A0"/>
                </a:solidFill>
              </a:rPr>
              <a:t>Paul with his book of poems.</a:t>
            </a:r>
            <a:endParaRPr lang="en-US" b="1" dirty="0">
              <a:solidFill>
                <a:srgbClr val="7030A0"/>
              </a:solidFill>
            </a:endParaRPr>
          </a:p>
        </p:txBody>
      </p:sp>
      <p:sp>
        <p:nvSpPr>
          <p:cNvPr id="7" name="TextBox 6"/>
          <p:cNvSpPr txBox="1"/>
          <p:nvPr/>
        </p:nvSpPr>
        <p:spPr>
          <a:xfrm>
            <a:off x="467544" y="4725144"/>
            <a:ext cx="1584176" cy="1754326"/>
          </a:xfrm>
          <a:prstGeom prst="rect">
            <a:avLst/>
          </a:prstGeom>
          <a:noFill/>
        </p:spPr>
        <p:txBody>
          <a:bodyPr wrap="square" rtlCol="0">
            <a:spAutoFit/>
          </a:bodyPr>
          <a:lstStyle/>
          <a:p>
            <a:r>
              <a:rPr lang="en-CA" b="1" dirty="0" smtClean="0">
                <a:solidFill>
                  <a:srgbClr val="7030A0"/>
                </a:solidFill>
              </a:rPr>
              <a:t>Tyrone Scott-Poker signing  his copy of Grade 6 anthology.</a:t>
            </a:r>
            <a:endParaRPr lang="en-US" b="1" dirty="0">
              <a:solidFill>
                <a:srgbClr val="7030A0"/>
              </a:solidFill>
            </a:endParaRPr>
          </a:p>
        </p:txBody>
      </p:sp>
    </p:spTree>
    <p:extLst>
      <p:ext uri="{BB962C8B-B14F-4D97-AF65-F5344CB8AC3E}">
        <p14:creationId xmlns:p14="http://schemas.microsoft.com/office/powerpoint/2010/main" val="2171634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7859216" cy="1531640"/>
          </a:xfrm>
        </p:spPr>
        <p:txBody>
          <a:bodyPr>
            <a:normAutofit fontScale="90000"/>
          </a:bodyPr>
          <a:lstStyle/>
          <a:p>
            <a:pPr algn="ctr"/>
            <a:r>
              <a:rPr lang="en-CA" sz="5400" dirty="0" smtClean="0">
                <a:solidFill>
                  <a:schemeClr val="bg2"/>
                </a:solidFill>
              </a:rPr>
              <a:t>Goldrock Press</a:t>
            </a:r>
            <a:br>
              <a:rPr lang="en-CA" sz="5400" dirty="0" smtClean="0">
                <a:solidFill>
                  <a:schemeClr val="bg2"/>
                </a:solidFill>
              </a:rPr>
            </a:br>
            <a:r>
              <a:rPr lang="en-CA" sz="4000" dirty="0" smtClean="0">
                <a:solidFill>
                  <a:schemeClr val="bg2"/>
                </a:solidFill>
              </a:rPr>
              <a:t>www.goldrockpress.com</a:t>
            </a:r>
            <a:endParaRPr lang="en-US" sz="4000" dirty="0">
              <a:solidFill>
                <a:schemeClr val="bg2"/>
              </a:solidFill>
            </a:endParaRPr>
          </a:p>
        </p:txBody>
      </p:sp>
      <p:sp>
        <p:nvSpPr>
          <p:cNvPr id="4" name="Text Placeholder 3"/>
          <p:cNvSpPr>
            <a:spLocks noGrp="1"/>
          </p:cNvSpPr>
          <p:nvPr>
            <p:ph type="body" sz="half" idx="2"/>
          </p:nvPr>
        </p:nvSpPr>
        <p:spPr>
          <a:xfrm>
            <a:off x="3491880" y="1844824"/>
            <a:ext cx="5194920" cy="3958952"/>
          </a:xfrm>
        </p:spPr>
        <p:txBody>
          <a:bodyPr>
            <a:normAutofit/>
          </a:bodyPr>
          <a:lstStyle/>
          <a:p>
            <a:r>
              <a:rPr lang="en-CA" sz="2000" dirty="0" err="1" smtClean="0">
                <a:solidFill>
                  <a:schemeClr val="bg2"/>
                </a:solidFill>
              </a:rPr>
              <a:t>Dorene</a:t>
            </a:r>
            <a:r>
              <a:rPr lang="en-CA" sz="2000" dirty="0" smtClean="0">
                <a:solidFill>
                  <a:schemeClr val="bg2"/>
                </a:solidFill>
              </a:rPr>
              <a:t> Meyer is the owner and publisher at Goldrock Press. </a:t>
            </a:r>
          </a:p>
          <a:p>
            <a:r>
              <a:rPr lang="en-CA" sz="2000" dirty="0" smtClean="0">
                <a:solidFill>
                  <a:schemeClr val="bg2"/>
                </a:solidFill>
              </a:rPr>
              <a:t>She began teaching writing classes in Ontario and continued to do so after moving to Winnipeg. When </a:t>
            </a:r>
            <a:r>
              <a:rPr lang="en-CA" sz="2000" dirty="0" err="1" smtClean="0">
                <a:solidFill>
                  <a:schemeClr val="bg2"/>
                </a:solidFill>
              </a:rPr>
              <a:t>Dorene</a:t>
            </a:r>
            <a:r>
              <a:rPr lang="en-CA" sz="2000" dirty="0" smtClean="0">
                <a:solidFill>
                  <a:schemeClr val="bg2"/>
                </a:solidFill>
              </a:rPr>
              <a:t> moved to Norway House in 2005, she began to teach writing classes there as well.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29" y="1844824"/>
            <a:ext cx="2666935" cy="3312368"/>
          </a:xfrm>
          <a:prstGeom prst="rect">
            <a:avLst/>
          </a:prstGeom>
        </p:spPr>
      </p:pic>
    </p:spTree>
    <p:extLst>
      <p:ext uri="{BB962C8B-B14F-4D97-AF65-F5344CB8AC3E}">
        <p14:creationId xmlns:p14="http://schemas.microsoft.com/office/powerpoint/2010/main" val="11316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body" idx="1"/>
          </p:nvPr>
        </p:nvSpPr>
        <p:spPr>
          <a:xfrm>
            <a:off x="990600" y="404664"/>
            <a:ext cx="7315200" cy="1805136"/>
          </a:xfrm>
        </p:spPr>
        <p:txBody>
          <a:bodyPr>
            <a:normAutofit fontScale="92500" lnSpcReduction="10000"/>
          </a:bodyPr>
          <a:lstStyle/>
          <a:p>
            <a:pPr marL="0" indent="0">
              <a:buNone/>
            </a:pPr>
            <a:r>
              <a:rPr lang="en-US" altLang="en-US" dirty="0" smtClean="0">
                <a:solidFill>
                  <a:schemeClr val="bg2"/>
                </a:solidFill>
              </a:rPr>
              <a:t>To help her writing class students to better understand writing from the first edit all the way through to book launch,  </a:t>
            </a:r>
            <a:r>
              <a:rPr lang="en-US" altLang="en-US" dirty="0" err="1" smtClean="0">
                <a:solidFill>
                  <a:schemeClr val="bg2"/>
                </a:solidFill>
              </a:rPr>
              <a:t>Dorene</a:t>
            </a:r>
            <a:r>
              <a:rPr lang="en-US" altLang="en-US" dirty="0" smtClean="0">
                <a:solidFill>
                  <a:schemeClr val="bg2"/>
                </a:solidFill>
              </a:rPr>
              <a:t> developed the Prairie Writers anthology series. Some of her students went on to write their own books and anthologies.</a:t>
            </a:r>
            <a:endParaRPr lang="en-US" altLang="en-US" dirty="0">
              <a:solidFill>
                <a:schemeClr val="bg2"/>
              </a:solidFill>
            </a:endParaRPr>
          </a:p>
        </p:txBody>
      </p:sp>
      <p:pic>
        <p:nvPicPr>
          <p:cNvPr id="122890" name="Picture 10" descr="pw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551" y="2286000"/>
            <a:ext cx="2133600" cy="3460750"/>
          </a:xfrm>
          <a:prstGeom prst="rect">
            <a:avLst/>
          </a:prstGeom>
          <a:noFill/>
          <a:extLst>
            <a:ext uri="{909E8E84-426E-40DD-AFC4-6F175D3DCCD1}">
              <a14:hiddenFill xmlns:a14="http://schemas.microsoft.com/office/drawing/2010/main">
                <a:solidFill>
                  <a:srgbClr val="FFFFFF"/>
                </a:solidFill>
              </a14:hiddenFill>
            </a:ext>
          </a:extLst>
        </p:spPr>
      </p:pic>
      <p:pic>
        <p:nvPicPr>
          <p:cNvPr id="122891" name="Picture 11" descr="PW tw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89" y="2620953"/>
            <a:ext cx="2209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2892" name="Picture 12" descr="pw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204864"/>
            <a:ext cx="2217738" cy="3429000"/>
          </a:xfrm>
          <a:prstGeom prst="rect">
            <a:avLst/>
          </a:prstGeom>
          <a:noFill/>
          <a:extLst>
            <a:ext uri="{909E8E84-426E-40DD-AFC4-6F175D3DCCD1}">
              <a14:hiddenFill xmlns:a14="http://schemas.microsoft.com/office/drawing/2010/main">
                <a:solidFill>
                  <a:srgbClr val="FFFFFF"/>
                </a:solidFill>
              </a14:hiddenFill>
            </a:ext>
          </a:extLst>
        </p:spPr>
      </p:pic>
      <p:sp>
        <p:nvSpPr>
          <p:cNvPr id="122893" name="Text Box 13"/>
          <p:cNvSpPr txBox="1">
            <a:spLocks noChangeArrowheads="1"/>
          </p:cNvSpPr>
          <p:nvPr/>
        </p:nvSpPr>
        <p:spPr bwMode="auto">
          <a:xfrm>
            <a:off x="762000" y="6096000"/>
            <a:ext cx="777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Prairie Writers Series</a:t>
            </a:r>
            <a:endParaRPr lang="en-US" altLang="en-US" dirty="0"/>
          </a:p>
        </p:txBody>
      </p:sp>
    </p:spTree>
    <p:extLst>
      <p:ext uri="{BB962C8B-B14F-4D97-AF65-F5344CB8AC3E}">
        <p14:creationId xmlns:p14="http://schemas.microsoft.com/office/powerpoint/2010/main" val="353032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890"/>
                                        </p:tgtEl>
                                        <p:attrNameLst>
                                          <p:attrName>style.visibility</p:attrName>
                                        </p:attrNameLst>
                                      </p:cBhvr>
                                      <p:to>
                                        <p:strVal val="visible"/>
                                      </p:to>
                                    </p:set>
                                    <p:animEffect transition="in" filter="wheel(1)">
                                      <p:cBhvr>
                                        <p:cTn id="7" dur="2000"/>
                                        <p:tgtEl>
                                          <p:spTgt spid="1228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2891"/>
                                        </p:tgtEl>
                                        <p:attrNameLst>
                                          <p:attrName>style.visibility</p:attrName>
                                        </p:attrNameLst>
                                      </p:cBhvr>
                                      <p:to>
                                        <p:strVal val="visible"/>
                                      </p:to>
                                    </p:set>
                                    <p:animEffect transition="in" filter="wheel(1)">
                                      <p:cBhvr>
                                        <p:cTn id="12" dur="2000"/>
                                        <p:tgtEl>
                                          <p:spTgt spid="12289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2892"/>
                                        </p:tgtEl>
                                        <p:attrNameLst>
                                          <p:attrName>style.visibility</p:attrName>
                                        </p:attrNameLst>
                                      </p:cBhvr>
                                      <p:to>
                                        <p:strVal val="visible"/>
                                      </p:to>
                                    </p:set>
                                    <p:animEffect transition="in" filter="wheel(1)">
                                      <p:cBhvr>
                                        <p:cTn id="17" dur="2000"/>
                                        <p:tgtEl>
                                          <p:spTgt spid="12289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2893"/>
                                        </p:tgtEl>
                                        <p:attrNameLst>
                                          <p:attrName>style.visibility</p:attrName>
                                        </p:attrNameLst>
                                      </p:cBhvr>
                                      <p:to>
                                        <p:strVal val="visible"/>
                                      </p:to>
                                    </p:set>
                                    <p:anim calcmode="lin" valueType="num">
                                      <p:cBhvr additive="base">
                                        <p:cTn id="22" dur="500" fill="hold"/>
                                        <p:tgtEl>
                                          <p:spTgt spid="122893"/>
                                        </p:tgtEl>
                                        <p:attrNameLst>
                                          <p:attrName>ppt_x</p:attrName>
                                        </p:attrNameLst>
                                      </p:cBhvr>
                                      <p:tavLst>
                                        <p:tav tm="0">
                                          <p:val>
                                            <p:strVal val="#ppt_x"/>
                                          </p:val>
                                        </p:tav>
                                        <p:tav tm="100000">
                                          <p:val>
                                            <p:strVal val="#ppt_x"/>
                                          </p:val>
                                        </p:tav>
                                      </p:tavLst>
                                    </p:anim>
                                    <p:anim calcmode="lin" valueType="num">
                                      <p:cBhvr additive="base">
                                        <p:cTn id="23" dur="500" fill="hold"/>
                                        <p:tgtEl>
                                          <p:spTgt spid="122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body" idx="1"/>
          </p:nvPr>
        </p:nvSpPr>
        <p:spPr>
          <a:xfrm>
            <a:off x="990600" y="404664"/>
            <a:ext cx="7315200" cy="1584176"/>
          </a:xfrm>
        </p:spPr>
        <p:txBody>
          <a:bodyPr>
            <a:normAutofit/>
          </a:bodyPr>
          <a:lstStyle/>
          <a:p>
            <a:pPr marL="0" indent="0">
              <a:buNone/>
            </a:pPr>
            <a:r>
              <a:rPr lang="en-US" altLang="en-US" dirty="0" smtClean="0">
                <a:solidFill>
                  <a:schemeClr val="bg2"/>
                </a:solidFill>
              </a:rPr>
              <a:t>When Dorene moved to Norway House in 2007, she continued her writing classes and began the Northern Writers series.</a:t>
            </a:r>
            <a:endParaRPr lang="en-US" altLang="en-US" dirty="0">
              <a:solidFill>
                <a:schemeClr val="bg2"/>
              </a:solidFill>
            </a:endParaRPr>
          </a:p>
        </p:txBody>
      </p:sp>
      <p:pic>
        <p:nvPicPr>
          <p:cNvPr id="12289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5536" y="2368389"/>
            <a:ext cx="1529171" cy="2344069"/>
          </a:xfrm>
          <a:prstGeom prst="rect">
            <a:avLst/>
          </a:prstGeom>
          <a:noFill/>
          <a:extLst>
            <a:ext uri="{909E8E84-426E-40DD-AFC4-6F175D3DCCD1}">
              <a14:hiddenFill xmlns:a14="http://schemas.microsoft.com/office/drawing/2010/main">
                <a:solidFill>
                  <a:srgbClr val="FFFFFF"/>
                </a:solidFill>
              </a14:hiddenFill>
            </a:ext>
          </a:extLst>
        </p:spPr>
      </p:pic>
      <p:pic>
        <p:nvPicPr>
          <p:cNvPr id="12289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51721" y="2368389"/>
            <a:ext cx="1474000" cy="2344069"/>
          </a:xfrm>
          <a:prstGeom prst="rect">
            <a:avLst/>
          </a:prstGeom>
          <a:noFill/>
          <a:extLst>
            <a:ext uri="{909E8E84-426E-40DD-AFC4-6F175D3DCCD1}">
              <a14:hiddenFill xmlns:a14="http://schemas.microsoft.com/office/drawing/2010/main">
                <a:solidFill>
                  <a:srgbClr val="FFFFFF"/>
                </a:solidFill>
              </a14:hiddenFill>
            </a:ext>
          </a:extLst>
        </p:spPr>
      </p:pic>
      <p:pic>
        <p:nvPicPr>
          <p:cNvPr id="12289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35896" y="2339008"/>
            <a:ext cx="1450626" cy="2307814"/>
          </a:xfrm>
          <a:prstGeom prst="rect">
            <a:avLst/>
          </a:prstGeom>
          <a:noFill/>
          <a:extLst>
            <a:ext uri="{909E8E84-426E-40DD-AFC4-6F175D3DCCD1}">
              <a14:hiddenFill xmlns:a14="http://schemas.microsoft.com/office/drawing/2010/main">
                <a:solidFill>
                  <a:srgbClr val="FFFFFF"/>
                </a:solidFill>
              </a14:hiddenFill>
            </a:ext>
          </a:extLst>
        </p:spPr>
      </p:pic>
      <p:sp>
        <p:nvSpPr>
          <p:cNvPr id="122893" name="Text Box 13"/>
          <p:cNvSpPr txBox="1">
            <a:spLocks noChangeArrowheads="1"/>
          </p:cNvSpPr>
          <p:nvPr/>
        </p:nvSpPr>
        <p:spPr bwMode="auto">
          <a:xfrm>
            <a:off x="626299" y="5085184"/>
            <a:ext cx="777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smtClean="0"/>
              <a:t>Northern </a:t>
            </a:r>
            <a:r>
              <a:rPr lang="en-US" altLang="en-US" sz="3200" dirty="0"/>
              <a:t>Writers Series</a:t>
            </a:r>
            <a:endParaRPr lang="en-US" alt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2339008"/>
            <a:ext cx="1417412" cy="22741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3" y="2276872"/>
            <a:ext cx="1446983" cy="2321632"/>
          </a:xfrm>
          <a:prstGeom prst="rect">
            <a:avLst/>
          </a:prstGeom>
        </p:spPr>
      </p:pic>
    </p:spTree>
    <p:extLst>
      <p:ext uri="{BB962C8B-B14F-4D97-AF65-F5344CB8AC3E}">
        <p14:creationId xmlns:p14="http://schemas.microsoft.com/office/powerpoint/2010/main" val="14606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890"/>
                                        </p:tgtEl>
                                        <p:attrNameLst>
                                          <p:attrName>style.visibility</p:attrName>
                                        </p:attrNameLst>
                                      </p:cBhvr>
                                      <p:to>
                                        <p:strVal val="visible"/>
                                      </p:to>
                                    </p:set>
                                    <p:animEffect transition="in" filter="wheel(1)">
                                      <p:cBhvr>
                                        <p:cTn id="7" dur="2000"/>
                                        <p:tgtEl>
                                          <p:spTgt spid="1228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2891"/>
                                        </p:tgtEl>
                                        <p:attrNameLst>
                                          <p:attrName>style.visibility</p:attrName>
                                        </p:attrNameLst>
                                      </p:cBhvr>
                                      <p:to>
                                        <p:strVal val="visible"/>
                                      </p:to>
                                    </p:set>
                                    <p:animEffect transition="in" filter="wheel(1)">
                                      <p:cBhvr>
                                        <p:cTn id="12" dur="2000"/>
                                        <p:tgtEl>
                                          <p:spTgt spid="12289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2892"/>
                                        </p:tgtEl>
                                        <p:attrNameLst>
                                          <p:attrName>style.visibility</p:attrName>
                                        </p:attrNameLst>
                                      </p:cBhvr>
                                      <p:to>
                                        <p:strVal val="visible"/>
                                      </p:to>
                                    </p:set>
                                    <p:animEffect transition="in" filter="wheel(1)">
                                      <p:cBhvr>
                                        <p:cTn id="17" dur="2000"/>
                                        <p:tgtEl>
                                          <p:spTgt spid="12289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2893"/>
                                        </p:tgtEl>
                                        <p:attrNameLst>
                                          <p:attrName>style.visibility</p:attrName>
                                        </p:attrNameLst>
                                      </p:cBhvr>
                                      <p:to>
                                        <p:strVal val="visible"/>
                                      </p:to>
                                    </p:set>
                                    <p:anim calcmode="lin" valueType="num">
                                      <p:cBhvr additive="base">
                                        <p:cTn id="32" dur="500" fill="hold"/>
                                        <p:tgtEl>
                                          <p:spTgt spid="122893"/>
                                        </p:tgtEl>
                                        <p:attrNameLst>
                                          <p:attrName>ppt_x</p:attrName>
                                        </p:attrNameLst>
                                      </p:cBhvr>
                                      <p:tavLst>
                                        <p:tav tm="0">
                                          <p:val>
                                            <p:strVal val="#ppt_x"/>
                                          </p:val>
                                        </p:tav>
                                        <p:tav tm="100000">
                                          <p:val>
                                            <p:strVal val="#ppt_x"/>
                                          </p:val>
                                        </p:tav>
                                      </p:tavLst>
                                    </p:anim>
                                    <p:anim calcmode="lin" valueType="num">
                                      <p:cBhvr additive="base">
                                        <p:cTn id="33" dur="500" fill="hold"/>
                                        <p:tgtEl>
                                          <p:spTgt spid="122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2" name="Text Box 6"/>
          <p:cNvSpPr txBox="1">
            <a:spLocks noChangeArrowheads="1"/>
          </p:cNvSpPr>
          <p:nvPr/>
        </p:nvSpPr>
        <p:spPr bwMode="auto">
          <a:xfrm>
            <a:off x="762000" y="6096000"/>
            <a:ext cx="777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t>High School Series</a:t>
            </a:r>
            <a:endParaRPr lang="en-US" altLang="en-US"/>
          </a:p>
        </p:txBody>
      </p:sp>
      <p:pic>
        <p:nvPicPr>
          <p:cNvPr id="126983" name="Picture 7" descr="book cover of voice behind the 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62200"/>
            <a:ext cx="2336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26984" name="Picture 8" descr="Isle 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4400" y="2362200"/>
            <a:ext cx="2336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26985" name="Picture 9" descr="Remember Me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362200"/>
            <a:ext cx="2352675" cy="354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09600" y="476672"/>
            <a:ext cx="7924800" cy="1584176"/>
          </a:xfrm>
          <a:prstGeom prst="rect">
            <a:avLst/>
          </a:prstGeom>
        </p:spPr>
        <p:txBody>
          <a:bodyPr vert="horz">
            <a:normAutofit fontScale="92500"/>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Font typeface="Wingdings 2"/>
              <a:buNone/>
            </a:pPr>
            <a:r>
              <a:rPr lang="en-US" altLang="en-US" dirty="0" smtClean="0">
                <a:solidFill>
                  <a:schemeClr val="bg2"/>
                </a:solidFill>
              </a:rPr>
              <a:t>Dorene Meyer also began to work with students at the high school level, mentoring and publishing anthologies with teens. The students went to Winnipeg to launch the books and to meet members of the Aboriginal Writers Collective.</a:t>
            </a:r>
            <a:endParaRPr lang="en-US" altLang="en-US" dirty="0">
              <a:solidFill>
                <a:schemeClr val="bg2"/>
              </a:solidFill>
            </a:endParaRPr>
          </a:p>
        </p:txBody>
      </p:sp>
    </p:spTree>
    <p:extLst>
      <p:ext uri="{BB962C8B-B14F-4D97-AF65-F5344CB8AC3E}">
        <p14:creationId xmlns:p14="http://schemas.microsoft.com/office/powerpoint/2010/main" val="3913655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algn="ctr"/>
            <a:r>
              <a:rPr lang="en-US" altLang="en-US" dirty="0" smtClean="0"/>
              <a:t>Children’s anthologies have also been published: seven of them so far…</a:t>
            </a:r>
            <a:endParaRPr lang="en-US" altLang="en-US" dirty="0"/>
          </a:p>
        </p:txBody>
      </p:sp>
      <p:pic>
        <p:nvPicPr>
          <p:cNvPr id="129032" name="Picture 8" descr="Suirrel tales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538081"/>
            <a:ext cx="1656184" cy="22002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2496" y="1473209"/>
            <a:ext cx="1667554" cy="219913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1522931"/>
            <a:ext cx="1619808" cy="213616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530" y="1467670"/>
            <a:ext cx="1685685" cy="222304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28" y="4005064"/>
            <a:ext cx="1835704" cy="242088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5856" y="3977600"/>
            <a:ext cx="1835704" cy="242088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7928" y="3973708"/>
            <a:ext cx="1782384" cy="2340679"/>
          </a:xfrm>
          <a:prstGeom prst="rect">
            <a:avLst/>
          </a:prstGeom>
        </p:spPr>
      </p:pic>
    </p:spTree>
    <p:extLst>
      <p:ext uri="{BB962C8B-B14F-4D97-AF65-F5344CB8AC3E}">
        <p14:creationId xmlns:p14="http://schemas.microsoft.com/office/powerpoint/2010/main" val="5905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9032"/>
                                        </p:tgtEl>
                                        <p:attrNameLst>
                                          <p:attrName>style.visibility</p:attrName>
                                        </p:attrNameLst>
                                      </p:cBhvr>
                                      <p:to>
                                        <p:strVal val="visible"/>
                                      </p:to>
                                    </p:set>
                                    <p:animEffect transition="in" filter="wheel(1)">
                                      <p:cBhvr>
                                        <p:cTn id="7" dur="2000"/>
                                        <p:tgtEl>
                                          <p:spTgt spid="1290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698976" cy="2409056"/>
          </a:xfrm>
        </p:spPr>
        <p:txBody>
          <a:bodyPr>
            <a:normAutofit/>
          </a:bodyPr>
          <a:lstStyle/>
          <a:p>
            <a:pPr marL="0" indent="0">
              <a:buNone/>
            </a:pPr>
            <a:r>
              <a:rPr lang="en-CA" dirty="0" smtClean="0">
                <a:solidFill>
                  <a:schemeClr val="bg1"/>
                </a:solidFill>
              </a:rPr>
              <a:t>As the writing classes continued, and the students progressed through several of courses, they began to write their own books  which were published by Goldrock Press. </a:t>
            </a:r>
          </a:p>
        </p:txBody>
      </p:sp>
      <p:sp>
        <p:nvSpPr>
          <p:cNvPr id="3" name="Title 2"/>
          <p:cNvSpPr>
            <a:spLocks noGrp="1"/>
          </p:cNvSpPr>
          <p:nvPr>
            <p:ph type="title"/>
          </p:nvPr>
        </p:nvSpPr>
        <p:spPr/>
        <p:txBody>
          <a:bodyPr>
            <a:normAutofit/>
          </a:bodyPr>
          <a:lstStyle/>
          <a:p>
            <a:r>
              <a:rPr lang="en-CA" dirty="0" smtClean="0">
                <a:solidFill>
                  <a:schemeClr val="bg1"/>
                </a:solidFill>
              </a:rPr>
              <a:t>Books by northern writers…</a:t>
            </a:r>
            <a:endParaRPr lang="en-US" dirty="0">
              <a:solidFill>
                <a:schemeClr val="bg1"/>
              </a:solidFill>
            </a:endParaRPr>
          </a:p>
        </p:txBody>
      </p:sp>
      <p:sp>
        <p:nvSpPr>
          <p:cNvPr id="4" name="TextBox 3"/>
          <p:cNvSpPr txBox="1"/>
          <p:nvPr/>
        </p:nvSpPr>
        <p:spPr>
          <a:xfrm>
            <a:off x="467544" y="4077072"/>
            <a:ext cx="5904656" cy="1692771"/>
          </a:xfrm>
          <a:prstGeom prst="rect">
            <a:avLst/>
          </a:prstGeom>
          <a:noFill/>
        </p:spPr>
        <p:txBody>
          <a:bodyPr wrap="square" rtlCol="0">
            <a:spAutoFit/>
          </a:bodyPr>
          <a:lstStyle/>
          <a:p>
            <a:r>
              <a:rPr lang="en-CA" sz="2600" dirty="0" smtClean="0">
                <a:solidFill>
                  <a:schemeClr val="bg1"/>
                </a:solidFill>
              </a:rPr>
              <a:t>Others in the class had books published by Pemmican, and had articles published in various magazines and newspapers.</a:t>
            </a:r>
            <a:endParaRPr lang="en-US" sz="2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349" y="4554520"/>
            <a:ext cx="2160240" cy="183168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60648"/>
            <a:ext cx="2016224" cy="20162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8835" y="1412776"/>
            <a:ext cx="1411634" cy="221828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469" y="2237290"/>
            <a:ext cx="1462011" cy="2297446"/>
          </a:xfrm>
          <a:prstGeom prst="rect">
            <a:avLst/>
          </a:prstGeom>
        </p:spPr>
      </p:pic>
    </p:spTree>
    <p:extLst>
      <p:ext uri="{BB962C8B-B14F-4D97-AF65-F5344CB8AC3E}">
        <p14:creationId xmlns:p14="http://schemas.microsoft.com/office/powerpoint/2010/main" val="1753031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406774"/>
            <a:ext cx="8496944" cy="2520280"/>
          </a:xfrm>
        </p:spPr>
        <p:txBody>
          <a:bodyPr>
            <a:normAutofit/>
          </a:bodyPr>
          <a:lstStyle/>
          <a:p>
            <a:pPr marL="0" indent="0" algn="ctr">
              <a:buNone/>
            </a:pPr>
            <a:r>
              <a:rPr lang="en-CA" b="1" dirty="0" smtClean="0">
                <a:solidFill>
                  <a:schemeClr val="bg2"/>
                </a:solidFill>
              </a:rPr>
              <a:t>Books published by Goldrock Press include 18 anthologies, </a:t>
            </a:r>
            <a:r>
              <a:rPr lang="en-CA" b="1" dirty="0">
                <a:solidFill>
                  <a:schemeClr val="bg2"/>
                </a:solidFill>
              </a:rPr>
              <a:t>7 novels, 5 children’s chapter books, </a:t>
            </a:r>
            <a:r>
              <a:rPr lang="en-CA" b="1" dirty="0" smtClean="0">
                <a:solidFill>
                  <a:schemeClr val="bg2"/>
                </a:solidFill>
              </a:rPr>
              <a:t>6 children’s </a:t>
            </a:r>
            <a:r>
              <a:rPr lang="en-CA" b="1" dirty="0">
                <a:solidFill>
                  <a:schemeClr val="bg2"/>
                </a:solidFill>
              </a:rPr>
              <a:t>pictures books, 3 books of poetry, 3 life stories and 1 resource book. </a:t>
            </a:r>
            <a:r>
              <a:rPr lang="en-CA" b="1" dirty="0" smtClean="0">
                <a:solidFill>
                  <a:schemeClr val="bg2"/>
                </a:solidFill>
              </a:rPr>
              <a:t> Two books are in Cree, one is in Cree and English, and one book is in Cree, English and syllabics.</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2996952"/>
            <a:ext cx="4824536" cy="2990057"/>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834" y="6090524"/>
            <a:ext cx="5018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8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lgn="ctr">
              <a:buNone/>
            </a:pPr>
            <a:r>
              <a:rPr lang="en-CA" dirty="0">
                <a:solidFill>
                  <a:schemeClr val="bg2"/>
                </a:solidFill>
              </a:rPr>
              <a:t>Authors of their own </a:t>
            </a:r>
            <a:r>
              <a:rPr lang="en-CA" dirty="0" smtClean="0">
                <a:solidFill>
                  <a:schemeClr val="bg2"/>
                </a:solidFill>
              </a:rPr>
              <a:t>books include: </a:t>
            </a:r>
            <a:r>
              <a:rPr lang="en-CA" dirty="0">
                <a:solidFill>
                  <a:schemeClr val="bg2"/>
                </a:solidFill>
              </a:rPr>
              <a:t>Flora </a:t>
            </a:r>
            <a:r>
              <a:rPr lang="en-CA" dirty="0" err="1">
                <a:solidFill>
                  <a:schemeClr val="bg2"/>
                </a:solidFill>
              </a:rPr>
              <a:t>Rideout</a:t>
            </a:r>
            <a:r>
              <a:rPr lang="en-CA" dirty="0">
                <a:solidFill>
                  <a:schemeClr val="bg2"/>
                </a:solidFill>
              </a:rPr>
              <a:t>, Dana L. Coates, </a:t>
            </a:r>
            <a:r>
              <a:rPr lang="en-CA" dirty="0" err="1">
                <a:solidFill>
                  <a:schemeClr val="bg2"/>
                </a:solidFill>
              </a:rPr>
              <a:t>Shamin</a:t>
            </a:r>
            <a:r>
              <a:rPr lang="en-CA" dirty="0">
                <a:solidFill>
                  <a:schemeClr val="bg2"/>
                </a:solidFill>
              </a:rPr>
              <a:t> Brown, Brenda Fontaine, Irene Young, David </a:t>
            </a:r>
            <a:r>
              <a:rPr lang="en-CA" dirty="0" err="1">
                <a:solidFill>
                  <a:schemeClr val="bg2"/>
                </a:solidFill>
              </a:rPr>
              <a:t>Yerex</a:t>
            </a:r>
            <a:r>
              <a:rPr lang="en-CA" dirty="0">
                <a:solidFill>
                  <a:schemeClr val="bg2"/>
                </a:solidFill>
              </a:rPr>
              <a:t> Williamson, Sam </a:t>
            </a:r>
            <a:r>
              <a:rPr lang="en-CA" dirty="0" err="1">
                <a:solidFill>
                  <a:schemeClr val="bg2"/>
                </a:solidFill>
              </a:rPr>
              <a:t>Parmar</a:t>
            </a:r>
            <a:r>
              <a:rPr lang="en-CA" dirty="0">
                <a:solidFill>
                  <a:schemeClr val="bg2"/>
                </a:solidFill>
              </a:rPr>
              <a:t>, Clarence </a:t>
            </a:r>
            <a:r>
              <a:rPr lang="en-CA" dirty="0" err="1">
                <a:solidFill>
                  <a:schemeClr val="bg2"/>
                </a:solidFill>
              </a:rPr>
              <a:t>Thordarson</a:t>
            </a:r>
            <a:r>
              <a:rPr lang="en-CA" dirty="0">
                <a:solidFill>
                  <a:schemeClr val="bg2"/>
                </a:solidFill>
              </a:rPr>
              <a:t>, Benjamin Paul, Pauline Poker</a:t>
            </a:r>
            <a:r>
              <a:rPr lang="en-CA" dirty="0" smtClean="0">
                <a:solidFill>
                  <a:schemeClr val="bg2"/>
                </a:solidFill>
              </a:rPr>
              <a:t>, Byron </a:t>
            </a:r>
            <a:r>
              <a:rPr lang="en-CA" dirty="0" err="1" smtClean="0">
                <a:solidFill>
                  <a:schemeClr val="bg2"/>
                </a:solidFill>
              </a:rPr>
              <a:t>Apetagon</a:t>
            </a:r>
            <a:r>
              <a:rPr lang="en-CA" dirty="0" smtClean="0">
                <a:solidFill>
                  <a:schemeClr val="bg2"/>
                </a:solidFill>
              </a:rPr>
              <a:t>, and Bernard Mason. </a:t>
            </a:r>
            <a:endParaRPr lang="en-CA" dirty="0">
              <a:solidFill>
                <a:schemeClr val="bg2"/>
              </a:solidFill>
            </a:endParaRPr>
          </a:p>
          <a:p>
            <a:pPr marL="0" indent="0">
              <a:buNone/>
            </a:pP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780928"/>
            <a:ext cx="1440160" cy="163422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22" y="4570413"/>
            <a:ext cx="1131976" cy="182286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423" y="4549931"/>
            <a:ext cx="1357814" cy="191683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2779251"/>
            <a:ext cx="1369930" cy="163590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2745251"/>
            <a:ext cx="1585864" cy="16082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571" y="4547156"/>
            <a:ext cx="1459806" cy="1938175"/>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720" y="2780928"/>
            <a:ext cx="1938760" cy="1584972"/>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7848" t="19573" r="54811" b="47227"/>
          <a:stretch/>
        </p:blipFill>
        <p:spPr>
          <a:xfrm>
            <a:off x="4411283" y="4584496"/>
            <a:ext cx="1477118" cy="1885258"/>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8260" t="3622" r="20316"/>
          <a:stretch/>
        </p:blipFill>
        <p:spPr>
          <a:xfrm>
            <a:off x="5948856" y="4609319"/>
            <a:ext cx="1423686" cy="1798056"/>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l="13595" t="22682" r="12947" b="31892"/>
          <a:stretch/>
        </p:blipFill>
        <p:spPr>
          <a:xfrm>
            <a:off x="2133330" y="2756105"/>
            <a:ext cx="1536482" cy="1689904"/>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494280" y="4597130"/>
            <a:ext cx="1398200" cy="1822433"/>
          </a:xfrm>
          <a:prstGeom prst="rect">
            <a:avLst/>
          </a:prstGeom>
        </p:spPr>
      </p:pic>
    </p:spTree>
    <p:extLst>
      <p:ext uri="{BB962C8B-B14F-4D97-AF65-F5344CB8AC3E}">
        <p14:creationId xmlns:p14="http://schemas.microsoft.com/office/powerpoint/2010/main" val="490025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395536" y="1306556"/>
            <a:ext cx="5712629" cy="1066800"/>
          </a:xfrm>
        </p:spPr>
        <p:txBody>
          <a:bodyPr/>
          <a:lstStyle/>
          <a:p>
            <a:pPr marL="0" indent="0">
              <a:buNone/>
            </a:pPr>
            <a:r>
              <a:rPr lang="en-US" altLang="en-US" sz="3200" b="1" dirty="0" smtClean="0">
                <a:solidFill>
                  <a:schemeClr val="bg2"/>
                </a:solidFill>
                <a:latin typeface="Tahoma" panose="020B0604030504040204" pitchFamily="34" charset="0"/>
                <a:ea typeface="Tahoma" panose="020B0604030504040204" pitchFamily="34" charset="0"/>
                <a:cs typeface="Tahoma" panose="020B0604030504040204" pitchFamily="34" charset="0"/>
              </a:rPr>
              <a:t>from the youngest...</a:t>
            </a:r>
            <a:endParaRPr lang="en-US" altLang="en-US" sz="32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endParaRPr lang="en-US" altLang="en-US" dirty="0"/>
          </a:p>
        </p:txBody>
      </p:sp>
      <p:sp>
        <p:nvSpPr>
          <p:cNvPr id="83970" name="Rectangle 2"/>
          <p:cNvSpPr>
            <a:spLocks noGrp="1" noChangeArrowheads="1"/>
          </p:cNvSpPr>
          <p:nvPr>
            <p:ph type="title"/>
          </p:nvPr>
        </p:nvSpPr>
        <p:spPr>
          <a:xfrm>
            <a:off x="609600" y="620688"/>
            <a:ext cx="7924800" cy="446112"/>
          </a:xfrm>
        </p:spPr>
        <p:txBody>
          <a:bodyPr>
            <a:noAutofit/>
          </a:bodyPr>
          <a:lstStyle/>
          <a:p>
            <a:pPr algn="ctr"/>
            <a:r>
              <a:rPr lang="en-US" altLang="en-US" sz="4800" b="1" dirty="0">
                <a:solidFill>
                  <a:schemeClr val="bg2"/>
                </a:solidFill>
              </a:rPr>
              <a:t>Everyone has a voice</a:t>
            </a:r>
          </a:p>
        </p:txBody>
      </p:sp>
      <p:pic>
        <p:nvPicPr>
          <p:cNvPr id="839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9592" y="2204864"/>
            <a:ext cx="3190056" cy="3087096"/>
          </a:xfrm>
          <a:prstGeom prst="rect">
            <a:avLst/>
          </a:prstGeom>
          <a:noFill/>
          <a:extLst>
            <a:ext uri="{909E8E84-426E-40DD-AFC4-6F175D3DCCD1}">
              <a14:hiddenFill xmlns:a14="http://schemas.microsoft.com/office/drawing/2010/main">
                <a:solidFill>
                  <a:srgbClr val="FFFFFF"/>
                </a:solidFill>
              </a14:hiddenFill>
            </a:ext>
          </a:extLst>
        </p:spPr>
      </p:pic>
      <p:sp>
        <p:nvSpPr>
          <p:cNvPr id="83978" name="Rectangle 10"/>
          <p:cNvSpPr>
            <a:spLocks noChangeArrowheads="1"/>
          </p:cNvSpPr>
          <p:nvPr/>
        </p:nvSpPr>
        <p:spPr bwMode="auto">
          <a:xfrm>
            <a:off x="5361459" y="5537199"/>
            <a:ext cx="3505200" cy="67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Tahoma" pitchFamily="34" charset="0"/>
              </a:defRPr>
            </a:lvl1pPr>
            <a:lvl2pPr marL="742950" indent="-285750">
              <a:spcBef>
                <a:spcPct val="20000"/>
              </a:spcBef>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Tahoma" pitchFamily="34" charset="0"/>
              </a:defRPr>
            </a:lvl2pPr>
            <a:lvl3pPr marL="1143000" indent="-228600">
              <a:spcBef>
                <a:spcPct val="20000"/>
              </a:spcBef>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Tahoma" pitchFamily="34" charset="0"/>
              </a:defRPr>
            </a:lvl3pPr>
            <a:lvl4pPr marL="1600200" indent="-228600">
              <a:spcBef>
                <a:spcPct val="20000"/>
              </a:spcBef>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Tahoma" pitchFamily="34" charset="0"/>
              </a:defRPr>
            </a:lvl4pPr>
            <a:lvl5pPr marL="2057400" indent="-228600">
              <a:spcBef>
                <a:spcPct val="20000"/>
              </a:spcBef>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Tahoma" pitchFamily="34" charset="0"/>
              </a:defRPr>
            </a:lvl9pPr>
          </a:lstStyle>
          <a:p>
            <a:pPr marL="0" indent="0" fontAlgn="base">
              <a:spcAft>
                <a:spcPct val="0"/>
              </a:spcAft>
              <a:buClr>
                <a:srgbClr val="646464"/>
              </a:buClr>
              <a:buFont typeface="Wingdings" pitchFamily="2" charset="2"/>
              <a:buNone/>
            </a:pPr>
            <a:r>
              <a:rPr lang="en-US" altLang="en-US" dirty="0">
                <a:solidFill>
                  <a:schemeClr val="bg2"/>
                </a:solidFill>
              </a:rPr>
              <a:t>t</a:t>
            </a:r>
            <a:r>
              <a:rPr lang="en-US" altLang="en-US" dirty="0" smtClean="0">
                <a:solidFill>
                  <a:schemeClr val="bg2"/>
                </a:solidFill>
              </a:rPr>
              <a:t>o the oldest.</a:t>
            </a:r>
          </a:p>
          <a:p>
            <a:pPr fontAlgn="base">
              <a:spcAft>
                <a:spcPct val="0"/>
              </a:spcAft>
              <a:buClr>
                <a:srgbClr val="646464"/>
              </a:buClr>
            </a:pPr>
            <a:endParaRPr lang="en-US" altLang="en-US" dirty="0" smtClean="0">
              <a:solidFill>
                <a:srgbClr val="FFFFFF"/>
              </a:solidFill>
            </a:endParaRPr>
          </a:p>
        </p:txBody>
      </p:sp>
      <p:pic>
        <p:nvPicPr>
          <p:cNvPr id="8397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48200" y="2373356"/>
            <a:ext cx="4218459" cy="31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355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3977"/>
                                        </p:tgtEl>
                                        <p:attrNameLst>
                                          <p:attrName>style.visibility</p:attrName>
                                        </p:attrNameLst>
                                      </p:cBhvr>
                                      <p:to>
                                        <p:strVal val="visible"/>
                                      </p:to>
                                    </p:set>
                                    <p:animEffect transition="in" filter="fade">
                                      <p:cBhvr>
                                        <p:cTn id="11" dur="2000"/>
                                        <p:tgtEl>
                                          <p:spTgt spid="839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3978"/>
                                        </p:tgtEl>
                                        <p:attrNameLst>
                                          <p:attrName>style.visibility</p:attrName>
                                        </p:attrNameLst>
                                      </p:cBhvr>
                                      <p:to>
                                        <p:strVal val="visible"/>
                                      </p:to>
                                    </p:set>
                                    <p:anim calcmode="lin" valueType="num">
                                      <p:cBhvr additive="base">
                                        <p:cTn id="16" dur="500" fill="hold"/>
                                        <p:tgtEl>
                                          <p:spTgt spid="83978"/>
                                        </p:tgtEl>
                                        <p:attrNameLst>
                                          <p:attrName>ppt_x</p:attrName>
                                        </p:attrNameLst>
                                      </p:cBhvr>
                                      <p:tavLst>
                                        <p:tav tm="0">
                                          <p:val>
                                            <p:strVal val="#ppt_x"/>
                                          </p:val>
                                        </p:tav>
                                        <p:tav tm="100000">
                                          <p:val>
                                            <p:strVal val="#ppt_x"/>
                                          </p:val>
                                        </p:tav>
                                      </p:tavLst>
                                    </p:anim>
                                    <p:anim calcmode="lin" valueType="num">
                                      <p:cBhvr additive="base">
                                        <p:cTn id="17" dur="500" fill="hold"/>
                                        <p:tgtEl>
                                          <p:spTgt spid="83978"/>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83979"/>
                                        </p:tgtEl>
                                        <p:attrNameLst>
                                          <p:attrName>style.visibility</p:attrName>
                                        </p:attrNameLst>
                                      </p:cBhvr>
                                      <p:to>
                                        <p:strVal val="visible"/>
                                      </p:to>
                                    </p:set>
                                    <p:animEffect transition="in" filter="fade">
                                      <p:cBhvr>
                                        <p:cTn id="20" dur="2000"/>
                                        <p:tgtEl>
                                          <p:spTgt spid="83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8397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lgn="ctr">
              <a:buNone/>
            </a:pPr>
            <a:r>
              <a:rPr lang="en-CA" dirty="0" smtClean="0">
                <a:solidFill>
                  <a:schemeClr val="bg2"/>
                </a:solidFill>
              </a:rPr>
              <a:t>Goldrock Press has had several book launches in Winnipeg at Aqua Books, McNally Robinson, and </a:t>
            </a:r>
            <a:r>
              <a:rPr lang="en-CA" dirty="0" err="1" smtClean="0">
                <a:solidFill>
                  <a:schemeClr val="bg2"/>
                </a:solidFill>
              </a:rPr>
              <a:t>Neechi</a:t>
            </a:r>
            <a:r>
              <a:rPr lang="en-CA" dirty="0" smtClean="0">
                <a:solidFill>
                  <a:schemeClr val="bg2"/>
                </a:solidFill>
              </a:rPr>
              <a:t> Commons.</a:t>
            </a:r>
            <a:endParaRPr lang="en-CA" dirty="0">
              <a:solidFill>
                <a:schemeClr val="bg2"/>
              </a:solidFill>
            </a:endParaRPr>
          </a:p>
          <a:p>
            <a:pPr marL="0" indent="0">
              <a:buNone/>
            </a:pP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7822" y="1836332"/>
            <a:ext cx="2645955" cy="396893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854" y="1916832"/>
            <a:ext cx="4464496" cy="3962907"/>
          </a:xfrm>
          <a:prstGeom prst="rect">
            <a:avLst/>
          </a:prstGeom>
        </p:spPr>
      </p:pic>
      <p:sp>
        <p:nvSpPr>
          <p:cNvPr id="14" name="TextBox 13"/>
          <p:cNvSpPr txBox="1"/>
          <p:nvPr/>
        </p:nvSpPr>
        <p:spPr>
          <a:xfrm>
            <a:off x="1187624" y="6012165"/>
            <a:ext cx="3528392" cy="646331"/>
          </a:xfrm>
          <a:prstGeom prst="rect">
            <a:avLst/>
          </a:prstGeom>
          <a:noFill/>
        </p:spPr>
        <p:txBody>
          <a:bodyPr wrap="square" rtlCol="0">
            <a:spAutoFit/>
          </a:bodyPr>
          <a:lstStyle/>
          <a:p>
            <a:pPr algn="ctr"/>
            <a:r>
              <a:rPr lang="en-CA" dirty="0" smtClean="0">
                <a:solidFill>
                  <a:schemeClr val="accent3">
                    <a:lumMod val="50000"/>
                  </a:schemeClr>
                </a:solidFill>
              </a:rPr>
              <a:t>Audrey </a:t>
            </a:r>
            <a:r>
              <a:rPr lang="en-CA" dirty="0" err="1" smtClean="0">
                <a:solidFill>
                  <a:schemeClr val="accent3">
                    <a:lumMod val="50000"/>
                  </a:schemeClr>
                </a:solidFill>
              </a:rPr>
              <a:t>Guiboche</a:t>
            </a:r>
            <a:r>
              <a:rPr lang="en-CA" dirty="0" smtClean="0">
                <a:solidFill>
                  <a:schemeClr val="accent3">
                    <a:lumMod val="50000"/>
                  </a:schemeClr>
                </a:solidFill>
              </a:rPr>
              <a:t> reading from </a:t>
            </a:r>
            <a:r>
              <a:rPr lang="en-CA" i="1" dirty="0" smtClean="0">
                <a:solidFill>
                  <a:schemeClr val="accent3">
                    <a:lumMod val="50000"/>
                  </a:schemeClr>
                </a:solidFill>
              </a:rPr>
              <a:t>Northern Writers volume 1</a:t>
            </a:r>
            <a:endParaRPr lang="en-US" i="1" dirty="0">
              <a:solidFill>
                <a:schemeClr val="accent3">
                  <a:lumMod val="50000"/>
                </a:schemeClr>
              </a:solidFill>
            </a:endParaRPr>
          </a:p>
        </p:txBody>
      </p:sp>
      <p:sp>
        <p:nvSpPr>
          <p:cNvPr id="15" name="TextBox 14"/>
          <p:cNvSpPr txBox="1"/>
          <p:nvPr/>
        </p:nvSpPr>
        <p:spPr>
          <a:xfrm>
            <a:off x="5168612" y="5812682"/>
            <a:ext cx="3384376" cy="646331"/>
          </a:xfrm>
          <a:prstGeom prst="rect">
            <a:avLst/>
          </a:prstGeom>
          <a:noFill/>
        </p:spPr>
        <p:txBody>
          <a:bodyPr wrap="square" rtlCol="0">
            <a:spAutoFit/>
          </a:bodyPr>
          <a:lstStyle/>
          <a:p>
            <a:pPr algn="ctr"/>
            <a:r>
              <a:rPr lang="en-CA" dirty="0" smtClean="0">
                <a:solidFill>
                  <a:schemeClr val="accent3">
                    <a:lumMod val="50000"/>
                  </a:schemeClr>
                </a:solidFill>
              </a:rPr>
              <a:t>Clarence </a:t>
            </a:r>
            <a:r>
              <a:rPr lang="en-CA" dirty="0" err="1" smtClean="0">
                <a:solidFill>
                  <a:schemeClr val="accent3">
                    <a:lumMod val="50000"/>
                  </a:schemeClr>
                </a:solidFill>
              </a:rPr>
              <a:t>Thordarson</a:t>
            </a:r>
            <a:r>
              <a:rPr lang="en-CA" dirty="0" smtClean="0">
                <a:solidFill>
                  <a:schemeClr val="accent3">
                    <a:lumMod val="50000"/>
                  </a:schemeClr>
                </a:solidFill>
              </a:rPr>
              <a:t> at his launch of </a:t>
            </a:r>
            <a:r>
              <a:rPr lang="en-CA" i="1" dirty="0" smtClean="0">
                <a:solidFill>
                  <a:schemeClr val="accent3">
                    <a:lumMod val="50000"/>
                  </a:schemeClr>
                </a:solidFill>
              </a:rPr>
              <a:t>This ‘n’ That</a:t>
            </a:r>
            <a:endParaRPr lang="en-US" dirty="0">
              <a:solidFill>
                <a:schemeClr val="accent3">
                  <a:lumMod val="50000"/>
                </a:schemeClr>
              </a:solidFill>
            </a:endParaRPr>
          </a:p>
        </p:txBody>
      </p:sp>
    </p:spTree>
    <p:extLst>
      <p:ext uri="{BB962C8B-B14F-4D97-AF65-F5344CB8AC3E}">
        <p14:creationId xmlns:p14="http://schemas.microsoft.com/office/powerpoint/2010/main" val="1233774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buNone/>
            </a:pPr>
            <a:r>
              <a:rPr lang="en-CA" dirty="0" smtClean="0">
                <a:solidFill>
                  <a:schemeClr val="bg2"/>
                </a:solidFill>
              </a:rPr>
              <a:t>When we needed a place locally to launch our books, the UCN/Norway House Cree Nation public library was there to help. The library not only provided a space but offered refreshments, and the staff helped to set up for the event!</a:t>
            </a:r>
            <a:endParaRPr lang="en-CA" dirty="0">
              <a:solidFill>
                <a:schemeClr val="bg2"/>
              </a:solidFill>
            </a:endParaRPr>
          </a:p>
          <a:p>
            <a:pPr marL="0" indent="0">
              <a:buNone/>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53438" y="2774337"/>
            <a:ext cx="3710804" cy="278310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61" y="2780928"/>
            <a:ext cx="3730783" cy="3141712"/>
          </a:xfrm>
          <a:prstGeom prst="rect">
            <a:avLst/>
          </a:prstGeom>
        </p:spPr>
      </p:pic>
      <p:sp>
        <p:nvSpPr>
          <p:cNvPr id="9" name="TextBox 8"/>
          <p:cNvSpPr txBox="1"/>
          <p:nvPr/>
        </p:nvSpPr>
        <p:spPr>
          <a:xfrm>
            <a:off x="5004048" y="6058162"/>
            <a:ext cx="3744415" cy="369332"/>
          </a:xfrm>
          <a:prstGeom prst="rect">
            <a:avLst/>
          </a:prstGeom>
          <a:noFill/>
        </p:spPr>
        <p:txBody>
          <a:bodyPr wrap="square" rtlCol="0">
            <a:spAutoFit/>
          </a:bodyPr>
          <a:lstStyle/>
          <a:p>
            <a:r>
              <a:rPr lang="en-CA" dirty="0" smtClean="0">
                <a:solidFill>
                  <a:schemeClr val="accent3">
                    <a:lumMod val="50000"/>
                  </a:schemeClr>
                </a:solidFill>
              </a:rPr>
              <a:t>Dana L. Coates, author of The Loner</a:t>
            </a:r>
            <a:endParaRPr lang="en-US" dirty="0">
              <a:solidFill>
                <a:schemeClr val="accent3">
                  <a:lumMod val="50000"/>
                </a:schemeClr>
              </a:solidFill>
            </a:endParaRPr>
          </a:p>
        </p:txBody>
      </p:sp>
      <p:sp>
        <p:nvSpPr>
          <p:cNvPr id="10" name="TextBox 9"/>
          <p:cNvSpPr txBox="1"/>
          <p:nvPr/>
        </p:nvSpPr>
        <p:spPr>
          <a:xfrm>
            <a:off x="1009576" y="6089458"/>
            <a:ext cx="3168352" cy="369332"/>
          </a:xfrm>
          <a:prstGeom prst="rect">
            <a:avLst/>
          </a:prstGeom>
          <a:noFill/>
        </p:spPr>
        <p:txBody>
          <a:bodyPr wrap="square" rtlCol="0">
            <a:spAutoFit/>
          </a:bodyPr>
          <a:lstStyle/>
          <a:p>
            <a:r>
              <a:rPr lang="en-CA" dirty="0" smtClean="0">
                <a:solidFill>
                  <a:schemeClr val="accent3">
                    <a:lumMod val="50000"/>
                  </a:schemeClr>
                </a:solidFill>
              </a:rPr>
              <a:t>Flora </a:t>
            </a:r>
            <a:r>
              <a:rPr lang="en-CA" dirty="0" err="1" smtClean="0">
                <a:solidFill>
                  <a:schemeClr val="accent3">
                    <a:lumMod val="50000"/>
                  </a:schemeClr>
                </a:solidFill>
              </a:rPr>
              <a:t>Rideout</a:t>
            </a:r>
            <a:r>
              <a:rPr lang="en-CA" dirty="0" smtClean="0">
                <a:solidFill>
                  <a:schemeClr val="accent3">
                    <a:lumMod val="50000"/>
                  </a:schemeClr>
                </a:solidFill>
              </a:rPr>
              <a:t>, author of </a:t>
            </a:r>
            <a:r>
              <a:rPr lang="en-CA" dirty="0" err="1" smtClean="0">
                <a:solidFill>
                  <a:schemeClr val="accent3">
                    <a:lumMod val="50000"/>
                  </a:schemeClr>
                </a:solidFill>
              </a:rPr>
              <a:t>Tansi</a:t>
            </a:r>
            <a:endParaRPr lang="en-US" dirty="0">
              <a:solidFill>
                <a:schemeClr val="accent3">
                  <a:lumMod val="50000"/>
                </a:schemeClr>
              </a:solidFill>
            </a:endParaRPr>
          </a:p>
        </p:txBody>
      </p:sp>
    </p:spTree>
    <p:extLst>
      <p:ext uri="{BB962C8B-B14F-4D97-AF65-F5344CB8AC3E}">
        <p14:creationId xmlns:p14="http://schemas.microsoft.com/office/powerpoint/2010/main" val="853498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buNone/>
            </a:pPr>
            <a:r>
              <a:rPr lang="en-CA" dirty="0" smtClean="0">
                <a:solidFill>
                  <a:schemeClr val="bg2"/>
                </a:solidFill>
              </a:rPr>
              <a:t>The UCN/Norway House Cree Nation public library are very supportive of the Northern Writers Reading Series and local authors. When there is an event, they make up posters and advertise the event on the local radio.</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636912"/>
            <a:ext cx="2552851" cy="36450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636912"/>
            <a:ext cx="2664296" cy="36450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2636912"/>
            <a:ext cx="2603283" cy="3717032"/>
          </a:xfrm>
          <a:prstGeom prst="rect">
            <a:avLst/>
          </a:prstGeom>
        </p:spPr>
      </p:pic>
    </p:spTree>
    <p:extLst>
      <p:ext uri="{BB962C8B-B14F-4D97-AF65-F5344CB8AC3E}">
        <p14:creationId xmlns:p14="http://schemas.microsoft.com/office/powerpoint/2010/main" val="3866391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buNone/>
            </a:pPr>
            <a:r>
              <a:rPr lang="en-CA" dirty="0" smtClean="0">
                <a:solidFill>
                  <a:schemeClr val="bg2"/>
                </a:solidFill>
              </a:rPr>
              <a:t>The UCN/Norway House Cree Nation public library also publishes a newsletter every month (and a calendar), and book reviews are included. Also upcoming Northern Writers Reading Series events and writing classes..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346544"/>
            <a:ext cx="3069226" cy="422108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346543"/>
            <a:ext cx="3024336" cy="4159351"/>
          </a:xfrm>
          <a:prstGeom prst="rect">
            <a:avLst/>
          </a:prstGeom>
        </p:spPr>
      </p:pic>
    </p:spTree>
    <p:extLst>
      <p:ext uri="{BB962C8B-B14F-4D97-AF65-F5344CB8AC3E}">
        <p14:creationId xmlns:p14="http://schemas.microsoft.com/office/powerpoint/2010/main" val="2878349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buNone/>
            </a:pPr>
            <a:r>
              <a:rPr lang="en-CA" dirty="0" smtClean="0">
                <a:solidFill>
                  <a:schemeClr val="bg2"/>
                </a:solidFill>
              </a:rPr>
              <a:t>Not every writer publishes a book. But through the </a:t>
            </a:r>
            <a:r>
              <a:rPr lang="en-CA" b="1" dirty="0" smtClean="0">
                <a:solidFill>
                  <a:schemeClr val="bg2"/>
                </a:solidFill>
              </a:rPr>
              <a:t>Northern Writers Reading Series</a:t>
            </a:r>
            <a:r>
              <a:rPr lang="en-CA" dirty="0" smtClean="0">
                <a:solidFill>
                  <a:schemeClr val="bg2"/>
                </a:solidFill>
              </a:rPr>
              <a:t>, everyone gets a chance to read their work. Typically, we will have one book author who is releasing a new book and one or two other writers who would like to read their latest work. </a:t>
            </a:r>
            <a:endParaRPr lang="en-CA" dirty="0">
              <a:solidFill>
                <a:schemeClr val="bg2"/>
              </a:solidFill>
            </a:endParaRPr>
          </a:p>
          <a:p>
            <a:pPr marL="0" indent="0">
              <a:buNone/>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775811"/>
            <a:ext cx="3811187" cy="285839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780928"/>
            <a:ext cx="3888432" cy="2916324"/>
          </a:xfrm>
          <a:prstGeom prst="rect">
            <a:avLst/>
          </a:prstGeom>
        </p:spPr>
      </p:pic>
      <p:sp>
        <p:nvSpPr>
          <p:cNvPr id="9" name="TextBox 8"/>
          <p:cNvSpPr txBox="1"/>
          <p:nvPr/>
        </p:nvSpPr>
        <p:spPr>
          <a:xfrm>
            <a:off x="251520" y="5877272"/>
            <a:ext cx="8496944" cy="369332"/>
          </a:xfrm>
          <a:prstGeom prst="rect">
            <a:avLst/>
          </a:prstGeom>
          <a:noFill/>
        </p:spPr>
        <p:txBody>
          <a:bodyPr wrap="square" rtlCol="0">
            <a:spAutoFit/>
          </a:bodyPr>
          <a:lstStyle/>
          <a:p>
            <a:r>
              <a:rPr lang="en-CA" dirty="0" smtClean="0">
                <a:solidFill>
                  <a:schemeClr val="accent3">
                    <a:lumMod val="50000"/>
                  </a:schemeClr>
                </a:solidFill>
              </a:rPr>
              <a:t>Northern Writers Reading Series at UCN/Norway House Cree Nation Public Library</a:t>
            </a:r>
            <a:endParaRPr lang="en-US" dirty="0">
              <a:solidFill>
                <a:schemeClr val="accent3">
                  <a:lumMod val="50000"/>
                </a:schemeClr>
              </a:solidFill>
            </a:endParaRPr>
          </a:p>
        </p:txBody>
      </p:sp>
    </p:spTree>
    <p:extLst>
      <p:ext uri="{BB962C8B-B14F-4D97-AF65-F5344CB8AC3E}">
        <p14:creationId xmlns:p14="http://schemas.microsoft.com/office/powerpoint/2010/main" val="1413498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2520280"/>
          </a:xfrm>
        </p:spPr>
        <p:txBody>
          <a:bodyPr>
            <a:normAutofit/>
          </a:bodyPr>
          <a:lstStyle/>
          <a:p>
            <a:pPr marL="0" indent="0">
              <a:buNone/>
            </a:pPr>
            <a:r>
              <a:rPr lang="en-CA" dirty="0" smtClean="0">
                <a:solidFill>
                  <a:schemeClr val="bg2"/>
                </a:solidFill>
              </a:rPr>
              <a:t>We have also had special guests who have joined our authors for readings from time to time.</a:t>
            </a:r>
            <a:endParaRPr lang="en-US" dirty="0"/>
          </a:p>
        </p:txBody>
      </p:sp>
      <p:sp>
        <p:nvSpPr>
          <p:cNvPr id="9" name="TextBox 8"/>
          <p:cNvSpPr txBox="1"/>
          <p:nvPr/>
        </p:nvSpPr>
        <p:spPr>
          <a:xfrm>
            <a:off x="251520" y="5877272"/>
            <a:ext cx="8496944" cy="369332"/>
          </a:xfrm>
          <a:prstGeom prst="rect">
            <a:avLst/>
          </a:prstGeom>
          <a:noFill/>
        </p:spPr>
        <p:txBody>
          <a:bodyPr wrap="square" rtlCol="0">
            <a:spAutoFit/>
          </a:bodyPr>
          <a:lstStyle/>
          <a:p>
            <a:r>
              <a:rPr lang="en-CA" dirty="0" err="1" smtClean="0">
                <a:solidFill>
                  <a:schemeClr val="accent3">
                    <a:lumMod val="50000"/>
                  </a:schemeClr>
                </a:solidFill>
              </a:rPr>
              <a:t>Niigan</a:t>
            </a:r>
            <a:r>
              <a:rPr lang="en-CA" dirty="0" smtClean="0">
                <a:solidFill>
                  <a:schemeClr val="accent3">
                    <a:lumMod val="50000"/>
                  </a:schemeClr>
                </a:solidFill>
              </a:rPr>
              <a:t> James Sinclair and Warren </a:t>
            </a:r>
            <a:r>
              <a:rPr lang="en-CA" dirty="0" err="1" smtClean="0">
                <a:solidFill>
                  <a:schemeClr val="accent3">
                    <a:lumMod val="50000"/>
                  </a:schemeClr>
                </a:solidFill>
              </a:rPr>
              <a:t>Cariou</a:t>
            </a:r>
            <a:r>
              <a:rPr lang="en-CA" dirty="0" smtClean="0">
                <a:solidFill>
                  <a:schemeClr val="accent3">
                    <a:lumMod val="50000"/>
                  </a:schemeClr>
                </a:solidFill>
              </a:rPr>
              <a:t> visiting Norway House with </a:t>
            </a:r>
            <a:r>
              <a:rPr lang="en-CA" i="1" dirty="0" err="1" smtClean="0">
                <a:solidFill>
                  <a:schemeClr val="accent3">
                    <a:lumMod val="50000"/>
                  </a:schemeClr>
                </a:solidFill>
              </a:rPr>
              <a:t>Manitowapow</a:t>
            </a:r>
            <a:r>
              <a:rPr lang="en-CA" i="1" dirty="0" smtClean="0">
                <a:solidFill>
                  <a:schemeClr val="accent3">
                    <a:lumMod val="50000"/>
                  </a:schemeClr>
                </a:solidFill>
              </a:rPr>
              <a:t>.</a:t>
            </a:r>
            <a:endParaRPr lang="en-US" dirty="0">
              <a:solidFill>
                <a:schemeClr val="accent3">
                  <a:lumMod val="50000"/>
                </a:schemeClr>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1614999"/>
            <a:ext cx="5148064" cy="386104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542991"/>
            <a:ext cx="2759727" cy="4005064"/>
          </a:xfrm>
          <a:prstGeom prst="rect">
            <a:avLst/>
          </a:prstGeom>
        </p:spPr>
      </p:pic>
    </p:spTree>
    <p:extLst>
      <p:ext uri="{BB962C8B-B14F-4D97-AF65-F5344CB8AC3E}">
        <p14:creationId xmlns:p14="http://schemas.microsoft.com/office/powerpoint/2010/main" val="3331823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9476" y="411914"/>
            <a:ext cx="8229600" cy="2520280"/>
          </a:xfrm>
        </p:spPr>
        <p:txBody>
          <a:bodyPr>
            <a:normAutofit/>
          </a:bodyPr>
          <a:lstStyle/>
          <a:p>
            <a:pPr marL="0" indent="0">
              <a:buNone/>
            </a:pPr>
            <a:r>
              <a:rPr lang="en-CA" dirty="0" smtClean="0">
                <a:solidFill>
                  <a:schemeClr val="bg2"/>
                </a:solidFill>
              </a:rPr>
              <a:t>Recently, we have added a new opportunity for our writers. In addition to the Northern Writers Reading Series, we now also have a Northern Writers Sharing Circle where writers can share their current work with others to get feedback and encouragement. This is also held in the library.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76" y="2996952"/>
            <a:ext cx="3265562" cy="2279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932194"/>
            <a:ext cx="3211688" cy="2408766"/>
          </a:xfrm>
          <a:prstGeom prst="rect">
            <a:avLst/>
          </a:prstGeom>
        </p:spPr>
      </p:pic>
      <p:pic>
        <p:nvPicPr>
          <p:cNvPr id="4098" name="Picture 2" descr="C:\Users\Dorene\AppData\Local\Microsoft\Windows\INetCache\IE\HQ5WC6WY\tumblr_static_writing45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674" y="4437112"/>
            <a:ext cx="3082652" cy="205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37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CA" b="1" dirty="0" smtClean="0">
                <a:solidFill>
                  <a:schemeClr val="accent3">
                    <a:lumMod val="50000"/>
                  </a:schemeClr>
                </a:solidFill>
              </a:rPr>
              <a:t>www.goldrockpress.com </a:t>
            </a:r>
          </a:p>
          <a:p>
            <a:pPr marL="0" indent="0" algn="ctr">
              <a:buNone/>
            </a:pPr>
            <a:r>
              <a:rPr lang="en-CA" b="1" dirty="0" smtClean="0">
                <a:solidFill>
                  <a:schemeClr val="accent3">
                    <a:lumMod val="50000"/>
                  </a:schemeClr>
                </a:solidFill>
              </a:rPr>
              <a:t>info@goldrockpress.com</a:t>
            </a:r>
            <a:endParaRPr lang="en-US" b="1" dirty="0">
              <a:solidFill>
                <a:schemeClr val="accent3">
                  <a:lumMod val="50000"/>
                </a:schemeClr>
              </a:solidFill>
            </a:endParaRPr>
          </a:p>
        </p:txBody>
      </p:sp>
      <p:sp>
        <p:nvSpPr>
          <p:cNvPr id="3" name="Title 2"/>
          <p:cNvSpPr>
            <a:spLocks noGrp="1"/>
          </p:cNvSpPr>
          <p:nvPr>
            <p:ph type="title"/>
          </p:nvPr>
        </p:nvSpPr>
        <p:spPr/>
        <p:txBody>
          <a:bodyPr/>
          <a:lstStyle/>
          <a:p>
            <a:r>
              <a:rPr lang="en-CA" dirty="0" smtClean="0">
                <a:solidFill>
                  <a:schemeClr val="bg1"/>
                </a:solidFill>
              </a:rPr>
              <a:t>For more information…</a:t>
            </a: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274" y="2708920"/>
            <a:ext cx="3641207" cy="3631015"/>
          </a:xfrm>
          <a:prstGeom prst="rect">
            <a:avLst/>
          </a:prstGeom>
        </p:spPr>
      </p:pic>
    </p:spTree>
    <p:extLst>
      <p:ext uri="{BB962C8B-B14F-4D97-AF65-F5344CB8AC3E}">
        <p14:creationId xmlns:p14="http://schemas.microsoft.com/office/powerpoint/2010/main" val="2302601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1720" y="908720"/>
            <a:ext cx="6696744" cy="3024336"/>
          </a:xfrm>
        </p:spPr>
        <p:txBody>
          <a:bodyPr>
            <a:normAutofit fontScale="77500" lnSpcReduction="20000"/>
          </a:bodyPr>
          <a:lstStyle/>
          <a:p>
            <a:pPr marL="0" indent="0">
              <a:buNone/>
            </a:pPr>
            <a:r>
              <a:rPr lang="en-CA" dirty="0">
                <a:solidFill>
                  <a:schemeClr val="bg1"/>
                </a:solidFill>
              </a:rPr>
              <a:t>Brenda </a:t>
            </a:r>
            <a:r>
              <a:rPr lang="en-CA" dirty="0" smtClean="0">
                <a:solidFill>
                  <a:schemeClr val="bg1"/>
                </a:solidFill>
              </a:rPr>
              <a:t>is a </a:t>
            </a:r>
            <a:r>
              <a:rPr lang="en-CA" dirty="0">
                <a:solidFill>
                  <a:schemeClr val="bg1"/>
                </a:solidFill>
              </a:rPr>
              <a:t>prolific author with articles published in North Roots magazine, First Nations Voice, Urban NDN and Maranatha News, and also in the Northern Writers anthology </a:t>
            </a:r>
            <a:r>
              <a:rPr lang="en-CA" dirty="0" smtClean="0">
                <a:solidFill>
                  <a:schemeClr val="bg1"/>
                </a:solidFill>
              </a:rPr>
              <a:t>series and </a:t>
            </a:r>
            <a:r>
              <a:rPr lang="en-CA" i="1" dirty="0" smtClean="0">
                <a:solidFill>
                  <a:schemeClr val="bg1"/>
                </a:solidFill>
              </a:rPr>
              <a:t>First Nations Christian Writers volume 1. </a:t>
            </a:r>
          </a:p>
          <a:p>
            <a:pPr marL="0" indent="0">
              <a:buNone/>
            </a:pPr>
            <a:r>
              <a:rPr lang="en-CA" dirty="0" smtClean="0">
                <a:solidFill>
                  <a:schemeClr val="bg1"/>
                </a:solidFill>
              </a:rPr>
              <a:t>Brenda </a:t>
            </a:r>
            <a:r>
              <a:rPr lang="en-CA" dirty="0">
                <a:solidFill>
                  <a:schemeClr val="bg1"/>
                </a:solidFill>
              </a:rPr>
              <a:t>has written three children’s books in her Babs’ Adventures series, books which tell the story of a young girl growing up in a Cree community in the 1950’s. </a:t>
            </a:r>
            <a:endParaRPr lang="en-CA" dirty="0" smtClean="0">
              <a:solidFill>
                <a:schemeClr val="bg1"/>
              </a:solidFill>
            </a:endParaRPr>
          </a:p>
          <a:p>
            <a:pPr marL="0" indent="0">
              <a:buNone/>
            </a:pPr>
            <a:r>
              <a:rPr lang="en-CA" dirty="0" smtClean="0">
                <a:solidFill>
                  <a:schemeClr val="bg1"/>
                </a:solidFill>
              </a:rPr>
              <a:t>And she has just recently published a contemporary novel titled </a:t>
            </a:r>
            <a:r>
              <a:rPr lang="en-CA" i="1" dirty="0" smtClean="0">
                <a:solidFill>
                  <a:schemeClr val="bg1"/>
                </a:solidFill>
              </a:rPr>
              <a:t>Tyranny in our Times.</a:t>
            </a:r>
            <a:endParaRPr lang="en-CA" dirty="0" smtClean="0">
              <a:solidFill>
                <a:schemeClr val="bg1"/>
              </a:solidFill>
            </a:endParaRPr>
          </a:p>
        </p:txBody>
      </p:sp>
      <p:sp>
        <p:nvSpPr>
          <p:cNvPr id="3" name="Title 2"/>
          <p:cNvSpPr>
            <a:spLocks noGrp="1"/>
          </p:cNvSpPr>
          <p:nvPr>
            <p:ph type="title"/>
          </p:nvPr>
        </p:nvSpPr>
        <p:spPr>
          <a:xfrm>
            <a:off x="2789736" y="332656"/>
            <a:ext cx="3888432" cy="557167"/>
          </a:xfrm>
        </p:spPr>
        <p:txBody>
          <a:bodyPr>
            <a:normAutofit fontScale="90000"/>
          </a:bodyPr>
          <a:lstStyle/>
          <a:p>
            <a:pPr algn="ctr"/>
            <a:r>
              <a:rPr lang="en-CA" dirty="0" smtClean="0">
                <a:solidFill>
                  <a:schemeClr val="bg1"/>
                </a:solidFill>
              </a:rPr>
              <a:t>Brenda Fontaine</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494" y="3717033"/>
            <a:ext cx="1786829" cy="280787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18" y="1052736"/>
            <a:ext cx="1531611" cy="21563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147" y="3573016"/>
            <a:ext cx="1734755" cy="280831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072" y="3717033"/>
            <a:ext cx="1799805" cy="286159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0376" y="3702778"/>
            <a:ext cx="1867340" cy="2970768"/>
          </a:xfrm>
          <a:prstGeom prst="rect">
            <a:avLst/>
          </a:prstGeom>
        </p:spPr>
      </p:pic>
    </p:spTree>
    <p:extLst>
      <p:ext uri="{BB962C8B-B14F-4D97-AF65-F5344CB8AC3E}">
        <p14:creationId xmlns:p14="http://schemas.microsoft.com/office/powerpoint/2010/main" val="2559774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dirty="0">
                <a:solidFill>
                  <a:schemeClr val="bg2"/>
                </a:solidFill>
              </a:rPr>
              <a:t>Everyone</a:t>
            </a:r>
            <a:r>
              <a:rPr lang="en-US" altLang="en-US" dirty="0"/>
              <a:t> </a:t>
            </a:r>
            <a:r>
              <a:rPr lang="en-US" altLang="en-US" dirty="0">
                <a:solidFill>
                  <a:schemeClr val="bg2"/>
                </a:solidFill>
              </a:rPr>
              <a:t>has a story to tell</a:t>
            </a:r>
          </a:p>
        </p:txBody>
      </p:sp>
      <p:sp>
        <p:nvSpPr>
          <p:cNvPr id="92163" name="Rectangle 3"/>
          <p:cNvSpPr>
            <a:spLocks noGrp="1" noChangeArrowheads="1"/>
          </p:cNvSpPr>
          <p:nvPr>
            <p:ph sz="quarter" idx="4294967295"/>
          </p:nvPr>
        </p:nvSpPr>
        <p:spPr>
          <a:xfrm>
            <a:off x="457200" y="1600200"/>
            <a:ext cx="3581400" cy="1219200"/>
          </a:xfrm>
          <a:prstGeom prst="rect">
            <a:avLst/>
          </a:prstGeom>
        </p:spPr>
        <p:txBody>
          <a:bodyPr/>
          <a:lstStyle/>
          <a:p>
            <a:pPr marL="0" indent="0">
              <a:buNone/>
            </a:pPr>
            <a:r>
              <a:rPr lang="en-US" altLang="en-US" dirty="0">
                <a:solidFill>
                  <a:schemeClr val="bg2"/>
                </a:solidFill>
              </a:rPr>
              <a:t>Whether it is simple…</a:t>
            </a:r>
          </a:p>
        </p:txBody>
      </p:sp>
      <p:sp>
        <p:nvSpPr>
          <p:cNvPr id="92168" name="Text Box 8"/>
          <p:cNvSpPr txBox="1">
            <a:spLocks noChangeArrowheads="1"/>
          </p:cNvSpPr>
          <p:nvPr/>
        </p:nvSpPr>
        <p:spPr bwMode="auto">
          <a:xfrm>
            <a:off x="683568" y="2633712"/>
            <a:ext cx="2667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altLang="en-US" sz="3200" dirty="0">
                <a:solidFill>
                  <a:schemeClr val="accent5"/>
                </a:solidFill>
                <a:latin typeface="Comic Sans MS" pitchFamily="66" charset="0"/>
              </a:rPr>
              <a:t>Once upon a time, there was a frog named Matt... </a:t>
            </a:r>
          </a:p>
        </p:txBody>
      </p:sp>
      <p:pic>
        <p:nvPicPr>
          <p:cNvPr id="92169" name="Picture 9" descr="Picture 1 from Jack Ri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132856"/>
            <a:ext cx="5181600" cy="3516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6093296"/>
            <a:ext cx="8295456" cy="369332"/>
          </a:xfrm>
          <a:prstGeom prst="rect">
            <a:avLst/>
          </a:prstGeom>
          <a:noFill/>
        </p:spPr>
        <p:txBody>
          <a:bodyPr wrap="square" rtlCol="0">
            <a:spAutoFit/>
          </a:bodyPr>
          <a:lstStyle/>
          <a:p>
            <a:r>
              <a:rPr lang="en-CA" b="1" dirty="0" smtClean="0">
                <a:solidFill>
                  <a:schemeClr val="bg2"/>
                </a:solidFill>
              </a:rPr>
              <a:t>Excerpt from  story by Michelle Colon from </a:t>
            </a:r>
            <a:r>
              <a:rPr lang="en-CA" b="1" i="1" dirty="0" smtClean="0">
                <a:solidFill>
                  <a:schemeClr val="bg2"/>
                </a:solidFill>
              </a:rPr>
              <a:t>Squirrel Tales and Rabbit Trails.</a:t>
            </a:r>
            <a:r>
              <a:rPr lang="en-CA" b="1" dirty="0" smtClean="0">
                <a:solidFill>
                  <a:schemeClr val="bg2"/>
                </a:solidFill>
              </a:rPr>
              <a:t> </a:t>
            </a:r>
            <a:endParaRPr lang="en-US" b="1" dirty="0">
              <a:solidFill>
                <a:schemeClr val="bg2"/>
              </a:solidFill>
            </a:endParaRPr>
          </a:p>
        </p:txBody>
      </p:sp>
    </p:spTree>
    <p:extLst>
      <p:ext uri="{BB962C8B-B14F-4D97-AF65-F5344CB8AC3E}">
        <p14:creationId xmlns:p14="http://schemas.microsoft.com/office/powerpoint/2010/main" val="2969543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168"/>
                                        </p:tgtEl>
                                        <p:attrNameLst>
                                          <p:attrName>style.visibility</p:attrName>
                                        </p:attrNameLst>
                                      </p:cBhvr>
                                      <p:to>
                                        <p:strVal val="visible"/>
                                      </p:to>
                                    </p:set>
                                    <p:anim calcmode="lin" valueType="num">
                                      <p:cBhvr additive="base">
                                        <p:cTn id="11" dur="500" fill="hold"/>
                                        <p:tgtEl>
                                          <p:spTgt spid="92168"/>
                                        </p:tgtEl>
                                        <p:attrNameLst>
                                          <p:attrName>ppt_x</p:attrName>
                                        </p:attrNameLst>
                                      </p:cBhvr>
                                      <p:tavLst>
                                        <p:tav tm="0">
                                          <p:val>
                                            <p:strVal val="#ppt_x"/>
                                          </p:val>
                                        </p:tav>
                                        <p:tav tm="100000">
                                          <p:val>
                                            <p:strVal val="#ppt_x"/>
                                          </p:val>
                                        </p:tav>
                                      </p:tavLst>
                                    </p:anim>
                                    <p:anim calcmode="lin" valueType="num">
                                      <p:cBhvr additive="base">
                                        <p:cTn id="12" dur="500" fill="hold"/>
                                        <p:tgtEl>
                                          <p:spTgt spid="9216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2169"/>
                                        </p:tgtEl>
                                        <p:attrNameLst>
                                          <p:attrName>style.visibility</p:attrName>
                                        </p:attrNameLst>
                                      </p:cBhvr>
                                      <p:to>
                                        <p:strVal val="visible"/>
                                      </p:to>
                                    </p:set>
                                    <p:animEffect transition="in" filter="fade">
                                      <p:cBhvr>
                                        <p:cTn id="15" dur="2000"/>
                                        <p:tgtEl>
                                          <p:spTgt spid="92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P spid="921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Rectangle 8"/>
          <p:cNvSpPr>
            <a:spLocks noGrp="1" noChangeArrowheads="1"/>
          </p:cNvSpPr>
          <p:nvPr>
            <p:ph type="title"/>
          </p:nvPr>
        </p:nvSpPr>
        <p:spPr>
          <a:xfrm>
            <a:off x="2362200" y="5943600"/>
            <a:ext cx="6248400" cy="331788"/>
          </a:xfrm>
        </p:spPr>
        <p:txBody>
          <a:bodyPr>
            <a:normAutofit fontScale="90000"/>
          </a:bodyPr>
          <a:lstStyle/>
          <a:p>
            <a:pPr algn="r"/>
            <a:r>
              <a:rPr lang="en-US" altLang="en-US" sz="2400" b="1" dirty="0">
                <a:solidFill>
                  <a:schemeClr val="bg2"/>
                </a:solidFill>
              </a:rPr>
              <a:t>- Ray Dawn Balfour from </a:t>
            </a:r>
            <a:r>
              <a:rPr lang="en-US" altLang="en-US" sz="2400" b="1" i="1" dirty="0">
                <a:solidFill>
                  <a:schemeClr val="bg2"/>
                </a:solidFill>
              </a:rPr>
              <a:t>Isle of Mirage</a:t>
            </a:r>
            <a:endParaRPr lang="en-US" altLang="en-US" sz="2400" b="1" dirty="0">
              <a:solidFill>
                <a:schemeClr val="bg2"/>
              </a:solidFill>
            </a:endParaRPr>
          </a:p>
        </p:txBody>
      </p:sp>
      <p:sp>
        <p:nvSpPr>
          <p:cNvPr id="96259" name="Rectangle 3"/>
          <p:cNvSpPr>
            <a:spLocks noGrp="1" noChangeArrowheads="1"/>
          </p:cNvSpPr>
          <p:nvPr>
            <p:ph sz="quarter" idx="4294967295"/>
          </p:nvPr>
        </p:nvSpPr>
        <p:spPr>
          <a:xfrm>
            <a:off x="304800" y="609600"/>
            <a:ext cx="3581400" cy="685800"/>
          </a:xfrm>
          <a:prstGeom prst="rect">
            <a:avLst/>
          </a:prstGeom>
        </p:spPr>
        <p:txBody>
          <a:bodyPr/>
          <a:lstStyle/>
          <a:p>
            <a:r>
              <a:rPr lang="en-US" altLang="en-US" dirty="0">
                <a:solidFill>
                  <a:schemeClr val="bg2"/>
                </a:solidFill>
              </a:rPr>
              <a:t>Or complex…</a:t>
            </a:r>
          </a:p>
        </p:txBody>
      </p:sp>
      <p:sp>
        <p:nvSpPr>
          <p:cNvPr id="96260" name="Text Box 4"/>
          <p:cNvSpPr txBox="1">
            <a:spLocks noChangeArrowheads="1"/>
          </p:cNvSpPr>
          <p:nvPr/>
        </p:nvSpPr>
        <p:spPr bwMode="auto">
          <a:xfrm>
            <a:off x="533400" y="3276600"/>
            <a:ext cx="2667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endParaRPr lang="en-US" altLang="en-US" sz="3200">
              <a:solidFill>
                <a:srgbClr val="3366FF"/>
              </a:solidFill>
              <a:latin typeface="Comic Sans MS" pitchFamily="66" charset="0"/>
            </a:endParaRPr>
          </a:p>
        </p:txBody>
      </p:sp>
      <p:sp>
        <p:nvSpPr>
          <p:cNvPr id="96263" name="Rectangle 7"/>
          <p:cNvSpPr>
            <a:spLocks noChangeArrowheads="1"/>
          </p:cNvSpPr>
          <p:nvPr/>
        </p:nvSpPr>
        <p:spPr bwMode="auto">
          <a:xfrm>
            <a:off x="276641" y="1412776"/>
            <a:ext cx="86106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3200" b="1" dirty="0">
                <a:solidFill>
                  <a:schemeClr val="bg2"/>
                </a:solidFill>
              </a:rPr>
              <a:t>As the sun rounds the earth</a:t>
            </a:r>
          </a:p>
          <a:p>
            <a:pPr algn="ctr"/>
            <a:r>
              <a:rPr lang="en-US" altLang="en-US" sz="3200" b="1" dirty="0">
                <a:solidFill>
                  <a:schemeClr val="bg2"/>
                </a:solidFill>
              </a:rPr>
              <a:t>I sit awake thinking about</a:t>
            </a:r>
          </a:p>
          <a:p>
            <a:pPr algn="ctr"/>
            <a:r>
              <a:rPr lang="en-US" altLang="en-US" sz="3200" b="1" dirty="0">
                <a:solidFill>
                  <a:schemeClr val="bg2"/>
                </a:solidFill>
              </a:rPr>
              <a:t>How to tell you the news</a:t>
            </a:r>
          </a:p>
          <a:p>
            <a:pPr algn="ctr"/>
            <a:r>
              <a:rPr lang="en-US" altLang="en-US" sz="3200" b="1" dirty="0">
                <a:solidFill>
                  <a:schemeClr val="bg2"/>
                </a:solidFill>
              </a:rPr>
              <a:t>You come to check if mommy is home</a:t>
            </a:r>
          </a:p>
          <a:p>
            <a:pPr algn="ctr"/>
            <a:r>
              <a:rPr lang="en-US" altLang="en-US" sz="3200" b="1" dirty="0">
                <a:solidFill>
                  <a:schemeClr val="bg2"/>
                </a:solidFill>
              </a:rPr>
              <a:t>And as you enter the room</a:t>
            </a:r>
          </a:p>
          <a:p>
            <a:pPr algn="ctr"/>
            <a:r>
              <a:rPr lang="en-US" altLang="en-US" sz="3200" b="1" dirty="0">
                <a:solidFill>
                  <a:schemeClr val="bg2"/>
                </a:solidFill>
              </a:rPr>
              <a:t>You see that I am crying</a:t>
            </a:r>
          </a:p>
          <a:p>
            <a:pPr algn="ctr"/>
            <a:r>
              <a:rPr lang="en-US" altLang="en-US" sz="3200" b="1" dirty="0">
                <a:solidFill>
                  <a:schemeClr val="bg2"/>
                </a:solidFill>
              </a:rPr>
              <a:t>You see that I am not crying for you or me</a:t>
            </a:r>
          </a:p>
          <a:p>
            <a:pPr algn="ctr"/>
            <a:r>
              <a:rPr lang="en-US" altLang="en-US" sz="3200" b="1" dirty="0">
                <a:solidFill>
                  <a:schemeClr val="bg2"/>
                </a:solidFill>
              </a:rPr>
              <a:t>But for mommy and her lost soul</a:t>
            </a:r>
          </a:p>
        </p:txBody>
      </p:sp>
    </p:spTree>
    <p:extLst>
      <p:ext uri="{BB962C8B-B14F-4D97-AF65-F5344CB8AC3E}">
        <p14:creationId xmlns:p14="http://schemas.microsoft.com/office/powerpoint/2010/main" val="1152960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6263"/>
                                        </p:tgtEl>
                                        <p:attrNameLst>
                                          <p:attrName>style.visibility</p:attrName>
                                        </p:attrNameLst>
                                      </p:cBhvr>
                                      <p:to>
                                        <p:strVal val="visible"/>
                                      </p:to>
                                    </p:set>
                                    <p:anim calcmode="lin" valueType="num">
                                      <p:cBhvr additive="base">
                                        <p:cTn id="13" dur="500" fill="hold"/>
                                        <p:tgtEl>
                                          <p:spTgt spid="96263"/>
                                        </p:tgtEl>
                                        <p:attrNameLst>
                                          <p:attrName>ppt_x</p:attrName>
                                        </p:attrNameLst>
                                      </p:cBhvr>
                                      <p:tavLst>
                                        <p:tav tm="0">
                                          <p:val>
                                            <p:strVal val="#ppt_x"/>
                                          </p:val>
                                        </p:tav>
                                        <p:tav tm="100000">
                                          <p:val>
                                            <p:strVal val="#ppt_x"/>
                                          </p:val>
                                        </p:tav>
                                      </p:tavLst>
                                    </p:anim>
                                    <p:anim calcmode="lin" valueType="num">
                                      <p:cBhvr additive="base">
                                        <p:cTn id="14" dur="500" fill="hold"/>
                                        <p:tgtEl>
                                          <p:spTgt spid="962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P spid="962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Every story we listen to…</a:t>
            </a:r>
          </a:p>
        </p:txBody>
      </p:sp>
      <p:sp>
        <p:nvSpPr>
          <p:cNvPr id="98307" name="Rectangle 3"/>
          <p:cNvSpPr>
            <a:spLocks noGrp="1" noChangeArrowheads="1"/>
          </p:cNvSpPr>
          <p:nvPr>
            <p:ph sz="quarter" idx="4294967295"/>
          </p:nvPr>
        </p:nvSpPr>
        <p:spPr>
          <a:xfrm>
            <a:off x="323528" y="2276872"/>
            <a:ext cx="3200400" cy="4953000"/>
          </a:xfrm>
          <a:prstGeom prst="rect">
            <a:avLst/>
          </a:prstGeom>
        </p:spPr>
        <p:txBody>
          <a:bodyPr/>
          <a:lstStyle/>
          <a:p>
            <a:r>
              <a:rPr lang="en-US" altLang="en-US" dirty="0"/>
              <a:t>Enriches our lives</a:t>
            </a:r>
          </a:p>
          <a:p>
            <a:r>
              <a:rPr lang="en-US" altLang="en-US" dirty="0"/>
              <a:t>Builds bridges of understanding</a:t>
            </a:r>
          </a:p>
          <a:p>
            <a:r>
              <a:rPr lang="en-US" altLang="en-US" dirty="0"/>
              <a:t>Expands our horizons</a:t>
            </a:r>
          </a:p>
          <a:p>
            <a:pPr>
              <a:buFont typeface="Wingdings" pitchFamily="2" charset="2"/>
              <a:buNone/>
            </a:pPr>
            <a:endParaRPr lang="en-US" altLang="en-US" dirty="0"/>
          </a:p>
        </p:txBody>
      </p:sp>
      <p:pic>
        <p:nvPicPr>
          <p:cNvPr id="98309" name="Picture 5" descr="picture for 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377" y="1700808"/>
            <a:ext cx="5361396" cy="457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718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8309"/>
                                        </p:tgtEl>
                                        <p:attrNameLst>
                                          <p:attrName>style.visibility</p:attrName>
                                        </p:attrNameLst>
                                      </p:cBhvr>
                                      <p:to>
                                        <p:strVal val="visible"/>
                                      </p:to>
                                    </p:set>
                                    <p:animEffect transition="in" filter="fade">
                                      <p:cBhvr>
                                        <p:cTn id="11" dur="2000"/>
                                        <p:tgtEl>
                                          <p:spTgt spid="983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98307">
                                            <p:txEl>
                                              <p:pRg st="1" end="1"/>
                                            </p:txEl>
                                          </p:spTgt>
                                        </p:tgtEl>
                                        <p:attrNameLst>
                                          <p:attrName>style.visibility</p:attrName>
                                        </p:attrNameLst>
                                      </p:cBhvr>
                                      <p:to>
                                        <p:strVal val="visible"/>
                                      </p:to>
                                    </p:set>
                                    <p:anim calcmode="lin" valueType="num">
                                      <p:cBhvr additive="base">
                                        <p:cTn id="16"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98307">
                                            <p:txEl>
                                              <p:pRg st="2" end="2"/>
                                            </p:txEl>
                                          </p:spTgt>
                                        </p:tgtEl>
                                        <p:attrNameLst>
                                          <p:attrName>style.visibility</p:attrName>
                                        </p:attrNameLst>
                                      </p:cBhvr>
                                      <p:to>
                                        <p:strVal val="visible"/>
                                      </p:to>
                                    </p:set>
                                    <p:anim calcmode="lin" valueType="num">
                                      <p:cBhvr additive="base">
                                        <p:cTn id="22"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Every story we hear…</a:t>
            </a:r>
          </a:p>
        </p:txBody>
      </p:sp>
      <p:sp>
        <p:nvSpPr>
          <p:cNvPr id="100355" name="Rectangle 3"/>
          <p:cNvSpPr>
            <a:spLocks noGrp="1" noChangeArrowheads="1"/>
          </p:cNvSpPr>
          <p:nvPr>
            <p:ph sz="quarter" idx="4294967295"/>
          </p:nvPr>
        </p:nvSpPr>
        <p:spPr>
          <a:xfrm>
            <a:off x="467544" y="2132856"/>
            <a:ext cx="3200400" cy="4953000"/>
          </a:xfrm>
          <a:prstGeom prst="rect">
            <a:avLst/>
          </a:prstGeom>
        </p:spPr>
        <p:txBody>
          <a:bodyPr/>
          <a:lstStyle/>
          <a:p>
            <a:pPr>
              <a:lnSpc>
                <a:spcPct val="90000"/>
              </a:lnSpc>
            </a:pPr>
            <a:r>
              <a:rPr lang="en-US" altLang="en-US" dirty="0"/>
              <a:t>Helps someone to feel less alone</a:t>
            </a:r>
          </a:p>
          <a:p>
            <a:pPr>
              <a:lnSpc>
                <a:spcPct val="90000"/>
              </a:lnSpc>
            </a:pPr>
            <a:r>
              <a:rPr lang="en-US" altLang="en-US" dirty="0"/>
              <a:t>Builds self-esteem </a:t>
            </a:r>
          </a:p>
          <a:p>
            <a:pPr>
              <a:lnSpc>
                <a:spcPct val="90000"/>
              </a:lnSpc>
            </a:pPr>
            <a:r>
              <a:rPr lang="en-US" altLang="en-US" dirty="0"/>
              <a:t>Encourages the author to share their story with others</a:t>
            </a:r>
          </a:p>
        </p:txBody>
      </p:sp>
      <p:pic>
        <p:nvPicPr>
          <p:cNvPr id="100357" name="Picture 5" descr="for slide show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676400"/>
            <a:ext cx="417195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645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00357"/>
                                        </p:tgtEl>
                                        <p:attrNameLst>
                                          <p:attrName>style.visibility</p:attrName>
                                        </p:attrNameLst>
                                      </p:cBhvr>
                                      <p:to>
                                        <p:strVal val="visible"/>
                                      </p:to>
                                    </p:set>
                                    <p:animEffect transition="in" filter="fade">
                                      <p:cBhvr>
                                        <p:cTn id="19" dur="2000"/>
                                        <p:tgtEl>
                                          <p:spTgt spid="10035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00355">
                                            <p:txEl>
                                              <p:pRg st="2" end="2"/>
                                            </p:txEl>
                                          </p:spTgt>
                                        </p:tgtEl>
                                        <p:attrNameLst>
                                          <p:attrName>style.visibility</p:attrName>
                                        </p:attrNameLst>
                                      </p:cBhvr>
                                      <p:to>
                                        <p:strVal val="visible"/>
                                      </p:to>
                                    </p:set>
                                    <p:anim calcmode="lin" valueType="num">
                                      <p:cBhvr additive="base">
                                        <p:cTn id="24"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03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404664"/>
            <a:ext cx="8229600" cy="5616624"/>
          </a:xfrm>
        </p:spPr>
        <p:txBody>
          <a:bodyPr>
            <a:noAutofit/>
          </a:bodyPr>
          <a:lstStyle/>
          <a:p>
            <a:pPr algn="ctr"/>
            <a:r>
              <a:rPr lang="en-CA" sz="8000" dirty="0" smtClean="0">
                <a:solidFill>
                  <a:schemeClr val="bg2"/>
                </a:solidFill>
              </a:rPr>
              <a:t/>
            </a:r>
            <a:br>
              <a:rPr lang="en-CA" sz="8000" dirty="0" smtClean="0">
                <a:solidFill>
                  <a:schemeClr val="bg2"/>
                </a:solidFill>
              </a:rPr>
            </a:br>
            <a:r>
              <a:rPr lang="en-CA" sz="8000" dirty="0">
                <a:solidFill>
                  <a:schemeClr val="bg2"/>
                </a:solidFill>
              </a:rPr>
              <a:t/>
            </a:r>
            <a:br>
              <a:rPr lang="en-CA" sz="8000" dirty="0">
                <a:solidFill>
                  <a:schemeClr val="bg2"/>
                </a:solidFill>
              </a:rPr>
            </a:br>
            <a:r>
              <a:rPr lang="en-CA" sz="8000" dirty="0" smtClean="0">
                <a:solidFill>
                  <a:schemeClr val="bg2"/>
                </a:solidFill>
              </a:rPr>
              <a:t>Many voices are not heard.</a:t>
            </a:r>
            <a:br>
              <a:rPr lang="en-CA" sz="8000" dirty="0" smtClean="0">
                <a:solidFill>
                  <a:schemeClr val="bg2"/>
                </a:solidFill>
              </a:rPr>
            </a:br>
            <a:r>
              <a:rPr lang="en-CA" sz="8000" dirty="0" smtClean="0">
                <a:solidFill>
                  <a:schemeClr val="bg2"/>
                </a:solidFill>
              </a:rPr>
              <a:t>Many stories are never told.</a:t>
            </a:r>
            <a:endParaRPr lang="en-US" sz="8000" dirty="0"/>
          </a:p>
        </p:txBody>
      </p:sp>
    </p:spTree>
    <p:extLst>
      <p:ext uri="{BB962C8B-B14F-4D97-AF65-F5344CB8AC3E}">
        <p14:creationId xmlns:p14="http://schemas.microsoft.com/office/powerpoint/2010/main" val="3366880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476672"/>
            <a:ext cx="8219256" cy="883568"/>
          </a:xfrm>
        </p:spPr>
        <p:txBody>
          <a:bodyPr>
            <a:noAutofit/>
          </a:bodyPr>
          <a:lstStyle/>
          <a:p>
            <a:r>
              <a:rPr lang="en-CA" sz="4000" dirty="0" smtClean="0">
                <a:solidFill>
                  <a:schemeClr val="bg2"/>
                </a:solidFill>
              </a:rPr>
              <a:t>Because of geographic isolation…</a:t>
            </a:r>
            <a:endParaRPr lang="en-US" sz="4000" dirty="0">
              <a:solidFill>
                <a:schemeClr val="bg2"/>
              </a:solidFill>
            </a:endParaRP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67544" y="1556792"/>
            <a:ext cx="3456383" cy="4956768"/>
          </a:xfrm>
        </p:spPr>
      </p:pic>
      <p:sp>
        <p:nvSpPr>
          <p:cNvPr id="2" name="Content Placeholder 1"/>
          <p:cNvSpPr>
            <a:spLocks noGrp="1"/>
          </p:cNvSpPr>
          <p:nvPr>
            <p:ph type="body" sz="half" idx="2"/>
          </p:nvPr>
        </p:nvSpPr>
        <p:spPr>
          <a:xfrm>
            <a:off x="4211960" y="1700808"/>
            <a:ext cx="4258816" cy="4824536"/>
          </a:xfrm>
        </p:spPr>
        <p:txBody>
          <a:bodyPr>
            <a:normAutofit fontScale="85000" lnSpcReduction="20000"/>
          </a:bodyPr>
          <a:lstStyle/>
          <a:p>
            <a:pPr marL="0" indent="0">
              <a:buNone/>
            </a:pPr>
            <a:r>
              <a:rPr lang="en-CA" sz="3200" dirty="0" smtClean="0">
                <a:solidFill>
                  <a:schemeClr val="bg2"/>
                </a:solidFill>
              </a:rPr>
              <a:t>Norway House</a:t>
            </a:r>
          </a:p>
          <a:p>
            <a:pPr marL="0" indent="0">
              <a:buNone/>
            </a:pPr>
            <a:r>
              <a:rPr lang="en-CA" sz="1800" dirty="0" smtClean="0">
                <a:solidFill>
                  <a:schemeClr val="bg2"/>
                </a:solidFill>
              </a:rPr>
              <a:t>(850 km north of Winnipeg)</a:t>
            </a:r>
          </a:p>
          <a:p>
            <a:pPr marL="0" indent="0">
              <a:buNone/>
            </a:pPr>
            <a:r>
              <a:rPr lang="en-CA" sz="3200" b="1" dirty="0" smtClean="0">
                <a:solidFill>
                  <a:schemeClr val="bg2"/>
                </a:solidFill>
              </a:rPr>
              <a:t>It is much harder for writers to develop their skills when they live far away from other writers, publishers, editors, writing classes, writing conferences, book launches, readings, etc.</a:t>
            </a:r>
          </a:p>
        </p:txBody>
      </p:sp>
      <p:cxnSp>
        <p:nvCxnSpPr>
          <p:cNvPr id="5" name="Straight Arrow Connector 4"/>
          <p:cNvCxnSpPr/>
          <p:nvPr/>
        </p:nvCxnSpPr>
        <p:spPr>
          <a:xfrm flipH="1">
            <a:off x="2040476" y="2324950"/>
            <a:ext cx="2315500" cy="1872208"/>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638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514" y="476672"/>
            <a:ext cx="8219256" cy="667544"/>
          </a:xfrm>
        </p:spPr>
        <p:txBody>
          <a:bodyPr>
            <a:noAutofit/>
          </a:bodyPr>
          <a:lstStyle/>
          <a:p>
            <a:r>
              <a:rPr lang="en-CA" sz="4000" dirty="0" smtClean="0">
                <a:solidFill>
                  <a:schemeClr val="bg2"/>
                </a:solidFill>
              </a:rPr>
              <a:t>Because of language differences…</a:t>
            </a:r>
            <a:endParaRPr lang="en-US" sz="4000" dirty="0">
              <a:solidFill>
                <a:schemeClr val="bg2"/>
              </a:solidFill>
            </a:endParaRPr>
          </a:p>
        </p:txBody>
      </p:sp>
      <p:sp>
        <p:nvSpPr>
          <p:cNvPr id="2" name="Content Placeholder 1"/>
          <p:cNvSpPr>
            <a:spLocks noGrp="1"/>
          </p:cNvSpPr>
          <p:nvPr>
            <p:ph type="body" sz="half" idx="2"/>
          </p:nvPr>
        </p:nvSpPr>
        <p:spPr>
          <a:xfrm>
            <a:off x="4788024" y="1340768"/>
            <a:ext cx="3898776" cy="4824536"/>
          </a:xfrm>
        </p:spPr>
        <p:txBody>
          <a:bodyPr>
            <a:normAutofit fontScale="92500" lnSpcReduction="10000"/>
          </a:bodyPr>
          <a:lstStyle/>
          <a:p>
            <a:pPr marL="0" indent="0">
              <a:buNone/>
            </a:pPr>
            <a:r>
              <a:rPr lang="en-CA" sz="3200" b="1" dirty="0" smtClean="0">
                <a:solidFill>
                  <a:schemeClr val="bg2"/>
                </a:solidFill>
              </a:rPr>
              <a:t>It is much harder for writers to become published when they speak and/or write in a language that is not very often published by most major publishing companies. </a:t>
            </a:r>
          </a:p>
        </p:txBody>
      </p:sp>
      <p:sp>
        <p:nvSpPr>
          <p:cNvPr id="8" name="Rectangle 7"/>
          <p:cNvSpPr/>
          <p:nvPr/>
        </p:nvSpPr>
        <p:spPr>
          <a:xfrm>
            <a:off x="434706" y="1268760"/>
            <a:ext cx="4572000" cy="1754326"/>
          </a:xfrm>
          <a:prstGeom prst="rect">
            <a:avLst/>
          </a:prstGeom>
        </p:spPr>
        <p:txBody>
          <a:bodyPr>
            <a:spAutoFit/>
          </a:bodyPr>
          <a:lstStyle/>
          <a:p>
            <a:pPr algn="ctr"/>
            <a:r>
              <a:rPr lang="iu-Cans-CA" b="1" dirty="0"/>
              <a:t>ᑲᓇᒋ ᐃᓯᐢᒋᑫᐃᐟᐣ </a:t>
            </a:r>
            <a:r>
              <a:rPr lang="iu-Cans-CA" b="1" dirty="0" smtClean="0"/>
              <a:t>ᒥᓂᐢᑎᐠ</a:t>
            </a:r>
            <a:endParaRPr lang="en-CA" b="1" dirty="0" smtClean="0"/>
          </a:p>
          <a:p>
            <a:pPr algn="ctr"/>
            <a:endParaRPr lang="iu-Cans-CA" b="1" dirty="0"/>
          </a:p>
          <a:p>
            <a:r>
              <a:rPr lang="iu-Cans-CA" dirty="0"/>
              <a:t>ᑕᑊᐁ ᐅᒪ ᐊᒋᒧᐃᐧᐣ ᑲᐃᐧ ᐃᐧᐦᑕᒪᑕᐣ, ᓂᑐᑌᒪᐦᐠ, ᑲᑭ ᐃᐢᐸᓂᑯᔭᐣ ᑲᔭᐣ᙮</a:t>
            </a:r>
          </a:p>
          <a:p>
            <a:r>
              <a:rPr lang="iu-Cans-CA" dirty="0"/>
              <a:t>ᐁᑯᐢᐱ ᒪᑯᓭᑭᓯᑲᐃᐧ ᐱᓯᒼ, ᐃᐢᑭ 1959 ᒣᐠᐊᐧᐨ ᓂᐢᑕᓇ ᓂᓱᓴᑊ ᐁᐩᑕᐊᐧᓂᔭᐣ᙮</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1035" b="19471"/>
          <a:stretch/>
        </p:blipFill>
        <p:spPr>
          <a:xfrm>
            <a:off x="1187623" y="3284984"/>
            <a:ext cx="2952327" cy="3124012"/>
          </a:xfrm>
          <a:prstGeom prst="rect">
            <a:avLst/>
          </a:prstGeom>
        </p:spPr>
      </p:pic>
    </p:spTree>
    <p:extLst>
      <p:ext uri="{BB962C8B-B14F-4D97-AF65-F5344CB8AC3E}">
        <p14:creationId xmlns:p14="http://schemas.microsoft.com/office/powerpoint/2010/main" val="3066963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TotalTime>
  <Words>1281</Words>
  <Application>Microsoft Office PowerPoint</Application>
  <PresentationFormat>On-screen Show (4:3)</PresentationFormat>
  <Paragraphs>95</Paragraphs>
  <Slides>28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Comic Sans MS</vt:lpstr>
      <vt:lpstr>Constantia</vt:lpstr>
      <vt:lpstr>Euphemia</vt:lpstr>
      <vt:lpstr>Tahoma</vt:lpstr>
      <vt:lpstr>Wingdings</vt:lpstr>
      <vt:lpstr>Wingdings 2</vt:lpstr>
      <vt:lpstr>Paper</vt:lpstr>
      <vt:lpstr>Northern Writers  and Community Libraries</vt:lpstr>
      <vt:lpstr>Everyone has a voice</vt:lpstr>
      <vt:lpstr>Everyone has a story to tell</vt:lpstr>
      <vt:lpstr>- Ray Dawn Balfour from Isle of Mirage</vt:lpstr>
      <vt:lpstr>Every story we listen to…</vt:lpstr>
      <vt:lpstr>Every story we hear…</vt:lpstr>
      <vt:lpstr>  Many voices are not heard. Many stories are never told.</vt:lpstr>
      <vt:lpstr>Because of geographic isolation…</vt:lpstr>
      <vt:lpstr>Because of language differences…</vt:lpstr>
      <vt:lpstr>Because of cultural differences…</vt:lpstr>
      <vt:lpstr>Because of age differences…</vt:lpstr>
      <vt:lpstr>Goldrock Press www.goldrockpress.com</vt:lpstr>
      <vt:lpstr>PowerPoint Presentation</vt:lpstr>
      <vt:lpstr>PowerPoint Presentation</vt:lpstr>
      <vt:lpstr>PowerPoint Presentation</vt:lpstr>
      <vt:lpstr>Children’s anthologies have also been published: seven of them so far…</vt:lpstr>
      <vt:lpstr>Books by northern writers…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lpstr>Brenda Fontaine</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c:creator>
  <cp:lastModifiedBy>Rowden, Denise</cp:lastModifiedBy>
  <cp:revision>49</cp:revision>
  <dcterms:created xsi:type="dcterms:W3CDTF">2015-03-14T17:43:38Z</dcterms:created>
  <dcterms:modified xsi:type="dcterms:W3CDTF">2016-04-28T15:00:22Z</dcterms:modified>
</cp:coreProperties>
</file>