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Proxima Nova"/>
      <p:regular r:id="rId20"/>
      <p:bold r:id="rId21"/>
      <p:italic r:id="rId22"/>
      <p:boldItalic r:id="rId23"/>
    </p:embeddedFont>
    <p:embeddedFont>
      <p:font typeface="Alfa Slab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roximaNova-regular.fntdata"/><Relationship Id="rId11" Type="http://schemas.openxmlformats.org/officeDocument/2006/relationships/slide" Target="slides/slide7.xml"/><Relationship Id="rId22" Type="http://schemas.openxmlformats.org/officeDocument/2006/relationships/font" Target="fonts/ProximaNova-italic.fntdata"/><Relationship Id="rId10" Type="http://schemas.openxmlformats.org/officeDocument/2006/relationships/slide" Target="slides/slide6.xml"/><Relationship Id="rId21" Type="http://schemas.openxmlformats.org/officeDocument/2006/relationships/font" Target="fonts/ProximaNova-bold.fntdata"/><Relationship Id="rId13" Type="http://schemas.openxmlformats.org/officeDocument/2006/relationships/slide" Target="slides/slide9.xml"/><Relationship Id="rId24" Type="http://schemas.openxmlformats.org/officeDocument/2006/relationships/font" Target="fonts/AlfaSlabOne-regular.fntdata"/><Relationship Id="rId12" Type="http://schemas.openxmlformats.org/officeDocument/2006/relationships/slide" Target="slides/slide8.xml"/><Relationship Id="rId23" Type="http://schemas.openxmlformats.org/officeDocument/2006/relationships/font" Target="fonts/ProximaNova-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Knowing your place can mean a lot of things.</a:t>
            </a:r>
            <a:endParaRPr/>
          </a:p>
          <a:p>
            <a:pPr indent="0" lvl="0" marL="0">
              <a:spcBef>
                <a:spcPts val="0"/>
              </a:spcBef>
              <a:spcAft>
                <a:spcPts val="0"/>
              </a:spcAft>
              <a:buNone/>
            </a:pPr>
            <a:r>
              <a:rPr lang="en"/>
              <a:t>It can mean knowing where you’re from. Non-Indigenous people also have a relationship with community and the land. Know what yours is. It may be far from here, or your ancestors may have been settlers. What relationship have you and your ancestors had with Indigenous people?</a:t>
            </a:r>
            <a:endParaRPr/>
          </a:p>
          <a:p>
            <a:pPr indent="0" lvl="0" marL="0">
              <a:spcBef>
                <a:spcPts val="0"/>
              </a:spcBef>
              <a:spcAft>
                <a:spcPts val="0"/>
              </a:spcAft>
              <a:buNone/>
            </a:pPr>
            <a:r>
              <a:rPr lang="en"/>
              <a:t>It can mean knowing when to step back, to listen, to not speak FOR Indigenous people but to speak WITH them, to let the community take the lead. But cherish and celebrate your learning.</a:t>
            </a:r>
            <a:endParaRPr/>
          </a:p>
          <a:p>
            <a:pPr indent="0" lvl="0" marL="0">
              <a:spcBef>
                <a:spcPts val="0"/>
              </a:spcBef>
              <a:spcAft>
                <a:spcPts val="0"/>
              </a:spcAft>
              <a:buNone/>
            </a:pPr>
            <a:r>
              <a:t/>
            </a:r>
            <a:endParaRPr/>
          </a:p>
          <a:p>
            <a:pPr indent="0" lvl="0" marL="0">
              <a:spcBef>
                <a:spcPts val="0"/>
              </a:spcBef>
              <a:spcAft>
                <a:spcPts val="0"/>
              </a:spcAft>
              <a:buNone/>
            </a:pPr>
            <a:r>
              <a:rPr lang="en"/>
              <a:t>Your guide is someone you can ask questions of. Your guide can help centre your knowledge in a particular Indigenous culture, which you can use to communicate with people in other cultures. For example, using my guidance on protocol to present to an Elder outside the culture where I’ve done my primary learning, I could say “I was taught to do this, is this appropriate for you, and how would you like this to happen?” without feeling. Your guide can be an Elder, but can also be someone with cultural connections who isn’t an Elder.</a:t>
            </a:r>
            <a:endParaRPr/>
          </a:p>
          <a:p>
            <a:pPr indent="0" lvl="0" marL="0">
              <a:spcBef>
                <a:spcPts val="0"/>
              </a:spcBef>
              <a:spcAft>
                <a:spcPts val="0"/>
              </a:spcAft>
              <a:buNone/>
            </a:pPr>
            <a:r>
              <a:t/>
            </a:r>
            <a:endParaRPr/>
          </a:p>
          <a:p>
            <a:pPr indent="0" lvl="0" marL="0">
              <a:spcBef>
                <a:spcPts val="0"/>
              </a:spcBef>
              <a:spcAft>
                <a:spcPts val="0"/>
              </a:spcAft>
              <a:buNone/>
            </a:pPr>
            <a:r>
              <a:rPr lang="en"/>
              <a:t>Being a non-Indigenous person in this world can have a lot of benefits. It’s beneficial to have a non-Indigenous person working and learning in an Indigenous culture. That bridge works in a different way from if it’s an Indigenous person reporting back to the mainstream organization.</a:t>
            </a:r>
            <a:endParaRPr/>
          </a:p>
          <a:p>
            <a:pPr indent="0" lvl="0" marL="0">
              <a:spcBef>
                <a:spcPts val="0"/>
              </a:spcBef>
              <a:spcAft>
                <a:spcPts val="0"/>
              </a:spcAft>
              <a:buNone/>
            </a:pPr>
            <a:r>
              <a:t/>
            </a:r>
            <a:endParaRPr/>
          </a:p>
          <a:p>
            <a:pPr indent="0" lvl="0" marL="0">
              <a:spcBef>
                <a:spcPts val="0"/>
              </a:spcBef>
              <a:spcAft>
                <a:spcPts val="0"/>
              </a:spcAft>
              <a:buNone/>
            </a:pPr>
            <a:r>
              <a:rPr lang="en"/>
              <a:t>Also know that sometimes you have to take the heat even if you don’t “deserve” it. You may experience the kind of microaggressions that Indigenous people experience all the time. Some Indigenous people do not feel benevolent towards non-Indigenous people, whether European or from other cultures.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National Centre for Truth and Reconciliation; The University Provost’s and President’s offices. Indigenous leaders and organizations.</a:t>
            </a:r>
            <a:endParaRPr/>
          </a:p>
          <a:p>
            <a:pPr indent="0" lvl="0" marL="0">
              <a:spcBef>
                <a:spcPts val="0"/>
              </a:spcBef>
              <a:spcAft>
                <a:spcPts val="0"/>
              </a:spcAft>
              <a:buNone/>
            </a:pPr>
            <a:r>
              <a:rPr lang="en"/>
              <a:t>Multiple Elders were involved. This takes planning. It includes considering logistics. Elder helpers - Kayla and the Elder Taxi, Gabrielle and Lorisia at the MMS. </a:t>
            </a:r>
            <a:r>
              <a:rPr lang="en"/>
              <a:t>Food. Ceremony. </a:t>
            </a:r>
            <a:r>
              <a:rPr lang="en"/>
              <a:t>Ceremonial protocol. The tent entrance facing East, what makes a feast a feast? Pipe ceremony, order of seating for men and women, clothing, ribbon skirts.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Shape 10"/>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Shape 11"/>
          <p:cNvSpPr txBox="1"/>
          <p:nvPr>
            <p:ph type="ctrTitle"/>
          </p:nvPr>
        </p:nvSpPr>
        <p:spPr>
          <a:xfrm>
            <a:off x="311700" y="595975"/>
            <a:ext cx="8520600" cy="19578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Shape 12"/>
          <p:cNvSpPr txBox="1"/>
          <p:nvPr>
            <p:ph idx="1" type="subTitle"/>
          </p:nvPr>
        </p:nvSpPr>
        <p:spPr>
          <a:xfrm>
            <a:off x="311700" y="3165823"/>
            <a:ext cx="8520600" cy="733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Shape 47"/>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Shape 48"/>
          <p:cNvSpPr txBox="1"/>
          <p:nvPr>
            <p:ph idx="1" type="body"/>
          </p:nvPr>
        </p:nvSpPr>
        <p:spPr>
          <a:xfrm>
            <a:off x="311700" y="32242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400" cy="24459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Shape 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Shape 19"/>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Shape 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Shape 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Shape 31"/>
          <p:cNvSpPr txBox="1"/>
          <p:nvPr>
            <p:ph idx="1" type="body"/>
          </p:nvPr>
        </p:nvSpPr>
        <p:spPr>
          <a:xfrm>
            <a:off x="311700" y="1490875"/>
            <a:ext cx="2808000" cy="30780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Shape 37"/>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Shape 39"/>
          <p:cNvSpPr txBox="1"/>
          <p:nvPr>
            <p:ph type="title"/>
          </p:nvPr>
        </p:nvSpPr>
        <p:spPr>
          <a:xfrm>
            <a:off x="265500" y="1375599"/>
            <a:ext cx="4045200" cy="15519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Shape 40"/>
          <p:cNvSpPr txBox="1"/>
          <p:nvPr>
            <p:ph idx="1" type="subTitle"/>
          </p:nvPr>
        </p:nvSpPr>
        <p:spPr>
          <a:xfrm>
            <a:off x="265500" y="2981125"/>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Shape 41"/>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Shape 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mailto:tcball@ualberta.ca" TargetMode="External"/><Relationship Id="rId4" Type="http://schemas.openxmlformats.org/officeDocument/2006/relationships/hyperlink" Target="mailto:laroque@ualberta.ca" TargetMode="External"/><Relationship Id="rId5" Type="http://schemas.openxmlformats.org/officeDocument/2006/relationships/hyperlink" Target="mailto:anne.carr-wiggin@ualberta.ca" TargetMode="External"/><Relationship Id="rId6" Type="http://schemas.openxmlformats.org/officeDocument/2006/relationships/hyperlink" Target="mailto:sharon.farnel@ualberta.ca" TargetMode="External"/><Relationship Id="rId7" Type="http://schemas.openxmlformats.org/officeDocument/2006/relationships/hyperlink" Target="mailto:verbicky@ualberta.ca" TargetMode="External"/><Relationship Id="rId8" Type="http://schemas.openxmlformats.org/officeDocument/2006/relationships/hyperlink" Target="mailto:glamonta@ualberta.c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hyperlink" Target="http://cfla-fcab.ca/en/about/committees/indigenous_matters_committee/" TargetMode="External"/><Relationship Id="rId4" Type="http://schemas.openxmlformats.org/officeDocument/2006/relationships/hyperlink" Target="http://cfla-fcab.ca/en/indigenous/trc_report/" TargetMode="External"/><Relationship Id="rId5" Type="http://schemas.openxmlformats.org/officeDocument/2006/relationships/hyperlink" Target="http://bit.ly/2wvArQh" TargetMode="External"/><Relationship Id="rId6" Type="http://schemas.openxmlformats.org/officeDocument/2006/relationships/hyperlink" Target="https://cloudfront.ualberta.ca/-/media/ualberta/office-of-the-provost-and-vice-president/indigenous-files/elderprotocol.pdf" TargetMode="External"/><Relationship Id="rId7" Type="http://schemas.openxmlformats.org/officeDocument/2006/relationships/hyperlink" Target="https://www.uleth.ca/sites/default/files/2018/01/protocol_document_blackfoot_and_fnmi_approved_oct_7_2013_1.pdf" TargetMode="External"/><Relationship Id="rId8" Type="http://schemas.openxmlformats.org/officeDocument/2006/relationships/hyperlink" Target="http://www.ucalgary.ca/nativecentre/files/nativecentre/cultural-protocol-guideline-november-2016.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3000"/>
              <a:t>Never Call a Meeting a Pow Wow and Other Steps in Creating a Successful Indigenous Event</a:t>
            </a:r>
            <a:endParaRPr sz="3000"/>
          </a:p>
        </p:txBody>
      </p:sp>
      <p:sp>
        <p:nvSpPr>
          <p:cNvPr id="57" name="Shape 57"/>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i="1" lang="en" sz="1800"/>
              <a:t>Tanya Ball, Sheila Laroque, Anne Carr-Wiggin, </a:t>
            </a:r>
            <a:endParaRPr i="1" sz="1800"/>
          </a:p>
          <a:p>
            <a:pPr indent="0" lvl="0" marL="0" rtl="0">
              <a:spcBef>
                <a:spcPts val="0"/>
              </a:spcBef>
              <a:spcAft>
                <a:spcPts val="0"/>
              </a:spcAft>
              <a:buNone/>
            </a:pPr>
            <a:r>
              <a:rPr i="1" lang="en" sz="1800"/>
              <a:t>Sharon Farnel, Kayla Lar-Son, and Gabrielle Lamontagne</a:t>
            </a:r>
            <a:endParaRPr i="1" sz="1800"/>
          </a:p>
        </p:txBody>
      </p:sp>
      <p:sp>
        <p:nvSpPr>
          <p:cNvPr id="58" name="Shape 58"/>
          <p:cNvSpPr txBox="1"/>
          <p:nvPr/>
        </p:nvSpPr>
        <p:spPr>
          <a:xfrm>
            <a:off x="384650" y="4606975"/>
            <a:ext cx="4694400" cy="227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100">
                <a:latin typeface="Proxima Nova"/>
                <a:ea typeface="Proxima Nova"/>
                <a:cs typeface="Proxima Nova"/>
                <a:sym typeface="Proxima Nova"/>
              </a:rPr>
              <a:t>Alberta Library Conference, Jasper, April 2018</a:t>
            </a:r>
            <a:endParaRPr sz="1100">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sz="4800"/>
              <a:t>What did we learn as organizers?</a:t>
            </a:r>
            <a:endParaRPr sz="4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Major Takeaways </a:t>
            </a:r>
            <a:endParaRPr/>
          </a:p>
        </p:txBody>
      </p:sp>
      <p:sp>
        <p:nvSpPr>
          <p:cNvPr id="126" name="Shape 12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TIMING!</a:t>
            </a:r>
            <a:endParaRPr/>
          </a:p>
          <a:p>
            <a:pPr indent="-317500" lvl="0" marL="457200" rtl="0">
              <a:spcBef>
                <a:spcPts val="0"/>
              </a:spcBef>
              <a:spcAft>
                <a:spcPts val="0"/>
              </a:spcAft>
              <a:buSzPts val="1400"/>
              <a:buChar char="●"/>
            </a:pPr>
            <a:r>
              <a:rPr lang="en"/>
              <a:t>Community Involvement</a:t>
            </a:r>
            <a:endParaRPr/>
          </a:p>
          <a:p>
            <a:pPr indent="-317500" lvl="0" marL="457200" rtl="0">
              <a:spcBef>
                <a:spcPts val="0"/>
              </a:spcBef>
              <a:spcAft>
                <a:spcPts val="0"/>
              </a:spcAft>
              <a:buSzPts val="1400"/>
              <a:buChar char="●"/>
            </a:pPr>
            <a:r>
              <a:rPr lang="en"/>
              <a:t>Compensation</a:t>
            </a:r>
            <a:endParaRPr/>
          </a:p>
          <a:p>
            <a:pPr indent="-317500" lvl="0" marL="457200" rtl="0">
              <a:spcBef>
                <a:spcPts val="0"/>
              </a:spcBef>
              <a:spcAft>
                <a:spcPts val="0"/>
              </a:spcAft>
              <a:buSzPts val="1400"/>
              <a:buChar char="●"/>
            </a:pPr>
            <a:r>
              <a:rPr lang="en"/>
              <a:t>Budgeting Items</a:t>
            </a:r>
            <a:endParaRPr/>
          </a:p>
          <a:p>
            <a:pPr indent="-317500" lvl="0" marL="457200" rtl="0">
              <a:spcBef>
                <a:spcPts val="0"/>
              </a:spcBef>
              <a:spcAft>
                <a:spcPts val="0"/>
              </a:spcAft>
              <a:buSzPts val="1400"/>
              <a:buChar char="●"/>
            </a:pPr>
            <a:r>
              <a:rPr lang="en"/>
              <a:t>Team Organization</a:t>
            </a:r>
            <a:endParaRPr/>
          </a:p>
          <a:p>
            <a:pPr indent="-304800" lvl="1" marL="914400" rtl="0">
              <a:spcBef>
                <a:spcPts val="0"/>
              </a:spcBef>
              <a:spcAft>
                <a:spcPts val="0"/>
              </a:spcAft>
              <a:buSzPts val="1200"/>
              <a:buChar char="○"/>
            </a:pPr>
            <a:r>
              <a:rPr lang="en"/>
              <a:t>Indigenous and Non-Indigenous Folks</a:t>
            </a:r>
            <a:endParaRPr/>
          </a:p>
          <a:p>
            <a:pPr indent="-317500" lvl="0" marL="457200" rtl="0">
              <a:spcBef>
                <a:spcPts val="0"/>
              </a:spcBef>
              <a:spcAft>
                <a:spcPts val="0"/>
              </a:spcAft>
              <a:buSzPts val="1400"/>
              <a:buChar char="●"/>
            </a:pPr>
            <a:r>
              <a:rPr lang="en"/>
              <a:t>Communication with Organizing Team</a:t>
            </a:r>
            <a:endParaRPr/>
          </a:p>
          <a:p>
            <a:pPr indent="-317500" lvl="0" marL="457200" rtl="0">
              <a:spcBef>
                <a:spcPts val="0"/>
              </a:spcBef>
              <a:spcAft>
                <a:spcPts val="0"/>
              </a:spcAft>
              <a:buSzPts val="1400"/>
              <a:buChar char="●"/>
            </a:pPr>
            <a:r>
              <a:rPr lang="en"/>
              <a:t>Venue</a:t>
            </a:r>
            <a:endParaRPr/>
          </a:p>
          <a:p>
            <a:pPr indent="-317500" lvl="0" marL="457200" rtl="0">
              <a:spcBef>
                <a:spcPts val="0"/>
              </a:spcBef>
              <a:spcAft>
                <a:spcPts val="0"/>
              </a:spcAft>
              <a:buSzPts val="1400"/>
              <a:buChar char="●"/>
            </a:pPr>
            <a:r>
              <a:rPr lang="en"/>
              <a:t>Elder involvement and logistics</a:t>
            </a:r>
            <a:endParaRPr/>
          </a:p>
          <a:p>
            <a:pPr indent="-317500" lvl="0" marL="457200" rtl="0">
              <a:spcBef>
                <a:spcPts val="0"/>
              </a:spcBef>
              <a:spcAft>
                <a:spcPts val="0"/>
              </a:spcAft>
              <a:buSzPts val="1400"/>
              <a:buChar char="●"/>
            </a:pPr>
            <a:r>
              <a:rPr lang="en"/>
              <a:t>Protocol</a:t>
            </a:r>
            <a:endParaRPr/>
          </a:p>
          <a:p>
            <a:pPr indent="-317500" lvl="0" marL="457200" rtl="0">
              <a:spcBef>
                <a:spcPts val="0"/>
              </a:spcBef>
              <a:spcAft>
                <a:spcPts val="0"/>
              </a:spcAft>
              <a:buSzPts val="1400"/>
              <a:buChar char="●"/>
            </a:pPr>
            <a:r>
              <a:rPr lang="en"/>
              <a:t>Catering</a:t>
            </a:r>
            <a:endParaRPr/>
          </a:p>
          <a:p>
            <a:pPr indent="-317500" lvl="0" marL="457200" rtl="0">
              <a:spcBef>
                <a:spcPts val="0"/>
              </a:spcBef>
              <a:spcAft>
                <a:spcPts val="0"/>
              </a:spcAft>
              <a:buSzPts val="1400"/>
              <a:buChar char="●"/>
            </a:pPr>
            <a:r>
              <a:rPr lang="en"/>
              <a:t>Incorporating Indigenous Pedagogies</a:t>
            </a:r>
            <a:endParaRPr/>
          </a:p>
          <a:p>
            <a:pPr indent="-317500" lvl="0" marL="457200" rtl="0">
              <a:spcBef>
                <a:spcPts val="0"/>
              </a:spcBef>
              <a:spcAft>
                <a:spcPts val="0"/>
              </a:spcAft>
              <a:buSzPts val="1400"/>
              <a:buChar char="●"/>
            </a:pPr>
            <a:r>
              <a:rPr lang="en"/>
              <a:t>Transportation for Elders </a:t>
            </a:r>
            <a:endParaRPr/>
          </a:p>
          <a:p>
            <a:pPr indent="-317500" lvl="0" marL="457200">
              <a:spcBef>
                <a:spcPts val="0"/>
              </a:spcBef>
              <a:spcAft>
                <a:spcPts val="0"/>
              </a:spcAft>
              <a:buSzPts val="1400"/>
              <a:buChar char="●"/>
            </a:pPr>
            <a:r>
              <a:rPr lang="en"/>
              <a:t>Cultural elements </a:t>
            </a:r>
            <a:endParaRPr/>
          </a:p>
        </p:txBody>
      </p:sp>
      <p:sp>
        <p:nvSpPr>
          <p:cNvPr id="127" name="Shape 12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Student Involvement</a:t>
            </a:r>
            <a:endParaRPr/>
          </a:p>
          <a:p>
            <a:pPr indent="-317500" lvl="0" marL="457200" rtl="0">
              <a:spcBef>
                <a:spcPts val="0"/>
              </a:spcBef>
              <a:spcAft>
                <a:spcPts val="0"/>
              </a:spcAft>
              <a:buSzPts val="1400"/>
              <a:buChar char="●"/>
            </a:pPr>
            <a:r>
              <a:rPr lang="en"/>
              <a:t>Language</a:t>
            </a:r>
            <a:endParaRPr/>
          </a:p>
          <a:p>
            <a:pPr indent="-304800" lvl="1" marL="914400" rtl="0">
              <a:spcBef>
                <a:spcPts val="0"/>
              </a:spcBef>
              <a:spcAft>
                <a:spcPts val="0"/>
              </a:spcAft>
              <a:buSzPts val="1200"/>
              <a:buChar char="○"/>
            </a:pPr>
            <a:r>
              <a:rPr lang="en"/>
              <a:t>Naming of event/panels</a:t>
            </a:r>
            <a:endParaRPr/>
          </a:p>
          <a:p>
            <a:pPr indent="-317500" lvl="0" marL="457200" rtl="0">
              <a:spcBef>
                <a:spcPts val="0"/>
              </a:spcBef>
              <a:spcAft>
                <a:spcPts val="0"/>
              </a:spcAft>
              <a:buSzPts val="1400"/>
              <a:buChar char="●"/>
            </a:pPr>
            <a:r>
              <a:rPr lang="en"/>
              <a:t>Networking</a:t>
            </a:r>
            <a:endParaRPr/>
          </a:p>
          <a:p>
            <a:pPr indent="-317500" lvl="0" marL="457200" rtl="0">
              <a:spcBef>
                <a:spcPts val="0"/>
              </a:spcBef>
              <a:spcAft>
                <a:spcPts val="0"/>
              </a:spcAft>
              <a:buSzPts val="1400"/>
              <a:buChar char="●"/>
            </a:pPr>
            <a:r>
              <a:rPr lang="en"/>
              <a:t>Emotional Labour </a:t>
            </a:r>
            <a:endParaRPr/>
          </a:p>
          <a:p>
            <a:pPr indent="-317500" lvl="0" marL="457200" rtl="0">
              <a:spcBef>
                <a:spcPts val="0"/>
              </a:spcBef>
              <a:spcAft>
                <a:spcPts val="0"/>
              </a:spcAft>
              <a:buSzPts val="1400"/>
              <a:buChar char="●"/>
            </a:pPr>
            <a:r>
              <a:rPr lang="en"/>
              <a:t>Be mindful of where your money is going</a:t>
            </a:r>
            <a:endParaRPr/>
          </a:p>
          <a:p>
            <a:pPr indent="-317500" lvl="0" marL="457200" rtl="0">
              <a:spcBef>
                <a:spcPts val="0"/>
              </a:spcBef>
              <a:spcAft>
                <a:spcPts val="0"/>
              </a:spcAft>
              <a:buSzPts val="1400"/>
              <a:buChar char="●"/>
            </a:pPr>
            <a:r>
              <a:rPr lang="en"/>
              <a:t>Elder helpers</a:t>
            </a:r>
            <a:endParaRPr/>
          </a:p>
          <a:p>
            <a:pPr indent="-317500" lvl="0" marL="457200" rtl="0">
              <a:spcBef>
                <a:spcPts val="0"/>
              </a:spcBef>
              <a:spcAft>
                <a:spcPts val="0"/>
              </a:spcAft>
              <a:buSzPts val="1400"/>
              <a:buChar char="●"/>
            </a:pPr>
            <a:r>
              <a:rPr lang="en"/>
              <a:t>Politics </a:t>
            </a:r>
            <a:endParaRPr/>
          </a:p>
          <a:p>
            <a:pPr indent="-317500" lvl="0" marL="457200" rtl="0">
              <a:spcBef>
                <a:spcPts val="0"/>
              </a:spcBef>
              <a:spcAft>
                <a:spcPts val="0"/>
              </a:spcAft>
              <a:buSzPts val="1400"/>
              <a:buChar char="●"/>
            </a:pPr>
            <a:r>
              <a:rPr lang="en"/>
              <a:t>Venue</a:t>
            </a:r>
            <a:endParaRPr/>
          </a:p>
          <a:p>
            <a:pPr indent="-317500" lvl="0" marL="457200" rtl="0">
              <a:spcBef>
                <a:spcPts val="0"/>
              </a:spcBef>
              <a:spcAft>
                <a:spcPts val="0"/>
              </a:spcAft>
              <a:buSzPts val="1400"/>
              <a:buChar char="●"/>
            </a:pPr>
            <a:r>
              <a:rPr lang="en"/>
              <a:t>Community Involvement</a:t>
            </a:r>
            <a:endParaRPr/>
          </a:p>
          <a:p>
            <a:pPr indent="-317500" lvl="0" marL="457200" rtl="0">
              <a:spcBef>
                <a:spcPts val="0"/>
              </a:spcBef>
              <a:spcAft>
                <a:spcPts val="0"/>
              </a:spcAft>
              <a:buSzPts val="1400"/>
              <a:buChar char="●"/>
            </a:pPr>
            <a:r>
              <a:rPr lang="en"/>
              <a:t>Organizing Team </a:t>
            </a:r>
            <a:endParaRPr/>
          </a:p>
          <a:p>
            <a:pPr indent="-304800" lvl="1" marL="914400" rtl="0">
              <a:spcBef>
                <a:spcPts val="0"/>
              </a:spcBef>
              <a:spcAft>
                <a:spcPts val="0"/>
              </a:spcAft>
              <a:buSzPts val="1200"/>
              <a:buChar char="○"/>
            </a:pPr>
            <a:r>
              <a:rPr lang="en"/>
              <a:t>Indigenous and Non-Indigenous</a:t>
            </a:r>
            <a:endParaRPr/>
          </a:p>
          <a:p>
            <a:pPr indent="-317500" lvl="0" marL="457200" rtl="0">
              <a:spcBef>
                <a:spcPts val="0"/>
              </a:spcBef>
              <a:spcAft>
                <a:spcPts val="0"/>
              </a:spcAft>
              <a:buSzPts val="1400"/>
              <a:buChar char="●"/>
            </a:pPr>
            <a:r>
              <a:rPr lang="en"/>
              <a:t>Video Recording/Storing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Guidance </a:t>
            </a:r>
            <a:r>
              <a:rPr lang="en"/>
              <a:t>For Non-Indigenous People</a:t>
            </a:r>
            <a:endParaRPr/>
          </a:p>
        </p:txBody>
      </p:sp>
      <p:sp>
        <p:nvSpPr>
          <p:cNvPr id="133" name="Shape 133"/>
          <p:cNvSpPr txBox="1"/>
          <p:nvPr>
            <p:ph idx="1" type="body"/>
          </p:nvPr>
        </p:nvSpPr>
        <p:spPr>
          <a:xfrm>
            <a:off x="311700" y="1068375"/>
            <a:ext cx="5804400" cy="377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200"/>
              <a:t>Know your place. (Know where you come from. Know when to step back. Let the community take the lead.)</a:t>
            </a:r>
            <a:endParaRPr sz="1200"/>
          </a:p>
          <a:p>
            <a:pPr indent="0" lvl="0" marL="0">
              <a:spcBef>
                <a:spcPts val="1600"/>
              </a:spcBef>
              <a:spcAft>
                <a:spcPts val="0"/>
              </a:spcAft>
              <a:buNone/>
            </a:pPr>
            <a:r>
              <a:rPr lang="en" sz="1200"/>
              <a:t>Have a Guide to be your touchstone. (A knowledgeable community member can centre your knowledge in a particular culture.)</a:t>
            </a:r>
            <a:endParaRPr sz="1200"/>
          </a:p>
          <a:p>
            <a:pPr indent="0" lvl="0" marL="0">
              <a:spcBef>
                <a:spcPts val="1600"/>
              </a:spcBef>
              <a:spcAft>
                <a:spcPts val="0"/>
              </a:spcAft>
              <a:buNone/>
            </a:pPr>
            <a:r>
              <a:rPr lang="en" sz="1200"/>
              <a:t>You have a relationship with the people you have touched; you have no automatic “in.” (Indigenous people: it’s about who they </a:t>
            </a:r>
            <a:r>
              <a:rPr b="1" lang="en" sz="1200"/>
              <a:t>are</a:t>
            </a:r>
            <a:r>
              <a:rPr lang="en" sz="1200"/>
              <a:t>. Non-Indigenous people: it’s about what we </a:t>
            </a:r>
            <a:r>
              <a:rPr b="1" lang="en" sz="1200"/>
              <a:t>do</a:t>
            </a:r>
            <a:r>
              <a:rPr lang="en" sz="1200"/>
              <a:t>. </a:t>
            </a:r>
            <a:r>
              <a:rPr b="1" lang="en" sz="1200"/>
              <a:t>We Are All Related</a:t>
            </a:r>
            <a:r>
              <a:rPr lang="en" sz="1200"/>
              <a:t>, but we have to show it.)</a:t>
            </a:r>
            <a:endParaRPr sz="1200"/>
          </a:p>
          <a:p>
            <a:pPr indent="0" lvl="0" marL="0">
              <a:spcBef>
                <a:spcPts val="1600"/>
              </a:spcBef>
              <a:spcAft>
                <a:spcPts val="0"/>
              </a:spcAft>
              <a:buNone/>
            </a:pPr>
            <a:r>
              <a:rPr lang="en" sz="1200"/>
              <a:t>Be there. Always. Take time. Build trust. Drink tea. Listen. Hug. </a:t>
            </a:r>
            <a:endParaRPr sz="1200"/>
          </a:p>
          <a:p>
            <a:pPr indent="0" lvl="0" marL="0">
              <a:spcBef>
                <a:spcPts val="1600"/>
              </a:spcBef>
              <a:spcAft>
                <a:spcPts val="0"/>
              </a:spcAft>
              <a:buNone/>
            </a:pPr>
            <a:r>
              <a:rPr lang="en" sz="1200"/>
              <a:t>Respect: protocol for women: long skirts, moontime; ceremony: </a:t>
            </a:r>
            <a:r>
              <a:rPr lang="en" sz="1200"/>
              <a:t>use of tobacco, </a:t>
            </a:r>
            <a:r>
              <a:rPr lang="en" sz="1200"/>
              <a:t>abstaining from alcohol; terminology; culture/religion/secular society.</a:t>
            </a:r>
            <a:endParaRPr sz="1200"/>
          </a:p>
          <a:p>
            <a:pPr indent="0" lvl="0" marL="0">
              <a:spcBef>
                <a:spcPts val="1600"/>
              </a:spcBef>
              <a:spcAft>
                <a:spcPts val="1600"/>
              </a:spcAft>
              <a:buNone/>
            </a:pPr>
            <a:r>
              <a:rPr lang="en" sz="1200"/>
              <a:t>Just take it. (Take the heat even if you don’t deserve it. You may experience the kind of micro-aggressions Indigenous people experience constantly. Some Indigenous people do not feel benevolent to Europeans or people of other newcomer cultures.)</a:t>
            </a:r>
            <a:endParaRPr sz="1200"/>
          </a:p>
        </p:txBody>
      </p:sp>
      <p:sp>
        <p:nvSpPr>
          <p:cNvPr id="134" name="Shape 134"/>
          <p:cNvSpPr txBox="1"/>
          <p:nvPr>
            <p:ph idx="2" type="body"/>
          </p:nvPr>
        </p:nvSpPr>
        <p:spPr>
          <a:xfrm>
            <a:off x="6116200" y="1152475"/>
            <a:ext cx="27162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35" name="Shape 135"/>
          <p:cNvPicPr preferRelativeResize="0"/>
          <p:nvPr/>
        </p:nvPicPr>
        <p:blipFill rotWithShape="1">
          <a:blip r:embed="rId3">
            <a:alphaModFix/>
          </a:blip>
          <a:srcRect b="-1347" l="0" r="-1347" t="0"/>
          <a:stretch/>
        </p:blipFill>
        <p:spPr>
          <a:xfrm>
            <a:off x="6116200" y="1104500"/>
            <a:ext cx="2716099" cy="3621473"/>
          </a:xfrm>
          <a:prstGeom prst="rect">
            <a:avLst/>
          </a:prstGeom>
          <a:noFill/>
          <a:ln>
            <a:noFill/>
          </a:ln>
        </p:spPr>
      </p:pic>
      <p:sp>
        <p:nvSpPr>
          <p:cNvPr id="136" name="Shape 136"/>
          <p:cNvSpPr txBox="1"/>
          <p:nvPr/>
        </p:nvSpPr>
        <p:spPr>
          <a:xfrm>
            <a:off x="7893175" y="4812750"/>
            <a:ext cx="1185300" cy="12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600">
                <a:latin typeface="Proxima Nova"/>
                <a:ea typeface="Proxima Nova"/>
                <a:cs typeface="Proxima Nova"/>
                <a:sym typeface="Proxima Nova"/>
              </a:rPr>
              <a:t>Credit:: Anne Carr-Wiggin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Next Steps...</a:t>
            </a:r>
            <a:endParaRPr/>
          </a:p>
        </p:txBody>
      </p:sp>
      <p:sp>
        <p:nvSpPr>
          <p:cNvPr id="142" name="Shape 14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Why is it important to promote culturally appropriate events?</a:t>
            </a:r>
            <a:endParaRPr/>
          </a:p>
          <a:p>
            <a:pPr indent="0" lvl="0" marL="0">
              <a:spcBef>
                <a:spcPts val="1600"/>
              </a:spcBef>
              <a:spcAft>
                <a:spcPts val="0"/>
              </a:spcAft>
              <a:buNone/>
            </a:pPr>
            <a:r>
              <a:rPr lang="en"/>
              <a:t>For example:</a:t>
            </a:r>
            <a:endParaRPr/>
          </a:p>
          <a:p>
            <a:pPr indent="-317500" lvl="0" marL="457200">
              <a:spcBef>
                <a:spcPts val="1600"/>
              </a:spcBef>
              <a:spcAft>
                <a:spcPts val="0"/>
              </a:spcAft>
              <a:buSzPts val="1400"/>
              <a:buChar char="●"/>
            </a:pPr>
            <a:r>
              <a:rPr lang="en"/>
              <a:t>What is happening at large institutions? Universities? Public libraries?</a:t>
            </a:r>
            <a:endParaRPr/>
          </a:p>
        </p:txBody>
      </p:sp>
      <p:pic>
        <p:nvPicPr>
          <p:cNvPr id="143" name="Shape 143"/>
          <p:cNvPicPr preferRelativeResize="0"/>
          <p:nvPr/>
        </p:nvPicPr>
        <p:blipFill>
          <a:blip r:embed="rId3">
            <a:alphaModFix/>
          </a:blip>
          <a:stretch>
            <a:fillRect/>
          </a:stretch>
        </p:blipFill>
        <p:spPr>
          <a:xfrm>
            <a:off x="4988175" y="154075"/>
            <a:ext cx="3736725" cy="4835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1167925"/>
            <a:ext cx="8520600" cy="19800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Questions?</a:t>
            </a:r>
            <a:endParaRPr/>
          </a:p>
        </p:txBody>
      </p:sp>
      <p:sp>
        <p:nvSpPr>
          <p:cNvPr id="149" name="Shape 149"/>
          <p:cNvSpPr txBox="1"/>
          <p:nvPr>
            <p:ph idx="1" type="body"/>
          </p:nvPr>
        </p:nvSpPr>
        <p:spPr>
          <a:xfrm>
            <a:off x="311700" y="3072650"/>
            <a:ext cx="8520600" cy="1071600"/>
          </a:xfrm>
          <a:prstGeom prst="rect">
            <a:avLst/>
          </a:prstGeom>
        </p:spPr>
        <p:txBody>
          <a:bodyPr anchorCtr="0" anchor="t" bIns="91425" lIns="91425" spcFirstLastPara="1" rIns="91425" wrap="square" tIns="91425">
            <a:noAutofit/>
          </a:bodyPr>
          <a:lstStyle/>
          <a:p>
            <a:pPr indent="0" lvl="0" marL="0">
              <a:lnSpc>
                <a:spcPct val="100000"/>
              </a:lnSpc>
              <a:spcBef>
                <a:spcPts val="0"/>
              </a:spcBef>
              <a:spcAft>
                <a:spcPts val="0"/>
              </a:spcAft>
              <a:buNone/>
            </a:pPr>
            <a:r>
              <a:rPr lang="en"/>
              <a:t>Tanya Ball </a:t>
            </a:r>
            <a:r>
              <a:rPr lang="en" u="sng">
                <a:solidFill>
                  <a:schemeClr val="hlink"/>
                </a:solidFill>
                <a:hlinkClick r:id="rId3"/>
              </a:rPr>
              <a:t>tcball@ualberta.ca</a:t>
            </a:r>
            <a:endParaRPr/>
          </a:p>
          <a:p>
            <a:pPr indent="0" lvl="0" marL="0">
              <a:lnSpc>
                <a:spcPct val="100000"/>
              </a:lnSpc>
              <a:spcBef>
                <a:spcPts val="0"/>
              </a:spcBef>
              <a:spcAft>
                <a:spcPts val="0"/>
              </a:spcAft>
              <a:buNone/>
            </a:pPr>
            <a:r>
              <a:rPr lang="en"/>
              <a:t>Sheila Laroque </a:t>
            </a:r>
            <a:r>
              <a:rPr lang="en" u="sng">
                <a:solidFill>
                  <a:schemeClr val="hlink"/>
                </a:solidFill>
                <a:hlinkClick r:id="rId4"/>
              </a:rPr>
              <a:t>laroque@ualberta.ca</a:t>
            </a:r>
            <a:endParaRPr/>
          </a:p>
          <a:p>
            <a:pPr indent="0" lvl="0" marL="0">
              <a:lnSpc>
                <a:spcPct val="100000"/>
              </a:lnSpc>
              <a:spcBef>
                <a:spcPts val="0"/>
              </a:spcBef>
              <a:spcAft>
                <a:spcPts val="0"/>
              </a:spcAft>
              <a:buNone/>
            </a:pPr>
            <a:r>
              <a:rPr lang="en"/>
              <a:t>Anne Carr-Wiggin </a:t>
            </a:r>
            <a:r>
              <a:rPr lang="en" u="sng">
                <a:solidFill>
                  <a:schemeClr val="hlink"/>
                </a:solidFill>
                <a:hlinkClick r:id="rId5"/>
              </a:rPr>
              <a:t>anne.carr-wiggin@ualberta.ca</a:t>
            </a:r>
            <a:endParaRPr/>
          </a:p>
          <a:p>
            <a:pPr indent="0" lvl="0" marL="0" rtl="0">
              <a:lnSpc>
                <a:spcPct val="100000"/>
              </a:lnSpc>
              <a:spcBef>
                <a:spcPts val="0"/>
              </a:spcBef>
              <a:spcAft>
                <a:spcPts val="0"/>
              </a:spcAft>
              <a:buNone/>
            </a:pPr>
            <a:r>
              <a:rPr lang="en"/>
              <a:t>Sharon Farnel </a:t>
            </a:r>
            <a:r>
              <a:rPr lang="en" u="sng">
                <a:solidFill>
                  <a:schemeClr val="hlink"/>
                </a:solidFill>
                <a:hlinkClick r:id="rId6"/>
              </a:rPr>
              <a:t>sharon.farnel@ualberta.ca</a:t>
            </a:r>
            <a:endParaRPr/>
          </a:p>
          <a:p>
            <a:pPr indent="0" lvl="0" marL="0" rtl="0">
              <a:lnSpc>
                <a:spcPct val="100000"/>
              </a:lnSpc>
              <a:spcBef>
                <a:spcPts val="0"/>
              </a:spcBef>
              <a:spcAft>
                <a:spcPts val="0"/>
              </a:spcAft>
              <a:buNone/>
            </a:pPr>
            <a:r>
              <a:rPr lang="en"/>
              <a:t>Kayla Lar-Son </a:t>
            </a:r>
            <a:r>
              <a:rPr lang="en" u="sng">
                <a:solidFill>
                  <a:schemeClr val="hlink"/>
                </a:solidFill>
                <a:hlinkClick r:id="rId7"/>
              </a:rPr>
              <a:t>verbicky@ualberta.ca</a:t>
            </a:r>
            <a:endParaRPr/>
          </a:p>
          <a:p>
            <a:pPr indent="0" lvl="0" marL="0" rtl="0">
              <a:lnSpc>
                <a:spcPct val="100000"/>
              </a:lnSpc>
              <a:spcBef>
                <a:spcPts val="0"/>
              </a:spcBef>
              <a:spcAft>
                <a:spcPts val="0"/>
              </a:spcAft>
              <a:buNone/>
            </a:pPr>
            <a:r>
              <a:rPr lang="en"/>
              <a:t>Gabrielle Lamontagne </a:t>
            </a:r>
            <a:r>
              <a:rPr lang="en" u="sng">
                <a:solidFill>
                  <a:schemeClr val="hlink"/>
                </a:solidFill>
                <a:hlinkClick r:id="rId8"/>
              </a:rPr>
              <a:t>glamonta@ualberta.ca</a:t>
            </a:r>
            <a:endParaRPr/>
          </a:p>
          <a:p>
            <a:pPr indent="0" lvl="0" marL="0" rtl="0">
              <a:lnSpc>
                <a:spcPct val="100000"/>
              </a:lnSpc>
              <a:spcBef>
                <a:spcPts val="0"/>
              </a:spcBef>
              <a:spcAft>
                <a:spcPts val="0"/>
              </a:spcAft>
              <a:buNone/>
            </a:pPr>
            <a:r>
              <a:t/>
            </a:r>
            <a:endParaRPr/>
          </a:p>
          <a:p>
            <a:pPr indent="0" lvl="0" marL="0">
              <a:lnSpc>
                <a:spcPct val="100000"/>
              </a:lnSpc>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74850" y="-448375"/>
            <a:ext cx="4104300" cy="150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chemeClr val="accent3"/>
                </a:solidFill>
              </a:rPr>
              <a:t>Further Resources</a:t>
            </a:r>
            <a:endParaRPr sz="1200"/>
          </a:p>
        </p:txBody>
      </p:sp>
      <p:sp>
        <p:nvSpPr>
          <p:cNvPr id="155" name="Shape 155"/>
          <p:cNvSpPr txBox="1"/>
          <p:nvPr>
            <p:ph idx="1" type="body"/>
          </p:nvPr>
        </p:nvSpPr>
        <p:spPr>
          <a:xfrm>
            <a:off x="142500" y="534075"/>
            <a:ext cx="8748600" cy="44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12121"/>
                </a:solidFill>
              </a:rPr>
              <a:t>CFLA Indigenous Matters Committee - </a:t>
            </a:r>
            <a:r>
              <a:rPr lang="en" sz="1200" u="sng">
                <a:solidFill>
                  <a:srgbClr val="FF5252"/>
                </a:solidFill>
                <a:hlinkClick r:id="rId3"/>
              </a:rPr>
              <a:t>http://cfla-fcab.ca/en/about/committees/indigenous_matters_committee/</a:t>
            </a:r>
            <a:r>
              <a:rPr lang="en" sz="1200">
                <a:solidFill>
                  <a:srgbClr val="212121"/>
                </a:solidFill>
              </a:rPr>
              <a:t> and </a:t>
            </a:r>
            <a:endParaRPr sz="1200">
              <a:solidFill>
                <a:srgbClr val="212121"/>
              </a:solidFill>
            </a:endParaRPr>
          </a:p>
          <a:p>
            <a:pPr indent="0" lvl="0" marL="0" rtl="0" algn="l">
              <a:spcBef>
                <a:spcPts val="1600"/>
              </a:spcBef>
              <a:spcAft>
                <a:spcPts val="0"/>
              </a:spcAft>
              <a:buNone/>
            </a:pPr>
            <a:r>
              <a:rPr lang="en" sz="1200">
                <a:solidFill>
                  <a:srgbClr val="212121"/>
                </a:solidFill>
              </a:rPr>
              <a:t>CFLA Truth and Reconciliation Committee Report </a:t>
            </a:r>
            <a:r>
              <a:rPr lang="en" sz="1200" u="sng">
                <a:solidFill>
                  <a:schemeClr val="hlink"/>
                </a:solidFill>
                <a:hlinkClick r:id="rId4"/>
              </a:rPr>
              <a:t>http://cfla-fcab.ca/en/indigenous/trc_report/</a:t>
            </a:r>
            <a:r>
              <a:rPr lang="en" sz="1200">
                <a:solidFill>
                  <a:srgbClr val="212121"/>
                </a:solidFill>
              </a:rPr>
              <a:t> </a:t>
            </a:r>
            <a:endParaRPr sz="1200">
              <a:solidFill>
                <a:srgbClr val="212121"/>
              </a:solidFill>
            </a:endParaRPr>
          </a:p>
          <a:p>
            <a:pPr indent="0" lvl="0" marL="0" rtl="0" algn="l">
              <a:spcBef>
                <a:spcPts val="1600"/>
              </a:spcBef>
              <a:spcAft>
                <a:spcPts val="0"/>
              </a:spcAft>
              <a:buNone/>
            </a:pPr>
            <a:r>
              <a:rPr lang="en" sz="1200">
                <a:solidFill>
                  <a:srgbClr val="212121"/>
                </a:solidFill>
              </a:rPr>
              <a:t>DDWG Final Report - </a:t>
            </a:r>
            <a:r>
              <a:rPr lang="en" sz="1200" u="sng">
                <a:solidFill>
                  <a:srgbClr val="FF5252"/>
                </a:solidFill>
                <a:hlinkClick r:id="rId5"/>
              </a:rPr>
              <a:t>http://bit.ly/2wvArQh</a:t>
            </a:r>
            <a:endParaRPr sz="1200"/>
          </a:p>
          <a:p>
            <a:pPr indent="0" lvl="0" marL="0" rtl="0" algn="l">
              <a:spcBef>
                <a:spcPts val="1600"/>
              </a:spcBef>
              <a:spcAft>
                <a:spcPts val="0"/>
              </a:spcAft>
              <a:buNone/>
            </a:pPr>
            <a:r>
              <a:rPr lang="en" sz="1200">
                <a:solidFill>
                  <a:srgbClr val="000000"/>
                </a:solidFill>
              </a:rPr>
              <a:t>Elder Protocol and Guidelines. (2012). University of Alberta - </a:t>
            </a:r>
            <a:r>
              <a:rPr lang="en" sz="1200" u="sng">
                <a:solidFill>
                  <a:schemeClr val="hlink"/>
                </a:solidFill>
                <a:hlinkClick r:id="rId6"/>
              </a:rPr>
              <a:t>https://cloudfront.ualberta.ca/-/media/ualberta/office-of-the-provost-and-vice-president/indigenous-files/elderprotocol.pdf</a:t>
            </a:r>
            <a:r>
              <a:rPr lang="en" sz="1200">
                <a:solidFill>
                  <a:srgbClr val="000000"/>
                </a:solidFill>
              </a:rPr>
              <a:t> </a:t>
            </a:r>
            <a:endParaRPr sz="1200">
              <a:solidFill>
                <a:srgbClr val="000000"/>
              </a:solidFill>
            </a:endParaRPr>
          </a:p>
          <a:p>
            <a:pPr indent="0" lvl="0" marL="0" rtl="0" algn="l">
              <a:spcBef>
                <a:spcPts val="1600"/>
              </a:spcBef>
              <a:spcAft>
                <a:spcPts val="0"/>
              </a:spcAft>
              <a:buNone/>
            </a:pPr>
            <a:r>
              <a:rPr lang="en" sz="1200">
                <a:solidFill>
                  <a:srgbClr val="000000"/>
                </a:solidFill>
              </a:rPr>
              <a:t>Blackfoot and FNMI Protocol Handbook (2013). University of Lethbridge </a:t>
            </a:r>
            <a:r>
              <a:rPr lang="en" sz="1200" u="sng">
                <a:solidFill>
                  <a:schemeClr val="hlink"/>
                </a:solidFill>
                <a:hlinkClick r:id="rId7"/>
              </a:rPr>
              <a:t>https://www.uleth.ca/sites/default/files/2018/01/protocol_document_blackfoot_and_fnmi_approved_oct_7_2013_1.pdf</a:t>
            </a:r>
            <a:r>
              <a:rPr lang="en" sz="1200">
                <a:solidFill>
                  <a:srgbClr val="000000"/>
                </a:solidFill>
              </a:rPr>
              <a:t> </a:t>
            </a:r>
            <a:endParaRPr sz="1200">
              <a:solidFill>
                <a:srgbClr val="000000"/>
              </a:solidFill>
            </a:endParaRPr>
          </a:p>
          <a:p>
            <a:pPr indent="0" lvl="0" marL="0" rtl="0" algn="l">
              <a:spcBef>
                <a:spcPts val="1600"/>
              </a:spcBef>
              <a:spcAft>
                <a:spcPts val="0"/>
              </a:spcAft>
              <a:buNone/>
            </a:pPr>
            <a:r>
              <a:rPr lang="en" sz="1200">
                <a:solidFill>
                  <a:srgbClr val="000000"/>
                </a:solidFill>
              </a:rPr>
              <a:t>University of Calgary Cultural Protocol Guidelines (2016). </a:t>
            </a:r>
            <a:r>
              <a:rPr lang="en" sz="1200" u="sng">
                <a:solidFill>
                  <a:schemeClr val="hlink"/>
                </a:solidFill>
                <a:hlinkClick r:id="rId8"/>
              </a:rPr>
              <a:t>http://www.ucalgary.ca/nativecentre/files/nativecentre/cultural-protocol-guideline-november-2016.pdf</a:t>
            </a:r>
            <a:r>
              <a:rPr lang="en" sz="1200">
                <a:solidFill>
                  <a:srgbClr val="000000"/>
                </a:solidFill>
              </a:rPr>
              <a:t> </a:t>
            </a:r>
            <a:endParaRPr sz="1200">
              <a:solidFill>
                <a:srgbClr val="000000"/>
              </a:solidFill>
            </a:endParaRPr>
          </a:p>
          <a:p>
            <a:pPr indent="0" lvl="0" marL="0" rtl="0" algn="l">
              <a:spcBef>
                <a:spcPts val="1600"/>
              </a:spcBef>
              <a:spcAft>
                <a:spcPts val="0"/>
              </a:spcAft>
              <a:buNone/>
            </a:pPr>
            <a:r>
              <a:rPr lang="en" sz="1200">
                <a:solidFill>
                  <a:srgbClr val="000000"/>
                </a:solidFill>
              </a:rPr>
              <a:t>Tuck, E. and Yang, K. (2012). Decolonization is not a metaphor. </a:t>
            </a:r>
            <a:r>
              <a:rPr i="1" lang="en" sz="1200">
                <a:solidFill>
                  <a:srgbClr val="000000"/>
                </a:solidFill>
              </a:rPr>
              <a:t>Decolonization: Indigeneity, Education &amp; Society. </a:t>
            </a:r>
            <a:r>
              <a:rPr lang="en" sz="1200">
                <a:solidFill>
                  <a:srgbClr val="000000"/>
                </a:solidFill>
              </a:rPr>
              <a:t>1(1) 1-40. </a:t>
            </a:r>
            <a:endParaRPr sz="1200">
              <a:solidFill>
                <a:srgbClr val="000000"/>
              </a:solidFill>
            </a:endParaRPr>
          </a:p>
          <a:p>
            <a:pPr indent="0" lvl="0" marL="0" rtl="0" algn="l">
              <a:spcBef>
                <a:spcPts val="1600"/>
              </a:spcBef>
              <a:spcAft>
                <a:spcPts val="0"/>
              </a:spcAft>
              <a:buNone/>
            </a:pPr>
            <a:r>
              <a:rPr lang="en" sz="1200">
                <a:solidFill>
                  <a:srgbClr val="000000"/>
                </a:solidFill>
                <a:highlight>
                  <a:srgbClr val="FFFFFF"/>
                </a:highlight>
              </a:rPr>
              <a:t>Vowel, C. </a:t>
            </a:r>
            <a:r>
              <a:rPr i="1" lang="en" sz="1200">
                <a:solidFill>
                  <a:srgbClr val="000000"/>
                </a:solidFill>
                <a:highlight>
                  <a:srgbClr val="FFFFFF"/>
                </a:highlight>
              </a:rPr>
              <a:t>Indigenous writes: a guide to First Nations, Métis &amp; Inuit issues in Canada.</a:t>
            </a:r>
            <a:r>
              <a:rPr lang="en" sz="1200">
                <a:solidFill>
                  <a:srgbClr val="000000"/>
                </a:solidFill>
                <a:highlight>
                  <a:srgbClr val="FFFFFF"/>
                </a:highlight>
              </a:rPr>
              <a:t> </a:t>
            </a:r>
            <a:endParaRPr sz="1200">
              <a:solidFill>
                <a:srgbClr val="000000"/>
              </a:solidFill>
              <a:highlight>
                <a:srgbClr val="FFFFFF"/>
              </a:highlight>
            </a:endParaRPr>
          </a:p>
          <a:p>
            <a:pPr indent="0" lvl="0" marL="0" rtl="0" algn="l">
              <a:spcBef>
                <a:spcPts val="1600"/>
              </a:spcBef>
              <a:spcAft>
                <a:spcPts val="0"/>
              </a:spcAft>
              <a:buNone/>
            </a:pPr>
            <a:r>
              <a:t/>
            </a:r>
            <a:endParaRPr sz="1100">
              <a:solidFill>
                <a:srgbClr val="000000"/>
              </a:solidFill>
              <a:highlight>
                <a:srgbClr val="FFFFFF"/>
              </a:highlight>
              <a:latin typeface="Arial"/>
              <a:ea typeface="Arial"/>
              <a:cs typeface="Arial"/>
              <a:sym typeface="Arial"/>
            </a:endParaRPr>
          </a:p>
          <a:p>
            <a:pPr indent="0" lvl="0" marL="0" rtl="0" algn="l">
              <a:spcBef>
                <a:spcPts val="1600"/>
              </a:spcBef>
              <a:spcAft>
                <a:spcPts val="0"/>
              </a:spcAft>
              <a:buNone/>
            </a:pPr>
            <a:r>
              <a:t/>
            </a:r>
            <a:endParaRPr sz="1100">
              <a:solidFill>
                <a:srgbClr val="000000"/>
              </a:solidFill>
              <a:highlight>
                <a:srgbClr val="FFFFFF"/>
              </a:highlight>
              <a:latin typeface="Arial"/>
              <a:ea typeface="Arial"/>
              <a:cs typeface="Arial"/>
              <a:sym typeface="Arial"/>
            </a:endParaRPr>
          </a:p>
          <a:p>
            <a:pPr indent="0" lvl="0" marL="0" rtl="0" algn="l">
              <a:spcBef>
                <a:spcPts val="1600"/>
              </a:spcBef>
              <a:spcAft>
                <a:spcPts val="0"/>
              </a:spcAft>
              <a:buNone/>
            </a:pPr>
            <a:r>
              <a:t/>
            </a:r>
            <a:endParaRPr sz="1100">
              <a:solidFill>
                <a:srgbClr val="000000"/>
              </a:solidFill>
              <a:highlight>
                <a:srgbClr val="FFFFFF"/>
              </a:highlight>
              <a:latin typeface="Arial"/>
              <a:ea typeface="Arial"/>
              <a:cs typeface="Arial"/>
              <a:sym typeface="Arial"/>
            </a:endParaRPr>
          </a:p>
          <a:p>
            <a:pPr indent="0" lvl="0" marL="0" rtl="0" algn="l">
              <a:spcBef>
                <a:spcPts val="1600"/>
              </a:spcBef>
              <a:spcAft>
                <a:spcPts val="0"/>
              </a:spcAft>
              <a:buNone/>
            </a:pPr>
            <a:r>
              <a:t/>
            </a:r>
            <a:endParaRPr sz="1100">
              <a:solidFill>
                <a:srgbClr val="000000"/>
              </a:solidFill>
              <a:highlight>
                <a:srgbClr val="FFFFFF"/>
              </a:highlight>
              <a:latin typeface="Arial"/>
              <a:ea typeface="Arial"/>
              <a:cs typeface="Arial"/>
              <a:sym typeface="Arial"/>
            </a:endParaRPr>
          </a:p>
          <a:p>
            <a:pPr indent="0" lvl="0" marL="0" rtl="0" algn="l">
              <a:spcBef>
                <a:spcPts val="1600"/>
              </a:spcBef>
              <a:spcAft>
                <a:spcPts val="0"/>
              </a:spcAft>
              <a:buNone/>
            </a:pPr>
            <a:r>
              <a:t/>
            </a:r>
            <a:endParaRPr sz="1050">
              <a:solidFill>
                <a:srgbClr val="333333"/>
              </a:solidFill>
              <a:highlight>
                <a:srgbClr val="FFFFFF"/>
              </a:highlight>
              <a:latin typeface="Arial"/>
              <a:ea typeface="Arial"/>
              <a:cs typeface="Arial"/>
              <a:sym typeface="Arial"/>
            </a:endParaRPr>
          </a:p>
          <a:p>
            <a:pPr indent="0" lvl="0" marL="0" rtl="0" algn="l">
              <a:spcBef>
                <a:spcPts val="1600"/>
              </a:spcBef>
              <a:spcAft>
                <a:spcPts val="0"/>
              </a:spcAft>
              <a:buNone/>
            </a:pPr>
            <a:r>
              <a:t/>
            </a:r>
            <a:endParaRPr sz="1100">
              <a:solidFill>
                <a:srgbClr val="000000"/>
              </a:solidFill>
              <a:latin typeface="Arial"/>
              <a:ea typeface="Arial"/>
              <a:cs typeface="Arial"/>
              <a:sym typeface="Arial"/>
            </a:endParaRPr>
          </a:p>
          <a:p>
            <a:pPr indent="0" lvl="0" marL="0" rtl="0" algn="l">
              <a:spcBef>
                <a:spcPts val="1600"/>
              </a:spcBef>
              <a:spcAft>
                <a:spcPts val="0"/>
              </a:spcAft>
              <a:buNone/>
            </a:pPr>
            <a:r>
              <a:t/>
            </a:r>
            <a:endParaRPr/>
          </a:p>
          <a:p>
            <a:pPr indent="0" lvl="0" mar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Territory Acknowledgement </a:t>
            </a:r>
            <a:endParaRPr/>
          </a:p>
        </p:txBody>
      </p:sp>
      <p:sp>
        <p:nvSpPr>
          <p:cNvPr id="64" name="Shape 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solidFill>
                <a:srgbClr val="000000"/>
              </a:solidFill>
              <a:highlight>
                <a:srgbClr val="FFFFFF"/>
              </a:highlight>
            </a:endParaRPr>
          </a:p>
          <a:p>
            <a:pPr indent="0" lvl="0" marL="0">
              <a:spcBef>
                <a:spcPts val="1600"/>
              </a:spcBef>
              <a:spcAft>
                <a:spcPts val="0"/>
              </a:spcAft>
              <a:buNone/>
            </a:pPr>
            <a:r>
              <a:rPr lang="en">
                <a:solidFill>
                  <a:srgbClr val="000000"/>
                </a:solidFill>
                <a:highlight>
                  <a:srgbClr val="FFFFFF"/>
                </a:highlight>
              </a:rPr>
              <a:t>Welcome to Jasper and the Alberta Library Conference. We are gathered today on Indigenous lands. </a:t>
            </a:r>
            <a:endParaRPr>
              <a:solidFill>
                <a:srgbClr val="000000"/>
              </a:solidFill>
              <a:highlight>
                <a:srgbClr val="FFFFFF"/>
              </a:highlight>
            </a:endParaRPr>
          </a:p>
          <a:p>
            <a:pPr indent="0" lvl="0" marL="0">
              <a:spcBef>
                <a:spcPts val="1600"/>
              </a:spcBef>
              <a:spcAft>
                <a:spcPts val="0"/>
              </a:spcAft>
              <a:buNone/>
            </a:pPr>
            <a:r>
              <a:rPr lang="en">
                <a:solidFill>
                  <a:srgbClr val="000000"/>
                </a:solidFill>
                <a:highlight>
                  <a:srgbClr val="FFFFFF"/>
                </a:highlight>
              </a:rPr>
              <a:t>We wish to acknowledge the unceded land, the treaties in the nearby area, Treaties 6 and 8, and also the homeland of the Métis people. Jasper is a traditional meeting ground, gathering place, travelling route and home for many Indigenous peoples.</a:t>
            </a:r>
            <a:endParaRPr>
              <a:solidFill>
                <a:srgbClr val="000000"/>
              </a:solidFill>
              <a:highlight>
                <a:srgbClr val="FFFFFF"/>
              </a:highlight>
            </a:endParaRPr>
          </a:p>
          <a:p>
            <a:pPr indent="0" lvl="0" marL="0">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type="title"/>
          </p:nvPr>
        </p:nvSpPr>
        <p:spPr>
          <a:xfrm>
            <a:off x="311700" y="386300"/>
            <a:ext cx="3876900" cy="755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Presentation Outline</a:t>
            </a:r>
            <a:endParaRPr/>
          </a:p>
        </p:txBody>
      </p:sp>
      <p:sp>
        <p:nvSpPr>
          <p:cNvPr id="70" name="Shape 70"/>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AutoNum type="arabicPeriod"/>
            </a:pPr>
            <a:r>
              <a:rPr lang="en" sz="1400"/>
              <a:t>Introduction</a:t>
            </a:r>
            <a:endParaRPr sz="1400"/>
          </a:p>
          <a:p>
            <a:pPr indent="-317500" lvl="0" marL="457200" rtl="0">
              <a:spcBef>
                <a:spcPts val="0"/>
              </a:spcBef>
              <a:spcAft>
                <a:spcPts val="0"/>
              </a:spcAft>
              <a:buSzPts val="1400"/>
              <a:buAutoNum type="arabicPeriod"/>
            </a:pPr>
            <a:r>
              <a:rPr lang="en" sz="1400"/>
              <a:t>Territory Acknowledgement</a:t>
            </a:r>
            <a:endParaRPr sz="1400"/>
          </a:p>
          <a:p>
            <a:pPr indent="-317500" lvl="0" marL="457200" rtl="0">
              <a:spcBef>
                <a:spcPts val="0"/>
              </a:spcBef>
              <a:spcAft>
                <a:spcPts val="0"/>
              </a:spcAft>
              <a:buSzPts val="1400"/>
              <a:buAutoNum type="arabicPeriod"/>
            </a:pPr>
            <a:r>
              <a:rPr lang="en" sz="1400"/>
              <a:t>Writing Stick Background</a:t>
            </a:r>
            <a:endParaRPr sz="1400"/>
          </a:p>
          <a:p>
            <a:pPr indent="-317500" lvl="0" marL="457200" rtl="0">
              <a:spcBef>
                <a:spcPts val="0"/>
              </a:spcBef>
              <a:spcAft>
                <a:spcPts val="0"/>
              </a:spcAft>
              <a:buSzPts val="1400"/>
              <a:buAutoNum type="arabicPeriod"/>
            </a:pPr>
            <a:r>
              <a:rPr lang="en" sz="1400"/>
              <a:t>Making Meaning Background</a:t>
            </a:r>
            <a:endParaRPr sz="1400"/>
          </a:p>
          <a:p>
            <a:pPr indent="-317500" lvl="0" marL="457200" rtl="0">
              <a:spcBef>
                <a:spcPts val="0"/>
              </a:spcBef>
              <a:spcAft>
                <a:spcPts val="0"/>
              </a:spcAft>
              <a:buSzPts val="1400"/>
              <a:buAutoNum type="arabicPeriod"/>
            </a:pPr>
            <a:r>
              <a:rPr lang="en" sz="1400"/>
              <a:t>NCTR MOU Background</a:t>
            </a:r>
            <a:endParaRPr sz="1400"/>
          </a:p>
          <a:p>
            <a:pPr indent="-317500" lvl="0" marL="457200" rtl="0">
              <a:spcBef>
                <a:spcPts val="0"/>
              </a:spcBef>
              <a:spcAft>
                <a:spcPts val="0"/>
              </a:spcAft>
              <a:buSzPts val="1400"/>
              <a:buAutoNum type="arabicPeriod"/>
            </a:pPr>
            <a:r>
              <a:rPr lang="en" sz="1400"/>
              <a:t>Participant Takeaways</a:t>
            </a:r>
            <a:endParaRPr sz="1400"/>
          </a:p>
          <a:p>
            <a:pPr indent="-317500" lvl="0" marL="457200" rtl="0">
              <a:spcBef>
                <a:spcPts val="0"/>
              </a:spcBef>
              <a:spcAft>
                <a:spcPts val="0"/>
              </a:spcAft>
              <a:buSzPts val="1400"/>
              <a:buAutoNum type="arabicPeriod"/>
            </a:pPr>
            <a:r>
              <a:rPr lang="en" sz="1400"/>
              <a:t>Organizer Takeaways</a:t>
            </a:r>
            <a:endParaRPr sz="1400"/>
          </a:p>
          <a:p>
            <a:pPr indent="-317500" lvl="0" marL="457200" rtl="0">
              <a:spcBef>
                <a:spcPts val="0"/>
              </a:spcBef>
              <a:spcAft>
                <a:spcPts val="0"/>
              </a:spcAft>
              <a:buSzPts val="1400"/>
              <a:buAutoNum type="arabicPeriod"/>
            </a:pPr>
            <a:r>
              <a:rPr lang="en" sz="1400"/>
              <a:t>Guidance for Non-Indigenous People</a:t>
            </a:r>
            <a:endParaRPr sz="1400"/>
          </a:p>
          <a:p>
            <a:pPr indent="-317500" lvl="0" marL="457200" rtl="0">
              <a:spcBef>
                <a:spcPts val="0"/>
              </a:spcBef>
              <a:spcAft>
                <a:spcPts val="0"/>
              </a:spcAft>
              <a:buSzPts val="1400"/>
              <a:buAutoNum type="arabicPeriod"/>
            </a:pPr>
            <a:r>
              <a:rPr lang="en" sz="1400"/>
              <a:t>Next Steps…</a:t>
            </a:r>
            <a:endParaRPr sz="1400"/>
          </a:p>
          <a:p>
            <a:pPr indent="-317500" lvl="0" marL="457200">
              <a:spcBef>
                <a:spcPts val="0"/>
              </a:spcBef>
              <a:spcAft>
                <a:spcPts val="0"/>
              </a:spcAft>
              <a:buSzPts val="1400"/>
              <a:buAutoNum type="arabicPeriod"/>
            </a:pPr>
            <a:r>
              <a:rPr lang="en" sz="1400"/>
              <a:t>Questions </a:t>
            </a:r>
            <a:endParaRPr sz="1400"/>
          </a:p>
        </p:txBody>
      </p:sp>
      <p:pic>
        <p:nvPicPr>
          <p:cNvPr descr="Sweetgrass bear snow.jpg" id="71" name="Shape 71"/>
          <p:cNvPicPr preferRelativeResize="0"/>
          <p:nvPr/>
        </p:nvPicPr>
        <p:blipFill>
          <a:blip r:embed="rId3">
            <a:alphaModFix/>
          </a:blip>
          <a:stretch>
            <a:fillRect/>
          </a:stretch>
        </p:blipFill>
        <p:spPr>
          <a:xfrm>
            <a:off x="3739275" y="1319499"/>
            <a:ext cx="4821755" cy="3214477"/>
          </a:xfrm>
          <a:prstGeom prst="rect">
            <a:avLst/>
          </a:prstGeom>
          <a:noFill/>
          <a:ln>
            <a:noFill/>
          </a:ln>
        </p:spPr>
      </p:pic>
      <p:sp>
        <p:nvSpPr>
          <p:cNvPr id="72" name="Shape 72"/>
          <p:cNvSpPr txBox="1"/>
          <p:nvPr/>
        </p:nvSpPr>
        <p:spPr>
          <a:xfrm>
            <a:off x="7537325" y="4710025"/>
            <a:ext cx="1061100" cy="21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600">
                <a:latin typeface="Proxima Nova"/>
                <a:ea typeface="Proxima Nova"/>
                <a:cs typeface="Proxima Nova"/>
                <a:sym typeface="Proxima Nova"/>
              </a:rPr>
              <a:t>Credit: Andy Grabia</a:t>
            </a:r>
            <a:endParaRPr sz="600">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Who is allowed to plan an Indigenous event?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EVERYONE!</a:t>
            </a:r>
            <a:endParaRPr/>
          </a:p>
        </p:txBody>
      </p:sp>
      <p:sp>
        <p:nvSpPr>
          <p:cNvPr id="83" name="Shape 83"/>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4" name="Shape 8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solidFill>
                  <a:srgbClr val="FFFFFF"/>
                </a:solidFill>
              </a:rPr>
              <a:t>The key is...</a:t>
            </a:r>
            <a:endParaRPr>
              <a:solidFill>
                <a:srgbClr val="FFFFFF"/>
              </a:solidFill>
            </a:endParaRPr>
          </a:p>
          <a:p>
            <a:pPr indent="-342900" lvl="0" marL="457200" rtl="0">
              <a:spcBef>
                <a:spcPts val="1600"/>
              </a:spcBef>
              <a:spcAft>
                <a:spcPts val="0"/>
              </a:spcAft>
              <a:buClr>
                <a:srgbClr val="FFFFFF"/>
              </a:buClr>
              <a:buSzPts val="1800"/>
              <a:buFont typeface="Proxima Nova"/>
              <a:buChar char="●"/>
            </a:pPr>
            <a:r>
              <a:rPr lang="en">
                <a:solidFill>
                  <a:srgbClr val="FFFFFF"/>
                </a:solidFill>
              </a:rPr>
              <a:t>Be responsible!</a:t>
            </a:r>
            <a:endParaRPr>
              <a:solidFill>
                <a:srgbClr val="FFFFFF"/>
              </a:solidFill>
            </a:endParaRPr>
          </a:p>
          <a:p>
            <a:pPr indent="-342900" lvl="1" marL="914400" rtl="0">
              <a:spcBef>
                <a:spcPts val="0"/>
              </a:spcBef>
              <a:spcAft>
                <a:spcPts val="0"/>
              </a:spcAft>
              <a:buClr>
                <a:srgbClr val="FFFFFF"/>
              </a:buClr>
              <a:buSzPts val="1800"/>
              <a:buFont typeface="Proxima Nova"/>
              <a:buChar char="○"/>
            </a:pPr>
            <a:r>
              <a:rPr lang="en" sz="1800">
                <a:solidFill>
                  <a:srgbClr val="FFFFFF"/>
                </a:solidFill>
              </a:rPr>
              <a:t>You have a responsibility to represent Indigenous Peoples respectfully and appropriately</a:t>
            </a:r>
            <a:endParaRPr sz="1800">
              <a:solidFill>
                <a:srgbClr val="FFFFFF"/>
              </a:solidFill>
            </a:endParaRPr>
          </a:p>
          <a:p>
            <a:pPr indent="-342900" lvl="0" marL="457200" rtl="0">
              <a:spcBef>
                <a:spcPts val="0"/>
              </a:spcBef>
              <a:spcAft>
                <a:spcPts val="0"/>
              </a:spcAft>
              <a:buClr>
                <a:srgbClr val="FFFFFF"/>
              </a:buClr>
              <a:buSzPts val="1800"/>
              <a:buFont typeface="Proxima Nova"/>
              <a:buChar char="●"/>
            </a:pPr>
            <a:r>
              <a:rPr lang="en">
                <a:solidFill>
                  <a:srgbClr val="FFFFFF"/>
                </a:solidFill>
              </a:rPr>
              <a:t>Don’t know how to do this?</a:t>
            </a:r>
            <a:endParaRPr>
              <a:solidFill>
                <a:srgbClr val="FFFFFF"/>
              </a:solidFill>
            </a:endParaRPr>
          </a:p>
          <a:p>
            <a:pPr indent="-342900" lvl="1" marL="914400" rtl="0">
              <a:spcBef>
                <a:spcPts val="0"/>
              </a:spcBef>
              <a:spcAft>
                <a:spcPts val="0"/>
              </a:spcAft>
              <a:buClr>
                <a:srgbClr val="FFFFFF"/>
              </a:buClr>
              <a:buSzPts val="1800"/>
              <a:buFont typeface="Proxima Nova"/>
              <a:buChar char="○"/>
            </a:pPr>
            <a:r>
              <a:rPr lang="en" sz="1800">
                <a:solidFill>
                  <a:srgbClr val="FFFFFF"/>
                </a:solidFill>
              </a:rPr>
              <a:t>Ask! Involve the community in your decision making</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The Basics</a:t>
            </a:r>
            <a:endParaRPr/>
          </a:p>
        </p:txBody>
      </p:sp>
      <p:sp>
        <p:nvSpPr>
          <p:cNvPr id="90" name="Shape 90"/>
          <p:cNvSpPr txBox="1"/>
          <p:nvPr>
            <p:ph idx="1" type="body"/>
          </p:nvPr>
        </p:nvSpPr>
        <p:spPr>
          <a:xfrm>
            <a:off x="311700" y="1152475"/>
            <a:ext cx="41373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Relationships with community members</a:t>
            </a:r>
            <a:endParaRPr/>
          </a:p>
          <a:p>
            <a:pPr indent="-317500" lvl="1" marL="914400" rtl="0">
              <a:spcBef>
                <a:spcPts val="0"/>
              </a:spcBef>
              <a:spcAft>
                <a:spcPts val="0"/>
              </a:spcAft>
              <a:buSzPts val="1400"/>
              <a:buChar char="○"/>
            </a:pPr>
            <a:r>
              <a:rPr lang="en"/>
              <a:t>Make sure that these are reciprocal</a:t>
            </a:r>
            <a:endParaRPr/>
          </a:p>
          <a:p>
            <a:pPr indent="-317500" lvl="1" marL="914400" rtl="0">
              <a:spcBef>
                <a:spcPts val="0"/>
              </a:spcBef>
              <a:spcAft>
                <a:spcPts val="0"/>
              </a:spcAft>
              <a:buSzPts val="1400"/>
              <a:buChar char="○"/>
            </a:pPr>
            <a:r>
              <a:rPr lang="en"/>
              <a:t>They should be ongoing (a relationship doesn’t end after your event)</a:t>
            </a:r>
            <a:endParaRPr/>
          </a:p>
          <a:p>
            <a:pPr indent="-342900" lvl="0" marL="457200" rtl="0">
              <a:spcBef>
                <a:spcPts val="0"/>
              </a:spcBef>
              <a:spcAft>
                <a:spcPts val="0"/>
              </a:spcAft>
              <a:buSzPts val="1800"/>
              <a:buChar char="●"/>
            </a:pPr>
            <a:r>
              <a:rPr lang="en"/>
              <a:t>Politics </a:t>
            </a:r>
            <a:endParaRPr/>
          </a:p>
          <a:p>
            <a:pPr indent="-317500" lvl="1" marL="914400" rtl="0">
              <a:spcBef>
                <a:spcPts val="0"/>
              </a:spcBef>
              <a:spcAft>
                <a:spcPts val="0"/>
              </a:spcAft>
              <a:buSzPts val="1400"/>
              <a:buChar char="○"/>
            </a:pPr>
            <a:r>
              <a:rPr lang="en"/>
              <a:t>This is where relationships can help you</a:t>
            </a:r>
            <a:endParaRPr/>
          </a:p>
          <a:p>
            <a:pPr indent="-342900" lvl="0" marL="457200" rtl="0">
              <a:spcBef>
                <a:spcPts val="0"/>
              </a:spcBef>
              <a:spcAft>
                <a:spcPts val="0"/>
              </a:spcAft>
              <a:buSzPts val="1800"/>
              <a:buChar char="●"/>
            </a:pPr>
            <a:r>
              <a:rPr lang="en"/>
              <a:t>Compensation</a:t>
            </a:r>
            <a:endParaRPr/>
          </a:p>
          <a:p>
            <a:pPr indent="-317500" lvl="1" marL="914400" rtl="0">
              <a:spcBef>
                <a:spcPts val="0"/>
              </a:spcBef>
              <a:spcAft>
                <a:spcPts val="0"/>
              </a:spcAft>
              <a:buSzPts val="1400"/>
              <a:buChar char="○"/>
            </a:pPr>
            <a:r>
              <a:rPr lang="en"/>
              <a:t>In a timely manner</a:t>
            </a:r>
            <a:endParaRPr/>
          </a:p>
          <a:p>
            <a:pPr indent="-317500" lvl="1" marL="914400" rtl="0">
              <a:spcBef>
                <a:spcPts val="0"/>
              </a:spcBef>
              <a:spcAft>
                <a:spcPts val="0"/>
              </a:spcAft>
              <a:buSzPts val="1400"/>
              <a:buChar char="○"/>
            </a:pPr>
            <a:r>
              <a:rPr lang="en"/>
              <a:t>May need to be flexible with process (e.g. cash payments)</a:t>
            </a:r>
            <a:endParaRPr/>
          </a:p>
          <a:p>
            <a:pPr indent="0" lvl="0" marL="0">
              <a:spcBef>
                <a:spcPts val="1600"/>
              </a:spcBef>
              <a:spcAft>
                <a:spcPts val="1600"/>
              </a:spcAft>
              <a:buNone/>
            </a:pPr>
            <a:r>
              <a:t/>
            </a:r>
            <a:endParaRPr/>
          </a:p>
        </p:txBody>
      </p:sp>
      <p:sp>
        <p:nvSpPr>
          <p:cNvPr id="91" name="Shape 91"/>
          <p:cNvSpPr txBox="1"/>
          <p:nvPr>
            <p:ph idx="1" type="body"/>
          </p:nvPr>
        </p:nvSpPr>
        <p:spPr>
          <a:xfrm>
            <a:off x="4448975" y="1261550"/>
            <a:ext cx="43833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Protocol and ceremonial items</a:t>
            </a:r>
            <a:endParaRPr/>
          </a:p>
          <a:p>
            <a:pPr indent="-317500" lvl="1" marL="914400" rtl="0">
              <a:spcBef>
                <a:spcPts val="0"/>
              </a:spcBef>
              <a:spcAft>
                <a:spcPts val="0"/>
              </a:spcAft>
              <a:buSzPts val="1400"/>
              <a:buChar char="○"/>
            </a:pPr>
            <a:r>
              <a:rPr lang="en"/>
              <a:t>Different from community to community</a:t>
            </a:r>
            <a:endParaRPr/>
          </a:p>
          <a:p>
            <a:pPr indent="-317500" lvl="1" marL="914400" rtl="0">
              <a:spcBef>
                <a:spcPts val="0"/>
              </a:spcBef>
              <a:spcAft>
                <a:spcPts val="0"/>
              </a:spcAft>
              <a:buSzPts val="1400"/>
              <a:buChar char="○"/>
            </a:pPr>
            <a:r>
              <a:rPr lang="en"/>
              <a:t>Some Nêhiyaw examples: flags, sage, sweetgrass, smudging</a:t>
            </a:r>
            <a:endParaRPr/>
          </a:p>
          <a:p>
            <a:pPr indent="-342900" lvl="0" marL="457200" rtl="0">
              <a:spcBef>
                <a:spcPts val="0"/>
              </a:spcBef>
              <a:spcAft>
                <a:spcPts val="0"/>
              </a:spcAft>
              <a:buSzPts val="1800"/>
              <a:buChar char="●"/>
            </a:pPr>
            <a:r>
              <a:rPr lang="en"/>
              <a:t>Protocol gifts</a:t>
            </a:r>
            <a:endParaRPr/>
          </a:p>
          <a:p>
            <a:pPr indent="-317500" lvl="1" marL="914400" rtl="0">
              <a:spcBef>
                <a:spcPts val="0"/>
              </a:spcBef>
              <a:spcAft>
                <a:spcPts val="0"/>
              </a:spcAft>
              <a:buSzPts val="1400"/>
              <a:buChar char="○"/>
            </a:pPr>
            <a:r>
              <a:rPr lang="en"/>
              <a:t>Blankets, etc.</a:t>
            </a:r>
            <a:endParaRPr/>
          </a:p>
          <a:p>
            <a:pPr indent="-342900" lvl="0" marL="457200" rtl="0">
              <a:spcBef>
                <a:spcPts val="0"/>
              </a:spcBef>
              <a:spcAft>
                <a:spcPts val="0"/>
              </a:spcAft>
              <a:buSzPts val="1800"/>
              <a:buChar char="●"/>
            </a:pPr>
            <a:r>
              <a:rPr lang="en"/>
              <a:t>FOOD! (and related protocol)</a:t>
            </a:r>
            <a:endParaRPr/>
          </a:p>
          <a:p>
            <a:pPr indent="-342900" lvl="0" marL="457200" rtl="0">
              <a:spcBef>
                <a:spcPts val="0"/>
              </a:spcBef>
              <a:spcAft>
                <a:spcPts val="0"/>
              </a:spcAft>
              <a:buSzPts val="1800"/>
              <a:buChar char="●"/>
            </a:pPr>
            <a:r>
              <a:rPr lang="en"/>
              <a:t>Timing</a:t>
            </a:r>
            <a:endParaRPr/>
          </a:p>
          <a:p>
            <a:pPr indent="-342900" lvl="0" marL="457200" rtl="0">
              <a:spcBef>
                <a:spcPts val="0"/>
              </a:spcBef>
              <a:spcAft>
                <a:spcPts val="0"/>
              </a:spcAft>
              <a:buSzPts val="1800"/>
              <a:buChar char="●"/>
            </a:pPr>
            <a:r>
              <a:rPr lang="en"/>
              <a:t>Assessment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45483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The </a:t>
            </a:r>
            <a:r>
              <a:rPr lang="en" sz="2400"/>
              <a:t>Writing Stick</a:t>
            </a:r>
            <a:endParaRPr sz="2400"/>
          </a:p>
        </p:txBody>
      </p:sp>
      <p:sp>
        <p:nvSpPr>
          <p:cNvPr id="97" name="Shape 97"/>
          <p:cNvSpPr txBox="1"/>
          <p:nvPr>
            <p:ph idx="1" type="body"/>
          </p:nvPr>
        </p:nvSpPr>
        <p:spPr>
          <a:xfrm>
            <a:off x="465100" y="1221500"/>
            <a:ext cx="4395000" cy="34164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June 8 to 10, 2017</a:t>
            </a:r>
            <a:endParaRPr sz="1600"/>
          </a:p>
          <a:p>
            <a:pPr indent="-330200" lvl="0" marL="457200" rtl="0">
              <a:spcBef>
                <a:spcPts val="0"/>
              </a:spcBef>
              <a:spcAft>
                <a:spcPts val="0"/>
              </a:spcAft>
              <a:buSzPts val="1600"/>
              <a:buChar char="●"/>
            </a:pPr>
            <a:r>
              <a:rPr lang="en" sz="1600"/>
              <a:t>Through conversation, participants will look for wisdom and insight while exploring principles and guidelines for publishing and editing materials by Indigenous writers and about Indigenous peoples</a:t>
            </a:r>
            <a:endParaRPr sz="1600"/>
          </a:p>
          <a:p>
            <a:pPr indent="-342900" lvl="0" marL="457200">
              <a:spcBef>
                <a:spcPts val="0"/>
              </a:spcBef>
              <a:spcAft>
                <a:spcPts val="0"/>
              </a:spcAft>
              <a:buSzPts val="1800"/>
              <a:buChar char="●"/>
            </a:pPr>
            <a:r>
              <a:rPr lang="en" sz="1600"/>
              <a:t>Topics </a:t>
            </a:r>
            <a:r>
              <a:rPr lang="en" sz="1600"/>
              <a:t>addressed</a:t>
            </a:r>
            <a:r>
              <a:rPr lang="en" sz="1600"/>
              <a:t>: editing Indigenous works, cultural protocol, appropriate use of terminology, names and images, issues of appropriation, stereotyping, etc.</a:t>
            </a:r>
            <a:r>
              <a:rPr lang="en"/>
              <a:t> </a:t>
            </a:r>
            <a:endParaRPr/>
          </a:p>
        </p:txBody>
      </p:sp>
      <p:pic>
        <p:nvPicPr>
          <p:cNvPr descr="The Writing Stick postcard (1)-1.jpg" id="98" name="Shape 98"/>
          <p:cNvPicPr preferRelativeResize="0"/>
          <p:nvPr/>
        </p:nvPicPr>
        <p:blipFill>
          <a:blip r:embed="rId3">
            <a:alphaModFix/>
          </a:blip>
          <a:stretch>
            <a:fillRect/>
          </a:stretch>
        </p:blipFill>
        <p:spPr>
          <a:xfrm>
            <a:off x="5089907" y="216188"/>
            <a:ext cx="3640395" cy="4711124"/>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291600"/>
            <a:ext cx="52347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Making Meaning Symposium </a:t>
            </a:r>
            <a:endParaRPr sz="2400"/>
          </a:p>
        </p:txBody>
      </p:sp>
      <p:sp>
        <p:nvSpPr>
          <p:cNvPr id="104" name="Shape 104"/>
          <p:cNvSpPr txBox="1"/>
          <p:nvPr>
            <p:ph idx="1" type="body"/>
          </p:nvPr>
        </p:nvSpPr>
        <p:spPr>
          <a:xfrm>
            <a:off x="311700" y="1152475"/>
            <a:ext cx="49047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February 8 &amp; 9, 2018</a:t>
            </a:r>
            <a:endParaRPr/>
          </a:p>
          <a:p>
            <a:pPr indent="-342900" lvl="0" marL="457200" rtl="0">
              <a:spcBef>
                <a:spcPts val="0"/>
              </a:spcBef>
              <a:spcAft>
                <a:spcPts val="0"/>
              </a:spcAft>
              <a:buSzPts val="1800"/>
              <a:buChar char="●"/>
            </a:pPr>
            <a:r>
              <a:rPr lang="en"/>
              <a:t>Marked the first in a series of steps to gain an understanding of how our stakeholders would like to see the </a:t>
            </a:r>
            <a:r>
              <a:rPr lang="en"/>
              <a:t>Decolonizing</a:t>
            </a:r>
            <a:r>
              <a:rPr lang="en"/>
              <a:t> Descriptions Project proceed</a:t>
            </a:r>
            <a:endParaRPr/>
          </a:p>
          <a:p>
            <a:pPr indent="-342900" lvl="0" marL="457200" rtl="0">
              <a:spcBef>
                <a:spcPts val="0"/>
              </a:spcBef>
              <a:spcAft>
                <a:spcPts val="0"/>
              </a:spcAft>
              <a:buSzPts val="1800"/>
              <a:buChar char="●"/>
            </a:pPr>
            <a:r>
              <a:rPr lang="en"/>
              <a:t>Knowing which words would be preferred over what is being used in our current systems. This can only come through an ongoing relationship building process</a:t>
            </a:r>
            <a:endParaRPr/>
          </a:p>
        </p:txBody>
      </p:sp>
      <p:pic>
        <p:nvPicPr>
          <p:cNvPr id="105" name="Shape 105"/>
          <p:cNvPicPr preferRelativeResize="0"/>
          <p:nvPr/>
        </p:nvPicPr>
        <p:blipFill>
          <a:blip r:embed="rId3">
            <a:alphaModFix/>
          </a:blip>
          <a:stretch>
            <a:fillRect/>
          </a:stretch>
        </p:blipFill>
        <p:spPr>
          <a:xfrm>
            <a:off x="5443750" y="152400"/>
            <a:ext cx="3225802" cy="4838703"/>
          </a:xfrm>
          <a:prstGeom prst="rect">
            <a:avLst/>
          </a:prstGeom>
          <a:noFill/>
          <a:ln>
            <a:noFill/>
          </a:ln>
        </p:spPr>
      </p:pic>
      <p:sp>
        <p:nvSpPr>
          <p:cNvPr id="106" name="Shape 106"/>
          <p:cNvSpPr txBox="1"/>
          <p:nvPr/>
        </p:nvSpPr>
        <p:spPr>
          <a:xfrm>
            <a:off x="4067425" y="4567475"/>
            <a:ext cx="1646400" cy="613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Artist: Alex Auger, aauger@ualberta.ca</a:t>
            </a:r>
            <a:endParaRPr sz="1000"/>
          </a:p>
          <a:p>
            <a:pPr indent="0" lvl="0" marL="0">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Shape 11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Partnership Agreement with NCTR Ceremony</a:t>
            </a:r>
            <a:endParaRPr/>
          </a:p>
        </p:txBody>
      </p:sp>
      <p:sp>
        <p:nvSpPr>
          <p:cNvPr id="112" name="Shape 112"/>
          <p:cNvSpPr txBox="1"/>
          <p:nvPr>
            <p:ph idx="1" type="body"/>
          </p:nvPr>
        </p:nvSpPr>
        <p:spPr>
          <a:xfrm>
            <a:off x="311700" y="1476200"/>
            <a:ext cx="40164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600"/>
              <a:t>High level partnership agreement (MOU) between the University of Alberta and National Centre for Truth and Reconciliation: Working in two worlds</a:t>
            </a:r>
            <a:endParaRPr sz="1600"/>
          </a:p>
          <a:p>
            <a:pPr indent="0" lvl="0" marL="0">
              <a:spcBef>
                <a:spcPts val="1600"/>
              </a:spcBef>
              <a:spcAft>
                <a:spcPts val="0"/>
              </a:spcAft>
              <a:buNone/>
            </a:pPr>
            <a:r>
              <a:rPr lang="en" sz="1600"/>
              <a:t>Elders and community - and University dignitaries</a:t>
            </a:r>
            <a:endParaRPr sz="1600"/>
          </a:p>
          <a:p>
            <a:pPr indent="0" lvl="0" marL="0">
              <a:spcBef>
                <a:spcPts val="1600"/>
              </a:spcBef>
              <a:spcAft>
                <a:spcPts val="0"/>
              </a:spcAft>
              <a:buNone/>
            </a:pPr>
            <a:r>
              <a:rPr lang="en" sz="1600"/>
              <a:t>Ceremony (pipe ceremony, feast, signing)</a:t>
            </a:r>
            <a:endParaRPr sz="1600"/>
          </a:p>
          <a:p>
            <a:pPr indent="0" lvl="0" marL="0">
              <a:spcBef>
                <a:spcPts val="1600"/>
              </a:spcBef>
              <a:spcAft>
                <a:spcPts val="1600"/>
              </a:spcAft>
              <a:buNone/>
            </a:pPr>
            <a:r>
              <a:rPr lang="en" sz="1600"/>
              <a:t>Large-scale organizing for deep community work requires a respected community member.</a:t>
            </a:r>
            <a:endParaRPr sz="1600"/>
          </a:p>
        </p:txBody>
      </p:sp>
      <p:pic>
        <p:nvPicPr>
          <p:cNvPr id="113" name="Shape 113"/>
          <p:cNvPicPr preferRelativeResize="0"/>
          <p:nvPr/>
        </p:nvPicPr>
        <p:blipFill>
          <a:blip r:embed="rId3">
            <a:alphaModFix/>
          </a:blip>
          <a:stretch>
            <a:fillRect/>
          </a:stretch>
        </p:blipFill>
        <p:spPr>
          <a:xfrm>
            <a:off x="4480500" y="1170125"/>
            <a:ext cx="4511101" cy="3383326"/>
          </a:xfrm>
          <a:prstGeom prst="rect">
            <a:avLst/>
          </a:prstGeom>
          <a:noFill/>
          <a:ln>
            <a:noFill/>
          </a:ln>
        </p:spPr>
      </p:pic>
      <p:sp>
        <p:nvSpPr>
          <p:cNvPr id="114" name="Shape 114"/>
          <p:cNvSpPr txBox="1"/>
          <p:nvPr/>
        </p:nvSpPr>
        <p:spPr>
          <a:xfrm>
            <a:off x="4509450" y="4705850"/>
            <a:ext cx="2898600" cy="176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900">
                <a:latin typeface="Proxima Nova"/>
                <a:ea typeface="Proxima Nova"/>
                <a:cs typeface="Proxima Nova"/>
                <a:sym typeface="Proxima Nova"/>
              </a:rPr>
              <a:t>Kayla’s Elder Taxi at the NCTR event.</a:t>
            </a:r>
            <a:endParaRPr sz="900">
              <a:latin typeface="Proxima Nova"/>
              <a:ea typeface="Proxima Nova"/>
              <a:cs typeface="Proxima Nova"/>
              <a:sym typeface="Proxima Nova"/>
            </a:endParaRPr>
          </a:p>
        </p:txBody>
      </p:sp>
      <p:sp>
        <p:nvSpPr>
          <p:cNvPr id="115" name="Shape 115"/>
          <p:cNvSpPr txBox="1"/>
          <p:nvPr/>
        </p:nvSpPr>
        <p:spPr>
          <a:xfrm>
            <a:off x="7929000" y="4705850"/>
            <a:ext cx="1215000" cy="110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600">
                <a:latin typeface="Proxima Nova"/>
                <a:ea typeface="Proxima Nova"/>
                <a:cs typeface="Proxima Nova"/>
                <a:sym typeface="Proxima Nova"/>
              </a:rPr>
              <a:t>Credit:: Anne Carr-Wiggin</a:t>
            </a:r>
            <a:endParaRPr sz="6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