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39"/>
  </p:notesMasterIdLst>
  <p:sldIdLst>
    <p:sldId id="256" r:id="rId2"/>
    <p:sldId id="257" r:id="rId3"/>
    <p:sldId id="258" r:id="rId4"/>
    <p:sldId id="259" r:id="rId5"/>
    <p:sldId id="260" r:id="rId6"/>
    <p:sldId id="262" r:id="rId7"/>
    <p:sldId id="263" r:id="rId8"/>
    <p:sldId id="302" r:id="rId9"/>
    <p:sldId id="303" r:id="rId10"/>
    <p:sldId id="304" r:id="rId11"/>
    <p:sldId id="264" r:id="rId12"/>
    <p:sldId id="265" r:id="rId13"/>
    <p:sldId id="266" r:id="rId14"/>
    <p:sldId id="268" r:id="rId15"/>
    <p:sldId id="269" r:id="rId16"/>
    <p:sldId id="270" r:id="rId17"/>
    <p:sldId id="271" r:id="rId18"/>
    <p:sldId id="272" r:id="rId19"/>
    <p:sldId id="273" r:id="rId20"/>
    <p:sldId id="275" r:id="rId21"/>
    <p:sldId id="279" r:id="rId22"/>
    <p:sldId id="280" r:id="rId23"/>
    <p:sldId id="282" r:id="rId24"/>
    <p:sldId id="283" r:id="rId25"/>
    <p:sldId id="286" r:id="rId26"/>
    <p:sldId id="287" r:id="rId27"/>
    <p:sldId id="288" r:id="rId28"/>
    <p:sldId id="289" r:id="rId29"/>
    <p:sldId id="290" r:id="rId30"/>
    <p:sldId id="294" r:id="rId31"/>
    <p:sldId id="295" r:id="rId32"/>
    <p:sldId id="297" r:id="rId33"/>
    <p:sldId id="298" r:id="rId34"/>
    <p:sldId id="299" r:id="rId35"/>
    <p:sldId id="300" r:id="rId36"/>
    <p:sldId id="301" r:id="rId37"/>
    <p:sldId id="261" r:id="rId38"/>
  </p:sldIdLst>
  <p:sldSz cx="13004800" cy="9753600"/>
  <p:notesSz cx="6858000" cy="9144000"/>
  <p:defaultTextStyle>
    <a:lvl1pPr algn="ctr" defTabSz="457200">
      <a:defRPr sz="3000">
        <a:solidFill>
          <a:srgbClr val="363929"/>
        </a:solidFill>
        <a:latin typeface="+mn-lt"/>
        <a:ea typeface="+mn-ea"/>
        <a:cs typeface="+mn-cs"/>
        <a:sym typeface="Optima"/>
      </a:defRPr>
    </a:lvl1pPr>
    <a:lvl2pPr indent="228600" algn="ctr" defTabSz="457200">
      <a:defRPr sz="3000">
        <a:solidFill>
          <a:srgbClr val="363929"/>
        </a:solidFill>
        <a:latin typeface="+mn-lt"/>
        <a:ea typeface="+mn-ea"/>
        <a:cs typeface="+mn-cs"/>
        <a:sym typeface="Optima"/>
      </a:defRPr>
    </a:lvl2pPr>
    <a:lvl3pPr indent="457200" algn="ctr" defTabSz="457200">
      <a:defRPr sz="3000">
        <a:solidFill>
          <a:srgbClr val="363929"/>
        </a:solidFill>
        <a:latin typeface="+mn-lt"/>
        <a:ea typeface="+mn-ea"/>
        <a:cs typeface="+mn-cs"/>
        <a:sym typeface="Optima"/>
      </a:defRPr>
    </a:lvl3pPr>
    <a:lvl4pPr indent="685800" algn="ctr" defTabSz="457200">
      <a:defRPr sz="3000">
        <a:solidFill>
          <a:srgbClr val="363929"/>
        </a:solidFill>
        <a:latin typeface="+mn-lt"/>
        <a:ea typeface="+mn-ea"/>
        <a:cs typeface="+mn-cs"/>
        <a:sym typeface="Optima"/>
      </a:defRPr>
    </a:lvl4pPr>
    <a:lvl5pPr indent="914400" algn="ctr" defTabSz="457200">
      <a:defRPr sz="3000">
        <a:solidFill>
          <a:srgbClr val="363929"/>
        </a:solidFill>
        <a:latin typeface="+mn-lt"/>
        <a:ea typeface="+mn-ea"/>
        <a:cs typeface="+mn-cs"/>
        <a:sym typeface="Optima"/>
      </a:defRPr>
    </a:lvl5pPr>
    <a:lvl6pPr indent="1143000" algn="ctr" defTabSz="457200">
      <a:defRPr sz="3000">
        <a:solidFill>
          <a:srgbClr val="363929"/>
        </a:solidFill>
        <a:latin typeface="+mn-lt"/>
        <a:ea typeface="+mn-ea"/>
        <a:cs typeface="+mn-cs"/>
        <a:sym typeface="Optima"/>
      </a:defRPr>
    </a:lvl6pPr>
    <a:lvl7pPr indent="1371600" algn="ctr" defTabSz="457200">
      <a:defRPr sz="3000">
        <a:solidFill>
          <a:srgbClr val="363929"/>
        </a:solidFill>
        <a:latin typeface="+mn-lt"/>
        <a:ea typeface="+mn-ea"/>
        <a:cs typeface="+mn-cs"/>
        <a:sym typeface="Optima"/>
      </a:defRPr>
    </a:lvl7pPr>
    <a:lvl8pPr indent="1600200" algn="ctr" defTabSz="457200">
      <a:defRPr sz="3000">
        <a:solidFill>
          <a:srgbClr val="363929"/>
        </a:solidFill>
        <a:latin typeface="+mn-lt"/>
        <a:ea typeface="+mn-ea"/>
        <a:cs typeface="+mn-cs"/>
        <a:sym typeface="Optima"/>
      </a:defRPr>
    </a:lvl8pPr>
    <a:lvl9pPr indent="1828800" algn="ctr" defTabSz="457200">
      <a:defRPr sz="3000">
        <a:solidFill>
          <a:srgbClr val="363929"/>
        </a:solidFill>
        <a:latin typeface="+mn-lt"/>
        <a:ea typeface="+mn-ea"/>
        <a:cs typeface="+mn-cs"/>
        <a:sym typeface="Optim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63929"/>
        </a:fontRef>
        <a:srgbClr val="363929"/>
      </a:tcTxStyle>
      <a:tcStyle>
        <a:tcBdr>
          <a:left>
            <a:ln w="12700" cap="flat">
              <a:solidFill>
                <a:srgbClr val="252F36"/>
              </a:solidFill>
              <a:prstDash val="solid"/>
              <a:miter lim="400000"/>
            </a:ln>
          </a:left>
          <a:right>
            <a:ln w="12700" cap="flat">
              <a:solidFill>
                <a:srgbClr val="252F36"/>
              </a:solidFill>
              <a:prstDash val="solid"/>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solidFill>
                <a:srgbClr val="252F36"/>
              </a:solidFill>
              <a:prstDash val="solid"/>
              <a:miter lim="400000"/>
            </a:ln>
          </a:insideV>
        </a:tcBdr>
        <a:fill>
          <a:noFill/>
        </a:fill>
      </a:tcStyle>
    </a:wholeTbl>
    <a:band2H>
      <a:tcTxStyle/>
      <a:tcStyle>
        <a:tcBdr/>
        <a:fill>
          <a:solidFill>
            <a:srgbClr val="C7D39B">
              <a:alpha val="30000"/>
            </a:srgbClr>
          </a:solidFill>
        </a:fill>
      </a:tcStyle>
    </a:band2H>
    <a:firstCol>
      <a:tcTxStyle b="off" i="off">
        <a:fontRef idx="minor">
          <a:srgbClr val="FFFFFF"/>
        </a:fontRef>
        <a:srgbClr val="FFFFFF"/>
      </a:tcTxStyle>
      <a:tcStyle>
        <a:tcBdr>
          <a:left>
            <a:ln w="12700" cap="flat">
              <a:solidFill>
                <a:srgbClr val="252F36"/>
              </a:solidFill>
              <a:prstDash val="solid"/>
              <a:miter lim="400000"/>
            </a:ln>
          </a:left>
          <a:right>
            <a:ln w="12700" cap="flat">
              <a:solidFill>
                <a:srgbClr val="252F36"/>
              </a:solidFill>
              <a:prstDash val="solid"/>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solidFill>
                <a:srgbClr val="252F36"/>
              </a:solidFill>
              <a:prstDash val="solid"/>
              <a:miter lim="400000"/>
            </a:ln>
          </a:insideV>
        </a:tcBdr>
      </a:tcStyle>
    </a:firstCol>
    <a:lastRow>
      <a:tcTxStyle b="off" i="off">
        <a:fontRef idx="minor">
          <a:srgbClr val="363929"/>
        </a:fontRef>
        <a:srgbClr val="363929"/>
      </a:tcTxStyle>
      <a:tcStyle>
        <a:tcBdr>
          <a:left>
            <a:ln w="12700" cap="flat">
              <a:solidFill>
                <a:srgbClr val="252F36"/>
              </a:solidFill>
              <a:prstDash val="solid"/>
              <a:miter lim="400000"/>
            </a:ln>
          </a:left>
          <a:right>
            <a:ln w="12700" cap="flat">
              <a:solidFill>
                <a:srgbClr val="252F36"/>
              </a:solidFill>
              <a:prstDash val="solid"/>
              <a:miter lim="400000"/>
            </a:ln>
          </a:right>
          <a:top>
            <a:ln w="254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solidFill>
                <a:srgbClr val="252F36"/>
              </a:solidFill>
              <a:prstDash val="solid"/>
              <a:miter lim="400000"/>
            </a:ln>
          </a:insideV>
        </a:tcBdr>
        <a:fill>
          <a:noFill/>
        </a:fill>
      </a:tcStyle>
    </a:lastRow>
    <a:firstRow>
      <a:tcTxStyle b="off" i="off">
        <a:fontRef idx="minor">
          <a:srgbClr val="FFFFFF"/>
        </a:fontRef>
        <a:srgbClr val="FFFFFF"/>
      </a:tcTxStyle>
      <a:tcStyle>
        <a:tcBdr>
          <a:left>
            <a:ln w="12700" cap="flat">
              <a:solidFill>
                <a:srgbClr val="252F36"/>
              </a:solidFill>
              <a:prstDash val="solid"/>
              <a:miter lim="400000"/>
            </a:ln>
          </a:left>
          <a:right>
            <a:ln w="12700" cap="flat">
              <a:solidFill>
                <a:srgbClr val="252F36"/>
              </a:solidFill>
              <a:prstDash val="solid"/>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solidFill>
                <a:srgbClr val="252F36"/>
              </a:solidFill>
              <a:prstDash val="solid"/>
              <a:miter lim="400000"/>
            </a:ln>
          </a:insideV>
        </a:tcBdr>
      </a:tcStyle>
    </a:firstRow>
  </a:tblStyle>
  <a:tblStyle styleId="{C7B018BB-80A7-4F77-B60F-C8B233D01FF8}" styleName="">
    <a:tblBg/>
    <a:wholeTbl>
      <a:tcTxStyle b="off" i="off">
        <a:fontRef idx="minor">
          <a:srgbClr val="363929"/>
        </a:fontRef>
        <a:srgbClr val="36392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AAAAAA">
              <a:alpha val="38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78A8F">
              <a:alpha val="75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E363D">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E363D">
              <a:alpha val="90000"/>
            </a:srgbClr>
          </a:solidFill>
        </a:fill>
      </a:tcStyle>
    </a:firstRow>
  </a:tblStyle>
  <a:tblStyle styleId="{EEE7283C-3CF3-47DC-8721-378D4A62B228}" styleName="">
    <a:tblBg/>
    <a:wholeTbl>
      <a:tcTxStyle b="off" i="off">
        <a:fontRef idx="minor">
          <a:srgbClr val="5C5C5C"/>
        </a:fontRef>
        <a:srgbClr val="5C5C5C"/>
      </a:tcTxStyle>
      <a:tcStyle>
        <a:tcBdr>
          <a:left>
            <a:ln w="12700" cap="flat">
              <a:solidFill>
                <a:srgbClr val="C4C4C4"/>
              </a:solidFill>
              <a:prstDash val="solid"/>
              <a:miter lim="400000"/>
            </a:ln>
          </a:left>
          <a:right>
            <a:ln w="12700" cap="flat">
              <a:solidFill>
                <a:srgbClr val="C4C4C4"/>
              </a:solidFill>
              <a:prstDash val="solid"/>
              <a:miter lim="400000"/>
            </a:ln>
          </a:right>
          <a:top>
            <a:ln w="12700" cap="flat">
              <a:solidFill>
                <a:srgbClr val="C4C4C4"/>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solidFill>
                <a:srgbClr val="C4C4C4"/>
              </a:solidFill>
              <a:prstDash val="solid"/>
              <a:miter lim="400000"/>
            </a:ln>
          </a:insideV>
        </a:tcBdr>
        <a:fill>
          <a:noFill/>
        </a:fill>
      </a:tcStyle>
    </a:wholeTbl>
    <a:band2H>
      <a:tcTxStyle/>
      <a:tcStyle>
        <a:tcBdr/>
        <a:fill>
          <a:solidFill>
            <a:srgbClr val="CBBF8A">
              <a:alpha val="30000"/>
            </a:srgbClr>
          </a:solidFill>
        </a:fill>
      </a:tcStyle>
    </a:band2H>
    <a:firstCol>
      <a:tcTxStyle b="off" i="off">
        <a:fontRef idx="minor">
          <a:srgbClr val="363929"/>
        </a:fontRef>
        <a:srgbClr val="363929"/>
      </a:tcTxStyle>
      <a:tcStyle>
        <a:tcBdr>
          <a:left>
            <a:ln w="12700" cap="flat">
              <a:solidFill>
                <a:srgbClr val="C4C4C4"/>
              </a:solidFill>
              <a:prstDash val="solid"/>
              <a:miter lim="400000"/>
            </a:ln>
          </a:left>
          <a:right>
            <a:ln w="12700" cap="flat">
              <a:solidFill>
                <a:srgbClr val="C4C4C4"/>
              </a:solidFill>
              <a:prstDash val="solid"/>
              <a:miter lim="400000"/>
            </a:ln>
          </a:right>
          <a:top>
            <a:ln w="12700" cap="flat">
              <a:solidFill>
                <a:srgbClr val="C4C4C4"/>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solidFill>
                <a:srgbClr val="C4C4C4"/>
              </a:solidFill>
              <a:prstDash val="solid"/>
              <a:miter lim="400000"/>
            </a:ln>
          </a:insideV>
        </a:tcBdr>
      </a:tcStyle>
    </a:firstCol>
    <a:lastRow>
      <a:tcTxStyle b="off" i="off">
        <a:fontRef idx="minor">
          <a:srgbClr val="5C5C5C"/>
        </a:fontRef>
        <a:srgbClr val="5C5C5C"/>
      </a:tcTxStyle>
      <a:tcStyle>
        <a:tcBdr>
          <a:left>
            <a:ln w="12700" cap="flat">
              <a:solidFill>
                <a:srgbClr val="C4C4C4"/>
              </a:solidFill>
              <a:prstDash val="solid"/>
              <a:miter lim="400000"/>
            </a:ln>
          </a:left>
          <a:right>
            <a:ln w="12700" cap="flat">
              <a:solidFill>
                <a:srgbClr val="C4C4C4"/>
              </a:solidFill>
              <a:prstDash val="solid"/>
              <a:miter lim="400000"/>
            </a:ln>
          </a:right>
          <a:top>
            <a:ln w="25400" cap="flat">
              <a:solidFill>
                <a:srgbClr val="4B4B4B"/>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solidFill>
                <a:srgbClr val="C4C4C4"/>
              </a:solidFill>
              <a:prstDash val="solid"/>
              <a:miter lim="400000"/>
            </a:ln>
          </a:insideV>
        </a:tcBdr>
        <a:fill>
          <a:noFill/>
        </a:fill>
      </a:tcStyle>
    </a:lastRow>
    <a:firstRow>
      <a:tcTxStyle b="off" i="off">
        <a:fontRef idx="minor">
          <a:srgbClr val="FFFFFF"/>
        </a:fontRef>
        <a:srgbClr val="FFFFFF"/>
      </a:tcTxStyle>
      <a:tcStyle>
        <a:tcBdr>
          <a:left>
            <a:ln w="12700" cap="flat">
              <a:solidFill>
                <a:srgbClr val="C4C4C4"/>
              </a:solidFill>
              <a:prstDash val="solid"/>
              <a:miter lim="400000"/>
            </a:ln>
          </a:left>
          <a:right>
            <a:ln w="12700" cap="flat">
              <a:solidFill>
                <a:srgbClr val="C4C4C4"/>
              </a:solidFill>
              <a:prstDash val="solid"/>
              <a:miter lim="400000"/>
            </a:ln>
          </a:right>
          <a:top>
            <a:ln w="12700" cap="flat">
              <a:solidFill>
                <a:srgbClr val="C4C4C4"/>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solidFill>
                <a:srgbClr val="C4C4C4"/>
              </a:solidFill>
              <a:prstDash val="solid"/>
              <a:miter lim="400000"/>
            </a:ln>
          </a:insideV>
        </a:tcBdr>
      </a:tcStyle>
    </a:firstRow>
  </a:tblStyle>
  <a:tblStyle styleId="{CF821DB8-F4EB-4A41-A1BA-3FCAFE7338EE}" styleName="">
    <a:tblBg/>
    <a:wholeTbl>
      <a:tcTxStyle b="off" i="off">
        <a:fontRef idx="minor">
          <a:srgbClr val="363929"/>
        </a:fontRef>
        <a:srgbClr val="363929"/>
      </a:tcTxStyle>
      <a:tcStyle>
        <a:tcBdr>
          <a:left>
            <a:ln w="12700" cap="flat">
              <a:noFill/>
              <a:miter lim="400000"/>
            </a:ln>
          </a:left>
          <a:right>
            <a:ln w="12700" cap="flat">
              <a:noFill/>
              <a:miter lim="400000"/>
            </a:ln>
          </a:right>
          <a:top>
            <a:ln w="12700" cap="flat">
              <a:solidFill>
                <a:srgbClr val="C4C4C4"/>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noFill/>
              <a:miter lim="400000"/>
            </a:ln>
          </a:insideV>
        </a:tcBdr>
        <a:fill>
          <a:noFill/>
        </a:fill>
      </a:tcStyle>
    </a:wholeTbl>
    <a:band2H>
      <a:tcTxStyle/>
      <a:tcStyle>
        <a:tcBdr/>
        <a:fill>
          <a:solidFill>
            <a:srgbClr val="AAAAAA">
              <a:alpha val="20000"/>
            </a:srgbClr>
          </a:solidFill>
        </a:fill>
      </a:tcStyle>
    </a:band2H>
    <a:firstCol>
      <a:tcTxStyle b="off" i="off">
        <a:fontRef idx="minor">
          <a:srgbClr val="363929"/>
        </a:fontRef>
        <a:srgbClr val="363929"/>
      </a:tcTxStyle>
      <a:tcStyle>
        <a:tcBdr>
          <a:left>
            <a:ln w="12700" cap="flat">
              <a:noFill/>
              <a:miter lim="400000"/>
            </a:ln>
          </a:left>
          <a:right>
            <a:ln w="12700" cap="flat">
              <a:solidFill>
                <a:srgbClr val="CBCBCB">
                  <a:alpha val="81000"/>
                </a:srgbClr>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BCBCB">
              <a:alpha val="8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BCBCB">
                  <a:alpha val="81000"/>
                </a:srgbClr>
              </a:solidFill>
              <a:prstDash val="solid"/>
              <a:miter lim="400000"/>
            </a:ln>
          </a:insideH>
          <a:insideV>
            <a:ln w="12700" cap="flat">
              <a:noFill/>
              <a:miter lim="400000"/>
            </a:ln>
          </a:insideV>
        </a:tcBdr>
        <a:fill>
          <a:solidFill>
            <a:srgbClr val="81914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3175" cap="flat">
              <a:solidFill>
                <a:srgbClr val="CBCBCB">
                  <a:alpha val="81000"/>
                </a:srgbClr>
              </a:solidFill>
              <a:prstDash val="solid"/>
              <a:miter lim="400000"/>
            </a:ln>
          </a:insideH>
          <a:insideV>
            <a:ln w="12700" cap="flat">
              <a:noFill/>
              <a:miter lim="400000"/>
            </a:ln>
          </a:insideV>
        </a:tcBdr>
        <a:fill>
          <a:solidFill>
            <a:srgbClr val="81914E"/>
          </a:solidFill>
        </a:fill>
      </a:tcStyle>
    </a:firstRow>
  </a:tblStyle>
  <a:tblStyle styleId="{33BA23B1-9221-436E-865A-0063620EA4FD}" styleName="">
    <a:tblBg/>
    <a:wholeTbl>
      <a:tcTxStyle b="off" i="off">
        <a:fontRef idx="minor">
          <a:srgbClr val="363929"/>
        </a:fontRef>
        <a:srgbClr val="363929"/>
      </a:tcTxStyle>
      <a:tcStyle>
        <a:tcBdr>
          <a:left>
            <a:ln w="12700" cap="flat">
              <a:noFill/>
              <a:miter lim="400000"/>
            </a:ln>
          </a:left>
          <a:right>
            <a:ln w="12700" cap="flat">
              <a:noFill/>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noFill/>
              <a:miter lim="400000"/>
            </a:ln>
          </a:insideV>
        </a:tcBdr>
        <a:fill>
          <a:noFill/>
        </a:fill>
      </a:tcStyle>
    </a:wholeTbl>
    <a:band2H>
      <a:tcTxStyle/>
      <a:tcStyle>
        <a:tcBdr/>
        <a:fill>
          <a:solidFill>
            <a:srgbClr val="AAAAAA">
              <a:alpha val="30000"/>
            </a:srgbClr>
          </a:solidFill>
        </a:fill>
      </a:tcStyle>
    </a:band2H>
    <a:firstCol>
      <a:tcTxStyle b="off" i="off">
        <a:fontRef idx="minor">
          <a:srgbClr val="363929"/>
        </a:fontRef>
        <a:srgbClr val="363929"/>
      </a:tcTxStyle>
      <a:tcStyle>
        <a:tcBdr>
          <a:left>
            <a:ln w="12700" cap="flat">
              <a:noFill/>
              <a:miter lim="400000"/>
            </a:ln>
          </a:left>
          <a:right>
            <a:ln w="12700" cap="flat">
              <a:solidFill>
                <a:srgbClr val="252F36"/>
              </a:solidFill>
              <a:prstDash val="solid"/>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252F36"/>
              </a:solidFill>
              <a:prstDash val="solid"/>
              <a:miter lim="400000"/>
            </a:ln>
          </a:insideH>
          <a:insideV>
            <a:ln w="12700" cap="flat">
              <a:noFill/>
              <a:miter lim="400000"/>
            </a:ln>
          </a:insideV>
        </a:tcBdr>
        <a:fill>
          <a:solidFill>
            <a:srgbClr val="6F6F6F"/>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252F36"/>
              </a:solidFill>
              <a:prstDash val="solid"/>
              <a:miter lim="400000"/>
            </a:ln>
          </a:insideH>
          <a:insideV>
            <a:ln w="12700" cap="flat">
              <a:noFill/>
              <a:miter lim="400000"/>
            </a:ln>
          </a:insideV>
        </a:tcBdr>
        <a:fill>
          <a:solidFill>
            <a:srgbClr val="6F6F6F"/>
          </a:solidFill>
        </a:fill>
      </a:tcStyle>
    </a:firstRow>
  </a:tblStyle>
  <a:tblStyle styleId="{2708684C-4D16-4618-839F-0558EEFCDFE6}" styleName="">
    <a:tblBg/>
    <a:wholeTbl>
      <a:tcTxStyle b="off" i="off">
        <a:fontRef idx="minor">
          <a:srgbClr val="363929"/>
        </a:fontRef>
        <a:srgbClr val="363929"/>
      </a:tcTxStyle>
      <a:tcStyle>
        <a:tcBdr>
          <a:left>
            <a:ln w="12700" cap="flat">
              <a:noFill/>
              <a:miter lim="400000"/>
            </a:ln>
          </a:left>
          <a:right>
            <a:ln w="12700" cap="flat">
              <a:noFill/>
              <a:miter lim="400000"/>
            </a:ln>
          </a:right>
          <a:top>
            <a:ln w="12700" cap="flat">
              <a:solidFill>
                <a:srgbClr val="B8B8B8"/>
              </a:solidFill>
              <a:custDash>
                <a:ds d="200000" sp="200000"/>
              </a:custDash>
              <a:miter lim="400000"/>
            </a:ln>
          </a:top>
          <a:bottom>
            <a:ln w="12700" cap="flat">
              <a:solidFill>
                <a:srgbClr val="B8B8B8"/>
              </a:solidFill>
              <a:custDash>
                <a:ds d="200000" sp="200000"/>
              </a:custDash>
              <a:miter lim="400000"/>
            </a:ln>
          </a:bottom>
          <a:insideH>
            <a:ln w="12700" cap="flat">
              <a:solidFill>
                <a:srgbClr val="B8B8B8"/>
              </a:solidFill>
              <a:custDash>
                <a:ds d="200000" sp="200000"/>
              </a:custDash>
              <a:miter lim="400000"/>
            </a:ln>
          </a:insideH>
          <a:insideV>
            <a:ln w="12700" cap="flat">
              <a:noFill/>
              <a:miter lim="400000"/>
            </a:ln>
          </a:insideV>
        </a:tcBdr>
        <a:fill>
          <a:noFill/>
        </a:fill>
      </a:tcStyle>
    </a:wholeTbl>
    <a:band2H>
      <a:tcTxStyle/>
      <a:tcStyle>
        <a:tcBdr/>
        <a:fill>
          <a:solidFill>
            <a:srgbClr val="AAAAAA">
              <a:alpha val="20000"/>
            </a:srgbClr>
          </a:solidFill>
        </a:fill>
      </a:tcStyle>
    </a:band2H>
    <a:firstCol>
      <a:tcTxStyle b="off" i="off">
        <a:fontRef idx="minor">
          <a:srgbClr val="363929"/>
        </a:fontRef>
        <a:srgbClr val="363929"/>
      </a:tcTxStyle>
      <a:tcStyle>
        <a:tcBdr>
          <a:left>
            <a:ln w="12700" cap="flat">
              <a:solidFill>
                <a:srgbClr val="B8B8B8"/>
              </a:solidFill>
              <a:prstDash val="solid"/>
              <a:miter lim="400000"/>
            </a:ln>
          </a:left>
          <a:right>
            <a:ln w="25400" cap="flat">
              <a:solidFill>
                <a:srgbClr val="B8B8B8"/>
              </a:solidFill>
              <a:prstDash val="solid"/>
              <a:miter lim="400000"/>
            </a:ln>
          </a:right>
          <a:top>
            <a:ln w="12700" cap="flat">
              <a:solidFill>
                <a:srgbClr val="B8B8B8"/>
              </a:solidFill>
              <a:custDash>
                <a:ds d="200000" sp="200000"/>
              </a:custDash>
              <a:miter lim="400000"/>
            </a:ln>
          </a:top>
          <a:bottom>
            <a:ln w="12700" cap="flat">
              <a:solidFill>
                <a:srgbClr val="B8B8B8"/>
              </a:solidFill>
              <a:custDash>
                <a:ds d="200000" sp="200000"/>
              </a:custDash>
              <a:miter lim="400000"/>
            </a:ln>
          </a:bottom>
          <a:insideH>
            <a:ln w="12700" cap="flat">
              <a:solidFill>
                <a:srgbClr val="B8B8B8"/>
              </a:solidFill>
              <a:custDash>
                <a:ds d="200000" sp="200000"/>
              </a:custDash>
              <a:miter lim="400000"/>
            </a:ln>
          </a:insideH>
          <a:insideV>
            <a:ln w="12700" cap="flat">
              <a:noFill/>
              <a:miter lim="400000"/>
            </a:ln>
          </a:insideV>
        </a:tcBdr>
        <a:fill>
          <a:noFill/>
        </a:fill>
      </a:tcStyle>
    </a:firstCol>
    <a:lastRow>
      <a:tcTxStyle b="off" i="off">
        <a:fontRef idx="minor">
          <a:srgbClr val="363929"/>
        </a:fontRef>
        <a:srgbClr val="363929"/>
      </a:tcTxStyle>
      <a:tcStyle>
        <a:tcBdr>
          <a:left>
            <a:ln w="12700" cap="flat">
              <a:noFill/>
              <a:miter lim="400000"/>
            </a:ln>
          </a:left>
          <a:right>
            <a:ln w="12700" cap="flat">
              <a:noFill/>
              <a:miter lim="400000"/>
            </a:ln>
          </a:right>
          <a:top>
            <a:ln w="254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custDash>
                <a:ds d="200000" sp="200000"/>
              </a:custDash>
              <a:miter lim="400000"/>
            </a:ln>
          </a:insideH>
          <a:insideV>
            <a:ln w="12700" cap="flat">
              <a:noFill/>
              <a:miter lim="400000"/>
            </a:ln>
          </a:insideV>
        </a:tcBdr>
        <a:fill>
          <a:noFill/>
        </a:fill>
      </a:tcStyle>
    </a:lastRow>
    <a:firstRow>
      <a:tcTxStyle b="off" i="off">
        <a:fontRef idx="minor">
          <a:srgbClr val="363929"/>
        </a:fontRef>
        <a:srgbClr val="363929"/>
      </a:tcTxStyle>
      <a:tcStyle>
        <a:tcBdr>
          <a:left>
            <a:ln w="12700" cap="flat">
              <a:noFill/>
              <a:miter lim="400000"/>
            </a:ln>
          </a:left>
          <a:right>
            <a:ln w="12700" cap="flat">
              <a:noFill/>
              <a:miter lim="400000"/>
            </a:ln>
          </a:right>
          <a:top>
            <a:ln w="12700" cap="flat">
              <a:solidFill>
                <a:srgbClr val="B8B8B8"/>
              </a:solidFill>
              <a:prstDash val="solid"/>
              <a:miter lim="400000"/>
            </a:ln>
          </a:top>
          <a:bottom>
            <a:ln w="25400" cap="flat">
              <a:solidFill>
                <a:srgbClr val="B8B8B8"/>
              </a:solidFill>
              <a:prstDash val="solid"/>
              <a:miter lim="400000"/>
            </a:ln>
          </a:bottom>
          <a:insideH>
            <a:ln w="12700" cap="flat">
              <a:solidFill>
                <a:srgbClr val="B8B8B8"/>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3"/>
  </p:normalViewPr>
  <p:slideViewPr>
    <p:cSldViewPr snapToGrid="0">
      <p:cViewPr varScale="1">
        <p:scale>
          <a:sx n="63" d="100"/>
          <a:sy n="63" d="100"/>
        </p:scale>
        <p:origin x="174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1" name="Shape 5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465221237"/>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image" Target="../media/image12.png"/></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image" Target="../media/image12.png"/></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038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noRot="1" noChangeAspect="1"/>
          </p:cNvSpPr>
          <p:nvPr>
            <p:ph type="sldImg"/>
          </p:nvPr>
        </p:nvSpPr>
        <p:spPr>
          <a:prstGeom prst="rect">
            <a:avLst/>
          </a:prstGeom>
        </p:spPr>
        <p:txBody>
          <a:bodyPr/>
          <a:lstStyle/>
          <a:p>
            <a:pPr lvl="0"/>
            <a:endParaRPr/>
          </a:p>
        </p:txBody>
      </p:sp>
      <p:sp>
        <p:nvSpPr>
          <p:cNvPr id="89" name="Shape 89"/>
          <p:cNvSpPr>
            <a:spLocks noGrp="1"/>
          </p:cNvSpPr>
          <p:nvPr>
            <p:ph type="body" sz="quarter" idx="1"/>
          </p:nvPr>
        </p:nvSpPr>
        <p:spPr>
          <a:prstGeom prst="rect">
            <a:avLst/>
          </a:prstGeom>
        </p:spPr>
        <p:txBody>
          <a:bodyPr/>
          <a:lstStyle/>
          <a:p>
            <a:pPr lvl="0">
              <a:defRPr sz="1800"/>
            </a:pPr>
            <a:r>
              <a:rPr sz="2400"/>
              <a:t>Early World of Learning</a:t>
            </a:r>
          </a:p>
          <a:p>
            <a:pPr lvl="0">
              <a:defRPr sz="1800"/>
            </a:pPr>
            <a:r>
              <a:rPr sz="2400"/>
              <a:t>Top Right-Hand side of the screen</a:t>
            </a:r>
          </a:p>
          <a:p>
            <a:pPr lvl="0">
              <a:defRPr sz="1800"/>
            </a:pPr>
            <a:r>
              <a:rPr sz="2400"/>
              <a:t>Read:</a:t>
            </a:r>
          </a:p>
          <a:p>
            <a:pPr lvl="0">
              <a:defRPr sz="1800"/>
            </a:pPr>
            <a:r>
              <a:rPr sz="2400"/>
              <a:t>Trek’s Travels - stories about what Trek learns on his adventures. Each story includes human voice read aloud, auto play or user controlled play, related game, videos and pictures</a:t>
            </a:r>
          </a:p>
          <a:p>
            <a:pPr lvl="0">
              <a:defRPr sz="1800"/>
            </a:pPr>
            <a:endParaRPr sz="2400"/>
          </a:p>
          <a:p>
            <a:pPr lvl="0">
              <a:defRPr sz="1800"/>
            </a:pPr>
            <a:r>
              <a:rPr sz="2400"/>
              <a:t>Welcome to Reading - Additional Trek Books that are levelled from A -D. Books include all additional features (game, videos, etc.)</a:t>
            </a:r>
          </a:p>
          <a:p>
            <a:pPr lvl="0">
              <a:defRPr sz="1800"/>
            </a:pPr>
            <a:endParaRPr sz="2400"/>
          </a:p>
          <a:p>
            <a:pPr lvl="0">
              <a:defRPr sz="1800"/>
            </a:pPr>
            <a:r>
              <a:rPr sz="2400"/>
              <a:t>Know It- Explore Animals Homes, Animal Safari, Creepy Crawlies, Sea Animals, Me, Myself and I, People at Work, Plants, Rainforest Animals, Dinos, Vroom Vroom, and Weather. Each section include related pictures and videos</a:t>
            </a:r>
          </a:p>
          <a:p>
            <a:pPr lvl="0">
              <a:defRPr sz="1800"/>
            </a:pPr>
            <a:endParaRPr sz="2400"/>
          </a:p>
          <a:p>
            <a:pPr lvl="0">
              <a:defRPr sz="1800"/>
            </a:pPr>
            <a:r>
              <a:rPr sz="2400"/>
              <a:t>Play:</a:t>
            </a:r>
          </a:p>
          <a:p>
            <a:pPr lvl="0">
              <a:defRPr sz="1800"/>
            </a:pPr>
            <a:r>
              <a:rPr sz="2400"/>
              <a:t>Put the Story in Order (ordering the story - first, second, third, and fourth events)</a:t>
            </a:r>
          </a:p>
          <a:p>
            <a:pPr lvl="0">
              <a:defRPr sz="1800"/>
            </a:pPr>
            <a:r>
              <a:rPr sz="2400"/>
              <a:t>Concentration (digital concentration game, flip the cards to find matches)</a:t>
            </a:r>
          </a:p>
          <a:p>
            <a:pPr lvl="0">
              <a:defRPr sz="1800"/>
            </a:pPr>
            <a:r>
              <a:rPr sz="2400"/>
              <a:t>Multiple Choice (Fill in the missing word in the sentence)</a:t>
            </a:r>
          </a:p>
          <a:p>
            <a:pPr lvl="0">
              <a:defRPr sz="1800"/>
            </a:pPr>
            <a:r>
              <a:rPr sz="2400"/>
              <a:t>Sorting (long vowels, short vowels, middle sounds, final sounds, etc.)</a:t>
            </a:r>
          </a:p>
          <a:p>
            <a:pPr lvl="0">
              <a:defRPr sz="1800"/>
            </a:pPr>
            <a:endParaRPr sz="2400"/>
          </a:p>
          <a:p>
            <a:pPr lvl="0">
              <a:defRPr sz="1800"/>
            </a:pPr>
            <a:r>
              <a:rPr sz="2400"/>
              <a:t>Watch:</a:t>
            </a:r>
          </a:p>
          <a:p>
            <a:pPr lvl="0">
              <a:defRPr sz="1800"/>
            </a:pPr>
            <a:r>
              <a:rPr sz="2400"/>
              <a:t>Sports and Hobbies (yoga, step aerobics, juggling, etc.)</a:t>
            </a:r>
          </a:p>
          <a:p>
            <a:pPr lvl="0">
              <a:defRPr sz="1800"/>
            </a:pPr>
            <a:r>
              <a:rPr sz="2400"/>
              <a:t>People (police officers, teacher, firefighters, garbage truck)</a:t>
            </a:r>
          </a:p>
          <a:p>
            <a:pPr lvl="0">
              <a:defRPr sz="1800"/>
            </a:pPr>
            <a:r>
              <a:rPr sz="2400"/>
              <a:t>Animals (numerous animal videos to choose from)</a:t>
            </a:r>
          </a:p>
          <a:p>
            <a:pPr lvl="0">
              <a:defRPr sz="1800"/>
            </a:pPr>
            <a:r>
              <a:rPr sz="2400"/>
              <a:t>Getting Around (cars, busses, planes, etc)</a:t>
            </a:r>
          </a:p>
          <a:p>
            <a:pPr lvl="0">
              <a:defRPr sz="1800"/>
            </a:pPr>
            <a:r>
              <a:rPr sz="2400"/>
              <a:t>Machines (backhoes, snowblowers, Tractors, etc.)</a:t>
            </a:r>
          </a:p>
          <a:p>
            <a:pPr lvl="0">
              <a:defRPr sz="1800"/>
            </a:pPr>
            <a:r>
              <a:rPr sz="2400"/>
              <a:t>Big Ideas (shapes, colors, sizes, sounds, etc.)</a:t>
            </a:r>
          </a:p>
          <a:p>
            <a:pPr lvl="0">
              <a:defRPr sz="1800"/>
            </a:pPr>
            <a:r>
              <a:rPr sz="2400"/>
              <a:t>Plants (plants growing, starting a garden, etc.)</a:t>
            </a:r>
          </a:p>
          <a:p>
            <a:pPr lvl="0">
              <a:defRPr sz="1800"/>
            </a:pPr>
            <a:r>
              <a:rPr sz="2400"/>
              <a:t>Health (doctors, vaccines, senses, etc.)</a:t>
            </a:r>
          </a:p>
          <a:p>
            <a:pPr lvl="0">
              <a:defRPr sz="1800"/>
            </a:pPr>
            <a:r>
              <a:rPr sz="2400"/>
              <a:t>Earth (seasons, weather, etc.)</a:t>
            </a:r>
          </a:p>
          <a:p>
            <a:pPr lvl="0">
              <a:defRPr sz="1800"/>
            </a:pPr>
            <a:endParaRPr sz="2400"/>
          </a:p>
          <a:p>
            <a:pPr lvl="0">
              <a:defRPr sz="1800"/>
            </a:pPr>
            <a:r>
              <a:rPr sz="2400"/>
              <a:t>Print and Do:</a:t>
            </a:r>
          </a:p>
          <a:p>
            <a:pPr lvl="0">
              <a:defRPr sz="1800"/>
            </a:pPr>
            <a:r>
              <a:rPr sz="2400"/>
              <a:t>Blackline Masters available to print. Include colour the number activities.</a:t>
            </a:r>
          </a:p>
          <a:p>
            <a:pPr lvl="0">
              <a:defRPr sz="1800"/>
            </a:pPr>
            <a:r>
              <a:rPr sz="2400"/>
              <a:t>Topics include: colors, numbers, letters, locations, matching, sets, shapes, sizes and time</a:t>
            </a:r>
          </a:p>
          <a:p>
            <a:pPr lvl="0">
              <a:defRPr sz="1800"/>
            </a:pPr>
            <a:endParaRPr sz="2400"/>
          </a:p>
          <a:p>
            <a:pPr lvl="0">
              <a:defRPr sz="1800"/>
            </a:pPr>
            <a:r>
              <a:rPr sz="2400"/>
              <a:t>Bottom Right-hand side of the Screen</a:t>
            </a:r>
          </a:p>
          <a:p>
            <a:pPr lvl="0">
              <a:defRPr sz="1800"/>
            </a:pPr>
            <a:r>
              <a:rPr sz="2400"/>
              <a:t>Click on the Frog with the fly to access additional resources</a:t>
            </a:r>
          </a:p>
          <a:p>
            <a:pPr lvl="0">
              <a:defRPr sz="1800"/>
            </a:pPr>
            <a:r>
              <a:rPr sz="2400"/>
              <a:t>Story Corner - Variety of classic stories read aloud</a:t>
            </a:r>
          </a:p>
          <a:p>
            <a:pPr lvl="0">
              <a:defRPr sz="1800"/>
            </a:pPr>
            <a:r>
              <a:rPr sz="2400"/>
              <a:t>Nursery Rhymes - Variety of Classic nursery rhymes</a:t>
            </a:r>
          </a:p>
          <a:p>
            <a:pPr lvl="0">
              <a:defRPr sz="1800"/>
            </a:pPr>
            <a:r>
              <a:rPr sz="2400"/>
              <a:t>Songs - Classics like Baa, Baa and Eensy, Weensy Spider</a:t>
            </a:r>
          </a:p>
        </p:txBody>
      </p:sp>
    </p:spTree>
    <p:extLst>
      <p:ext uri="{BB962C8B-B14F-4D97-AF65-F5344CB8AC3E}">
        <p14:creationId xmlns:p14="http://schemas.microsoft.com/office/powerpoint/2010/main" val="2249752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prstGeom prst="rect">
            <a:avLst/>
          </a:prstGeom>
        </p:spPr>
        <p:txBody>
          <a:bodyPr/>
          <a:lstStyle/>
          <a:p>
            <a:pPr lvl="0"/>
            <a:endParaRPr/>
          </a:p>
        </p:txBody>
      </p:sp>
      <p:sp>
        <p:nvSpPr>
          <p:cNvPr id="100" name="Shape 100"/>
          <p:cNvSpPr>
            <a:spLocks noGrp="1"/>
          </p:cNvSpPr>
          <p:nvPr>
            <p:ph type="body" sz="quarter" idx="1"/>
          </p:nvPr>
        </p:nvSpPr>
        <p:spPr>
          <a:prstGeom prst="rect">
            <a:avLst/>
          </a:prstGeom>
        </p:spPr>
        <p:txBody>
          <a:bodyPr/>
          <a:lstStyle/>
          <a:p>
            <a:pPr lvl="0">
              <a:defRPr sz="1800"/>
            </a:pPr>
            <a:r>
              <a:rPr sz="2400"/>
              <a:t>Advanced Search allows you to search:</a:t>
            </a:r>
          </a:p>
          <a:p>
            <a:pPr lvl="0">
              <a:defRPr sz="1800"/>
            </a:pPr>
            <a:r>
              <a:rPr sz="2400"/>
              <a:t>French and Spanish resources by selection “Foreign Languages” and then French/Spanish</a:t>
            </a:r>
          </a:p>
          <a:p>
            <a:pPr lvl="0">
              <a:defRPr sz="1800"/>
            </a:pPr>
            <a:r>
              <a:rPr sz="2400"/>
              <a:t>Specific grade ranges</a:t>
            </a:r>
          </a:p>
          <a:p>
            <a:pPr lvl="0">
              <a:defRPr sz="1800"/>
            </a:pPr>
            <a:r>
              <a:rPr sz="2400"/>
              <a:t>Book Apps available</a:t>
            </a:r>
          </a:p>
          <a:p>
            <a:pPr lvl="0">
              <a:defRPr sz="1800"/>
            </a:pPr>
            <a:endParaRPr sz="2400"/>
          </a:p>
          <a:p>
            <a:pPr lvl="0">
              <a:defRPr sz="1800"/>
            </a:pPr>
            <a:r>
              <a:rPr sz="2400"/>
              <a:t>Features:</a:t>
            </a:r>
          </a:p>
          <a:p>
            <a:pPr lvl="0">
              <a:defRPr sz="1800"/>
            </a:pPr>
            <a:r>
              <a:rPr sz="2400"/>
              <a:t>1) Hover over any book cover to see a listing of the resources available for that book</a:t>
            </a:r>
          </a:p>
          <a:p>
            <a:pPr lvl="0">
              <a:defRPr sz="1800"/>
            </a:pPr>
            <a:r>
              <a:rPr sz="2400"/>
              <a:t>2) Link for requesting a personalized booklist along the right-hand side of a booklist</a:t>
            </a:r>
          </a:p>
          <a:p>
            <a:pPr lvl="0">
              <a:defRPr sz="1800"/>
            </a:pPr>
            <a:r>
              <a:rPr sz="2400"/>
              <a:t>Alberta Specific Lists at the bottom of the homepage:</a:t>
            </a:r>
          </a:p>
          <a:p>
            <a:pPr lvl="0">
              <a:defRPr sz="1800"/>
            </a:pPr>
            <a:r>
              <a:rPr sz="2400"/>
              <a:t>YRCA</a:t>
            </a:r>
          </a:p>
          <a:p>
            <a:pPr lvl="0">
              <a:defRPr sz="1800"/>
            </a:pPr>
            <a:r>
              <a:rPr sz="2400"/>
              <a:t>ELA Approved</a:t>
            </a:r>
          </a:p>
          <a:p>
            <a:pPr lvl="0">
              <a:defRPr sz="1800"/>
            </a:pPr>
            <a:r>
              <a:rPr sz="2400"/>
              <a:t>Rocky Mountain</a:t>
            </a:r>
          </a:p>
          <a:p>
            <a:pPr lvl="0">
              <a:defRPr sz="1800"/>
            </a:pPr>
            <a:endParaRPr sz="2400"/>
          </a:p>
          <a:p>
            <a:pPr lvl="0">
              <a:defRPr sz="1800"/>
            </a:pPr>
            <a:r>
              <a:rPr sz="2400"/>
              <a:t>Also at the bottom of the homepage find:</a:t>
            </a:r>
          </a:p>
          <a:p>
            <a:pPr lvl="0">
              <a:defRPr sz="1800"/>
            </a:pPr>
            <a:r>
              <a:rPr sz="2400"/>
              <a:t>Curriculum uses</a:t>
            </a:r>
          </a:p>
          <a:p>
            <a:pPr lvl="0">
              <a:defRPr sz="1800"/>
            </a:pPr>
            <a:r>
              <a:rPr sz="2400"/>
              <a:t>What’s New</a:t>
            </a:r>
          </a:p>
          <a:p>
            <a:pPr lvl="0">
              <a:defRPr sz="1800"/>
            </a:pPr>
            <a:r>
              <a:rPr sz="2400"/>
              <a:t>Featured Content</a:t>
            </a:r>
          </a:p>
          <a:p>
            <a:pPr lvl="0">
              <a:defRPr sz="1800"/>
            </a:pPr>
            <a:r>
              <a:rPr sz="2400"/>
              <a:t>New Material </a:t>
            </a:r>
          </a:p>
          <a:p>
            <a:pPr lvl="0">
              <a:defRPr sz="1800"/>
            </a:pPr>
            <a:endParaRPr sz="2400"/>
          </a:p>
          <a:p>
            <a:pPr lvl="0">
              <a:defRPr sz="1800"/>
            </a:pPr>
            <a:r>
              <a:rPr sz="2400"/>
              <a:t>Canadian Authors:</a:t>
            </a:r>
          </a:p>
          <a:p>
            <a:pPr lvl="0">
              <a:defRPr sz="1800"/>
            </a:pPr>
            <a:r>
              <a:rPr sz="2400"/>
              <a:t>Large listing, always changing</a:t>
            </a:r>
          </a:p>
          <a:p>
            <a:pPr lvl="0">
              <a:defRPr sz="1800"/>
            </a:pPr>
            <a:r>
              <a:rPr sz="2400"/>
              <a:t>Authors include Melanie Watt, Sigmund Brouwer, Eric Walters, Cory Doctorow, Marty Chan</a:t>
            </a:r>
          </a:p>
          <a:p>
            <a:pPr lvl="0">
              <a:defRPr sz="1800"/>
            </a:pPr>
            <a:endParaRPr sz="2400"/>
          </a:p>
          <a:p>
            <a:pPr lvl="0">
              <a:defRPr sz="1800"/>
            </a:pPr>
            <a:r>
              <a:rPr sz="2400"/>
              <a:t>Marie-Louise Gay – Canadian author</a:t>
            </a:r>
          </a:p>
          <a:p>
            <a:pPr lvl="0">
              <a:defRPr sz="1800"/>
            </a:pPr>
            <a:r>
              <a:rPr sz="2400"/>
              <a:t>Video recording from her home, available in French or English</a:t>
            </a:r>
          </a:p>
          <a:p>
            <a:pPr lvl="0">
              <a:defRPr sz="1800"/>
            </a:pPr>
            <a:r>
              <a:rPr sz="2400"/>
              <a:t>Can use to learn about the writing process to include in your own writing curriculum</a:t>
            </a:r>
          </a:p>
          <a:p>
            <a:pPr lvl="0">
              <a:defRPr sz="1800"/>
            </a:pPr>
            <a:r>
              <a:rPr sz="2400"/>
              <a:t>Name pronunciation</a:t>
            </a:r>
          </a:p>
          <a:p>
            <a:pPr lvl="0">
              <a:defRPr sz="1800"/>
            </a:pPr>
            <a:r>
              <a:rPr sz="2400"/>
              <a:t>Access her materials two ways</a:t>
            </a:r>
          </a:p>
          <a:p>
            <a:pPr lvl="0">
              <a:defRPr sz="1800"/>
            </a:pPr>
            <a:r>
              <a:rPr sz="2400"/>
              <a:t>Bottom of the page links – share this page or email this page</a:t>
            </a:r>
          </a:p>
          <a:p>
            <a:pPr lvl="0">
              <a:defRPr sz="1800"/>
            </a:pPr>
            <a:endParaRPr sz="2400"/>
          </a:p>
          <a:p>
            <a:pPr lvl="0">
              <a:defRPr sz="1800"/>
            </a:pPr>
            <a:r>
              <a:rPr sz="2400"/>
              <a:t>Help and Training Available:</a:t>
            </a:r>
          </a:p>
          <a:p>
            <a:pPr lvl="0">
              <a:defRPr sz="1800"/>
            </a:pPr>
            <a:r>
              <a:rPr sz="2400"/>
              <a:t>Video demonstrations that can be shared</a:t>
            </a:r>
          </a:p>
          <a:p>
            <a:pPr lvl="0">
              <a:defRPr sz="1800"/>
            </a:pPr>
            <a:r>
              <a:rPr sz="2400"/>
              <a:t>Self-guided professional development</a:t>
            </a:r>
          </a:p>
          <a:p>
            <a:pPr lvl="0">
              <a:defRPr sz="1800"/>
            </a:pPr>
            <a:endParaRPr sz="2400"/>
          </a:p>
          <a:p>
            <a:pPr lvl="0">
              <a:defRPr sz="1800"/>
            </a:pPr>
            <a:r>
              <a:rPr sz="2400"/>
              <a:t>Contact:</a:t>
            </a:r>
          </a:p>
          <a:p>
            <a:pPr lvl="0">
              <a:defRPr sz="1800"/>
            </a:pPr>
            <a:r>
              <a:rPr sz="2400"/>
              <a:t>Make author/illustrator suggestions </a:t>
            </a:r>
          </a:p>
          <a:p>
            <a:pPr lvl="0">
              <a:defRPr sz="1800"/>
            </a:pPr>
            <a:r>
              <a:rPr sz="2400"/>
              <a:t>Suggest links to be included in TeachingBooks </a:t>
            </a:r>
          </a:p>
        </p:txBody>
      </p:sp>
    </p:spTree>
    <p:extLst>
      <p:ext uri="{BB962C8B-B14F-4D97-AF65-F5344CB8AC3E}">
        <p14:creationId xmlns:p14="http://schemas.microsoft.com/office/powerpoint/2010/main" val="4139893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latin typeface="Avenir Heavy Oblique"/>
                <a:ea typeface="Avenir Heavy Oblique"/>
                <a:cs typeface="Avenir Heavy Oblique"/>
                <a:sym typeface="Avenir Heavy Oblique"/>
              </a:defRPr>
            </a:pPr>
            <a:r>
              <a:rPr lang="en-US" dirty="0" smtClean="0"/>
              <a:t>Literature Resource</a:t>
            </a:r>
            <a:r>
              <a:rPr lang="en-US" baseline="0" dirty="0" smtClean="0"/>
              <a:t> Center</a:t>
            </a:r>
            <a:endParaRPr lang="en-US" dirty="0" smtClean="0"/>
          </a:p>
          <a:p>
            <a:pPr>
              <a:defRPr>
                <a:latin typeface="Avenir Heavy Oblique"/>
                <a:ea typeface="Avenir Heavy Oblique"/>
                <a:cs typeface="Avenir Heavy Oblique"/>
                <a:sym typeface="Avenir Heavy Oblique"/>
              </a:defRPr>
            </a:pPr>
            <a:endParaRPr lang="en-US" dirty="0" smtClean="0"/>
          </a:p>
          <a:p>
            <a:r>
              <a:rPr lang="en-US" sz="2400" dirty="0" smtClean="0">
                <a:effectLst/>
                <a:latin typeface="Avenir Roman"/>
                <a:ea typeface="Avenir Roman"/>
                <a:cs typeface="Avenir Roman"/>
                <a:sym typeface="Avenir Roman"/>
              </a:rPr>
              <a:t>Literature Resource Center is a Gale resource. It supports the grades 7-12 English and Language Arts curriculum, as well as supporting interdisciplinary approaches, information literacy, and the development of critical thinking skills.</a:t>
            </a:r>
            <a:br>
              <a:rPr lang="en-US" sz="2400" dirty="0" smtClean="0">
                <a:effectLst/>
                <a:latin typeface="Avenir Roman"/>
                <a:ea typeface="Avenir Roman"/>
                <a:cs typeface="Avenir Roman"/>
                <a:sym typeface="Avenir Roman"/>
              </a:rPr>
            </a:br>
            <a:r>
              <a:rPr lang="en-US" sz="2400" dirty="0" smtClean="0">
                <a:effectLst/>
                <a:latin typeface="Avenir Roman"/>
                <a:ea typeface="Avenir Roman"/>
                <a:cs typeface="Avenir Roman"/>
                <a:sym typeface="Avenir Roman"/>
              </a:rPr>
              <a:t>Literature Resource Center was newly added to the 2017/2018 ORC Collection. As a Gale resource, it uses the same interface as Gale’s “In Context” databases. If users are familiar with the “In Context” databases, they can easily navigate Literature Resource Center as it shares some of the same features and functionality. </a:t>
            </a:r>
          </a:p>
          <a:p>
            <a:pPr>
              <a:defRPr u="sng">
                <a:latin typeface="Avenir Heavy"/>
                <a:ea typeface="Avenir Heavy"/>
                <a:cs typeface="Avenir Heavy"/>
                <a:sym typeface="Avenir Heavy"/>
              </a:defRPr>
            </a:pPr>
            <a:endParaRPr lang="en-US" dirty="0" smtClean="0"/>
          </a:p>
          <a:p>
            <a:pPr>
              <a:defRPr u="sng">
                <a:latin typeface="Avenir Heavy"/>
                <a:ea typeface="Avenir Heavy"/>
                <a:cs typeface="Avenir Heavy"/>
                <a:sym typeface="Avenir Heavy"/>
              </a:defRPr>
            </a:pPr>
            <a:r>
              <a:rPr lang="en-US" dirty="0" smtClean="0"/>
              <a:t>Features</a:t>
            </a:r>
          </a:p>
          <a:p>
            <a:pPr marL="342900" lvl="0" indent="-342900">
              <a:buFont typeface="Arial" panose="020B0604020202020204" pitchFamily="34" charset="0"/>
              <a:buChar char="•"/>
            </a:pPr>
            <a:r>
              <a:rPr lang="en-US" sz="2400" dirty="0" smtClean="0">
                <a:effectLst/>
                <a:latin typeface="Avenir Roman"/>
                <a:ea typeface="Avenir Roman"/>
                <a:cs typeface="Avenir Roman"/>
                <a:sym typeface="Avenir Roman"/>
              </a:rPr>
              <a:t>Teaser “Featured Author” and “Feature Work” along the top of the homepage – vivid pictures that provide a little bit of information necessitating the students click to read more</a:t>
            </a:r>
          </a:p>
          <a:p>
            <a:pPr marL="0" lvl="0" indent="0">
              <a:buFont typeface="Arial" panose="020B0604020202020204" pitchFamily="34" charset="0"/>
              <a:buNone/>
            </a:pPr>
            <a:r>
              <a:rPr lang="en-US" sz="2400" dirty="0" smtClean="0">
                <a:effectLst/>
                <a:latin typeface="Avenir Roman"/>
                <a:ea typeface="Avenir Roman"/>
                <a:cs typeface="Avenir Roman"/>
                <a:sym typeface="Avenir Roman"/>
              </a:rPr>
              <a:t>-Featured Author – Full biography</a:t>
            </a:r>
          </a:p>
          <a:p>
            <a:pPr marL="320842" indent="-320842">
              <a:buSzPct val="45000"/>
              <a:buBlip>
                <a:blip r:embed="rId3"/>
              </a:buBlip>
            </a:pPr>
            <a:r>
              <a:rPr lang="en-US" dirty="0" smtClean="0"/>
              <a:t>Click-Friendly interface to help student locate information</a:t>
            </a:r>
          </a:p>
          <a:p>
            <a:pPr marL="320842" indent="-320842">
              <a:buSzPct val="45000"/>
              <a:buBlip>
                <a:blip r:embed="rId3"/>
              </a:buBlip>
            </a:pPr>
            <a:r>
              <a:rPr lang="en-US" dirty="0" smtClean="0"/>
              <a:t>Research shows that students are click driven in their searching – they like to click around, see visual cues to find what they are looking for</a:t>
            </a:r>
            <a:endParaRPr lang="en-US" sz="2400" dirty="0" smtClean="0">
              <a:effectLst/>
              <a:latin typeface="Avenir Roman"/>
              <a:ea typeface="Avenir Roman"/>
              <a:cs typeface="Avenir Roman"/>
              <a:sym typeface="Avenir Roman"/>
            </a:endParaRPr>
          </a:p>
          <a:p>
            <a:pPr marL="0" lvl="0" indent="0">
              <a:buFont typeface="Arial" panose="020B0604020202020204" pitchFamily="34" charset="0"/>
              <a:buNone/>
            </a:pPr>
            <a:r>
              <a:rPr lang="en-US" sz="2400" dirty="0" smtClean="0">
                <a:effectLst/>
                <a:latin typeface="Avenir Roman"/>
                <a:ea typeface="Avenir Roman"/>
                <a:cs typeface="Avenir Roman"/>
                <a:sym typeface="Avenir Roman"/>
              </a:rPr>
              <a:t>---Search for additional works</a:t>
            </a:r>
          </a:p>
          <a:p>
            <a:pPr marL="0" lvl="0" indent="0">
              <a:buFont typeface="Arial" panose="020B0604020202020204" pitchFamily="34" charset="0"/>
              <a:buNone/>
            </a:pPr>
            <a:r>
              <a:rPr lang="en-US" sz="2400" dirty="0" smtClean="0">
                <a:effectLst/>
                <a:latin typeface="Avenir Roman"/>
                <a:ea typeface="Avenir Roman"/>
                <a:cs typeface="Avenir Roman"/>
                <a:sym typeface="Avenir Roman"/>
              </a:rPr>
              <a:t>---Find criticism </a:t>
            </a:r>
          </a:p>
          <a:p>
            <a:pPr marL="0" lvl="0" indent="0">
              <a:buFont typeface="Arial" panose="020B0604020202020204" pitchFamily="34" charset="0"/>
              <a:buNone/>
            </a:pPr>
            <a:r>
              <a:rPr lang="en-US" sz="2400" dirty="0" smtClean="0">
                <a:effectLst/>
                <a:latin typeface="Avenir Roman"/>
                <a:ea typeface="Avenir Roman"/>
                <a:cs typeface="Avenir Roman"/>
                <a:sym typeface="Avenir Roman"/>
              </a:rPr>
              <a:t>---“View All” to find other featured authors</a:t>
            </a:r>
          </a:p>
          <a:p>
            <a:pPr marL="0" lvl="0" indent="0">
              <a:buFont typeface="Arial" panose="020B0604020202020204" pitchFamily="34" charset="0"/>
              <a:buNone/>
            </a:pPr>
            <a:r>
              <a:rPr lang="en-US" sz="2400" dirty="0" smtClean="0">
                <a:effectLst/>
                <a:latin typeface="Avenir Roman"/>
                <a:ea typeface="Avenir Roman"/>
                <a:cs typeface="Avenir Roman"/>
                <a:sym typeface="Avenir Roman"/>
              </a:rPr>
              <a:t>-Featured Work – Overview of work</a:t>
            </a:r>
          </a:p>
          <a:p>
            <a:pPr marL="0" lvl="0" indent="0">
              <a:buFont typeface="Arial" panose="020B0604020202020204" pitchFamily="34" charset="0"/>
              <a:buNone/>
            </a:pPr>
            <a:r>
              <a:rPr lang="en-US" sz="2400" dirty="0" smtClean="0">
                <a:effectLst/>
                <a:latin typeface="Avenir Roman"/>
                <a:ea typeface="Avenir Roman"/>
                <a:cs typeface="Avenir Roman"/>
                <a:sym typeface="Avenir Roman"/>
              </a:rPr>
              <a:t>---Look for literature criticism </a:t>
            </a:r>
          </a:p>
          <a:p>
            <a:pPr marL="0" lvl="0" indent="0">
              <a:buFont typeface="Arial" panose="020B0604020202020204" pitchFamily="34" charset="0"/>
              <a:buNone/>
            </a:pPr>
            <a:r>
              <a:rPr lang="en-US" sz="2400" dirty="0" smtClean="0">
                <a:effectLst/>
                <a:latin typeface="Avenir Roman"/>
                <a:ea typeface="Avenir Roman"/>
                <a:cs typeface="Avenir Roman"/>
                <a:sym typeface="Avenir Roman"/>
              </a:rPr>
              <a:t>---Delineated content type on right-hand side</a:t>
            </a:r>
          </a:p>
          <a:p>
            <a:pPr marL="0" lvl="0" indent="0">
              <a:buFont typeface="Arial" panose="020B0604020202020204" pitchFamily="34" charset="0"/>
              <a:buNone/>
            </a:pPr>
            <a:r>
              <a:rPr lang="en-US" sz="2400" dirty="0" smtClean="0">
                <a:effectLst/>
                <a:latin typeface="Avenir Roman"/>
                <a:ea typeface="Avenir Roman"/>
                <a:cs typeface="Avenir Roman"/>
                <a:sym typeface="Avenir Roman"/>
              </a:rPr>
              <a:t>---Provides search limiters (subjects, person – about, name of work, etc.)</a:t>
            </a:r>
          </a:p>
          <a:p>
            <a:pPr marL="0" lvl="0" indent="0">
              <a:buFont typeface="Arial" panose="020B0604020202020204" pitchFamily="34" charset="0"/>
              <a:buNone/>
            </a:pPr>
            <a:r>
              <a:rPr lang="en-US" sz="2400" dirty="0" smtClean="0">
                <a:effectLst/>
                <a:latin typeface="Avenir Roman"/>
                <a:ea typeface="Avenir Roman"/>
                <a:cs typeface="Avenir Roman"/>
                <a:sym typeface="Avenir Roman"/>
              </a:rPr>
              <a:t>---“View All” to find all featured work</a:t>
            </a:r>
          </a:p>
          <a:p>
            <a:pPr marL="342900" lvl="0" indent="-342900">
              <a:buFont typeface="Arial" panose="020B0604020202020204" pitchFamily="34" charset="0"/>
              <a:buChar char="•"/>
            </a:pPr>
            <a:r>
              <a:rPr lang="en-US" sz="2400" dirty="0" smtClean="0">
                <a:effectLst/>
                <a:latin typeface="Avenir Roman"/>
                <a:ea typeface="Avenir Roman"/>
                <a:cs typeface="Avenir Roman"/>
                <a:sym typeface="Avenir Roman"/>
              </a:rPr>
              <a:t>Search bar at the top of the homepage allows a “Basic Search” by keyword, person, or name of work</a:t>
            </a:r>
          </a:p>
          <a:p>
            <a:pPr marL="0" lvl="0" indent="0">
              <a:buFont typeface="Arial" panose="020B0604020202020204" pitchFamily="34" charset="0"/>
              <a:buNone/>
            </a:pPr>
            <a:r>
              <a:rPr lang="en-US" sz="2400" b="1" dirty="0" smtClean="0">
                <a:effectLst/>
                <a:latin typeface="Avenir Roman"/>
                <a:ea typeface="Avenir Roman"/>
                <a:cs typeface="Avenir Roman"/>
                <a:sym typeface="Avenir Roman"/>
              </a:rPr>
              <a:t>-Not </a:t>
            </a:r>
            <a:r>
              <a:rPr lang="en-US" sz="2400" dirty="0" smtClean="0">
                <a:effectLst/>
                <a:latin typeface="Avenir Roman"/>
                <a:ea typeface="Avenir Roman"/>
                <a:cs typeface="Avenir Roman"/>
                <a:sym typeface="Avenir Roman"/>
              </a:rPr>
              <a:t>able to search by basic, intermediate, or advanced levels like the other Gale resources</a:t>
            </a:r>
          </a:p>
          <a:p>
            <a:pPr marL="342900" lvl="0" indent="-342900">
              <a:buFont typeface="Arial" panose="020B0604020202020204" pitchFamily="34" charset="0"/>
              <a:buChar char="•"/>
            </a:pPr>
            <a:r>
              <a:rPr lang="en-US" sz="2400" dirty="0" smtClean="0">
                <a:effectLst/>
                <a:latin typeface="Avenir Roman"/>
                <a:ea typeface="Avenir Roman"/>
                <a:cs typeface="Avenir Roman"/>
                <a:sym typeface="Avenir Roman"/>
              </a:rPr>
              <a:t>“Gale Literary Index”</a:t>
            </a:r>
          </a:p>
          <a:p>
            <a:pPr marL="0" lvl="0" indent="0">
              <a:buFont typeface="Arial" panose="020B0604020202020204" pitchFamily="34" charset="0"/>
              <a:buNone/>
            </a:pPr>
            <a:r>
              <a:rPr lang="en-US" sz="2400" dirty="0" smtClean="0">
                <a:effectLst/>
                <a:latin typeface="Avenir Roman"/>
                <a:ea typeface="Avenir Roman"/>
                <a:cs typeface="Avenir Roman"/>
                <a:sym typeface="Avenir Roman"/>
              </a:rPr>
              <a:t>-Takes you to a master index of the major literature products published by Gale, providing quick and easy access to author and title listings from over 130 literature products from Gale</a:t>
            </a:r>
          </a:p>
          <a:p>
            <a:pPr marL="0" lvl="0" indent="0">
              <a:buFont typeface="Arial" panose="020B0604020202020204" pitchFamily="34" charset="0"/>
              <a:buNone/>
            </a:pPr>
            <a:r>
              <a:rPr lang="en-US" sz="2400" dirty="0" smtClean="0">
                <a:effectLst/>
                <a:latin typeface="Avenir Roman"/>
                <a:ea typeface="Avenir Roman"/>
                <a:cs typeface="Avenir Roman"/>
                <a:sym typeface="Avenir Roman"/>
              </a:rPr>
              <a:t>-Use this as a starting point to locate authors and titles</a:t>
            </a:r>
          </a:p>
          <a:p>
            <a:pPr marL="342900" lvl="0" indent="-342900">
              <a:buFont typeface="Arial" panose="020B0604020202020204" pitchFamily="34" charset="0"/>
              <a:buChar char="•"/>
            </a:pPr>
            <a:r>
              <a:rPr lang="en-US" sz="2400" dirty="0" smtClean="0">
                <a:effectLst/>
                <a:latin typeface="Avenir Roman"/>
                <a:ea typeface="Avenir Roman"/>
                <a:cs typeface="Avenir Roman"/>
                <a:sym typeface="Avenir Roman"/>
              </a:rPr>
              <a:t>“Encyclopedia of Literature”</a:t>
            </a:r>
          </a:p>
          <a:p>
            <a:pPr marL="0" lvl="0" indent="0">
              <a:buFont typeface="Arial" panose="020B0604020202020204" pitchFamily="34" charset="0"/>
              <a:buNone/>
            </a:pPr>
            <a:r>
              <a:rPr lang="en-US" sz="2400" dirty="0" smtClean="0">
                <a:effectLst/>
                <a:latin typeface="Avenir Roman"/>
                <a:ea typeface="Avenir Roman"/>
                <a:cs typeface="Avenir Roman"/>
                <a:sym typeface="Avenir Roman"/>
              </a:rPr>
              <a:t>-Provides dictionary entry for any word entered in search box</a:t>
            </a:r>
          </a:p>
          <a:p>
            <a:pPr marL="342900" lvl="0" indent="-342900">
              <a:buFont typeface="Arial" panose="020B0604020202020204" pitchFamily="34" charset="0"/>
              <a:buChar char="•"/>
            </a:pPr>
            <a:r>
              <a:rPr lang="en-US" sz="2400" dirty="0" smtClean="0">
                <a:effectLst/>
                <a:latin typeface="Avenir Roman"/>
                <a:ea typeface="Avenir Roman"/>
                <a:cs typeface="Avenir Roman"/>
                <a:sym typeface="Avenir Roman"/>
              </a:rPr>
              <a:t>“Person Search”</a:t>
            </a:r>
          </a:p>
          <a:p>
            <a:pPr marL="0" lvl="0" indent="0">
              <a:buFont typeface="Arial" panose="020B0604020202020204" pitchFamily="34" charset="0"/>
              <a:buNone/>
            </a:pPr>
            <a:r>
              <a:rPr lang="en-US" sz="2400" dirty="0" smtClean="0">
                <a:effectLst/>
                <a:latin typeface="Avenir Roman"/>
                <a:ea typeface="Avenir Roman"/>
                <a:cs typeface="Avenir Roman"/>
                <a:sym typeface="Avenir Roman"/>
              </a:rPr>
              <a:t>-Takes you to advanced search screen with “Person Search” selected</a:t>
            </a:r>
          </a:p>
          <a:p>
            <a:pPr marL="0" marR="0" lvl="0" indent="0" defTabSz="457200" eaLnBrk="1" fontAlgn="auto" latinLnBrk="0" hangingPunct="1">
              <a:lnSpc>
                <a:spcPct val="125000"/>
              </a:lnSpc>
              <a:spcBef>
                <a:spcPts val="0"/>
              </a:spcBef>
              <a:spcAft>
                <a:spcPts val="0"/>
              </a:spcAft>
              <a:buClrTx/>
              <a:buSzTx/>
              <a:buFont typeface="Arial" panose="020B0604020202020204" pitchFamily="34" charset="0"/>
              <a:buNone/>
              <a:tabLst/>
              <a:defRPr/>
            </a:pPr>
            <a:r>
              <a:rPr lang="en-US" sz="2400" dirty="0" smtClean="0">
                <a:effectLst/>
                <a:latin typeface="Avenir Roman"/>
                <a:ea typeface="Avenir Roman"/>
                <a:cs typeface="Avenir Roman"/>
                <a:sym typeface="Avenir Roman"/>
              </a:rPr>
              <a:t>-Male/Female, Nationality, Ethnicity, Occupation, Literary Movement, Genre, Place of Birth</a:t>
            </a:r>
          </a:p>
          <a:p>
            <a:pPr marL="342900" marR="0" lvl="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sz="2400" dirty="0" smtClean="0">
                <a:effectLst/>
                <a:latin typeface="Avenir Roman"/>
                <a:ea typeface="Avenir Roman"/>
                <a:cs typeface="Avenir Roman"/>
                <a:sym typeface="Avenir Roman"/>
              </a:rPr>
              <a:t>“Works Search”</a:t>
            </a:r>
          </a:p>
          <a:p>
            <a:pPr marL="0" marR="0" lvl="0" indent="0" defTabSz="457200" eaLnBrk="1" fontAlgn="auto" latinLnBrk="0" hangingPunct="1">
              <a:lnSpc>
                <a:spcPct val="125000"/>
              </a:lnSpc>
              <a:spcBef>
                <a:spcPts val="0"/>
              </a:spcBef>
              <a:spcAft>
                <a:spcPts val="0"/>
              </a:spcAft>
              <a:buClrTx/>
              <a:buSzTx/>
              <a:buFont typeface="Arial" panose="020B0604020202020204" pitchFamily="34" charset="0"/>
              <a:buNone/>
              <a:tabLst/>
              <a:defRPr/>
            </a:pPr>
            <a:r>
              <a:rPr lang="en-US" sz="2400" dirty="0" smtClean="0">
                <a:effectLst/>
                <a:latin typeface="Avenir Roman"/>
                <a:ea typeface="Avenir Roman"/>
                <a:cs typeface="Avenir Roman"/>
                <a:sym typeface="Avenir Roman"/>
              </a:rPr>
              <a:t>-Takes you to advanced search screen with “Works Search” selected</a:t>
            </a:r>
          </a:p>
          <a:p>
            <a:pPr marL="0" marR="0" lvl="0" indent="0" defTabSz="457200" eaLnBrk="1" fontAlgn="auto" latinLnBrk="0" hangingPunct="1">
              <a:lnSpc>
                <a:spcPct val="125000"/>
              </a:lnSpc>
              <a:spcBef>
                <a:spcPts val="0"/>
              </a:spcBef>
              <a:spcAft>
                <a:spcPts val="0"/>
              </a:spcAft>
              <a:buClrTx/>
              <a:buSzTx/>
              <a:buFont typeface="Arial" panose="020B0604020202020204" pitchFamily="34" charset="0"/>
              <a:buNone/>
              <a:tabLst/>
              <a:defRPr/>
            </a:pPr>
            <a:r>
              <a:rPr lang="en-US" sz="2400" dirty="0" smtClean="0">
                <a:effectLst/>
                <a:latin typeface="Avenir Roman"/>
                <a:ea typeface="Avenir Roman"/>
                <a:cs typeface="Avenir Roman"/>
                <a:sym typeface="Avenir Roman"/>
              </a:rPr>
              <a:t>---Male/Female, Nationality, Ethnicity, Occupation, Literary Movement, Genre, Place of Birth</a:t>
            </a:r>
            <a:endParaRPr lang="en-US" dirty="0" smtClean="0"/>
          </a:p>
          <a:p>
            <a:pPr marL="342900" lvl="0" indent="-342900">
              <a:buFont typeface="Arial" panose="020B0604020202020204" pitchFamily="34" charset="0"/>
              <a:buChar char="•"/>
            </a:pPr>
            <a:r>
              <a:rPr lang="en-US" sz="2400" dirty="0" smtClean="0">
                <a:effectLst/>
                <a:latin typeface="Avenir Roman"/>
                <a:ea typeface="Avenir Roman"/>
                <a:cs typeface="Avenir Roman"/>
                <a:sym typeface="Avenir Roman"/>
              </a:rPr>
              <a:t>“Bookmark” along the top right-hand side of the screen creates a permalink for the page</a:t>
            </a:r>
          </a:p>
          <a:p>
            <a:pPr marL="342900" lvl="0" indent="-342900">
              <a:buFont typeface="Arial" panose="020B0604020202020204" pitchFamily="34" charset="0"/>
              <a:buChar char="•"/>
            </a:pPr>
            <a:r>
              <a:rPr lang="en-US" sz="2400" dirty="0" smtClean="0">
                <a:effectLst/>
                <a:latin typeface="Avenir Roman"/>
                <a:ea typeface="Avenir Roman"/>
                <a:cs typeface="Avenir Roman"/>
                <a:sym typeface="Avenir Roman"/>
              </a:rPr>
              <a:t>Google Classroom and Microsoft capable</a:t>
            </a:r>
          </a:p>
          <a:p>
            <a:pPr marL="342900" lvl="0" indent="-342900">
              <a:buFont typeface="Arial" panose="020B0604020202020204" pitchFamily="34" charset="0"/>
              <a:buChar char="•"/>
            </a:pPr>
            <a:r>
              <a:rPr lang="en-US" sz="2400" dirty="0" smtClean="0">
                <a:effectLst/>
                <a:latin typeface="Avenir Roman"/>
                <a:ea typeface="Avenir Roman"/>
                <a:cs typeface="Avenir Roman"/>
                <a:sym typeface="Avenir Roman"/>
              </a:rPr>
              <a:t>Language translation on homepage (beside Google Classroom)</a:t>
            </a:r>
          </a:p>
          <a:p>
            <a:pPr marL="0" lvl="0" indent="0">
              <a:buFont typeface="Arial" panose="020B0604020202020204" pitchFamily="34" charset="0"/>
              <a:buNone/>
            </a:pPr>
            <a:endParaRPr lang="en-US" dirty="0" smtClean="0"/>
          </a:p>
          <a:p>
            <a:pPr marL="0" indent="0">
              <a:buSzPct val="45000"/>
              <a:buNone/>
            </a:pPr>
            <a:r>
              <a:rPr lang="en-US" u="sng" dirty="0" smtClean="0"/>
              <a:t>Within the Article</a:t>
            </a:r>
          </a:p>
          <a:p>
            <a:pPr marL="320842" indent="-320842">
              <a:buSzPct val="45000"/>
              <a:buBlip>
                <a:blip r:embed="rId3"/>
              </a:buBlip>
            </a:pPr>
            <a:r>
              <a:rPr lang="en-US" dirty="0" smtClean="0"/>
              <a:t>Read aloud feature in the top left-hand corner of every article</a:t>
            </a:r>
          </a:p>
          <a:p>
            <a:pPr marL="320842" indent="-320842">
              <a:buClr>
                <a:srgbClr val="5C86B9"/>
              </a:buClr>
              <a:buSzPct val="70000"/>
              <a:buFont typeface="Zapf Dingbats"/>
              <a:buChar char="✤"/>
            </a:pPr>
            <a:r>
              <a:rPr lang="en-US" dirty="0" smtClean="0"/>
              <a:t>To customize the speed and </a:t>
            </a:r>
            <a:r>
              <a:rPr lang="en-US" dirty="0" err="1" smtClean="0"/>
              <a:t>colour</a:t>
            </a:r>
            <a:r>
              <a:rPr lang="en-US" dirty="0" smtClean="0"/>
              <a:t> of highlighting click on the cog image that appears when the slide out menu appears after play is pressed</a:t>
            </a:r>
          </a:p>
          <a:p>
            <a:pPr marL="320842" indent="-320842">
              <a:buSzPct val="45000"/>
              <a:buBlip>
                <a:blip r:embed="rId3"/>
              </a:buBlip>
            </a:pPr>
            <a:r>
              <a:rPr lang="en-US" dirty="0" smtClean="0"/>
              <a:t>Text translation in every article found on the right-hand side of the screen in the “Tools”</a:t>
            </a:r>
          </a:p>
          <a:p>
            <a:pPr marL="320842" indent="-320842">
              <a:buSzPct val="45000"/>
              <a:buBlip>
                <a:blip r:embed="rId3"/>
              </a:buBlip>
            </a:pPr>
            <a:r>
              <a:rPr lang="en-US" dirty="0" smtClean="0"/>
              <a:t>“Related Subjects” provided for every article</a:t>
            </a:r>
          </a:p>
          <a:p>
            <a:pPr marL="320842" indent="-320842">
              <a:buSzPct val="45000"/>
              <a:buBlip>
                <a:blip r:embed="rId3"/>
              </a:buBlip>
            </a:pPr>
            <a:r>
              <a:rPr lang="en-US" dirty="0" smtClean="0"/>
              <a:t>Research shows that students are very “shallow” searchers – they locate one article and think they are done</a:t>
            </a:r>
          </a:p>
          <a:p>
            <a:pPr marL="320842" indent="-320842">
              <a:buSzPct val="45000"/>
              <a:buBlip>
                <a:blip r:embed="rId3"/>
              </a:buBlip>
            </a:pPr>
            <a:r>
              <a:rPr lang="en-US" dirty="0" smtClean="0"/>
              <a:t>Providing related content within the article helps students move forward to find other information and also teaches additional search terms </a:t>
            </a:r>
          </a:p>
          <a:p>
            <a:pPr marL="320842" indent="-320842">
              <a:buSzPct val="45000"/>
              <a:buBlip>
                <a:blip r:embed="rId3"/>
              </a:buBlip>
            </a:pPr>
            <a:r>
              <a:rPr lang="en-US" dirty="0" smtClean="0"/>
              <a:t>Tools include downloadable citations, email, PDF download of article, print,</a:t>
            </a:r>
            <a:r>
              <a:rPr lang="en-US" baseline="0" dirty="0" smtClean="0"/>
              <a:t> highlight and notes, download MP3, and share option</a:t>
            </a:r>
            <a:endParaRPr lang="en-US" dirty="0" smtClean="0"/>
          </a:p>
          <a:p>
            <a:endParaRPr lang="en-US" dirty="0"/>
          </a:p>
        </p:txBody>
      </p:sp>
    </p:spTree>
    <p:extLst>
      <p:ext uri="{BB962C8B-B14F-4D97-AF65-F5344CB8AC3E}">
        <p14:creationId xmlns:p14="http://schemas.microsoft.com/office/powerpoint/2010/main" val="687862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prstGeom prst="rect">
            <a:avLst/>
          </a:prstGeom>
        </p:spPr>
        <p:txBody>
          <a:bodyPr/>
          <a:lstStyle/>
          <a:p>
            <a:pPr lvl="0"/>
            <a:endParaRPr/>
          </a:p>
        </p:txBody>
      </p:sp>
      <p:sp>
        <p:nvSpPr>
          <p:cNvPr id="109" name="Shape 109"/>
          <p:cNvSpPr>
            <a:spLocks noGrp="1"/>
          </p:cNvSpPr>
          <p:nvPr>
            <p:ph type="body" sz="quarter" idx="1"/>
          </p:nvPr>
        </p:nvSpPr>
        <p:spPr>
          <a:prstGeom prst="rect">
            <a:avLst/>
          </a:prstGeom>
        </p:spPr>
        <p:txBody>
          <a:bodyPr/>
          <a:lstStyle/>
          <a:p>
            <a:pPr>
              <a:defRPr>
                <a:latin typeface="Avenir Heavy Oblique"/>
                <a:ea typeface="Avenir Heavy Oblique"/>
                <a:cs typeface="Avenir Heavy Oblique"/>
                <a:sym typeface="Avenir Heavy Oblique"/>
              </a:defRPr>
            </a:pPr>
            <a:r>
              <a:rPr lang="en-US" dirty="0" smtClean="0"/>
              <a:t>Academic One File</a:t>
            </a:r>
          </a:p>
          <a:p>
            <a:pPr>
              <a:defRPr>
                <a:latin typeface="Avenir Heavy Oblique"/>
                <a:ea typeface="Avenir Heavy Oblique"/>
                <a:cs typeface="Avenir Heavy Oblique"/>
                <a:sym typeface="Avenir Heavy Oblique"/>
              </a:defRPr>
            </a:pPr>
            <a:endParaRPr lang="en-US" dirty="0" smtClean="0"/>
          </a:p>
          <a:p>
            <a:r>
              <a:rPr lang="en-US" sz="2400" dirty="0" smtClean="0">
                <a:effectLst/>
                <a:latin typeface="Avenir Roman"/>
                <a:ea typeface="Avenir Roman"/>
                <a:cs typeface="Avenir Roman"/>
                <a:sym typeface="Avenir Roman"/>
              </a:rPr>
              <a:t>Academic One File is a multidisciplinary Gale resource that supports students enrolled in an IB, AP or -30 program. It was newly added to the 2017/2018 ORC Collection. As a Gale resource, it uses the same interface as Gale’s “In Context” databases. If users are familiar with the “In Context” databases, they can easily navigate Literature Resource Center as it shares some of the same features and functionality. </a:t>
            </a:r>
          </a:p>
          <a:p>
            <a:pPr>
              <a:defRPr u="sng">
                <a:latin typeface="Avenir Heavy"/>
                <a:ea typeface="Avenir Heavy"/>
                <a:cs typeface="Avenir Heavy"/>
                <a:sym typeface="Avenir Heavy"/>
              </a:defRPr>
            </a:pPr>
            <a:endParaRPr lang="en-US" dirty="0" smtClean="0"/>
          </a:p>
          <a:p>
            <a:pPr>
              <a:defRPr u="sng">
                <a:latin typeface="Avenir Heavy"/>
                <a:ea typeface="Avenir Heavy"/>
                <a:cs typeface="Avenir Heavy"/>
                <a:sym typeface="Avenir Heavy"/>
              </a:defRPr>
            </a:pPr>
            <a:r>
              <a:rPr lang="en-US" dirty="0" smtClean="0"/>
              <a:t>Features</a:t>
            </a:r>
          </a:p>
          <a:p>
            <a:pPr marL="342900" lvl="0" indent="-342900">
              <a:buFont typeface="Arial" panose="020B0604020202020204" pitchFamily="34" charset="0"/>
              <a:buChar char="•"/>
            </a:pPr>
            <a:r>
              <a:rPr lang="en-US" sz="2400" dirty="0" smtClean="0">
                <a:effectLst/>
                <a:latin typeface="Avenir Roman"/>
                <a:ea typeface="Avenir Roman"/>
                <a:cs typeface="Avenir Roman"/>
                <a:sym typeface="Avenir Roman"/>
              </a:rPr>
              <a:t>“Browse by Discipline” feature on the homepage allows browsing by:</a:t>
            </a:r>
          </a:p>
          <a:p>
            <a:pPr marL="0" lvl="3" indent="0">
              <a:buFont typeface="Arial" panose="020B0604020202020204" pitchFamily="34" charset="0"/>
              <a:buNone/>
            </a:pPr>
            <a:r>
              <a:rPr lang="en-US" sz="2400" dirty="0" smtClean="0">
                <a:effectLst/>
                <a:latin typeface="Avenir Roman"/>
                <a:ea typeface="Avenir Roman"/>
                <a:cs typeface="Avenir Roman"/>
                <a:sym typeface="Avenir Roman"/>
              </a:rPr>
              <a:t>Biology, Chemistry, Criminal Justice, Economics, Environmental Studies, History, Marketing, Political Science, and Psychology</a:t>
            </a:r>
          </a:p>
          <a:p>
            <a:pPr marL="0" lvl="2" indent="0">
              <a:buFont typeface="Arial" panose="020B0604020202020204" pitchFamily="34" charset="0"/>
              <a:buNone/>
            </a:pPr>
            <a:r>
              <a:rPr lang="en-US" sz="2400" dirty="0" smtClean="0">
                <a:effectLst/>
                <a:latin typeface="Avenir Roman"/>
                <a:ea typeface="Avenir Roman"/>
                <a:cs typeface="Avenir Roman"/>
                <a:sym typeface="Avenir Roman"/>
              </a:rPr>
              <a:t>-Clicking on each topic takes you to a further detailed list of keywords related to that topic that you can click on</a:t>
            </a:r>
          </a:p>
          <a:p>
            <a:pPr marL="0" lvl="2" indent="0">
              <a:buFont typeface="Arial" panose="020B0604020202020204" pitchFamily="34" charset="0"/>
              <a:buNone/>
            </a:pPr>
            <a:r>
              <a:rPr lang="en-US" sz="2400" dirty="0" smtClean="0">
                <a:effectLst/>
                <a:latin typeface="Avenir Roman"/>
                <a:ea typeface="Avenir Roman"/>
                <a:cs typeface="Avenir Roman"/>
                <a:sym typeface="Avenir Roman"/>
              </a:rPr>
              <a:t>-Clicking on these keywords takes you to a list of articles regarding that keyword</a:t>
            </a:r>
          </a:p>
          <a:p>
            <a:pPr marL="0" lvl="3" indent="0">
              <a:buFont typeface="Arial" panose="020B0604020202020204" pitchFamily="34" charset="0"/>
              <a:buNone/>
            </a:pPr>
            <a:r>
              <a:rPr lang="en-US" sz="2400" dirty="0" smtClean="0">
                <a:effectLst/>
                <a:latin typeface="Avenir Roman"/>
                <a:ea typeface="Avenir Roman"/>
                <a:cs typeface="Avenir Roman"/>
                <a:sym typeface="Avenir Roman"/>
              </a:rPr>
              <a:t>-On the right-hand side, you can choose view these articles by “Content Types” – Academic Journals, Magazines, News, etc.</a:t>
            </a:r>
          </a:p>
          <a:p>
            <a:pPr marL="0" lvl="4" indent="0">
              <a:buFont typeface="Arial" panose="020B0604020202020204" pitchFamily="34" charset="0"/>
              <a:buNone/>
            </a:pPr>
            <a:r>
              <a:rPr lang="en-US" sz="2400" dirty="0" smtClean="0">
                <a:effectLst/>
                <a:latin typeface="Avenir Roman"/>
                <a:ea typeface="Avenir Roman"/>
                <a:cs typeface="Avenir Roman"/>
                <a:sym typeface="Avenir Roman"/>
              </a:rPr>
              <a:t>-Can also “Search within results,” view articles based on publication date, document type, and publication title</a:t>
            </a:r>
            <a:endParaRPr lang="en-US" dirty="0" smtClean="0"/>
          </a:p>
          <a:p>
            <a:pPr marL="320842" indent="-320842">
              <a:buSzPct val="45000"/>
              <a:buBlip>
                <a:blip r:embed="rId3"/>
              </a:buBlip>
            </a:pPr>
            <a:r>
              <a:rPr lang="en-US" dirty="0" smtClean="0"/>
              <a:t>Click-Friendly interface to help student locate information</a:t>
            </a:r>
          </a:p>
          <a:p>
            <a:pPr marL="320842" indent="-320842">
              <a:buSzPct val="45000"/>
              <a:buBlip>
                <a:blip r:embed="rId3"/>
              </a:buBlip>
            </a:pPr>
            <a:r>
              <a:rPr lang="en-US" dirty="0" smtClean="0"/>
              <a:t>Research shows that students are click driven in their searching – they like to click around, see visual cues to find what they are looking for</a:t>
            </a:r>
          </a:p>
          <a:p>
            <a:pPr marL="342900" lvl="0" indent="-342900">
              <a:buFont typeface="Arial" panose="020B0604020202020204" pitchFamily="34" charset="0"/>
              <a:buChar char="•"/>
            </a:pPr>
            <a:r>
              <a:rPr lang="en-US" sz="2400" dirty="0" smtClean="0">
                <a:effectLst/>
                <a:latin typeface="Avenir Roman"/>
                <a:ea typeface="Avenir Roman"/>
                <a:cs typeface="Avenir Roman"/>
                <a:sym typeface="Avenir Roman"/>
              </a:rPr>
              <a:t>Search bar at the top of the homepage allows a “Basic Search” by subject, publication, and entire document</a:t>
            </a:r>
          </a:p>
          <a:p>
            <a:pPr marL="0" lvl="0" indent="0">
              <a:buFont typeface="Arial" panose="020B0604020202020204" pitchFamily="34" charset="0"/>
              <a:buNone/>
            </a:pPr>
            <a:r>
              <a:rPr lang="en-US" sz="2400" dirty="0" smtClean="0">
                <a:effectLst/>
                <a:latin typeface="Avenir Roman"/>
                <a:ea typeface="Avenir Roman"/>
                <a:cs typeface="Avenir Roman"/>
                <a:sym typeface="Avenir Roman"/>
              </a:rPr>
              <a:t>-You can choose the “Subject Guide Search” button or “Publication Search” button under the search bar to be taken to an advanced search page for these methods of searching</a:t>
            </a:r>
          </a:p>
          <a:p>
            <a:pPr marL="0" lvl="0" indent="0">
              <a:buFont typeface="Arial" panose="020B0604020202020204" pitchFamily="34" charset="0"/>
              <a:buNone/>
            </a:pPr>
            <a:r>
              <a:rPr lang="en-US" sz="2400" b="1" dirty="0" smtClean="0">
                <a:effectLst/>
                <a:latin typeface="Avenir Roman"/>
                <a:ea typeface="Avenir Roman"/>
                <a:cs typeface="Avenir Roman"/>
                <a:sym typeface="Avenir Roman"/>
              </a:rPr>
              <a:t>-Not </a:t>
            </a:r>
            <a:r>
              <a:rPr lang="en-US" sz="2400" dirty="0" smtClean="0">
                <a:effectLst/>
                <a:latin typeface="Avenir Roman"/>
                <a:ea typeface="Avenir Roman"/>
                <a:cs typeface="Avenir Roman"/>
                <a:sym typeface="Avenir Roman"/>
              </a:rPr>
              <a:t>able to search by basic, intermediate, or advanced levels like the other Gale resources</a:t>
            </a:r>
            <a:endParaRPr lang="en-US" dirty="0" smtClean="0"/>
          </a:p>
          <a:p>
            <a:pPr marL="342900" marR="0" lvl="0" indent="-342900" defTabSz="457200" eaLnBrk="1" fontAlgn="auto" latinLnBrk="0" hangingPunct="1">
              <a:lnSpc>
                <a:spcPct val="125000"/>
              </a:lnSpc>
              <a:spcBef>
                <a:spcPts val="0"/>
              </a:spcBef>
              <a:spcAft>
                <a:spcPts val="0"/>
              </a:spcAft>
              <a:buClrTx/>
              <a:buSzPct val="45000"/>
              <a:buFont typeface="Arial" panose="020B0604020202020204" pitchFamily="34" charset="0"/>
              <a:buChar char="•"/>
              <a:tabLst/>
              <a:defRPr/>
            </a:pPr>
            <a:r>
              <a:rPr lang="en-US" sz="2400" dirty="0" smtClean="0">
                <a:effectLst/>
                <a:latin typeface="Avenir Roman"/>
                <a:ea typeface="Avenir Roman"/>
                <a:cs typeface="Avenir Roman"/>
                <a:sym typeface="Avenir Roman"/>
              </a:rPr>
              <a:t>“Advanced Search” along the top right-hand of the homepage includes search by Peer Reviewed Journals, Publication Dates, Document Type, and Lexile reading level or Lexile score</a:t>
            </a:r>
          </a:p>
          <a:p>
            <a:pPr marL="342900" lvl="0" indent="-342900">
              <a:buFont typeface="Arial" panose="020B0604020202020204" pitchFamily="34" charset="0"/>
              <a:buChar char="•"/>
            </a:pPr>
            <a:r>
              <a:rPr lang="en-US" sz="2400" dirty="0" smtClean="0">
                <a:effectLst/>
                <a:latin typeface="Avenir Roman"/>
                <a:ea typeface="Avenir Roman"/>
                <a:cs typeface="Avenir Roman"/>
                <a:sym typeface="Avenir Roman"/>
              </a:rPr>
              <a:t>“Bookmark” along the top right-hand side of the screen creates a permalink for the page</a:t>
            </a:r>
          </a:p>
          <a:p>
            <a:pPr marL="342900" lvl="0" indent="-342900">
              <a:buFont typeface="Arial" panose="020B0604020202020204" pitchFamily="34" charset="0"/>
              <a:buChar char="•"/>
            </a:pPr>
            <a:r>
              <a:rPr lang="en-US" sz="2400" dirty="0" smtClean="0">
                <a:effectLst/>
                <a:latin typeface="Avenir Roman"/>
                <a:ea typeface="Avenir Roman"/>
                <a:cs typeface="Avenir Roman"/>
                <a:sym typeface="Avenir Roman"/>
              </a:rPr>
              <a:t>Google Classroom and Microsoft capable</a:t>
            </a:r>
          </a:p>
          <a:p>
            <a:pPr marL="342900" lvl="0" indent="-342900">
              <a:buFont typeface="Arial" panose="020B0604020202020204" pitchFamily="34" charset="0"/>
              <a:buChar char="•"/>
            </a:pPr>
            <a:r>
              <a:rPr lang="en-US" sz="2400" dirty="0" smtClean="0">
                <a:effectLst/>
                <a:latin typeface="Avenir Roman"/>
                <a:ea typeface="Avenir Roman"/>
                <a:cs typeface="Avenir Roman"/>
                <a:sym typeface="Avenir Roman"/>
              </a:rPr>
              <a:t>Language translation on homepage (beside Google Classroom)</a:t>
            </a:r>
            <a:endParaRPr lang="en-US" dirty="0" smtClean="0"/>
          </a:p>
          <a:p>
            <a:pPr marL="0" indent="0">
              <a:buSzPct val="45000"/>
              <a:buNone/>
            </a:pPr>
            <a:r>
              <a:rPr lang="en-US" u="sng" dirty="0" smtClean="0"/>
              <a:t>Within the Article</a:t>
            </a:r>
          </a:p>
          <a:p>
            <a:pPr marL="320842" indent="-320842">
              <a:buSzPct val="45000"/>
              <a:buBlip>
                <a:blip r:embed="rId3"/>
              </a:buBlip>
            </a:pPr>
            <a:r>
              <a:rPr lang="en-US" dirty="0" smtClean="0"/>
              <a:t>Read aloud feature in the top right-hand corner of every article</a:t>
            </a:r>
          </a:p>
          <a:p>
            <a:pPr marL="320842" indent="-320842">
              <a:buClr>
                <a:srgbClr val="5C86B9"/>
              </a:buClr>
              <a:buSzPct val="70000"/>
              <a:buFont typeface="Zapf Dingbats"/>
              <a:buChar char="✤"/>
            </a:pPr>
            <a:r>
              <a:rPr lang="en-US" dirty="0" smtClean="0"/>
              <a:t>To customize the speed and </a:t>
            </a:r>
            <a:r>
              <a:rPr lang="en-US" dirty="0" err="1" smtClean="0"/>
              <a:t>colour</a:t>
            </a:r>
            <a:r>
              <a:rPr lang="en-US" dirty="0" smtClean="0"/>
              <a:t> of highlighting click on the cog image that appears when the slide out menu appears after play is pressed</a:t>
            </a:r>
          </a:p>
          <a:p>
            <a:pPr marL="320842" indent="-320842">
              <a:buSzPct val="45000"/>
              <a:buBlip>
                <a:blip r:embed="rId3"/>
              </a:buBlip>
            </a:pPr>
            <a:r>
              <a:rPr lang="en-US" dirty="0" smtClean="0"/>
              <a:t>Text translation in every article found on the right-hand side of the screen in the “Tools”</a:t>
            </a:r>
          </a:p>
          <a:p>
            <a:pPr marL="320842" indent="-320842">
              <a:buSzPct val="45000"/>
              <a:buBlip>
                <a:blip r:embed="rId3"/>
              </a:buBlip>
            </a:pPr>
            <a:r>
              <a:rPr lang="en-US" dirty="0" smtClean="0"/>
              <a:t>“Related Subjects” provided for every article</a:t>
            </a:r>
          </a:p>
          <a:p>
            <a:pPr marL="320842" indent="-320842">
              <a:buSzPct val="45000"/>
              <a:buBlip>
                <a:blip r:embed="rId3"/>
              </a:buBlip>
            </a:pPr>
            <a:r>
              <a:rPr lang="en-US" dirty="0" smtClean="0"/>
              <a:t>Research shows that students are very “shallow” searchers – they locate one article and think they are done</a:t>
            </a:r>
          </a:p>
          <a:p>
            <a:pPr marL="320842" indent="-320842">
              <a:buSzPct val="45000"/>
              <a:buBlip>
                <a:blip r:embed="rId3"/>
              </a:buBlip>
            </a:pPr>
            <a:r>
              <a:rPr lang="en-US" dirty="0" smtClean="0"/>
              <a:t>Providing related content within the article helps students move forward to find other information and also teaches additional search terms </a:t>
            </a:r>
          </a:p>
          <a:p>
            <a:pPr marL="320842" indent="-320842">
              <a:buSzPct val="45000"/>
              <a:buBlip>
                <a:blip r:embed="rId3"/>
              </a:buBlip>
            </a:pPr>
            <a:r>
              <a:rPr lang="en-US" dirty="0" smtClean="0"/>
              <a:t>Tools include downloadable citations, email, PDF download of article, print,</a:t>
            </a:r>
            <a:r>
              <a:rPr lang="en-US" baseline="0" dirty="0" smtClean="0"/>
              <a:t> highlight and notes, download MP3, and share option</a:t>
            </a:r>
          </a:p>
          <a:p>
            <a:pPr marL="0" indent="0">
              <a:buSzPct val="45000"/>
              <a:buNone/>
            </a:pPr>
            <a:endParaRPr lang="en-US" dirty="0" smtClean="0"/>
          </a:p>
          <a:p>
            <a:pPr>
              <a:defRPr>
                <a:latin typeface="Avenir Heavy"/>
                <a:ea typeface="Avenir Heavy"/>
                <a:cs typeface="Avenir Heavy"/>
                <a:sym typeface="Avenir Heavy"/>
              </a:defRPr>
            </a:pPr>
            <a:r>
              <a:rPr lang="en-US" u="sng" dirty="0" smtClean="0"/>
              <a:t>Tips for Ease of Use</a:t>
            </a:r>
          </a:p>
          <a:p>
            <a:pPr marL="342900" lvl="0" indent="-342900">
              <a:buFont typeface="Arial" panose="020B0604020202020204" pitchFamily="34" charset="0"/>
              <a:buChar char="•"/>
            </a:pPr>
            <a:r>
              <a:rPr lang="en-US" sz="2400" dirty="0" smtClean="0">
                <a:effectLst/>
                <a:latin typeface="Avenir Roman"/>
                <a:ea typeface="Avenir Roman"/>
                <a:cs typeface="Avenir Roman"/>
                <a:sym typeface="Avenir Roman"/>
              </a:rPr>
              <a:t>Homepage lists “Top Searches” at the bottom (right-hand side) that you can click on and see articles related to that search term</a:t>
            </a:r>
          </a:p>
          <a:p>
            <a:pPr marL="342900" lvl="0" indent="-342900">
              <a:buFont typeface="Arial" panose="020B0604020202020204" pitchFamily="34" charset="0"/>
              <a:buChar char="•"/>
            </a:pPr>
            <a:r>
              <a:rPr lang="en-US" sz="2400" dirty="0" smtClean="0">
                <a:effectLst/>
                <a:latin typeface="Avenir Roman"/>
                <a:ea typeface="Avenir Roman"/>
                <a:cs typeface="Avenir Roman"/>
                <a:sym typeface="Avenir Roman"/>
              </a:rPr>
              <a:t>Homepage also has “Topic Finder” to help users discover the context of their search term and find connections to other terms </a:t>
            </a:r>
            <a:endParaRPr lang="en-US" sz="2400" dirty="0">
              <a:effectLst/>
              <a:latin typeface="Avenir Roman"/>
              <a:ea typeface="Avenir Roman"/>
              <a:cs typeface="Avenir Roman"/>
              <a:sym typeface="Avenir Roman"/>
            </a:endParaRPr>
          </a:p>
        </p:txBody>
      </p:sp>
    </p:spTree>
    <p:extLst>
      <p:ext uri="{BB962C8B-B14F-4D97-AF65-F5344CB8AC3E}">
        <p14:creationId xmlns:p14="http://schemas.microsoft.com/office/powerpoint/2010/main" val="2366253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prstGeom prst="rect">
            <a:avLst/>
          </a:prstGeom>
        </p:spPr>
        <p:txBody>
          <a:bodyPr/>
          <a:lstStyle/>
          <a:p>
            <a:pPr lvl="0"/>
            <a:endParaRPr/>
          </a:p>
        </p:txBody>
      </p:sp>
      <p:sp>
        <p:nvSpPr>
          <p:cNvPr id="169" name="Shape 169"/>
          <p:cNvSpPr>
            <a:spLocks noGrp="1"/>
          </p:cNvSpPr>
          <p:nvPr>
            <p:ph type="body" sz="quarter" idx="1"/>
          </p:nvPr>
        </p:nvSpPr>
        <p:spPr>
          <a:prstGeom prst="rect">
            <a:avLst/>
          </a:prstGeom>
        </p:spPr>
        <p:txBody>
          <a:bodyPr/>
          <a:lstStyle/>
          <a:p>
            <a:pPr lvl="0">
              <a:defRPr sz="1800"/>
            </a:pPr>
            <a:r>
              <a:rPr sz="2400"/>
              <a:t>1. In the "Advanced Search" directly under the search bar, you can perform Boolean searches, select content type, limit by dates and document types. However, you can also select the level of content - basic, intermediate or advanced. This can be very helpful when you are searching for the same content for different reading abilities.   </a:t>
            </a:r>
            <a:br>
              <a:rPr sz="2400"/>
            </a:br>
            <a:r>
              <a:rPr sz="2400"/>
              <a:t/>
            </a:r>
            <a:br>
              <a:rPr sz="2400"/>
            </a:br>
            <a:r>
              <a:rPr sz="2400"/>
              <a:t>2. You can search for specific learners outcomes from the Alberta curriculum in the "Curriculum Standards" tab along the top grey links bar? Curriculum alignments are available for grades 6-12. </a:t>
            </a:r>
            <a:br>
              <a:rPr sz="2400"/>
            </a:br>
            <a:r>
              <a:rPr sz="2400"/>
              <a:t/>
            </a:r>
            <a:br>
              <a:rPr sz="2400"/>
            </a:br>
            <a:r>
              <a:rPr sz="2400"/>
              <a:t>3. You can access short tutorials for uses these resources in the "Resources" link beside the "Curriculum Standards" along the top grey links bar. </a:t>
            </a:r>
            <a:br>
              <a:rPr sz="2400"/>
            </a:br>
            <a:r>
              <a:rPr sz="2400"/>
              <a:t/>
            </a:r>
            <a:br>
              <a:rPr sz="2400"/>
            </a:br>
            <a:endParaRPr sz="2400"/>
          </a:p>
          <a:p>
            <a:pPr lvl="0">
              <a:defRPr sz="1800"/>
            </a:pPr>
            <a:r>
              <a:rPr sz="2400"/>
              <a:t>4. There are many features within every article to support diverse learners. To access these features start with the toolbar along the right-hand side of the screen.</a:t>
            </a:r>
            <a:br>
              <a:rPr sz="2400"/>
            </a:br>
            <a:r>
              <a:rPr sz="2400"/>
              <a:t>The "Bookmark" feature provide a permalink to the article. When you share this link via email or on your website it allows visitors to open the link without authenticating. </a:t>
            </a:r>
            <a:br>
              <a:rPr sz="2400"/>
            </a:br>
            <a:endParaRPr sz="2400"/>
          </a:p>
          <a:p>
            <a:pPr lvl="0">
              <a:defRPr sz="1800"/>
            </a:pPr>
            <a:r>
              <a:rPr sz="2400"/>
              <a:t>All articles can be downloaded to HTML or PDF</a:t>
            </a:r>
          </a:p>
          <a:p>
            <a:pPr lvl="0">
              <a:defRPr sz="1800"/>
            </a:pPr>
            <a:r>
              <a:rPr sz="2400"/>
              <a:t>You can share all articles using 284 services including, but not limited to Twitter, Delicious, Google, and LinkedIn.</a:t>
            </a:r>
          </a:p>
          <a:p>
            <a:pPr lvl="0">
              <a:defRPr sz="1800"/>
            </a:pPr>
            <a:r>
              <a:rPr sz="2400"/>
              <a:t>The citation tools provide MLA 7th Edition or APA citations that can be exported directly into 3rd party software like Endnote, ProCite, Reference Manager or RefWorks. However, your school does not have to subscribe to citation software to benefit from the citation tools. You can simple download the citation and copy/paste it into your works cited page. </a:t>
            </a:r>
            <a:br>
              <a:rPr sz="2400"/>
            </a:br>
            <a:endParaRPr sz="2400"/>
          </a:p>
          <a:p>
            <a:pPr lvl="0">
              <a:defRPr sz="1800"/>
            </a:pPr>
            <a:r>
              <a:rPr sz="2400"/>
              <a:t>Emailing and printing options are also available for every article.</a:t>
            </a:r>
          </a:p>
          <a:p>
            <a:pPr lvl="0">
              <a:defRPr sz="1800"/>
            </a:pPr>
            <a:r>
              <a:rPr sz="2400"/>
              <a:t>The dictionary option allows you to search the dictionary. Users can hear the definition read to them since there is a read-aloud feature included in the dictionary. </a:t>
            </a:r>
            <a:br>
              <a:rPr sz="2400"/>
            </a:br>
            <a:endParaRPr sz="2400"/>
          </a:p>
          <a:p>
            <a:pPr lvl="0">
              <a:defRPr sz="1800"/>
            </a:pPr>
            <a:r>
              <a:rPr sz="2400"/>
              <a:t>Lastly, all articles can be translated into 13 different languages including, but not limited to French, Arabic, Spanish, and German.  </a:t>
            </a:r>
            <a:br>
              <a:rPr sz="2400"/>
            </a:br>
            <a:endParaRPr sz="2400"/>
          </a:p>
          <a:p>
            <a:pPr lvl="0">
              <a:defRPr sz="1800"/>
            </a:pPr>
            <a:r>
              <a:rPr sz="2400"/>
              <a:t>5. The other feature in every article that is often overlooked is the "Listen" feature. The listen feature is customizable, and clicking on the image of the cog allows users to select text highlighting options, word colour, sentence colour, rate of reading speed, etc. These databases also allow users to download the articles to an MP3 format by clicking on the down arrow beside the cog. </a:t>
            </a:r>
          </a:p>
          <a:p>
            <a:pPr lvl="0">
              <a:defRPr sz="1800"/>
            </a:pPr>
            <a:endParaRPr sz="2400"/>
          </a:p>
        </p:txBody>
      </p:sp>
    </p:spTree>
    <p:extLst>
      <p:ext uri="{BB962C8B-B14F-4D97-AF65-F5344CB8AC3E}">
        <p14:creationId xmlns:p14="http://schemas.microsoft.com/office/powerpoint/2010/main" val="718916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prstGeom prst="rect">
            <a:avLst/>
          </a:prstGeom>
        </p:spPr>
        <p:txBody>
          <a:bodyPr/>
          <a:lstStyle/>
          <a:p>
            <a:pPr lvl="0"/>
            <a:endParaRPr/>
          </a:p>
        </p:txBody>
      </p:sp>
      <p:sp>
        <p:nvSpPr>
          <p:cNvPr id="174" name="Shape 174"/>
          <p:cNvSpPr>
            <a:spLocks noGrp="1"/>
          </p:cNvSpPr>
          <p:nvPr>
            <p:ph type="body" sz="quarter" idx="1"/>
          </p:nvPr>
        </p:nvSpPr>
        <p:spPr>
          <a:prstGeom prst="rect">
            <a:avLst/>
          </a:prstGeom>
        </p:spPr>
        <p:txBody>
          <a:bodyPr/>
          <a:lstStyle/>
          <a:p>
            <a:pPr lvl="0">
              <a:defRPr sz="1800"/>
            </a:pPr>
            <a:r>
              <a:rPr sz="2400"/>
              <a:t>Homepage:</a:t>
            </a:r>
          </a:p>
          <a:p>
            <a:pPr lvl="0">
              <a:defRPr sz="1800"/>
            </a:pPr>
            <a:r>
              <a:rPr sz="2400"/>
              <a:t>Featured video and World News links on the right-hand side</a:t>
            </a:r>
          </a:p>
          <a:p>
            <a:pPr lvl="0">
              <a:defRPr sz="1800"/>
            </a:pPr>
            <a:r>
              <a:rPr sz="2400"/>
              <a:t>Browse topics – provides a few key topics with a few articles within each</a:t>
            </a:r>
          </a:p>
          <a:p>
            <a:pPr lvl="0">
              <a:defRPr sz="1800"/>
            </a:pPr>
            <a:endParaRPr sz="2400"/>
          </a:p>
          <a:p>
            <a:pPr lvl="0">
              <a:defRPr sz="1800"/>
            </a:pPr>
            <a:r>
              <a:rPr sz="2400"/>
              <a:t>“Browse Topics” in the link bar at the top of the screen:</a:t>
            </a:r>
          </a:p>
          <a:p>
            <a:pPr lvl="0">
              <a:defRPr sz="1800"/>
            </a:pPr>
            <a:r>
              <a:rPr sz="2400"/>
              <a:t>Provides links to all of the different topics organized alphabetically</a:t>
            </a:r>
          </a:p>
          <a:p>
            <a:pPr lvl="0">
              <a:defRPr sz="1800"/>
            </a:pPr>
            <a:r>
              <a:rPr sz="2400"/>
              <a:t>Clearly identifies which topics have been recently updated or are newly added</a:t>
            </a:r>
          </a:p>
          <a:p>
            <a:pPr lvl="0">
              <a:defRPr sz="1800"/>
            </a:pPr>
            <a:endParaRPr sz="2400"/>
          </a:p>
          <a:p>
            <a:pPr lvl="0">
              <a:defRPr sz="1800"/>
            </a:pPr>
            <a:r>
              <a:rPr sz="2400"/>
              <a:t>Topic Page:</a:t>
            </a:r>
          </a:p>
          <a:p>
            <a:pPr lvl="0">
              <a:defRPr sz="1800"/>
            </a:pPr>
            <a:r>
              <a:rPr sz="2400"/>
              <a:t>1)Information organized into Features, Reference, News, Statistics, etc. </a:t>
            </a:r>
          </a:p>
          <a:p>
            <a:pPr lvl="0">
              <a:defRPr sz="1800"/>
            </a:pPr>
            <a:r>
              <a:rPr sz="2400"/>
              <a:t>2) Quick links for the topics can be found on the top right-hand side of the screen</a:t>
            </a:r>
          </a:p>
          <a:p>
            <a:pPr lvl="0">
              <a:defRPr sz="1800"/>
            </a:pPr>
            <a:r>
              <a:rPr sz="2400"/>
              <a:t>3) Customize listen feature with highlighting and speed options (Click on listen and click on the cog)</a:t>
            </a:r>
          </a:p>
          <a:p>
            <a:pPr lvl="0">
              <a:defRPr sz="1800"/>
            </a:pPr>
            <a:r>
              <a:rPr sz="2400"/>
              <a:t>4) Download to MP3 in the listen box – somewhat hidden</a:t>
            </a:r>
          </a:p>
          <a:p>
            <a:pPr lvl="0">
              <a:defRPr sz="1800"/>
            </a:pPr>
            <a:endParaRPr sz="2400"/>
          </a:p>
          <a:p>
            <a:pPr lvl="0">
              <a:defRPr sz="1800"/>
            </a:pPr>
            <a:r>
              <a:rPr sz="2400"/>
              <a:t>World Map:</a:t>
            </a:r>
          </a:p>
          <a:p>
            <a:pPr lvl="0">
              <a:defRPr sz="1800"/>
            </a:pPr>
            <a:r>
              <a:rPr sz="2400"/>
              <a:t>Allows you to search the world map for a variety of predetermined topics </a:t>
            </a:r>
          </a:p>
          <a:p>
            <a:pPr lvl="0">
              <a:defRPr sz="1800"/>
            </a:pPr>
            <a:r>
              <a:rPr sz="2400"/>
              <a:t>Enter your own search criteria and have results displayed on the World Map</a:t>
            </a:r>
          </a:p>
          <a:p>
            <a:pPr lvl="0">
              <a:defRPr sz="1800"/>
            </a:pPr>
            <a:r>
              <a:rPr sz="2400"/>
              <a:t>Click on the pin in the location to access the related articles</a:t>
            </a:r>
          </a:p>
          <a:p>
            <a:pPr lvl="0">
              <a:defRPr sz="1800"/>
            </a:pPr>
            <a:endParaRPr sz="2400"/>
          </a:p>
          <a:p>
            <a:pPr lvl="0">
              <a:defRPr sz="1800"/>
            </a:pPr>
            <a:r>
              <a:rPr sz="2400"/>
              <a:t>Global Issues Blog:</a:t>
            </a:r>
          </a:p>
          <a:p>
            <a:pPr lvl="0">
              <a:defRPr sz="1800"/>
            </a:pPr>
            <a:r>
              <a:rPr sz="2400"/>
              <a:t>Links to lessons plans, ideas for student collaboration</a:t>
            </a:r>
          </a:p>
          <a:p>
            <a:pPr lvl="0">
              <a:defRPr sz="1800"/>
            </a:pPr>
            <a:r>
              <a:rPr sz="2400"/>
              <a:t>Most frequently blogged about countries are larger font along the right hand side like an embedded wordle</a:t>
            </a:r>
          </a:p>
          <a:p>
            <a:pPr lvl="0">
              <a:defRPr sz="1800"/>
            </a:pPr>
            <a:r>
              <a:rPr sz="2400"/>
              <a:t>Access the blog archives along the right hand side</a:t>
            </a:r>
          </a:p>
          <a:p>
            <a:pPr lvl="0">
              <a:defRPr sz="1800"/>
            </a:pPr>
            <a:r>
              <a:rPr sz="2400"/>
              <a:t>Sign up for an RSS feed to this blog</a:t>
            </a:r>
          </a:p>
          <a:p>
            <a:pPr lvl="0">
              <a:defRPr sz="1800"/>
            </a:pPr>
            <a:endParaRPr sz="2400"/>
          </a:p>
          <a:p>
            <a:pPr lvl="0">
              <a:defRPr sz="1800"/>
            </a:pPr>
            <a:r>
              <a:rPr sz="2400"/>
              <a:t>Research Tools:</a:t>
            </a:r>
          </a:p>
          <a:p>
            <a:pPr lvl="0">
              <a:defRPr sz="1800"/>
            </a:pPr>
            <a:r>
              <a:rPr sz="2400"/>
              <a:t>Links to search tips, homework helpers and guides for getting started with research, etc. </a:t>
            </a:r>
          </a:p>
          <a:p>
            <a:pPr lvl="0">
              <a:defRPr sz="1800"/>
            </a:pPr>
            <a:endParaRPr sz="2400"/>
          </a:p>
          <a:p>
            <a:pPr lvl="0">
              <a:defRPr sz="1800"/>
            </a:pPr>
            <a:r>
              <a:rPr sz="2400"/>
              <a:t>Educator Resources:</a:t>
            </a:r>
          </a:p>
          <a:p>
            <a:pPr lvl="0">
              <a:defRPr sz="1800"/>
            </a:pPr>
            <a:r>
              <a:rPr sz="2400"/>
              <a:t>Includes search tips, curriculum standards, lesson plan builder, research guides, etc.</a:t>
            </a:r>
          </a:p>
          <a:p>
            <a:pPr lvl="0">
              <a:defRPr sz="1800"/>
            </a:pPr>
            <a:endParaRPr sz="2400"/>
          </a:p>
          <a:p>
            <a:pPr lvl="0">
              <a:defRPr sz="1800"/>
            </a:pPr>
            <a:endParaRPr sz="2400"/>
          </a:p>
        </p:txBody>
      </p:sp>
    </p:spTree>
    <p:extLst>
      <p:ext uri="{BB962C8B-B14F-4D97-AF65-F5344CB8AC3E}">
        <p14:creationId xmlns:p14="http://schemas.microsoft.com/office/powerpoint/2010/main" val="1255540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prstGeom prst="rect">
            <a:avLst/>
          </a:prstGeom>
        </p:spPr>
        <p:txBody>
          <a:bodyPr/>
          <a:lstStyle/>
          <a:p>
            <a:pPr lvl="0"/>
            <a:endParaRPr/>
          </a:p>
        </p:txBody>
      </p:sp>
      <p:sp>
        <p:nvSpPr>
          <p:cNvPr id="185" name="Shape 185"/>
          <p:cNvSpPr>
            <a:spLocks noGrp="1"/>
          </p:cNvSpPr>
          <p:nvPr>
            <p:ph type="body" sz="quarter" idx="1"/>
          </p:nvPr>
        </p:nvSpPr>
        <p:spPr>
          <a:prstGeom prst="rect">
            <a:avLst/>
          </a:prstGeom>
        </p:spPr>
        <p:txBody>
          <a:bodyPr/>
          <a:lstStyle/>
          <a:p>
            <a:pPr lvl="0">
              <a:defRPr sz="1800"/>
            </a:pPr>
            <a:r>
              <a:rPr sz="2400"/>
              <a:t>Left-Hand Side of Homepage</a:t>
            </a:r>
            <a:br>
              <a:rPr sz="2400"/>
            </a:br>
            <a:r>
              <a:rPr sz="2400"/>
              <a:t/>
            </a:r>
            <a:br>
              <a:rPr sz="2400"/>
            </a:br>
            <a:r>
              <a:rPr sz="2400"/>
              <a:t>When you click on the Historica Canada icon in the top left-hand corner of the homepage a menu of options will drop down. Here you will find:</a:t>
            </a:r>
            <a:br>
              <a:rPr sz="2400"/>
            </a:br>
            <a:r>
              <a:rPr sz="2400"/>
              <a:t>-“Historica Canada" search programs, videos (Heritage Minutes, Parodies, Radio Minutes, and Memory Project Archives), polls, media and education resources on this page.</a:t>
            </a:r>
          </a:p>
          <a:p>
            <a:pPr lvl="0">
              <a:defRPr sz="1800"/>
            </a:pPr>
            <a:r>
              <a:rPr sz="2400"/>
              <a:t>-“Aboriginal Arts and Stories" is the largest art and creative writing competition in Canada for Aboriginal Youth. Explore past winners artwork and writing, or create your our submission. This competition is currently open.</a:t>
            </a:r>
          </a:p>
          <a:p>
            <a:pPr lvl="0">
              <a:defRPr sz="1800"/>
            </a:pPr>
            <a:r>
              <a:rPr sz="2400"/>
              <a:t>-“Citizenship Challenge" Although this competition is expired it remains a wonderful idea for a class project.</a:t>
            </a:r>
          </a:p>
          <a:p>
            <a:pPr lvl="0">
              <a:defRPr sz="1800"/>
            </a:pPr>
            <a:r>
              <a:rPr sz="2400"/>
              <a:t>-“Encounters with Canada" Canada's largest youth forum.</a:t>
            </a:r>
          </a:p>
          <a:p>
            <a:pPr lvl="0">
              <a:defRPr sz="1800"/>
            </a:pPr>
            <a:r>
              <a:rPr sz="2400"/>
              <a:t>-“Got a Minute" Access heritage minutes about a variety of Canadian historical events. The most recent one is about Sir John A. Macdonald and Confederation. </a:t>
            </a:r>
          </a:p>
          <a:p>
            <a:pPr lvl="0">
              <a:defRPr sz="1800"/>
            </a:pPr>
            <a:r>
              <a:rPr sz="2400"/>
              <a:t>-“My Park Pass" Designed for grade 8 students, classes create and submit videos that highlight the national park system in their area. Once submitted, visitors to the website can vote on their favorite video. Voting has commenced and will remain open until March 24, 2014. The winning class receives a trip to British Columbia.</a:t>
            </a:r>
          </a:p>
          <a:p>
            <a:pPr lvl="0">
              <a:defRPr sz="1800"/>
            </a:pPr>
            <a:r>
              <a:rPr sz="2400"/>
              <a:t>-“Passages Canada" is a storytelling initiative that compiles the personal accounts of cultural identity and heritage from volunteers around Canada. Stories are organized into themes like Adjusting to Life in Canada, Human Rights &amp; Social Justice, Multiculturalism &amp; Diversity, etc.  </a:t>
            </a:r>
            <a:br>
              <a:rPr sz="2400"/>
            </a:br>
            <a:r>
              <a:rPr sz="2400"/>
              <a:t>-“The Memory Project" shares stories of service and sacrifice. Access images of artifacts and personal stories from Korea, WWI, and WWII, in addition to peacekeeping missions. In the middle of this page, you can click on the Image Gallery which includes a searchable image gallery. Along the top of the Image Gallery homepage you will see a link for Inside the Classroom. Access a variety of lesson plans including, but not limited to Putting a Face on Remembrance, Passchendaele, Women and the War, Dieppe, and more.   </a:t>
            </a:r>
          </a:p>
          <a:p>
            <a:pPr lvl="0">
              <a:defRPr sz="1800"/>
            </a:pPr>
            <a:r>
              <a:rPr sz="2400"/>
              <a:t>-“Toronto in Time" offers tales of the city told in words and image. This may not necessarily be all that applicable for us in Alberta, but it is available nonetheless. </a:t>
            </a:r>
            <a:br>
              <a:rPr sz="2400"/>
            </a:br>
            <a:r>
              <a:rPr sz="2400"/>
              <a:t>-“War of 1812" provides a wealth of content for teaching the War of 1812. This page includes an interactive Timeline, Classroom Resources (themed activities, guide downloads, guide supplements, external resources), and Heritage Minutes related to the War of 1812. </a:t>
            </a:r>
            <a:br>
              <a:rPr sz="2400"/>
            </a:br>
            <a:endParaRPr sz="2400"/>
          </a:p>
          <a:p>
            <a:pPr lvl="0">
              <a:defRPr sz="1800"/>
            </a:pPr>
            <a:r>
              <a:rPr sz="2400"/>
              <a:t>Right-Hand Side of Homepage</a:t>
            </a:r>
          </a:p>
          <a:p>
            <a:pPr lvl="0">
              <a:defRPr sz="1800"/>
            </a:pPr>
            <a:r>
              <a:rPr sz="2400"/>
              <a:t>Click on the Learning Centre to access study guides and a searchable timeline. You can also change the language from English to French and French to English by clicking on EN/FR on the very right-hand side of the screen at the top.</a:t>
            </a:r>
          </a:p>
          <a:p>
            <a:pPr lvl="0">
              <a:defRPr sz="1800"/>
            </a:pPr>
            <a:endParaRPr sz="2400"/>
          </a:p>
          <a:p>
            <a:pPr lvl="0">
              <a:defRPr sz="1800"/>
            </a:pPr>
            <a:r>
              <a:rPr sz="2400"/>
              <a:t>Centre of Homepage</a:t>
            </a:r>
          </a:p>
          <a:p>
            <a:pPr lvl="0">
              <a:defRPr sz="1800"/>
            </a:pPr>
            <a:r>
              <a:rPr sz="2400"/>
              <a:t>The centre of the homepage allows for a traditional search, but also provides content organized into 4 themes</a:t>
            </a:r>
          </a:p>
          <a:p>
            <a:pPr lvl="0">
              <a:defRPr sz="1800"/>
            </a:pPr>
            <a:r>
              <a:rPr sz="2400"/>
              <a:t>-Events - Holidays, Political, Weather Phenomena, Historical, etc.</a:t>
            </a:r>
          </a:p>
          <a:p>
            <a:pPr lvl="0">
              <a:defRPr sz="1800"/>
            </a:pPr>
            <a:r>
              <a:rPr sz="2400"/>
              <a:t>-People - Explorers, French Canadians, Politicians, Women, Scientist &amp; Technologists, etc. </a:t>
            </a:r>
            <a:br>
              <a:rPr sz="2400"/>
            </a:br>
            <a:r>
              <a:rPr sz="2400"/>
              <a:t>-Places - Cities, Provinces &amp; Territories, Parks &amp; National Historic Sites, Geography, etc. </a:t>
            </a:r>
          </a:p>
          <a:p>
            <a:pPr lvl="0">
              <a:defRPr sz="1800"/>
            </a:pPr>
            <a:r>
              <a:rPr sz="2400"/>
              <a:t>-Things - Agriculture, Innovations &amp; Technology, Environment, Politics, Sports, etc. </a:t>
            </a:r>
            <a:br>
              <a:rPr sz="2400"/>
            </a:br>
            <a:endParaRPr sz="2400"/>
          </a:p>
          <a:p>
            <a:pPr lvl="0">
              <a:defRPr sz="1800"/>
            </a:pPr>
            <a:r>
              <a:rPr sz="2400"/>
              <a:t>Just under the search bar you will find quick access to the Exhibit (a digital themed exhibit like Black Freedom Fighters, Human Rights, The Korean War, etc), Your Canada (an interactive map that allows you to read and share your Canadian story), as well as a  searchable Today in Canadian History timeline. </a:t>
            </a:r>
            <a:br>
              <a:rPr sz="2400"/>
            </a:br>
            <a:endParaRPr sz="2400"/>
          </a:p>
          <a:p>
            <a:pPr lvl="0">
              <a:defRPr sz="1800"/>
            </a:pPr>
            <a:r>
              <a:rPr sz="2400"/>
              <a:t>Bottom of Homepage</a:t>
            </a:r>
          </a:p>
          <a:p>
            <a:pPr lvl="0">
              <a:defRPr sz="1800"/>
            </a:pPr>
            <a:r>
              <a:rPr sz="2400"/>
              <a:t>At the very bottom of The Canadian Encyclopedia homepage you will find three columns with links to Popular (WWII, Confederation and Fur Trade), Recommended (Urban Music, Quebec Values Charter and Natural Regions) and Latest (Norval Morrisseau, Queen Mother and Martin Picard) content. </a:t>
            </a:r>
          </a:p>
          <a:p>
            <a:pPr lvl="0">
              <a:defRPr sz="1800"/>
            </a:pPr>
            <a:endParaRPr sz="2400"/>
          </a:p>
          <a:p>
            <a:pPr lvl="0">
              <a:defRPr sz="1800"/>
            </a:pPr>
            <a:r>
              <a:rPr sz="2400"/>
              <a:t>Within the Article</a:t>
            </a:r>
          </a:p>
          <a:p>
            <a:pPr lvl="0">
              <a:defRPr sz="1800"/>
            </a:pPr>
            <a:r>
              <a:rPr sz="2400"/>
              <a:t>When you open an article you will immediately notice how clean the text is. Even though there is not an embedded listen feature, for those students who are not able to read it or who prefer to have it read aloud the clean text should make it very readable for a program like Naturalreader. You will also notice that words within articles are red. These words link to additional information - a great way to stretch and deepen learning! In addition, you will notice a box at the top right-hand side of the article that provides information on who wrote and revised the article, when it was published and last edited. Just below that information users will find a searchable table of contents, suggested reading, related articles and links. And if that was not enough, there is also citation information available for every article. Located between the share and save icons at the very bottom of the table of contents is the open quotation mark which provides citations in 4 different styles. </a:t>
            </a:r>
          </a:p>
          <a:p>
            <a:pPr lvl="0">
              <a:defRPr sz="1800"/>
            </a:pPr>
            <a:endParaRPr sz="2400"/>
          </a:p>
          <a:p>
            <a:pPr lvl="0">
              <a:defRPr sz="1800"/>
            </a:pPr>
            <a:endParaRPr sz="2400"/>
          </a:p>
        </p:txBody>
      </p:sp>
    </p:spTree>
    <p:extLst>
      <p:ext uri="{BB962C8B-B14F-4D97-AF65-F5344CB8AC3E}">
        <p14:creationId xmlns:p14="http://schemas.microsoft.com/office/powerpoint/2010/main" val="18489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13004803" cy="97536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1" y="1"/>
            <a:ext cx="3278295" cy="97536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2702561" y="1596249"/>
            <a:ext cx="9377680" cy="3395698"/>
          </a:xfrm>
        </p:spPr>
        <p:txBody>
          <a:bodyPr anchor="b">
            <a:normAutofit/>
          </a:bodyPr>
          <a:lstStyle>
            <a:lvl1pPr algn="l">
              <a:defRPr sz="6827"/>
            </a:lvl1pPr>
          </a:lstStyle>
          <a:p>
            <a:r>
              <a:rPr lang="en-US" smtClean="0"/>
              <a:t>Click to edit Master title style</a:t>
            </a:r>
            <a:endParaRPr lang="en-US" dirty="0"/>
          </a:p>
        </p:txBody>
      </p:sp>
      <p:sp>
        <p:nvSpPr>
          <p:cNvPr id="3" name="Subtitle 2"/>
          <p:cNvSpPr>
            <a:spLocks noGrp="1"/>
          </p:cNvSpPr>
          <p:nvPr>
            <p:ph type="subTitle" idx="1"/>
          </p:nvPr>
        </p:nvSpPr>
        <p:spPr>
          <a:xfrm>
            <a:off x="2702561" y="5122898"/>
            <a:ext cx="9377680" cy="2354862"/>
          </a:xfrm>
        </p:spPr>
        <p:txBody>
          <a:bodyPr>
            <a:normAutofit/>
          </a:bodyPr>
          <a:lstStyle>
            <a:lvl1pPr marL="0" indent="0" algn="l">
              <a:buNone/>
              <a:defRPr sz="2844" cap="all" baseline="0">
                <a:solidFill>
                  <a:schemeClr val="tx2"/>
                </a:solidFill>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smtClean="0"/>
              <a:t>Click to edit Master subtitle style</a:t>
            </a:r>
            <a:endParaRPr lang="en-US" dirty="0"/>
          </a:p>
        </p:txBody>
      </p:sp>
      <p:sp>
        <p:nvSpPr>
          <p:cNvPr id="4" name="Date Placeholder 3"/>
          <p:cNvSpPr>
            <a:spLocks noGrp="1"/>
          </p:cNvSpPr>
          <p:nvPr>
            <p:ph type="dt" sz="half" idx="10"/>
          </p:nvPr>
        </p:nvSpPr>
        <p:spPr>
          <a:xfrm>
            <a:off x="8250385" y="7694510"/>
            <a:ext cx="2926080" cy="519289"/>
          </a:xfrm>
        </p:spPr>
        <p:txBody>
          <a:bodyPr/>
          <a:lstStyle/>
          <a:p>
            <a:fld id="{48A87A34-81AB-432B-8DAE-1953F412C126}" type="datetimeFigureOut">
              <a:rPr lang="en-US" smtClean="0"/>
              <a:t>10/3/17</a:t>
            </a:fld>
            <a:endParaRPr lang="en-US" dirty="0"/>
          </a:p>
        </p:txBody>
      </p:sp>
      <p:sp>
        <p:nvSpPr>
          <p:cNvPr id="5" name="Footer Placeholder 4"/>
          <p:cNvSpPr>
            <a:spLocks noGrp="1"/>
          </p:cNvSpPr>
          <p:nvPr>
            <p:ph type="ftr" sz="quarter" idx="11"/>
          </p:nvPr>
        </p:nvSpPr>
        <p:spPr>
          <a:xfrm>
            <a:off x="2702560" y="7694510"/>
            <a:ext cx="5466546" cy="519289"/>
          </a:xfrm>
        </p:spPr>
        <p:txBody>
          <a:bodyPr/>
          <a:lstStyle/>
          <a:p>
            <a:endParaRPr lang="en-US" dirty="0"/>
          </a:p>
        </p:txBody>
      </p:sp>
      <p:sp>
        <p:nvSpPr>
          <p:cNvPr id="6" name="Slide Number Placeholder 5"/>
          <p:cNvSpPr>
            <a:spLocks noGrp="1"/>
          </p:cNvSpPr>
          <p:nvPr>
            <p:ph type="sldNum" sz="quarter" idx="12"/>
          </p:nvPr>
        </p:nvSpPr>
        <p:spPr>
          <a:xfrm>
            <a:off x="11257747" y="7694507"/>
            <a:ext cx="822495" cy="5192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74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7505" y="6122191"/>
            <a:ext cx="10573178" cy="1165305"/>
          </a:xfrm>
        </p:spPr>
        <p:txBody>
          <a:bodyPr anchor="b">
            <a:normAutofit/>
          </a:bodyPr>
          <a:lstStyle>
            <a:lvl1pPr>
              <a:defRPr sz="455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17505" y="862472"/>
            <a:ext cx="10573178" cy="469301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4551"/>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217456" y="7287495"/>
            <a:ext cx="10571583" cy="970627"/>
          </a:xfrm>
        </p:spPr>
        <p:txBody>
          <a:bodyPr>
            <a:normAutofit/>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557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17554" y="866987"/>
            <a:ext cx="10566352" cy="4876800"/>
          </a:xfrm>
        </p:spPr>
        <p:txBody>
          <a:bodyPr anchor="ctr">
            <a:normAutofit/>
          </a:bodyPr>
          <a:lstStyle>
            <a:lvl1pPr>
              <a:defRPr sz="5120"/>
            </a:lvl1pPr>
          </a:lstStyle>
          <a:p>
            <a:r>
              <a:rPr lang="en-US" smtClean="0"/>
              <a:t>Click to edit Master title style</a:t>
            </a:r>
            <a:endParaRPr lang="en-US" dirty="0"/>
          </a:p>
        </p:txBody>
      </p:sp>
      <p:sp>
        <p:nvSpPr>
          <p:cNvPr id="4" name="Text Placeholder 3"/>
          <p:cNvSpPr>
            <a:spLocks noGrp="1"/>
          </p:cNvSpPr>
          <p:nvPr>
            <p:ph type="body" sz="half" idx="2"/>
          </p:nvPr>
        </p:nvSpPr>
        <p:spPr>
          <a:xfrm>
            <a:off x="1217505" y="6285654"/>
            <a:ext cx="10564756" cy="1950719"/>
          </a:xfrm>
        </p:spPr>
        <p:txBody>
          <a:bodyPr anchor="ctr">
            <a:normAutofit/>
          </a:bodyPr>
          <a:lstStyle>
            <a:lvl1pPr marL="0" indent="0">
              <a:buNone/>
              <a:defRPr sz="2560"/>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1421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42626" y="866987"/>
            <a:ext cx="9922935" cy="3908877"/>
          </a:xfrm>
        </p:spPr>
        <p:txBody>
          <a:bodyPr anchor="ctr">
            <a:normAutofit/>
          </a:bodyPr>
          <a:lstStyle>
            <a:lvl1pPr>
              <a:defRPr sz="512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835355" y="4786570"/>
            <a:ext cx="9335785" cy="780754"/>
          </a:xfrm>
        </p:spPr>
        <p:txBody>
          <a:bodyPr anchor="t">
            <a:normAutofit/>
          </a:bodyPr>
          <a:lstStyle>
            <a:lvl1pPr marL="0" indent="0">
              <a:buNone/>
              <a:defRPr sz="1991"/>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4" name="Text Placeholder 3"/>
          <p:cNvSpPr>
            <a:spLocks noGrp="1"/>
          </p:cNvSpPr>
          <p:nvPr>
            <p:ph type="body" sz="half" idx="2"/>
          </p:nvPr>
        </p:nvSpPr>
        <p:spPr>
          <a:xfrm>
            <a:off x="1217505" y="6129663"/>
            <a:ext cx="10566403" cy="2118394"/>
          </a:xfrm>
        </p:spPr>
        <p:txBody>
          <a:bodyPr anchor="ctr">
            <a:normAutofit/>
          </a:bodyPr>
          <a:lstStyle>
            <a:lvl1pPr marL="0" indent="0">
              <a:buNone/>
              <a:defRPr sz="2560"/>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52" name="TextBox 51"/>
          <p:cNvSpPr txBox="1"/>
          <p:nvPr/>
        </p:nvSpPr>
        <p:spPr>
          <a:xfrm>
            <a:off x="990690" y="1021807"/>
            <a:ext cx="650240" cy="831681"/>
          </a:xfrm>
          <a:prstGeom prst="rect">
            <a:avLst/>
          </a:prstGeom>
        </p:spPr>
        <p:txBody>
          <a:bodyPr vert="horz" lIns="130048" tIns="65024" rIns="130048" bIns="65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1378" dirty="0">
                <a:solidFill>
                  <a:schemeClr val="tx1"/>
                </a:solidFill>
                <a:effectLst/>
              </a:rPr>
              <a:t>“</a:t>
            </a:r>
          </a:p>
        </p:txBody>
      </p:sp>
      <p:sp>
        <p:nvSpPr>
          <p:cNvPr id="53" name="TextBox 52"/>
          <p:cNvSpPr txBox="1"/>
          <p:nvPr/>
        </p:nvSpPr>
        <p:spPr>
          <a:xfrm>
            <a:off x="11118184" y="3932405"/>
            <a:ext cx="650240" cy="831681"/>
          </a:xfrm>
          <a:prstGeom prst="rect">
            <a:avLst/>
          </a:prstGeom>
        </p:spPr>
        <p:txBody>
          <a:bodyPr vert="horz" lIns="130048" tIns="65024" rIns="130048" bIns="65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1378" dirty="0">
                <a:solidFill>
                  <a:schemeClr val="tx1"/>
                </a:solidFill>
                <a:effectLst/>
              </a:rPr>
              <a:t>”</a:t>
            </a:r>
          </a:p>
        </p:txBody>
      </p:sp>
    </p:spTree>
    <p:extLst>
      <p:ext uri="{BB962C8B-B14F-4D97-AF65-F5344CB8AC3E}">
        <p14:creationId xmlns:p14="http://schemas.microsoft.com/office/powerpoint/2010/main" val="1645611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17506" y="3035082"/>
            <a:ext cx="10566401" cy="3572388"/>
          </a:xfrm>
        </p:spPr>
        <p:txBody>
          <a:bodyPr anchor="b">
            <a:normAutofit/>
          </a:bodyPr>
          <a:lstStyle>
            <a:lvl1pPr>
              <a:defRPr sz="5120"/>
            </a:lvl1pPr>
          </a:lstStyle>
          <a:p>
            <a:r>
              <a:rPr lang="en-US" smtClean="0"/>
              <a:t>Click to edit Master title style</a:t>
            </a:r>
            <a:endParaRPr lang="en-US" dirty="0"/>
          </a:p>
        </p:txBody>
      </p:sp>
      <p:sp>
        <p:nvSpPr>
          <p:cNvPr id="4" name="Text Placeholder 3"/>
          <p:cNvSpPr>
            <a:spLocks noGrp="1"/>
          </p:cNvSpPr>
          <p:nvPr>
            <p:ph type="body" sz="half" idx="2"/>
          </p:nvPr>
        </p:nvSpPr>
        <p:spPr>
          <a:xfrm>
            <a:off x="1217455" y="6624221"/>
            <a:ext cx="10564806" cy="1622249"/>
          </a:xfrm>
        </p:spPr>
        <p:txBody>
          <a:bodyPr anchor="t">
            <a:normAutofit/>
          </a:bodyPr>
          <a:lstStyle>
            <a:lvl1pPr marL="0" indent="0">
              <a:buNone/>
              <a:defRPr sz="2560"/>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9881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217508" y="866987"/>
            <a:ext cx="10566399" cy="270933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217505" y="3803681"/>
            <a:ext cx="3410025" cy="975360"/>
          </a:xfrm>
        </p:spPr>
        <p:txBody>
          <a:bodyPr anchor="b">
            <a:noAutofit/>
          </a:bodyPr>
          <a:lstStyle>
            <a:lvl1pPr marL="0" indent="0">
              <a:lnSpc>
                <a:spcPct val="90000"/>
              </a:lnSpc>
              <a:buNone/>
              <a:defRPr sz="2844" b="0" cap="all" baseline="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8" name="Text Placeholder 3"/>
          <p:cNvSpPr>
            <a:spLocks noGrp="1"/>
          </p:cNvSpPr>
          <p:nvPr>
            <p:ph type="body" sz="half" idx="15"/>
          </p:nvPr>
        </p:nvSpPr>
        <p:spPr>
          <a:xfrm>
            <a:off x="1217506" y="4779041"/>
            <a:ext cx="3408259" cy="3457331"/>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9" name="Text Placeholder 4"/>
          <p:cNvSpPr>
            <a:spLocks noGrp="1"/>
          </p:cNvSpPr>
          <p:nvPr>
            <p:ph type="body" sz="quarter" idx="3"/>
          </p:nvPr>
        </p:nvSpPr>
        <p:spPr>
          <a:xfrm>
            <a:off x="4815752" y="3808192"/>
            <a:ext cx="3396678" cy="975360"/>
          </a:xfrm>
        </p:spPr>
        <p:txBody>
          <a:bodyPr anchor="b">
            <a:noAutofit/>
          </a:bodyPr>
          <a:lstStyle>
            <a:lvl1pPr marL="0" indent="0">
              <a:lnSpc>
                <a:spcPct val="90000"/>
              </a:lnSpc>
              <a:buNone/>
              <a:defRPr sz="2844" b="0" cap="all" baseline="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10" name="Text Placeholder 3"/>
          <p:cNvSpPr>
            <a:spLocks noGrp="1"/>
          </p:cNvSpPr>
          <p:nvPr>
            <p:ph type="body" sz="half" idx="16"/>
          </p:nvPr>
        </p:nvSpPr>
        <p:spPr>
          <a:xfrm>
            <a:off x="4815751" y="4783552"/>
            <a:ext cx="3397629" cy="3457331"/>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11" name="Text Placeholder 4"/>
          <p:cNvSpPr>
            <a:spLocks noGrp="1"/>
          </p:cNvSpPr>
          <p:nvPr>
            <p:ph type="body" sz="quarter" idx="13"/>
          </p:nvPr>
        </p:nvSpPr>
        <p:spPr>
          <a:xfrm>
            <a:off x="8375939" y="3803681"/>
            <a:ext cx="3407966" cy="975360"/>
          </a:xfrm>
        </p:spPr>
        <p:txBody>
          <a:bodyPr anchor="b">
            <a:noAutofit/>
          </a:bodyPr>
          <a:lstStyle>
            <a:lvl1pPr marL="0" indent="0">
              <a:lnSpc>
                <a:spcPct val="90000"/>
              </a:lnSpc>
              <a:buNone/>
              <a:defRPr sz="2844" b="0" cap="all" baseline="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12" name="Text Placeholder 3"/>
          <p:cNvSpPr>
            <a:spLocks noGrp="1"/>
          </p:cNvSpPr>
          <p:nvPr>
            <p:ph type="body" sz="half" idx="17"/>
          </p:nvPr>
        </p:nvSpPr>
        <p:spPr>
          <a:xfrm>
            <a:off x="8375939" y="4779041"/>
            <a:ext cx="3407966" cy="3457331"/>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8698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217507" y="866987"/>
            <a:ext cx="10566399" cy="270933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217508" y="6264314"/>
            <a:ext cx="3408256" cy="819573"/>
          </a:xfrm>
        </p:spPr>
        <p:txBody>
          <a:bodyPr anchor="b">
            <a:noAutofit/>
          </a:bodyPr>
          <a:lstStyle>
            <a:lvl1pPr marL="0" indent="0">
              <a:lnSpc>
                <a:spcPct val="90000"/>
              </a:lnSpc>
              <a:buNone/>
              <a:defRPr sz="2844" b="0" cap="all" baseline="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20" name="Picture Placeholder 2"/>
          <p:cNvSpPr>
            <a:spLocks noGrp="1" noChangeAspect="1"/>
          </p:cNvSpPr>
          <p:nvPr>
            <p:ph type="pic" idx="15"/>
          </p:nvPr>
        </p:nvSpPr>
        <p:spPr>
          <a:xfrm>
            <a:off x="1217508" y="3793064"/>
            <a:ext cx="3408256" cy="2167467"/>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56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217508" y="7083889"/>
            <a:ext cx="3408256" cy="1163154"/>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22" name="Text Placeholder 4"/>
          <p:cNvSpPr>
            <a:spLocks noGrp="1"/>
          </p:cNvSpPr>
          <p:nvPr>
            <p:ph type="body" sz="quarter" idx="3"/>
          </p:nvPr>
        </p:nvSpPr>
        <p:spPr>
          <a:xfrm>
            <a:off x="4788324" y="6264314"/>
            <a:ext cx="3413760" cy="819573"/>
          </a:xfrm>
        </p:spPr>
        <p:txBody>
          <a:bodyPr anchor="b">
            <a:noAutofit/>
          </a:bodyPr>
          <a:lstStyle>
            <a:lvl1pPr marL="0" indent="0">
              <a:lnSpc>
                <a:spcPct val="90000"/>
              </a:lnSpc>
              <a:buNone/>
              <a:defRPr sz="2844" b="0" cap="all" baseline="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23" name="Picture Placeholder 2"/>
          <p:cNvSpPr>
            <a:spLocks noGrp="1" noChangeAspect="1"/>
          </p:cNvSpPr>
          <p:nvPr>
            <p:ph type="pic" idx="21"/>
          </p:nvPr>
        </p:nvSpPr>
        <p:spPr>
          <a:xfrm>
            <a:off x="4788324" y="3793064"/>
            <a:ext cx="3412203" cy="2167467"/>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56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786766" y="7083886"/>
            <a:ext cx="3413760" cy="1152486"/>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25" name="Text Placeholder 4"/>
          <p:cNvSpPr>
            <a:spLocks noGrp="1"/>
          </p:cNvSpPr>
          <p:nvPr>
            <p:ph type="body" sz="quarter" idx="13"/>
          </p:nvPr>
        </p:nvSpPr>
        <p:spPr>
          <a:xfrm>
            <a:off x="8376073" y="6264313"/>
            <a:ext cx="3403457" cy="819573"/>
          </a:xfrm>
        </p:spPr>
        <p:txBody>
          <a:bodyPr anchor="b">
            <a:noAutofit/>
          </a:bodyPr>
          <a:lstStyle>
            <a:lvl1pPr marL="0" indent="0">
              <a:lnSpc>
                <a:spcPct val="90000"/>
              </a:lnSpc>
              <a:buNone/>
              <a:defRPr sz="2844" b="0" cap="all" baseline="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26" name="Picture Placeholder 2"/>
          <p:cNvSpPr>
            <a:spLocks noGrp="1" noChangeAspect="1"/>
          </p:cNvSpPr>
          <p:nvPr>
            <p:ph type="pic" idx="22"/>
          </p:nvPr>
        </p:nvSpPr>
        <p:spPr>
          <a:xfrm>
            <a:off x="8375940" y="3793064"/>
            <a:ext cx="3407967" cy="2167467"/>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56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8375939" y="7083883"/>
            <a:ext cx="3407966" cy="1152491"/>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10/3/17</a:t>
            </a:fld>
            <a:endParaRPr lang="en-US" dirty="0"/>
          </a:p>
        </p:txBody>
      </p:sp>
      <p:sp>
        <p:nvSpPr>
          <p:cNvPr id="4" name="Footer Placeholder 3"/>
          <p:cNvSpPr>
            <a:spLocks noGrp="1"/>
          </p:cNvSpPr>
          <p:nvPr>
            <p:ph type="ftr" sz="quarter" idx="11"/>
          </p:nvPr>
        </p:nvSpPr>
        <p:spPr/>
        <p:txBody>
          <a:bodyPr/>
          <a:lstStyle>
            <a:lvl1pPr>
              <a:defRPr cap="all" baseline="0"/>
            </a:lvl1p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19034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45888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45228" y="866987"/>
            <a:ext cx="2138678" cy="73693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7504" y="866987"/>
            <a:ext cx="8265163" cy="7369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9753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 name="Shape 7"/>
          <p:cNvSpPr>
            <a:spLocks noGrp="1"/>
          </p:cNvSpPr>
          <p:nvPr>
            <p:ph type="title"/>
          </p:nvPr>
        </p:nvSpPr>
        <p:spPr>
          <a:xfrm>
            <a:off x="1778000" y="1765300"/>
            <a:ext cx="10464800" cy="3124200"/>
          </a:xfrm>
          <a:prstGeom prst="rect">
            <a:avLst/>
          </a:prstGeom>
        </p:spPr>
        <p:txBody>
          <a:bodyPr anchor="b"/>
          <a:lstStyle>
            <a:lvl1pPr algn="ctr" defTabSz="457200">
              <a:tabLst>
                <a:tab pos="1485900" algn="l"/>
              </a:tabLst>
              <a:defRPr sz="9400" spc="0">
                <a:solidFill>
                  <a:srgbClr val="363929"/>
                </a:solidFill>
                <a:effectLst>
                  <a:outerShdw blurRad="25400" dist="25400" dir="2700000" rotWithShape="0">
                    <a:srgbClr val="FFFFFF">
                      <a:alpha val="50000"/>
                    </a:srgbClr>
                  </a:outerShdw>
                </a:effectLst>
                <a:latin typeface="+mn-lt"/>
                <a:ea typeface="+mn-ea"/>
                <a:cs typeface="+mn-cs"/>
                <a:sym typeface="Optima"/>
              </a:defRPr>
            </a:lvl1pPr>
          </a:lstStyle>
          <a:p>
            <a:pPr lvl="0">
              <a:defRPr sz="1800">
                <a:solidFill>
                  <a:srgbClr val="000000"/>
                </a:solidFill>
                <a:effectLst/>
              </a:defRPr>
            </a:pPr>
            <a:r>
              <a:rPr sz="9400">
                <a:solidFill>
                  <a:srgbClr val="363929"/>
                </a:solidFill>
                <a:effectLst>
                  <a:outerShdw blurRad="25400" dist="25400" dir="2700000" rotWithShape="0">
                    <a:srgbClr val="FFFFFF">
                      <a:alpha val="50000"/>
                    </a:srgbClr>
                  </a:outerShdw>
                </a:effectLst>
              </a:rPr>
              <a:t>Title Text</a:t>
            </a:r>
          </a:p>
        </p:txBody>
      </p:sp>
      <p:sp>
        <p:nvSpPr>
          <p:cNvPr id="8" name="Shape 8"/>
          <p:cNvSpPr>
            <a:spLocks noGrp="1"/>
          </p:cNvSpPr>
          <p:nvPr>
            <p:ph type="body" idx="1"/>
          </p:nvPr>
        </p:nvSpPr>
        <p:spPr>
          <a:xfrm>
            <a:off x="1778000" y="5029200"/>
            <a:ext cx="10464800" cy="1549400"/>
          </a:xfrm>
          <a:prstGeom prst="rect">
            <a:avLst/>
          </a:prstGeom>
        </p:spPr>
        <p:txBody>
          <a:bodyPr anchor="t"/>
          <a:lstStyle>
            <a:lvl1pPr marL="0" indent="0" algn="ctr" defTabSz="457200">
              <a:spcBef>
                <a:spcPts val="0"/>
              </a:spcBef>
              <a:buClrTx/>
              <a:buSzTx/>
              <a:buFontTx/>
              <a:buNone/>
              <a:defRPr sz="4200">
                <a:solidFill>
                  <a:srgbClr val="363929"/>
                </a:solidFill>
                <a:effectLst>
                  <a:outerShdw blurRad="25400" dist="25400" dir="2700000" rotWithShape="0">
                    <a:srgbClr val="FFFFFF">
                      <a:alpha val="50000"/>
                    </a:srgbClr>
                  </a:outerShdw>
                </a:effectLst>
                <a:latin typeface="+mn-lt"/>
                <a:ea typeface="+mn-ea"/>
                <a:cs typeface="+mn-cs"/>
                <a:sym typeface="Optima"/>
              </a:defRPr>
            </a:lvl1pPr>
            <a:lvl2pPr marL="0" indent="228600" algn="ctr" defTabSz="457200">
              <a:spcBef>
                <a:spcPts val="0"/>
              </a:spcBef>
              <a:buClrTx/>
              <a:buSzTx/>
              <a:buFontTx/>
              <a:buNone/>
              <a:defRPr sz="4200">
                <a:solidFill>
                  <a:srgbClr val="363929"/>
                </a:solidFill>
                <a:effectLst>
                  <a:outerShdw blurRad="25400" dist="25400" dir="2700000" rotWithShape="0">
                    <a:srgbClr val="FFFFFF">
                      <a:alpha val="50000"/>
                    </a:srgbClr>
                  </a:outerShdw>
                </a:effectLst>
                <a:latin typeface="+mn-lt"/>
                <a:ea typeface="+mn-ea"/>
                <a:cs typeface="+mn-cs"/>
                <a:sym typeface="Optima"/>
              </a:defRPr>
            </a:lvl2pPr>
            <a:lvl3pPr marL="0" indent="457200" algn="ctr" defTabSz="457200">
              <a:spcBef>
                <a:spcPts val="0"/>
              </a:spcBef>
              <a:buClrTx/>
              <a:buSzTx/>
              <a:buFontTx/>
              <a:buNone/>
              <a:defRPr sz="4200">
                <a:solidFill>
                  <a:srgbClr val="363929"/>
                </a:solidFill>
                <a:effectLst>
                  <a:outerShdw blurRad="25400" dist="25400" dir="2700000" rotWithShape="0">
                    <a:srgbClr val="FFFFFF">
                      <a:alpha val="50000"/>
                    </a:srgbClr>
                  </a:outerShdw>
                </a:effectLst>
                <a:latin typeface="+mn-lt"/>
                <a:ea typeface="+mn-ea"/>
                <a:cs typeface="+mn-cs"/>
                <a:sym typeface="Optima"/>
              </a:defRPr>
            </a:lvl3pPr>
            <a:lvl4pPr marL="0" indent="685800" algn="ctr" defTabSz="457200">
              <a:spcBef>
                <a:spcPts val="0"/>
              </a:spcBef>
              <a:buClrTx/>
              <a:buSzTx/>
              <a:buFontTx/>
              <a:buNone/>
              <a:defRPr sz="4200">
                <a:solidFill>
                  <a:srgbClr val="363929"/>
                </a:solidFill>
                <a:effectLst>
                  <a:outerShdw blurRad="25400" dist="25400" dir="2700000" rotWithShape="0">
                    <a:srgbClr val="FFFFFF">
                      <a:alpha val="50000"/>
                    </a:srgbClr>
                  </a:outerShdw>
                </a:effectLst>
                <a:latin typeface="+mn-lt"/>
                <a:ea typeface="+mn-ea"/>
                <a:cs typeface="+mn-cs"/>
                <a:sym typeface="Optima"/>
              </a:defRPr>
            </a:lvl4pPr>
            <a:lvl5pPr marL="0" indent="914400" algn="ctr" defTabSz="457200">
              <a:spcBef>
                <a:spcPts val="0"/>
              </a:spcBef>
              <a:buClrTx/>
              <a:buSzTx/>
              <a:buFontTx/>
              <a:buNone/>
              <a:defRPr sz="4200">
                <a:solidFill>
                  <a:srgbClr val="363929"/>
                </a:solidFill>
                <a:effectLst>
                  <a:outerShdw blurRad="25400" dist="25400" dir="2700000" rotWithShape="0">
                    <a:srgbClr val="FFFFFF">
                      <a:alpha val="50000"/>
                    </a:srgbClr>
                  </a:outerShdw>
                </a:effectLst>
                <a:latin typeface="+mn-lt"/>
                <a:ea typeface="+mn-ea"/>
                <a:cs typeface="+mn-cs"/>
                <a:sym typeface="Optima"/>
              </a:defRPr>
            </a:lvl5pPr>
          </a:lstStyle>
          <a:p>
            <a:pPr lvl="0">
              <a:defRPr sz="1800">
                <a:solidFill>
                  <a:srgbClr val="000000"/>
                </a:solidFill>
                <a:effectLst/>
              </a:defRPr>
            </a:pPr>
            <a:r>
              <a:rPr sz="4200">
                <a:solidFill>
                  <a:srgbClr val="363929"/>
                </a:solidFill>
                <a:effectLst>
                  <a:outerShdw blurRad="25400" dist="25400" dir="2700000" rotWithShape="0">
                    <a:srgbClr val="FFFFFF">
                      <a:alpha val="50000"/>
                    </a:srgbClr>
                  </a:outerShdw>
                </a:effectLst>
              </a:rPr>
              <a:t>Body Level One</a:t>
            </a:r>
          </a:p>
          <a:p>
            <a:pPr lvl="1">
              <a:defRPr sz="1800">
                <a:solidFill>
                  <a:srgbClr val="000000"/>
                </a:solidFill>
                <a:effectLst/>
              </a:defRPr>
            </a:pPr>
            <a:r>
              <a:rPr sz="4200">
                <a:solidFill>
                  <a:srgbClr val="363929"/>
                </a:solidFill>
                <a:effectLst>
                  <a:outerShdw blurRad="25400" dist="25400" dir="2700000" rotWithShape="0">
                    <a:srgbClr val="FFFFFF">
                      <a:alpha val="50000"/>
                    </a:srgbClr>
                  </a:outerShdw>
                </a:effectLst>
              </a:rPr>
              <a:t>Body Level Two</a:t>
            </a:r>
          </a:p>
          <a:p>
            <a:pPr lvl="2">
              <a:defRPr sz="1800">
                <a:solidFill>
                  <a:srgbClr val="000000"/>
                </a:solidFill>
                <a:effectLst/>
              </a:defRPr>
            </a:pPr>
            <a:r>
              <a:rPr sz="4200">
                <a:solidFill>
                  <a:srgbClr val="363929"/>
                </a:solidFill>
                <a:effectLst>
                  <a:outerShdw blurRad="25400" dist="25400" dir="2700000" rotWithShape="0">
                    <a:srgbClr val="FFFFFF">
                      <a:alpha val="50000"/>
                    </a:srgbClr>
                  </a:outerShdw>
                </a:effectLst>
              </a:rPr>
              <a:t>Body Level Three</a:t>
            </a:r>
          </a:p>
          <a:p>
            <a:pPr lvl="3">
              <a:defRPr sz="1800">
                <a:solidFill>
                  <a:srgbClr val="000000"/>
                </a:solidFill>
                <a:effectLst/>
              </a:defRPr>
            </a:pPr>
            <a:r>
              <a:rPr sz="4200">
                <a:solidFill>
                  <a:srgbClr val="363929"/>
                </a:solidFill>
                <a:effectLst>
                  <a:outerShdw blurRad="25400" dist="25400" dir="2700000" rotWithShape="0">
                    <a:srgbClr val="FFFFFF">
                      <a:alpha val="50000"/>
                    </a:srgbClr>
                  </a:outerShdw>
                </a:effectLst>
              </a:rPr>
              <a:t>Body Level Four</a:t>
            </a:r>
          </a:p>
          <a:p>
            <a:pPr lvl="4">
              <a:defRPr sz="1800">
                <a:solidFill>
                  <a:srgbClr val="000000"/>
                </a:solidFill>
                <a:effectLst/>
              </a:defRPr>
            </a:pPr>
            <a:r>
              <a:rPr sz="4200">
                <a:solidFill>
                  <a:srgbClr val="363929"/>
                </a:solidFill>
                <a:effectLst>
                  <a:outerShdw blurRad="25400" dist="25400" dir="2700000" rotWithShape="0">
                    <a:srgbClr val="FFFFFF">
                      <a:alpha val="50000"/>
                    </a:srgbClr>
                  </a:outerShdw>
                </a:effectLst>
              </a:rPr>
              <a:t>Body Level Five</a:t>
            </a:r>
          </a:p>
        </p:txBody>
      </p:sp>
    </p:spTree>
    <p:extLst>
      <p:ext uri="{BB962C8B-B14F-4D97-AF65-F5344CB8AC3E}">
        <p14:creationId xmlns:p14="http://schemas.microsoft.com/office/powerpoint/2010/main" val="308078323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1217508" y="879670"/>
            <a:ext cx="10566399" cy="2102855"/>
          </a:xfrm>
        </p:spPr>
        <p:txBody>
          <a:bodyPr/>
          <a:lstStyle/>
          <a:p>
            <a:r>
              <a:rPr lang="en-US" smtClean="0"/>
              <a:t>Click to edit Master title style</a:t>
            </a:r>
            <a:endParaRPr lang="en-US" dirty="0"/>
          </a:p>
        </p:txBody>
      </p:sp>
      <p:sp>
        <p:nvSpPr>
          <p:cNvPr id="48" name="Content Placeholder 2"/>
          <p:cNvSpPr>
            <a:spLocks noGrp="1"/>
          </p:cNvSpPr>
          <p:nvPr>
            <p:ph idx="1"/>
          </p:nvPr>
        </p:nvSpPr>
        <p:spPr>
          <a:xfrm>
            <a:off x="1217508" y="3199271"/>
            <a:ext cx="10566399" cy="50371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Date Placeholder 3"/>
          <p:cNvSpPr>
            <a:spLocks noGrp="1"/>
          </p:cNvSpPr>
          <p:nvPr>
            <p:ph type="dt" sz="half" idx="10"/>
          </p:nvPr>
        </p:nvSpPr>
        <p:spPr>
          <a:xfrm>
            <a:off x="7954049" y="8367328"/>
            <a:ext cx="2926080" cy="519289"/>
          </a:xfrm>
        </p:spPr>
        <p:txBody>
          <a:bodyPr/>
          <a:lstStyle/>
          <a:p>
            <a:fld id="{48A87A34-81AB-432B-8DAE-1953F412C126}" type="datetimeFigureOut">
              <a:rPr lang="en-US" smtClean="0"/>
              <a:t>10/3/17</a:t>
            </a:fld>
            <a:endParaRPr lang="en-US" dirty="0"/>
          </a:p>
        </p:txBody>
      </p:sp>
      <p:sp>
        <p:nvSpPr>
          <p:cNvPr id="50" name="Footer Placeholder 4"/>
          <p:cNvSpPr>
            <a:spLocks noGrp="1"/>
          </p:cNvSpPr>
          <p:nvPr>
            <p:ph type="ftr" sz="quarter" idx="11"/>
          </p:nvPr>
        </p:nvSpPr>
        <p:spPr>
          <a:xfrm>
            <a:off x="1217506" y="8367327"/>
            <a:ext cx="6655263" cy="519289"/>
          </a:xfrm>
        </p:spPr>
        <p:txBody>
          <a:bodyPr/>
          <a:lstStyle/>
          <a:p>
            <a:endParaRPr lang="en-US" dirty="0"/>
          </a:p>
        </p:txBody>
      </p:sp>
      <p:sp>
        <p:nvSpPr>
          <p:cNvPr id="51" name="Slide Number Placeholder 5"/>
          <p:cNvSpPr>
            <a:spLocks noGrp="1"/>
          </p:cNvSpPr>
          <p:nvPr>
            <p:ph type="sldNum" sz="quarter" idx="12"/>
          </p:nvPr>
        </p:nvSpPr>
        <p:spPr>
          <a:xfrm>
            <a:off x="10961410" y="8367325"/>
            <a:ext cx="822495" cy="5192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628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505" y="2018457"/>
            <a:ext cx="10566400" cy="4057226"/>
          </a:xfrm>
        </p:spPr>
        <p:txBody>
          <a:bodyPr anchor="b">
            <a:normAutofit/>
          </a:bodyPr>
          <a:lstStyle>
            <a:lvl1pPr>
              <a:defRPr sz="5120"/>
            </a:lvl1pPr>
          </a:lstStyle>
          <a:p>
            <a:r>
              <a:rPr lang="en-US" smtClean="0"/>
              <a:t>Click to edit Master title style</a:t>
            </a:r>
            <a:endParaRPr lang="en-US" dirty="0"/>
          </a:p>
        </p:txBody>
      </p:sp>
      <p:sp>
        <p:nvSpPr>
          <p:cNvPr id="3" name="Text Placeholder 2"/>
          <p:cNvSpPr>
            <a:spLocks noGrp="1"/>
          </p:cNvSpPr>
          <p:nvPr>
            <p:ph type="body" idx="1"/>
          </p:nvPr>
        </p:nvSpPr>
        <p:spPr>
          <a:xfrm>
            <a:off x="1217505" y="6292426"/>
            <a:ext cx="10566400" cy="1955237"/>
          </a:xfrm>
        </p:spPr>
        <p:txBody>
          <a:bodyPr>
            <a:normAutofit/>
          </a:bodyPr>
          <a:lstStyle>
            <a:lvl1pPr marL="0" indent="0">
              <a:buNone/>
              <a:defRPr sz="2560" cap="all" baseline="0">
                <a:solidFill>
                  <a:schemeClr val="tx1">
                    <a:tint val="75000"/>
                  </a:schemeClr>
                </a:solidFill>
              </a:defRPr>
            </a:lvl1pPr>
            <a:lvl2pPr marL="650230" indent="0">
              <a:buNone/>
              <a:defRPr sz="2560">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1550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17505" y="3199269"/>
            <a:ext cx="5203615" cy="50371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83681" y="3199269"/>
            <a:ext cx="5200225" cy="50371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9605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7505" y="880537"/>
            <a:ext cx="10566400" cy="210198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534439" y="3199269"/>
            <a:ext cx="4886683" cy="1171786"/>
          </a:xfrm>
        </p:spPr>
        <p:txBody>
          <a:bodyPr anchor="b"/>
          <a:lstStyle>
            <a:lvl1pPr marL="0" indent="0">
              <a:lnSpc>
                <a:spcPct val="90000"/>
              </a:lnSpc>
              <a:buNone/>
              <a:defRPr sz="3413" b="0" cap="all" baseline="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4" name="Content Placeholder 3"/>
          <p:cNvSpPr>
            <a:spLocks noGrp="1"/>
          </p:cNvSpPr>
          <p:nvPr>
            <p:ph sz="half" idx="2"/>
          </p:nvPr>
        </p:nvSpPr>
        <p:spPr>
          <a:xfrm>
            <a:off x="1217505" y="4371056"/>
            <a:ext cx="5203617" cy="38653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00612" y="3199268"/>
            <a:ext cx="4883292" cy="1171786"/>
          </a:xfrm>
        </p:spPr>
        <p:txBody>
          <a:bodyPr anchor="b"/>
          <a:lstStyle>
            <a:lvl1pPr marL="0" indent="0">
              <a:lnSpc>
                <a:spcPct val="90000"/>
              </a:lnSpc>
              <a:buNone/>
              <a:defRPr sz="3413" b="0" cap="all" baseline="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6" name="Content Placeholder 5"/>
          <p:cNvSpPr>
            <a:spLocks noGrp="1"/>
          </p:cNvSpPr>
          <p:nvPr>
            <p:ph sz="quarter" idx="4"/>
          </p:nvPr>
        </p:nvSpPr>
        <p:spPr>
          <a:xfrm>
            <a:off x="6583680" y="4371056"/>
            <a:ext cx="5200225" cy="38653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6884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5862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10/3/17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57609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3153" y="866988"/>
            <a:ext cx="4113106" cy="2332279"/>
          </a:xfrm>
        </p:spPr>
        <p:txBody>
          <a:bodyPr anchor="b"/>
          <a:lstStyle>
            <a:lvl1pPr>
              <a:defRPr sz="4551"/>
            </a:lvl1pPr>
          </a:lstStyle>
          <a:p>
            <a:r>
              <a:rPr lang="en-US" smtClean="0"/>
              <a:t>Click to edit Master title style</a:t>
            </a:r>
            <a:endParaRPr lang="en-US" dirty="0"/>
          </a:p>
        </p:txBody>
      </p:sp>
      <p:sp>
        <p:nvSpPr>
          <p:cNvPr id="3" name="Content Placeholder 2"/>
          <p:cNvSpPr>
            <a:spLocks noGrp="1"/>
          </p:cNvSpPr>
          <p:nvPr>
            <p:ph idx="1"/>
          </p:nvPr>
        </p:nvSpPr>
        <p:spPr>
          <a:xfrm>
            <a:off x="5499947" y="842903"/>
            <a:ext cx="6283957" cy="7393471"/>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23153" y="3199269"/>
            <a:ext cx="4113106" cy="5037104"/>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33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7509" y="866987"/>
            <a:ext cx="5338968" cy="2332282"/>
          </a:xfrm>
        </p:spPr>
        <p:txBody>
          <a:bodyPr anchor="b"/>
          <a:lstStyle>
            <a:lvl1pPr>
              <a:defRPr sz="455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73410" y="866986"/>
            <a:ext cx="4910497" cy="7369390"/>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4551"/>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217506" y="3199269"/>
            <a:ext cx="5338971" cy="5037104"/>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5798630"/>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13004803" cy="97536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20321" y="1"/>
            <a:ext cx="12859412" cy="97536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217508" y="879670"/>
            <a:ext cx="10566399" cy="2102855"/>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217508" y="3199271"/>
            <a:ext cx="10566399" cy="50371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54049" y="8367328"/>
            <a:ext cx="2926080" cy="519289"/>
          </a:xfrm>
          <a:prstGeom prst="rect">
            <a:avLst/>
          </a:prstGeom>
        </p:spPr>
        <p:txBody>
          <a:bodyPr vert="horz" lIns="91440" tIns="45720" rIns="91440" bIns="45720" rtlCol="0" anchor="ctr"/>
          <a:lstStyle>
            <a:lvl1pPr algn="r">
              <a:defRPr sz="1493">
                <a:solidFill>
                  <a:schemeClr val="tx1">
                    <a:tint val="75000"/>
                  </a:schemeClr>
                </a:solidFill>
              </a:defRPr>
            </a:lvl1pPr>
          </a:lstStyle>
          <a:p>
            <a:fld id="{48A87A34-81AB-432B-8DAE-1953F412C126}" type="datetimeFigureOut">
              <a:rPr lang="en-US" smtClean="0"/>
              <a:pPr/>
              <a:t>10/3/17</a:t>
            </a:fld>
            <a:endParaRPr lang="en-US" dirty="0"/>
          </a:p>
        </p:txBody>
      </p:sp>
      <p:sp>
        <p:nvSpPr>
          <p:cNvPr id="5" name="Footer Placeholder 4"/>
          <p:cNvSpPr>
            <a:spLocks noGrp="1"/>
          </p:cNvSpPr>
          <p:nvPr>
            <p:ph type="ftr" sz="quarter" idx="3"/>
          </p:nvPr>
        </p:nvSpPr>
        <p:spPr>
          <a:xfrm>
            <a:off x="1217506" y="8367327"/>
            <a:ext cx="6655263" cy="519289"/>
          </a:xfrm>
          <a:prstGeom prst="rect">
            <a:avLst/>
          </a:prstGeom>
        </p:spPr>
        <p:txBody>
          <a:bodyPr vert="horz" lIns="91440" tIns="45720" rIns="91440" bIns="45720" rtlCol="0" anchor="ctr"/>
          <a:lstStyle>
            <a:lvl1pPr algn="l">
              <a:defRPr sz="149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961410" y="8367325"/>
            <a:ext cx="822495" cy="519289"/>
          </a:xfrm>
          <a:prstGeom prst="rect">
            <a:avLst/>
          </a:prstGeom>
        </p:spPr>
        <p:txBody>
          <a:bodyPr vert="horz" lIns="91440" tIns="45720" rIns="91440" bIns="45720" rtlCol="0" anchor="ctr"/>
          <a:lstStyle>
            <a:lvl1pPr algn="r">
              <a:defRPr sz="1493">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70573367"/>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Lst>
  <p:txStyles>
    <p:titleStyle>
      <a:lvl1pPr algn="l" defTabSz="1300460" rtl="0" eaLnBrk="1" latinLnBrk="0" hangingPunct="1">
        <a:lnSpc>
          <a:spcPct val="90000"/>
        </a:lnSpc>
        <a:spcBef>
          <a:spcPct val="0"/>
        </a:spcBef>
        <a:buNone/>
        <a:defRPr sz="5120" kern="1200" cap="all" baseline="0">
          <a:solidFill>
            <a:schemeClr val="tx1"/>
          </a:solidFill>
          <a:latin typeface="+mj-lt"/>
          <a:ea typeface="+mj-ea"/>
          <a:cs typeface="+mj-cs"/>
        </a:defRPr>
      </a:lvl1pPr>
    </p:titleStyle>
    <p:bodyStyle>
      <a:lvl1pPr marL="325115" indent="-325115" algn="l" defTabSz="1300460" rtl="0" eaLnBrk="1" latinLnBrk="0" hangingPunct="1">
        <a:lnSpc>
          <a:spcPct val="120000"/>
        </a:lnSpc>
        <a:spcBef>
          <a:spcPts val="1422"/>
        </a:spcBef>
        <a:buSzPct val="125000"/>
        <a:buFont typeface="Arial" panose="020B0604020202020204" pitchFamily="34" charset="0"/>
        <a:buChar char="•"/>
        <a:defRPr sz="3413" kern="1200">
          <a:solidFill>
            <a:schemeClr val="tx1"/>
          </a:solidFill>
          <a:latin typeface="+mn-lt"/>
          <a:ea typeface="+mn-ea"/>
          <a:cs typeface="+mn-cs"/>
        </a:defRPr>
      </a:lvl1pPr>
      <a:lvl2pPr marL="975345" indent="-325115" algn="l" defTabSz="1300460" rtl="0" eaLnBrk="1" latinLnBrk="0" hangingPunct="1">
        <a:lnSpc>
          <a:spcPct val="120000"/>
        </a:lnSpc>
        <a:spcBef>
          <a:spcPts val="711"/>
        </a:spcBef>
        <a:buSzPct val="125000"/>
        <a:buFont typeface="Arial" panose="020B0604020202020204" pitchFamily="34" charset="0"/>
        <a:buChar char="•"/>
        <a:defRPr sz="2844" kern="1200">
          <a:solidFill>
            <a:schemeClr val="tx1"/>
          </a:solidFill>
          <a:latin typeface="+mn-lt"/>
          <a:ea typeface="+mn-ea"/>
          <a:cs typeface="+mn-cs"/>
        </a:defRPr>
      </a:lvl2pPr>
      <a:lvl3pPr marL="1625575" indent="-325115" algn="l" defTabSz="1300460" rtl="0" eaLnBrk="1" latinLnBrk="0" hangingPunct="1">
        <a:lnSpc>
          <a:spcPct val="120000"/>
        </a:lnSpc>
        <a:spcBef>
          <a:spcPts val="711"/>
        </a:spcBef>
        <a:buSzPct val="125000"/>
        <a:buFont typeface="Arial" panose="020B0604020202020204" pitchFamily="34" charset="0"/>
        <a:buChar char="•"/>
        <a:defRPr sz="2560" kern="1200">
          <a:solidFill>
            <a:schemeClr val="tx1"/>
          </a:solidFill>
          <a:latin typeface="+mn-lt"/>
          <a:ea typeface="+mn-ea"/>
          <a:cs typeface="+mn-cs"/>
        </a:defRPr>
      </a:lvl3pPr>
      <a:lvl4pPr marL="2275804" indent="-325115" algn="l" defTabSz="1300460" rtl="0" eaLnBrk="1" latinLnBrk="0" hangingPunct="1">
        <a:lnSpc>
          <a:spcPct val="120000"/>
        </a:lnSpc>
        <a:spcBef>
          <a:spcPts val="711"/>
        </a:spcBef>
        <a:buSzPct val="125000"/>
        <a:buFont typeface="Arial" panose="020B0604020202020204" pitchFamily="34" charset="0"/>
        <a:buChar char="•"/>
        <a:defRPr sz="2276" kern="1200">
          <a:solidFill>
            <a:schemeClr val="tx1"/>
          </a:solidFill>
          <a:latin typeface="+mn-lt"/>
          <a:ea typeface="+mn-ea"/>
          <a:cs typeface="+mn-cs"/>
        </a:defRPr>
      </a:lvl4pPr>
      <a:lvl5pPr marL="2926034" indent="-325115" algn="l" defTabSz="1300460" rtl="0" eaLnBrk="1" latinLnBrk="0" hangingPunct="1">
        <a:lnSpc>
          <a:spcPct val="120000"/>
        </a:lnSpc>
        <a:spcBef>
          <a:spcPts val="711"/>
        </a:spcBef>
        <a:buSzPct val="125000"/>
        <a:buFont typeface="Arial" panose="020B0604020202020204" pitchFamily="34" charset="0"/>
        <a:buChar char="•"/>
        <a:defRPr sz="2276" kern="1200">
          <a:solidFill>
            <a:schemeClr val="tx1"/>
          </a:solidFill>
          <a:latin typeface="+mn-lt"/>
          <a:ea typeface="+mn-ea"/>
          <a:cs typeface="+mn-cs"/>
        </a:defRPr>
      </a:lvl5pPr>
      <a:lvl6pPr marL="3576264" indent="-325115" algn="l" defTabSz="1300460" rtl="0" eaLnBrk="1" latinLnBrk="0" hangingPunct="1">
        <a:lnSpc>
          <a:spcPct val="120000"/>
        </a:lnSpc>
        <a:spcBef>
          <a:spcPts val="711"/>
        </a:spcBef>
        <a:buSzPct val="125000"/>
        <a:buFont typeface="Arial" panose="020B0604020202020204" pitchFamily="34" charset="0"/>
        <a:buChar char="•"/>
        <a:defRPr sz="1991" kern="1200">
          <a:solidFill>
            <a:schemeClr val="tx1"/>
          </a:solidFill>
          <a:latin typeface="+mn-lt"/>
          <a:ea typeface="+mn-ea"/>
          <a:cs typeface="+mn-cs"/>
        </a:defRPr>
      </a:lvl6pPr>
      <a:lvl7pPr marL="4226494" indent="-325115" algn="l" defTabSz="1300460" rtl="0" eaLnBrk="1" latinLnBrk="0" hangingPunct="1">
        <a:lnSpc>
          <a:spcPct val="120000"/>
        </a:lnSpc>
        <a:spcBef>
          <a:spcPts val="711"/>
        </a:spcBef>
        <a:buSzPct val="125000"/>
        <a:buFont typeface="Arial" panose="020B0604020202020204" pitchFamily="34" charset="0"/>
        <a:buChar char="•"/>
        <a:defRPr sz="1991" kern="1200">
          <a:solidFill>
            <a:schemeClr val="tx1"/>
          </a:solidFill>
          <a:latin typeface="+mn-lt"/>
          <a:ea typeface="+mn-ea"/>
          <a:cs typeface="+mn-cs"/>
        </a:defRPr>
      </a:lvl7pPr>
      <a:lvl8pPr marL="4876724" indent="-325115" algn="l" defTabSz="1300460" rtl="0" eaLnBrk="1" latinLnBrk="0" hangingPunct="1">
        <a:lnSpc>
          <a:spcPct val="120000"/>
        </a:lnSpc>
        <a:spcBef>
          <a:spcPts val="711"/>
        </a:spcBef>
        <a:buSzPct val="125000"/>
        <a:buFont typeface="Arial" panose="020B0604020202020204" pitchFamily="34" charset="0"/>
        <a:buChar char="•"/>
        <a:defRPr sz="1991" kern="1200">
          <a:solidFill>
            <a:schemeClr val="tx1"/>
          </a:solidFill>
          <a:latin typeface="+mn-lt"/>
          <a:ea typeface="+mn-ea"/>
          <a:cs typeface="+mn-cs"/>
        </a:defRPr>
      </a:lvl8pPr>
      <a:lvl9pPr marL="5526954" indent="-325115" algn="l" defTabSz="1300460" rtl="0" eaLnBrk="1" latinLnBrk="0" hangingPunct="1">
        <a:lnSpc>
          <a:spcPct val="120000"/>
        </a:lnSpc>
        <a:spcBef>
          <a:spcPts val="711"/>
        </a:spcBef>
        <a:buSzPct val="125000"/>
        <a:buFont typeface="Arial" panose="020B0604020202020204" pitchFamily="34" charset="0"/>
        <a:buChar char="•"/>
        <a:defRPr sz="1991"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blog.hubspot.com/blog/tabid/6307/bid/29449/How-to-Create-a-QR-Code-in-4-Quick-Steps.aspx" TargetMode="Externa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onlinereferencecentre.c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tif"/><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lists.talonline.ca/listinfo/orc"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hyperlink" Target="http://blog.hubspot.com/blog/tabid/6307/bid/29449/How-to-Create-a-QR-Code-in-4-Quick-Steps.aspx" TargetMode="External"/><Relationship Id="rId4"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blog.hubspot.com/blog/tabid/6307/bid/29449/How-to-Create-a-QR-Code-in-4-Quick-Steps.aspx" TargetMode="Externa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blog.hubspot.com/blog/tabid/6307/bid/29449/How-to-Create-a-QR-Code-in-4-Quick-Steps.aspx" TargetMode="Externa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idx="4294967295"/>
          </p:nvPr>
        </p:nvSpPr>
        <p:spPr>
          <a:xfrm>
            <a:off x="1057275" y="1403350"/>
            <a:ext cx="11947525" cy="3287713"/>
          </a:xfrm>
          <a:prstGeom prst="rect">
            <a:avLst/>
          </a:prstGeom>
        </p:spPr>
        <p:txBody>
          <a:bodyPr>
            <a:normAutofit fontScale="90000"/>
          </a:bodyPr>
          <a:lstStyle>
            <a:lvl1pPr defTabSz="379475">
              <a:tabLst>
                <a:tab pos="1231900" algn="l"/>
              </a:tabLst>
              <a:defRPr sz="7801">
                <a:effectLst>
                  <a:outerShdw blurRad="21082" dist="21082" dir="2700000" rotWithShape="0">
                    <a:srgbClr val="FFFFFF">
                      <a:alpha val="50000"/>
                    </a:srgbClr>
                  </a:outerShdw>
                </a:effectLst>
              </a:defRPr>
            </a:lvl1pPr>
          </a:lstStyle>
          <a:p>
            <a:pPr lvl="0">
              <a:defRPr sz="1800">
                <a:solidFill>
                  <a:srgbClr val="000000"/>
                </a:solidFill>
                <a:effectLst/>
              </a:defRPr>
            </a:pPr>
            <a:r>
              <a:rPr sz="7801" dirty="0">
                <a:solidFill>
                  <a:schemeClr val="bg2"/>
                </a:solidFill>
                <a:effectLst>
                  <a:outerShdw blurRad="21082" dist="21082" dir="2700000" rotWithShape="0">
                    <a:srgbClr val="FFFFFF">
                      <a:alpha val="50000"/>
                    </a:srgbClr>
                  </a:outerShdw>
                </a:effectLst>
                <a:ea typeface="Hoefler Text" charset="0"/>
                <a:cs typeface="Hoefler Text" charset="0"/>
              </a:rPr>
              <a:t>Taking Away the Homework Help </a:t>
            </a:r>
            <a:r>
              <a:rPr sz="7801" dirty="0" smtClean="0">
                <a:solidFill>
                  <a:schemeClr val="bg2"/>
                </a:solidFill>
                <a:effectLst>
                  <a:outerShdw blurRad="21082" dist="21082" dir="2700000" rotWithShape="0">
                    <a:srgbClr val="FFFFFF">
                      <a:alpha val="50000"/>
                    </a:srgbClr>
                  </a:outerShdw>
                </a:effectLst>
                <a:ea typeface="Hoefler Text" charset="0"/>
                <a:cs typeface="Hoefler Text" charset="0"/>
              </a:rPr>
              <a:t>Challenge</a:t>
            </a:r>
            <a:r>
              <a:rPr lang="en-US" sz="7801" dirty="0" smtClean="0">
                <a:solidFill>
                  <a:schemeClr val="bg2"/>
                </a:solidFill>
                <a:effectLst>
                  <a:outerShdw blurRad="21082" dist="21082" dir="2700000" rotWithShape="0">
                    <a:srgbClr val="FFFFFF">
                      <a:alpha val="50000"/>
                    </a:srgbClr>
                  </a:outerShdw>
                </a:effectLst>
                <a:ea typeface="Hoefler Text" charset="0"/>
                <a:cs typeface="Hoefler Text" charset="0"/>
              </a:rPr>
              <a:t> with ORC Curriculum Maps</a:t>
            </a:r>
            <a:endParaRPr sz="7801" dirty="0">
              <a:solidFill>
                <a:schemeClr val="bg2"/>
              </a:solidFill>
              <a:effectLst>
                <a:outerShdw blurRad="21082" dist="21082" dir="2700000" rotWithShape="0">
                  <a:srgbClr val="FFFFFF">
                    <a:alpha val="50000"/>
                  </a:srgbClr>
                </a:outerShdw>
              </a:effectLst>
              <a:ea typeface="Hoefler Text" charset="0"/>
              <a:cs typeface="Hoefler Text" charset="0"/>
            </a:endParaRPr>
          </a:p>
        </p:txBody>
      </p:sp>
      <p:sp>
        <p:nvSpPr>
          <p:cNvPr id="54" name="Shape 54"/>
          <p:cNvSpPr>
            <a:spLocks noGrp="1"/>
          </p:cNvSpPr>
          <p:nvPr>
            <p:ph type="body" idx="4294967295"/>
          </p:nvPr>
        </p:nvSpPr>
        <p:spPr>
          <a:xfrm>
            <a:off x="2540000" y="5029200"/>
            <a:ext cx="10464800" cy="1549400"/>
          </a:xfrm>
          <a:prstGeom prst="rect">
            <a:avLst/>
          </a:prstGeom>
          <a:noFill/>
        </p:spPr>
        <p:txBody>
          <a:bodyPr lIns="50800" tIns="50800" rIns="50800" bIns="50800" anchor="ctr">
            <a:noAutofit/>
          </a:bodyPr>
          <a:lstStyle/>
          <a:p>
            <a:pPr marL="0" lvl="0" indent="0">
              <a:buNone/>
              <a:defRPr sz="1800">
                <a:solidFill>
                  <a:srgbClr val="000000"/>
                </a:solidFill>
                <a:effectLst/>
              </a:defRPr>
            </a:pPr>
            <a:r>
              <a:rPr lang="en-US" sz="3200" dirty="0" smtClean="0">
                <a:solidFill>
                  <a:srgbClr val="FFFFFF"/>
                </a:solidFill>
                <a:effectLst>
                  <a:outerShdw blurRad="25400" dist="12700" dir="5400000" rotWithShape="0">
                    <a:srgbClr val="000000">
                      <a:alpha val="50000"/>
                    </a:srgbClr>
                  </a:outerShdw>
                </a:effectLst>
                <a:latin typeface="Hoefler Text" charset="0"/>
                <a:ea typeface="Hoefler Text" charset="0"/>
                <a:cs typeface="Hoefler Text" charset="0"/>
              </a:rPr>
              <a:t>Bethany Arsenault</a:t>
            </a:r>
            <a:r>
              <a:rPr sz="3200" dirty="0" smtClean="0">
                <a:solidFill>
                  <a:srgbClr val="FFFFFF"/>
                </a:solidFill>
                <a:effectLst>
                  <a:outerShdw blurRad="25400" dist="12700" dir="5400000" rotWithShape="0">
                    <a:srgbClr val="000000">
                      <a:alpha val="50000"/>
                    </a:srgbClr>
                  </a:outerShdw>
                </a:effectLst>
                <a:latin typeface="Hoefler Text" charset="0"/>
                <a:ea typeface="Hoefler Text" charset="0"/>
                <a:cs typeface="Hoefler Text" charset="0"/>
              </a:rPr>
              <a:t>, </a:t>
            </a:r>
            <a:r>
              <a:rPr sz="3200" dirty="0">
                <a:solidFill>
                  <a:srgbClr val="FFFFFF"/>
                </a:solidFill>
                <a:effectLst>
                  <a:outerShdw blurRad="25400" dist="12700" dir="5400000" rotWithShape="0">
                    <a:srgbClr val="000000">
                      <a:alpha val="50000"/>
                    </a:srgbClr>
                  </a:outerShdw>
                </a:effectLst>
                <a:latin typeface="Hoefler Text" charset="0"/>
                <a:ea typeface="Hoefler Text" charset="0"/>
                <a:cs typeface="Hoefler Text" charset="0"/>
              </a:rPr>
              <a:t>ORC Coordinator</a:t>
            </a:r>
          </a:p>
          <a:p>
            <a:pPr marL="0" lvl="0" indent="0">
              <a:buNone/>
              <a:defRPr sz="1800">
                <a:solidFill>
                  <a:srgbClr val="000000"/>
                </a:solidFill>
                <a:effectLst/>
              </a:defRPr>
            </a:pPr>
            <a:r>
              <a:rPr sz="3200" dirty="0" smtClean="0">
                <a:solidFill>
                  <a:srgbClr val="FFFFFF"/>
                </a:solidFill>
                <a:effectLst>
                  <a:outerShdw blurRad="25400" dist="12700" dir="5400000" rotWithShape="0">
                    <a:srgbClr val="000000">
                      <a:alpha val="50000"/>
                    </a:srgbClr>
                  </a:outerShdw>
                </a:effectLst>
                <a:latin typeface="Hoefler Text" charset="0"/>
                <a:ea typeface="Hoefler Text" charset="0"/>
                <a:cs typeface="Hoefler Text" charset="0"/>
              </a:rPr>
              <a:t>201</a:t>
            </a:r>
            <a:r>
              <a:rPr lang="en-US" sz="3200" dirty="0" smtClean="0">
                <a:solidFill>
                  <a:srgbClr val="FFFFFF"/>
                </a:solidFill>
                <a:effectLst>
                  <a:outerShdw blurRad="25400" dist="12700" dir="5400000" rotWithShape="0">
                    <a:srgbClr val="000000">
                      <a:alpha val="50000"/>
                    </a:srgbClr>
                  </a:outerShdw>
                </a:effectLst>
                <a:latin typeface="Hoefler Text" charset="0"/>
                <a:ea typeface="Hoefler Text" charset="0"/>
                <a:cs typeface="Hoefler Text" charset="0"/>
              </a:rPr>
              <a:t>7</a:t>
            </a:r>
            <a:r>
              <a:rPr sz="3200" dirty="0" smtClean="0">
                <a:solidFill>
                  <a:srgbClr val="FFFFFF"/>
                </a:solidFill>
                <a:effectLst>
                  <a:outerShdw blurRad="25400" dist="12700" dir="5400000" rotWithShape="0">
                    <a:srgbClr val="000000">
                      <a:alpha val="50000"/>
                    </a:srgbClr>
                  </a:outerShdw>
                </a:effectLst>
                <a:latin typeface="Hoefler Text" charset="0"/>
                <a:ea typeface="Hoefler Text" charset="0"/>
                <a:cs typeface="Hoefler Text" charset="0"/>
              </a:rPr>
              <a:t>/201</a:t>
            </a:r>
            <a:r>
              <a:rPr lang="en-US" sz="3200" dirty="0" smtClean="0">
                <a:solidFill>
                  <a:srgbClr val="FFFFFF"/>
                </a:solidFill>
                <a:effectLst>
                  <a:outerShdw blurRad="25400" dist="12700" dir="5400000" rotWithShape="0">
                    <a:srgbClr val="000000">
                      <a:alpha val="50000"/>
                    </a:srgbClr>
                  </a:outerShdw>
                </a:effectLst>
                <a:latin typeface="Hoefler Text" charset="0"/>
                <a:ea typeface="Hoefler Text" charset="0"/>
                <a:cs typeface="Hoefler Text" charset="0"/>
              </a:rPr>
              <a:t>8</a:t>
            </a:r>
            <a:endParaRPr sz="3200" dirty="0">
              <a:solidFill>
                <a:srgbClr val="FFFFFF"/>
              </a:solidFill>
              <a:effectLst>
                <a:outerShdw blurRad="25400" dist="12700" dir="5400000" rotWithShape="0">
                  <a:srgbClr val="000000">
                    <a:alpha val="50000"/>
                  </a:srgbClr>
                </a:outerShdw>
              </a:effectLst>
              <a:latin typeface="Hoefler Text" charset="0"/>
              <a:ea typeface="Hoefler Text" charset="0"/>
              <a:cs typeface="Hoefler Text"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3257" y="7229139"/>
            <a:ext cx="9281587" cy="14953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p:nvPr/>
        </p:nvSpPr>
        <p:spPr>
          <a:xfrm>
            <a:off x="992233" y="4569024"/>
            <a:ext cx="11680734" cy="61555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584200">
              <a:defRPr sz="4000" u="sng">
                <a:solidFill>
                  <a:srgbClr val="000000"/>
                </a:solidFill>
                <a:latin typeface="Palatino"/>
                <a:ea typeface="Palatino"/>
                <a:cs typeface="Palatino"/>
                <a:sym typeface="Palatino"/>
                <a:hlinkClick r:id="rId2"/>
              </a:defRPr>
            </a:lvl1pPr>
          </a:lstStyle>
          <a:p>
            <a:pPr lvl="0">
              <a:defRPr sz="1800" u="none"/>
            </a:pPr>
            <a:endParaRPr sz="4000" u="sng" dirty="0">
              <a:hlinkClick r:id="rId2"/>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0962" y="123825"/>
            <a:ext cx="7762875" cy="9505950"/>
          </a:xfrm>
          <a:prstGeom prst="rect">
            <a:avLst/>
          </a:prstGeom>
        </p:spPr>
      </p:pic>
    </p:spTree>
    <p:extLst>
      <p:ext uri="{BB962C8B-B14F-4D97-AF65-F5344CB8AC3E}">
        <p14:creationId xmlns:p14="http://schemas.microsoft.com/office/powerpoint/2010/main" val="4206449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title" idx="4294967295"/>
          </p:nvPr>
        </p:nvSpPr>
        <p:spPr>
          <a:xfrm>
            <a:off x="1063625" y="1765300"/>
            <a:ext cx="11941175" cy="3124200"/>
          </a:xfrm>
          <a:prstGeom prst="rect">
            <a:avLst/>
          </a:prstGeom>
        </p:spPr>
        <p:txBody>
          <a:bodyPr>
            <a:normAutofit/>
          </a:bodyPr>
          <a:lstStyle/>
          <a:p>
            <a:pPr lvl="0" defTabSz="297179">
              <a:tabLst>
                <a:tab pos="965200" algn="l"/>
              </a:tabLst>
              <a:defRPr sz="1800">
                <a:solidFill>
                  <a:srgbClr val="000000"/>
                </a:solidFill>
                <a:effectLst/>
              </a:defRPr>
            </a:pPr>
            <a:endParaRPr sz="6435" dirty="0">
              <a:solidFill>
                <a:srgbClr val="363929"/>
              </a:solidFill>
              <a:effectLst>
                <a:outerShdw blurRad="16510" dist="16510" dir="2700000" rotWithShape="0">
                  <a:srgbClr val="FFFFFF">
                    <a:alpha val="50000"/>
                  </a:srgbClr>
                </a:outerShdw>
              </a:effectLst>
            </a:endParaRPr>
          </a:p>
          <a:p>
            <a:pPr lvl="0" defTabSz="297179">
              <a:tabLst>
                <a:tab pos="965200" algn="l"/>
              </a:tabLst>
              <a:defRPr sz="1800">
                <a:solidFill>
                  <a:srgbClr val="000000"/>
                </a:solidFill>
                <a:effectLst/>
              </a:defRPr>
            </a:pPr>
            <a:r>
              <a:rPr sz="6435" dirty="0">
                <a:solidFill>
                  <a:srgbClr val="363929"/>
                </a:solidFill>
                <a:effectLst>
                  <a:outerShdw blurRad="16510" dist="16510" dir="2700000" rotWithShape="0">
                    <a:srgbClr val="FFFFFF">
                      <a:alpha val="50000"/>
                    </a:srgbClr>
                  </a:outerShdw>
                </a:effectLst>
                <a:ea typeface="Hoefler Text" charset="0"/>
                <a:cs typeface="Hoefler Text" charset="0"/>
              </a:rPr>
              <a:t>Literacy Development and English Language Arts</a:t>
            </a:r>
          </a:p>
        </p:txBody>
      </p:sp>
      <p:sp>
        <p:nvSpPr>
          <p:cNvPr id="2" name="Text Placeholder 1"/>
          <p:cNvSpPr>
            <a:spLocks noGrp="1"/>
          </p:cNvSpPr>
          <p:nvPr>
            <p:ph type="body" idx="4294967295"/>
          </p:nvPr>
        </p:nvSpPr>
        <p:spPr>
          <a:xfrm>
            <a:off x="2540000" y="5029200"/>
            <a:ext cx="10464800" cy="3049588"/>
          </a:xfrm>
        </p:spPr>
        <p:txBody>
          <a:bodyPr>
            <a:normAutofit fontScale="85000" lnSpcReduction="20000"/>
          </a:bodyPr>
          <a:lstStyle/>
          <a:p>
            <a:pPr marL="0" indent="0">
              <a:buNone/>
            </a:pPr>
            <a:r>
              <a:rPr lang="en-US" dirty="0" smtClean="0">
                <a:latin typeface="Hoefler Text" charset="0"/>
                <a:ea typeface="Hoefler Text" charset="0"/>
                <a:cs typeface="Hoefler Text" charset="0"/>
              </a:rPr>
              <a:t>Early World of Learning</a:t>
            </a:r>
          </a:p>
          <a:p>
            <a:pPr marL="0" indent="0">
              <a:buNone/>
            </a:pPr>
            <a:r>
              <a:rPr lang="en-US" dirty="0" err="1" smtClean="0">
                <a:latin typeface="Hoefler Text" charset="0"/>
                <a:ea typeface="Hoefler Text" charset="0"/>
                <a:cs typeface="Hoefler Text" charset="0"/>
              </a:rPr>
              <a:t>BookFLIX</a:t>
            </a:r>
            <a:endParaRPr lang="en-US" dirty="0" smtClean="0">
              <a:latin typeface="Hoefler Text" charset="0"/>
              <a:ea typeface="Hoefler Text" charset="0"/>
              <a:cs typeface="Hoefler Text" charset="0"/>
            </a:endParaRPr>
          </a:p>
          <a:p>
            <a:pPr marL="0" indent="0">
              <a:buNone/>
            </a:pPr>
            <a:r>
              <a:rPr lang="en-US" dirty="0" err="1" smtClean="0">
                <a:latin typeface="Hoefler Text" charset="0"/>
                <a:ea typeface="Hoefler Text" charset="0"/>
                <a:cs typeface="Hoefler Text" charset="0"/>
              </a:rPr>
              <a:t>TeachingBooks.net</a:t>
            </a:r>
            <a:r>
              <a:rPr lang="en-US" dirty="0" smtClean="0">
                <a:latin typeface="Hoefler Text" charset="0"/>
                <a:ea typeface="Hoefler Text" charset="0"/>
                <a:cs typeface="Hoefler Text" charset="0"/>
              </a:rPr>
              <a:t> </a:t>
            </a:r>
          </a:p>
          <a:p>
            <a:pPr marL="0" indent="0">
              <a:buNone/>
            </a:pPr>
            <a:r>
              <a:rPr lang="en-US" dirty="0" smtClean="0">
                <a:latin typeface="Hoefler Text" charset="0"/>
                <a:ea typeface="Hoefler Text" charset="0"/>
                <a:cs typeface="Hoefler Text" charset="0"/>
              </a:rPr>
              <a:t>Literature Resource Center</a:t>
            </a:r>
          </a:p>
          <a:p>
            <a:pPr marL="0" indent="0">
              <a:buNone/>
            </a:pPr>
            <a:r>
              <a:rPr lang="en-US" dirty="0" smtClean="0">
                <a:latin typeface="Hoefler Text" charset="0"/>
                <a:ea typeface="Hoefler Text" charset="0"/>
                <a:cs typeface="Hoefler Text" charset="0"/>
              </a:rPr>
              <a:t>Academic OneFile</a:t>
            </a:r>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 name="Shape 86"/>
          <p:cNvSpPr>
            <a:spLocks noGrp="1"/>
          </p:cNvSpPr>
          <p:nvPr>
            <p:ph type="title" idx="4294967295"/>
          </p:nvPr>
        </p:nvSpPr>
        <p:spPr>
          <a:xfrm>
            <a:off x="1721224" y="623888"/>
            <a:ext cx="11283576" cy="2184400"/>
          </a:xfrm>
          <a:prstGeom prst="rect">
            <a:avLst/>
          </a:prstGeom>
        </p:spPr>
        <p:txBody>
          <a:bodyPr/>
          <a:lstStyle>
            <a:lvl1pPr>
              <a:tabLst>
                <a:tab pos="1485900" algn="l"/>
              </a:tabLst>
            </a:lvl1pPr>
          </a:lstStyle>
          <a:p>
            <a:pPr lvl="0">
              <a:defRPr sz="1800">
                <a:solidFill>
                  <a:srgbClr val="000000"/>
                </a:solidFill>
                <a:effectLst/>
              </a:defRPr>
            </a:pPr>
            <a:r>
              <a:rPr sz="6800" dirty="0">
                <a:solidFill>
                  <a:schemeClr val="bg2"/>
                </a:solidFill>
                <a:effectLst>
                  <a:outerShdw blurRad="25400" dist="25400" dir="2700000" rotWithShape="0">
                    <a:srgbClr val="FFFFFF">
                      <a:alpha val="50000"/>
                    </a:srgbClr>
                  </a:outerShdw>
                </a:effectLst>
              </a:rPr>
              <a:t>Early World of Learning </a:t>
            </a:r>
          </a:p>
        </p:txBody>
      </p:sp>
      <p:sp>
        <p:nvSpPr>
          <p:cNvPr id="87" name="Shape 87"/>
          <p:cNvSpPr>
            <a:spLocks noGrp="1"/>
          </p:cNvSpPr>
          <p:nvPr>
            <p:ph type="body" idx="4294967295"/>
          </p:nvPr>
        </p:nvSpPr>
        <p:spPr>
          <a:xfrm>
            <a:off x="1894542" y="2646382"/>
            <a:ext cx="10464800" cy="3964492"/>
          </a:xfrm>
          <a:prstGeom prst="rect">
            <a:avLst/>
          </a:prstGeom>
        </p:spPr>
        <p:txBody>
          <a:bodyPr>
            <a:noAutofit/>
          </a:bodyPr>
          <a:lstStyle/>
          <a:p>
            <a:pPr defTabSz="301752">
              <a:spcBef>
                <a:spcPts val="3300"/>
              </a:spcBef>
              <a:defRPr sz="1800">
                <a:solidFill>
                  <a:srgbClr val="000000"/>
                </a:solidFill>
              </a:defRPr>
            </a:pPr>
            <a:r>
              <a:rPr lang="en-US" sz="2800" dirty="0" smtClean="0">
                <a:solidFill>
                  <a:schemeClr val="bg1"/>
                </a:solidFill>
                <a:latin typeface="Hoefler Text" charset="0"/>
                <a:ea typeface="Hoefler Text" charset="0"/>
                <a:cs typeface="Hoefler Text" charset="0"/>
              </a:rPr>
              <a:t>Found in Kinder Social Studies Curriculum Map</a:t>
            </a:r>
          </a:p>
          <a:p>
            <a:pPr defTabSz="301752">
              <a:spcBef>
                <a:spcPts val="3300"/>
              </a:spcBef>
              <a:defRPr sz="1800">
                <a:solidFill>
                  <a:srgbClr val="000000"/>
                </a:solidFill>
              </a:defRPr>
            </a:pPr>
            <a:r>
              <a:rPr sz="2800" dirty="0" smtClean="0">
                <a:solidFill>
                  <a:schemeClr val="bg1"/>
                </a:solidFill>
                <a:latin typeface="Hoefler Text" charset="0"/>
                <a:ea typeface="Hoefler Text" charset="0"/>
                <a:cs typeface="Hoefler Text" charset="0"/>
              </a:rPr>
              <a:t>Recently </a:t>
            </a:r>
            <a:r>
              <a:rPr sz="2800" dirty="0">
                <a:solidFill>
                  <a:schemeClr val="bg1"/>
                </a:solidFill>
                <a:latin typeface="Hoefler Text" charset="0"/>
                <a:ea typeface="Hoefler Text" charset="0"/>
                <a:cs typeface="Hoefler Text" charset="0"/>
              </a:rPr>
              <a:t>added to the ORC Collection</a:t>
            </a:r>
          </a:p>
          <a:p>
            <a:pPr defTabSz="301752">
              <a:spcBef>
                <a:spcPts val="3300"/>
              </a:spcBef>
              <a:defRPr sz="1800">
                <a:solidFill>
                  <a:srgbClr val="000000"/>
                </a:solidFill>
              </a:defRPr>
            </a:pPr>
            <a:r>
              <a:rPr sz="2800" dirty="0">
                <a:solidFill>
                  <a:schemeClr val="bg1"/>
                </a:solidFill>
                <a:latin typeface="Hoefler Text" charset="0"/>
                <a:ea typeface="Hoefler Text" charset="0"/>
                <a:cs typeface="Hoefler Text" charset="0"/>
              </a:rPr>
              <a:t>Designed for very young learners with human voice read aloud embedded throughout</a:t>
            </a:r>
          </a:p>
          <a:p>
            <a:pPr defTabSz="301752">
              <a:spcBef>
                <a:spcPts val="3300"/>
              </a:spcBef>
              <a:defRPr sz="1800">
                <a:solidFill>
                  <a:srgbClr val="000000"/>
                </a:solidFill>
              </a:defRPr>
            </a:pPr>
            <a:r>
              <a:rPr sz="2800" dirty="0">
                <a:solidFill>
                  <a:schemeClr val="bg1"/>
                </a:solidFill>
                <a:latin typeface="Hoefler Text" charset="0"/>
                <a:ea typeface="Hoefler Text" charset="0"/>
                <a:cs typeface="Hoefler Text" charset="0"/>
              </a:rPr>
              <a:t>Stories, pictures, videos, songs and activities build literacy skills</a:t>
            </a:r>
          </a:p>
          <a:p>
            <a:pPr defTabSz="301752">
              <a:spcBef>
                <a:spcPts val="3300"/>
              </a:spcBef>
              <a:defRPr sz="1800">
                <a:solidFill>
                  <a:srgbClr val="000000"/>
                </a:solidFill>
              </a:defRPr>
            </a:pPr>
            <a:r>
              <a:rPr sz="2800" dirty="0">
                <a:solidFill>
                  <a:schemeClr val="bg1"/>
                </a:solidFill>
                <a:latin typeface="Hoefler Text" charset="0"/>
                <a:ea typeface="Hoefler Text" charset="0"/>
                <a:cs typeface="Hoefler Text" charset="0"/>
              </a:rPr>
              <a:t>Related content to Science and Social Studies curricula </a:t>
            </a:r>
          </a:p>
          <a:p>
            <a:pPr defTabSz="301752">
              <a:spcBef>
                <a:spcPts val="3300"/>
              </a:spcBef>
              <a:defRPr sz="1800">
                <a:solidFill>
                  <a:srgbClr val="000000"/>
                </a:solidFill>
              </a:defRPr>
            </a:pPr>
            <a:r>
              <a:rPr sz="2800" dirty="0">
                <a:solidFill>
                  <a:schemeClr val="bg1"/>
                </a:solidFill>
                <a:latin typeface="Hoefler Text" charset="0"/>
                <a:ea typeface="Hoefler Text" charset="0"/>
                <a:cs typeface="Hoefler Text" charset="0"/>
              </a:rPr>
              <a:t>Fun and interactive, works well on iPad or tablet</a:t>
            </a:r>
          </a:p>
          <a:p>
            <a:pPr defTabSz="301752">
              <a:spcBef>
                <a:spcPts val="3300"/>
              </a:spcBef>
              <a:defRPr sz="1800">
                <a:solidFill>
                  <a:srgbClr val="000000"/>
                </a:solidFill>
              </a:defRPr>
            </a:pPr>
            <a:r>
              <a:rPr sz="2800" dirty="0">
                <a:solidFill>
                  <a:schemeClr val="bg1"/>
                </a:solidFill>
                <a:latin typeface="Hoefler Text" charset="0"/>
                <a:ea typeface="Hoefler Text" charset="0"/>
                <a:cs typeface="Hoefler Text" charset="0"/>
              </a:rPr>
              <a:t>URL at the top of the screen acts as a permalink **only for this resource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1" name="Shape 91"/>
          <p:cNvSpPr>
            <a:spLocks noGrp="1"/>
          </p:cNvSpPr>
          <p:nvPr>
            <p:ph type="title" idx="4294967295"/>
          </p:nvPr>
        </p:nvSpPr>
        <p:spPr>
          <a:xfrm>
            <a:off x="2540000" y="623888"/>
            <a:ext cx="10464800" cy="1162050"/>
          </a:xfrm>
          <a:prstGeom prst="rect">
            <a:avLst/>
          </a:prstGeom>
        </p:spPr>
        <p:txBody>
          <a:bodyPr/>
          <a:lstStyle>
            <a:lvl1pPr>
              <a:tabLst>
                <a:tab pos="1485900" algn="l"/>
              </a:tabLst>
            </a:lvl1pPr>
          </a:lstStyle>
          <a:p>
            <a:pPr lvl="0">
              <a:defRPr sz="1800">
                <a:solidFill>
                  <a:srgbClr val="000000"/>
                </a:solidFill>
                <a:effectLst/>
              </a:defRPr>
            </a:pPr>
            <a:r>
              <a:rPr sz="6800" dirty="0" err="1">
                <a:solidFill>
                  <a:schemeClr val="bg2"/>
                </a:solidFill>
                <a:effectLst>
                  <a:outerShdw blurRad="25400" dist="25400" dir="2700000" rotWithShape="0">
                    <a:srgbClr val="FFFFFF">
                      <a:alpha val="50000"/>
                    </a:srgbClr>
                  </a:outerShdw>
                </a:effectLst>
              </a:rPr>
              <a:t>BookFLIX</a:t>
            </a:r>
            <a:r>
              <a:rPr sz="6800" dirty="0">
                <a:solidFill>
                  <a:srgbClr val="363929"/>
                </a:solidFill>
                <a:effectLst>
                  <a:outerShdw blurRad="25400" dist="25400" dir="2700000" rotWithShape="0">
                    <a:srgbClr val="FFFFFF">
                      <a:alpha val="50000"/>
                    </a:srgbClr>
                  </a:outerShdw>
                </a:effectLst>
              </a:rPr>
              <a:t>	</a:t>
            </a:r>
          </a:p>
        </p:txBody>
      </p:sp>
      <p:sp>
        <p:nvSpPr>
          <p:cNvPr id="92" name="Shape 92"/>
          <p:cNvSpPr>
            <a:spLocks noGrp="1"/>
          </p:cNvSpPr>
          <p:nvPr>
            <p:ph type="body" idx="4294967295"/>
          </p:nvPr>
        </p:nvSpPr>
        <p:spPr>
          <a:xfrm>
            <a:off x="1797722" y="1635331"/>
            <a:ext cx="10464800" cy="4792662"/>
          </a:xfrm>
          <a:prstGeom prst="rect">
            <a:avLst/>
          </a:prstGeom>
        </p:spPr>
        <p:txBody>
          <a:bodyPr>
            <a:noAutofit/>
          </a:bodyPr>
          <a:lstStyle/>
          <a:p>
            <a:pPr defTabSz="251460">
              <a:spcBef>
                <a:spcPts val="2700"/>
              </a:spcBef>
              <a:defRPr sz="1800">
                <a:solidFill>
                  <a:srgbClr val="000000"/>
                </a:solidFill>
              </a:defRPr>
            </a:pPr>
            <a:r>
              <a:rPr lang="en-US" sz="2400" dirty="0" smtClean="0">
                <a:solidFill>
                  <a:schemeClr val="bg1"/>
                </a:solidFill>
                <a:latin typeface="Hoefler Text" charset="0"/>
                <a:ea typeface="Hoefler Text" charset="0"/>
                <a:cs typeface="Hoefler Text" charset="0"/>
              </a:rPr>
              <a:t>Found in Grades 1- 3 Science and Kinder - Grade 1 Social Studies Curriculum Maps</a:t>
            </a:r>
          </a:p>
          <a:p>
            <a:pPr defTabSz="251460">
              <a:spcBef>
                <a:spcPts val="2700"/>
              </a:spcBef>
              <a:defRPr sz="1800">
                <a:solidFill>
                  <a:srgbClr val="000000"/>
                </a:solidFill>
              </a:defRPr>
            </a:pPr>
            <a:r>
              <a:rPr sz="2400" dirty="0" smtClean="0">
                <a:solidFill>
                  <a:schemeClr val="bg1"/>
                </a:solidFill>
                <a:latin typeface="Hoefler Text" charset="0"/>
                <a:ea typeface="Hoefler Text" charset="0"/>
                <a:cs typeface="Hoefler Text" charset="0"/>
              </a:rPr>
              <a:t>Recommended </a:t>
            </a:r>
            <a:r>
              <a:rPr sz="2400" dirty="0">
                <a:solidFill>
                  <a:schemeClr val="bg1"/>
                </a:solidFill>
                <a:latin typeface="Hoefler Text" charset="0"/>
                <a:ea typeface="Hoefler Text" charset="0"/>
                <a:cs typeface="Hoefler Text" charset="0"/>
              </a:rPr>
              <a:t>for K-3 students </a:t>
            </a:r>
          </a:p>
          <a:p>
            <a:pPr defTabSz="251460">
              <a:spcBef>
                <a:spcPts val="2700"/>
              </a:spcBef>
              <a:defRPr sz="1800">
                <a:solidFill>
                  <a:srgbClr val="000000"/>
                </a:solidFill>
              </a:defRPr>
            </a:pPr>
            <a:r>
              <a:rPr sz="2400" dirty="0">
                <a:solidFill>
                  <a:schemeClr val="bg1"/>
                </a:solidFill>
                <a:latin typeface="Hoefler Text" charset="0"/>
                <a:ea typeface="Hoefler Text" charset="0"/>
                <a:cs typeface="Hoefler Text" charset="0"/>
              </a:rPr>
              <a:t>120 fiction and nonfiction book pairs (250 books total) organized into themes</a:t>
            </a:r>
          </a:p>
          <a:p>
            <a:pPr defTabSz="251460">
              <a:spcBef>
                <a:spcPts val="2700"/>
              </a:spcBef>
              <a:defRPr sz="1800">
                <a:solidFill>
                  <a:srgbClr val="000000"/>
                </a:solidFill>
              </a:defRPr>
            </a:pPr>
            <a:r>
              <a:rPr sz="2400" dirty="0">
                <a:solidFill>
                  <a:schemeClr val="bg1"/>
                </a:solidFill>
                <a:latin typeface="Hoefler Text" charset="0"/>
                <a:ea typeface="Hoefler Text" charset="0"/>
                <a:cs typeface="Hoefler Text" charset="0"/>
              </a:rPr>
              <a:t>Pairing fiction with related nonfiction increases student comprehension when reading both formats</a:t>
            </a:r>
          </a:p>
          <a:p>
            <a:pPr defTabSz="251460">
              <a:spcBef>
                <a:spcPts val="2700"/>
              </a:spcBef>
              <a:defRPr sz="1800">
                <a:solidFill>
                  <a:srgbClr val="000000"/>
                </a:solidFill>
              </a:defRPr>
            </a:pPr>
            <a:r>
              <a:rPr sz="2400" dirty="0">
                <a:solidFill>
                  <a:schemeClr val="bg1"/>
                </a:solidFill>
                <a:latin typeface="Hoefler Text" charset="0"/>
                <a:ea typeface="Hoefler Text" charset="0"/>
                <a:cs typeface="Hoefler Text" charset="0"/>
              </a:rPr>
              <a:t>Search titles by guided reading level </a:t>
            </a:r>
            <a:r>
              <a:rPr sz="2400" dirty="0" smtClean="0">
                <a:solidFill>
                  <a:schemeClr val="bg1"/>
                </a:solidFill>
                <a:latin typeface="Hoefler Text" charset="0"/>
                <a:ea typeface="Hoefler Text" charset="0"/>
                <a:cs typeface="Hoefler Text" charset="0"/>
              </a:rPr>
              <a:t>(</a:t>
            </a:r>
            <a:r>
              <a:rPr lang="en-US" sz="2400" dirty="0">
                <a:solidFill>
                  <a:schemeClr val="bg1"/>
                </a:solidFill>
                <a:latin typeface="Hoefler Text" charset="0"/>
                <a:ea typeface="Hoefler Text" charset="0"/>
                <a:cs typeface="Hoefler Text" charset="0"/>
              </a:rPr>
              <a:t>F</a:t>
            </a:r>
            <a:r>
              <a:rPr sz="2400" dirty="0" smtClean="0">
                <a:solidFill>
                  <a:schemeClr val="bg1"/>
                </a:solidFill>
                <a:latin typeface="Hoefler Text" charset="0"/>
                <a:ea typeface="Hoefler Text" charset="0"/>
                <a:cs typeface="Hoefler Text" charset="0"/>
              </a:rPr>
              <a:t>ountas </a:t>
            </a:r>
            <a:r>
              <a:rPr sz="2400" dirty="0">
                <a:solidFill>
                  <a:schemeClr val="bg1"/>
                </a:solidFill>
                <a:latin typeface="Hoefler Text" charset="0"/>
                <a:ea typeface="Hoefler Text" charset="0"/>
                <a:cs typeface="Hoefler Text" charset="0"/>
              </a:rPr>
              <a:t>and </a:t>
            </a:r>
            <a:r>
              <a:rPr lang="en-US" sz="2400" dirty="0">
                <a:solidFill>
                  <a:schemeClr val="bg1"/>
                </a:solidFill>
                <a:latin typeface="Hoefler Text" charset="0"/>
                <a:ea typeface="Hoefler Text" charset="0"/>
                <a:cs typeface="Hoefler Text" charset="0"/>
              </a:rPr>
              <a:t>P</a:t>
            </a:r>
            <a:r>
              <a:rPr sz="2400" dirty="0" smtClean="0">
                <a:solidFill>
                  <a:schemeClr val="bg1"/>
                </a:solidFill>
                <a:latin typeface="Hoefler Text" charset="0"/>
                <a:ea typeface="Hoefler Text" charset="0"/>
                <a:cs typeface="Hoefler Text" charset="0"/>
              </a:rPr>
              <a:t>innell</a:t>
            </a:r>
            <a:r>
              <a:rPr sz="2400" dirty="0">
                <a:solidFill>
                  <a:schemeClr val="bg1"/>
                </a:solidFill>
                <a:latin typeface="Hoefler Text" charset="0"/>
                <a:ea typeface="Hoefler Text" charset="0"/>
                <a:cs typeface="Hoefler Text" charset="0"/>
              </a:rPr>
              <a:t>), author, grade level, theme, etc.</a:t>
            </a:r>
          </a:p>
          <a:p>
            <a:pPr defTabSz="251460">
              <a:spcBef>
                <a:spcPts val="2700"/>
              </a:spcBef>
              <a:defRPr sz="1800">
                <a:solidFill>
                  <a:srgbClr val="000000"/>
                </a:solidFill>
              </a:defRPr>
            </a:pPr>
            <a:r>
              <a:rPr sz="2400" dirty="0">
                <a:solidFill>
                  <a:schemeClr val="bg1"/>
                </a:solidFill>
                <a:latin typeface="Hoefler Text" charset="0"/>
                <a:ea typeface="Hoefler Text" charset="0"/>
                <a:cs typeface="Hoefler Text" charset="0"/>
              </a:rPr>
              <a:t>Lesson plans provided for each pair</a:t>
            </a:r>
          </a:p>
          <a:p>
            <a:pPr defTabSz="251460">
              <a:spcBef>
                <a:spcPts val="2700"/>
              </a:spcBef>
              <a:defRPr sz="1800">
                <a:solidFill>
                  <a:srgbClr val="000000"/>
                </a:solidFill>
              </a:defRPr>
            </a:pPr>
            <a:r>
              <a:rPr sz="2400" dirty="0">
                <a:solidFill>
                  <a:schemeClr val="bg1"/>
                </a:solidFill>
                <a:latin typeface="Hoefler Text" charset="0"/>
                <a:ea typeface="Hoefler Text" charset="0"/>
                <a:cs typeface="Hoefler Text" charset="0"/>
              </a:rPr>
              <a:t>Real voice audio support embedded throughout resources to allow emergent readers to navigate the resource independently</a:t>
            </a:r>
          </a:p>
          <a:p>
            <a:pPr defTabSz="251460">
              <a:spcBef>
                <a:spcPts val="2700"/>
              </a:spcBef>
              <a:defRPr sz="1800">
                <a:solidFill>
                  <a:srgbClr val="000000"/>
                </a:solidFill>
              </a:defRPr>
            </a:pPr>
            <a:r>
              <a:rPr sz="2400" dirty="0">
                <a:solidFill>
                  <a:schemeClr val="bg1"/>
                </a:solidFill>
                <a:latin typeface="Hoefler Text" charset="0"/>
                <a:ea typeface="Hoefler Text" charset="0"/>
                <a:cs typeface="Hoefler Text" charset="0"/>
              </a:rPr>
              <a:t>Between 1-3 follow up “puzzlers” for each pair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7" name="Shape 97"/>
          <p:cNvSpPr>
            <a:spLocks noGrp="1"/>
          </p:cNvSpPr>
          <p:nvPr>
            <p:ph type="title" idx="4294967295"/>
          </p:nvPr>
        </p:nvSpPr>
        <p:spPr>
          <a:xfrm>
            <a:off x="1397000" y="152400"/>
            <a:ext cx="11607800" cy="2590800"/>
          </a:xfrm>
          <a:prstGeom prst="rect">
            <a:avLst/>
          </a:prstGeom>
        </p:spPr>
        <p:txBody>
          <a:bodyPr/>
          <a:lstStyle/>
          <a:p>
            <a:pPr lvl="0">
              <a:tabLst>
                <a:tab pos="1485900" algn="l"/>
              </a:tabLst>
              <a:defRPr sz="1800">
                <a:solidFill>
                  <a:srgbClr val="000000"/>
                </a:solidFill>
                <a:effectLst/>
              </a:defRPr>
            </a:pPr>
            <a:r>
              <a:rPr sz="7900" u="sng" dirty="0">
                <a:solidFill>
                  <a:schemeClr val="bg2"/>
                </a:solidFill>
                <a:effectLst>
                  <a:outerShdw blurRad="25400" dist="25400" dir="2700000" rotWithShape="0">
                    <a:srgbClr val="FFFFFF">
                      <a:alpha val="50000"/>
                    </a:srgbClr>
                  </a:outerShdw>
                </a:effectLst>
              </a:rPr>
              <a:t>TeachingBooks.net</a:t>
            </a:r>
            <a:r>
              <a:rPr sz="7900" dirty="0">
                <a:solidFill>
                  <a:srgbClr val="363929"/>
                </a:solidFill>
                <a:effectLst>
                  <a:outerShdw blurRad="25400" dist="25400" dir="2700000" rotWithShape="0">
                    <a:srgbClr val="FFFFFF">
                      <a:alpha val="50000"/>
                    </a:srgbClr>
                  </a:outerShdw>
                </a:effectLst>
              </a:rPr>
              <a:t>	</a:t>
            </a:r>
          </a:p>
        </p:txBody>
      </p:sp>
      <p:sp>
        <p:nvSpPr>
          <p:cNvPr id="98" name="Shape 98"/>
          <p:cNvSpPr>
            <a:spLocks noGrp="1"/>
          </p:cNvSpPr>
          <p:nvPr>
            <p:ph type="body" idx="4294967295"/>
          </p:nvPr>
        </p:nvSpPr>
        <p:spPr>
          <a:xfrm>
            <a:off x="1595438" y="2092960"/>
            <a:ext cx="11409362" cy="7109778"/>
          </a:xfrm>
          <a:prstGeom prst="rect">
            <a:avLst/>
          </a:prstGeom>
        </p:spPr>
        <p:txBody>
          <a:bodyPr>
            <a:normAutofit fontScale="92500" lnSpcReduction="20000"/>
          </a:bodyPr>
          <a:lstStyle/>
          <a:p>
            <a:pPr defTabSz="269747">
              <a:spcBef>
                <a:spcPts val="2900"/>
              </a:spcBef>
              <a:defRPr sz="1800">
                <a:solidFill>
                  <a:srgbClr val="000000"/>
                </a:solidFill>
              </a:defRPr>
            </a:pPr>
            <a:r>
              <a:rPr lang="en-US" sz="2359" dirty="0" smtClean="0">
                <a:solidFill>
                  <a:schemeClr val="bg1"/>
                </a:solidFill>
                <a:latin typeface="Hoefler Text" charset="0"/>
                <a:ea typeface="Hoefler Text" charset="0"/>
                <a:cs typeface="Hoefler Text" charset="0"/>
              </a:rPr>
              <a:t>Not currently found in Curriculum Maps for Science and Social Studies, but will be used in the English &amp; Language Arts Curriculum Maps</a:t>
            </a:r>
          </a:p>
          <a:p>
            <a:pPr defTabSz="269747">
              <a:spcBef>
                <a:spcPts val="2900"/>
              </a:spcBef>
              <a:defRPr sz="1800">
                <a:solidFill>
                  <a:srgbClr val="000000"/>
                </a:solidFill>
              </a:defRPr>
            </a:pPr>
            <a:r>
              <a:rPr sz="2359" dirty="0" smtClean="0">
                <a:solidFill>
                  <a:schemeClr val="bg1"/>
                </a:solidFill>
                <a:latin typeface="Hoefler Text" charset="0"/>
                <a:ea typeface="Hoefler Text" charset="0"/>
                <a:cs typeface="Hoefler Text" charset="0"/>
              </a:rPr>
              <a:t>A </a:t>
            </a:r>
            <a:r>
              <a:rPr sz="2359" dirty="0">
                <a:solidFill>
                  <a:schemeClr val="bg1"/>
                </a:solidFill>
                <a:latin typeface="Hoefler Text" charset="0"/>
                <a:ea typeface="Hoefler Text" charset="0"/>
                <a:cs typeface="Hoefler Text" charset="0"/>
              </a:rPr>
              <a:t>wealth of support materials to teach and promote books in your school (book trailers, author interviews and read ins, author audio name pronunciation, QR flyers, embedded citations, book guides and lesson plans)</a:t>
            </a:r>
          </a:p>
          <a:p>
            <a:pPr defTabSz="269747">
              <a:spcBef>
                <a:spcPts val="2900"/>
              </a:spcBef>
              <a:defRPr sz="1800">
                <a:solidFill>
                  <a:srgbClr val="000000"/>
                </a:solidFill>
              </a:defRPr>
            </a:pPr>
            <a:r>
              <a:rPr sz="2359" dirty="0">
                <a:solidFill>
                  <a:schemeClr val="bg1"/>
                </a:solidFill>
                <a:latin typeface="Hoefler Text" charset="0"/>
                <a:ea typeface="Hoefler Text" charset="0"/>
                <a:cs typeface="Hoefler Text" charset="0"/>
              </a:rPr>
              <a:t>Share/permalink any page using the Email/Text/QR Flyer/Bookmark or </a:t>
            </a:r>
            <a:r>
              <a:rPr sz="2359" dirty="0" smtClean="0">
                <a:solidFill>
                  <a:schemeClr val="bg1"/>
                </a:solidFill>
                <a:latin typeface="Hoefler Text" charset="0"/>
                <a:ea typeface="Hoefler Text" charset="0"/>
                <a:cs typeface="Hoefler Text" charset="0"/>
              </a:rPr>
              <a:t>Perma</a:t>
            </a:r>
            <a:r>
              <a:rPr lang="en-US" sz="2359" dirty="0" smtClean="0">
                <a:solidFill>
                  <a:schemeClr val="bg1"/>
                </a:solidFill>
                <a:latin typeface="Hoefler Text" charset="0"/>
                <a:ea typeface="Hoefler Text" charset="0"/>
                <a:cs typeface="Hoefler Text" charset="0"/>
              </a:rPr>
              <a:t>l</a:t>
            </a:r>
            <a:r>
              <a:rPr sz="2359" dirty="0" smtClean="0">
                <a:solidFill>
                  <a:schemeClr val="bg1"/>
                </a:solidFill>
                <a:latin typeface="Hoefler Text" charset="0"/>
                <a:ea typeface="Hoefler Text" charset="0"/>
                <a:cs typeface="Hoefler Text" charset="0"/>
              </a:rPr>
              <a:t>ink </a:t>
            </a:r>
            <a:r>
              <a:rPr sz="2359" dirty="0">
                <a:solidFill>
                  <a:schemeClr val="bg1"/>
                </a:solidFill>
                <a:latin typeface="Hoefler Text" charset="0"/>
                <a:ea typeface="Hoefler Text" charset="0"/>
                <a:cs typeface="Hoefler Text" charset="0"/>
              </a:rPr>
              <a:t>features</a:t>
            </a:r>
          </a:p>
          <a:p>
            <a:pPr defTabSz="269747">
              <a:spcBef>
                <a:spcPts val="2900"/>
              </a:spcBef>
              <a:defRPr sz="1800">
                <a:solidFill>
                  <a:srgbClr val="000000"/>
                </a:solidFill>
              </a:defRPr>
            </a:pPr>
            <a:r>
              <a:rPr sz="2359" dirty="0">
                <a:solidFill>
                  <a:schemeClr val="bg1"/>
                </a:solidFill>
                <a:latin typeface="Hoefler Text" charset="0"/>
                <a:ea typeface="Hoefler Text" charset="0"/>
                <a:cs typeface="Hoefler Text" charset="0"/>
              </a:rPr>
              <a:t>Access Alberta specific booklists:</a:t>
            </a:r>
          </a:p>
          <a:p>
            <a:pPr marL="665099" lvl="1" indent="-342900" defTabSz="269747">
              <a:spcBef>
                <a:spcPts val="2900"/>
              </a:spcBef>
              <a:defRPr sz="1800">
                <a:solidFill>
                  <a:srgbClr val="000000"/>
                </a:solidFill>
              </a:defRPr>
            </a:pPr>
            <a:r>
              <a:rPr sz="2359" dirty="0">
                <a:solidFill>
                  <a:schemeClr val="bg1"/>
                </a:solidFill>
                <a:latin typeface="Hoefler Text" charset="0"/>
                <a:ea typeface="Hoefler Text" charset="0"/>
                <a:cs typeface="Hoefler Text" charset="0"/>
              </a:rPr>
              <a:t>Pacific Northwest Library Association Young Readers Choice Award (YRCA)</a:t>
            </a:r>
          </a:p>
          <a:p>
            <a:pPr marL="665099" lvl="1" indent="-342900" defTabSz="269747">
              <a:spcBef>
                <a:spcPts val="2900"/>
              </a:spcBef>
              <a:defRPr sz="1800">
                <a:solidFill>
                  <a:srgbClr val="000000"/>
                </a:solidFill>
              </a:defRPr>
            </a:pPr>
            <a:r>
              <a:rPr sz="2359" dirty="0">
                <a:solidFill>
                  <a:schemeClr val="bg1"/>
                </a:solidFill>
                <a:latin typeface="Hoefler Text" charset="0"/>
                <a:ea typeface="Hoefler Text" charset="0"/>
                <a:cs typeface="Hoefler Text" charset="0"/>
              </a:rPr>
              <a:t>ELA Authorized Novel and Nonfiction Reading List for grades 4-12</a:t>
            </a:r>
          </a:p>
          <a:p>
            <a:pPr marL="665099" lvl="1" indent="-342900" defTabSz="269747">
              <a:spcBef>
                <a:spcPts val="2900"/>
              </a:spcBef>
              <a:defRPr sz="1800">
                <a:solidFill>
                  <a:srgbClr val="000000"/>
                </a:solidFill>
              </a:defRPr>
            </a:pPr>
            <a:r>
              <a:rPr sz="2359" dirty="0">
                <a:solidFill>
                  <a:schemeClr val="bg1"/>
                </a:solidFill>
                <a:latin typeface="Hoefler Text" charset="0"/>
                <a:ea typeface="Hoefler Text" charset="0"/>
                <a:cs typeface="Hoefler Text" charset="0"/>
              </a:rPr>
              <a:t>Meet-the-Author book readings in English and French</a:t>
            </a:r>
          </a:p>
          <a:p>
            <a:pPr marL="665099" lvl="1" indent="-342900" defTabSz="269747">
              <a:spcBef>
                <a:spcPts val="2900"/>
              </a:spcBef>
              <a:defRPr sz="1800">
                <a:solidFill>
                  <a:srgbClr val="000000"/>
                </a:solidFill>
              </a:defRPr>
            </a:pPr>
            <a:r>
              <a:rPr sz="2359" dirty="0">
                <a:solidFill>
                  <a:schemeClr val="bg1"/>
                </a:solidFill>
                <a:latin typeface="Hoefler Text" charset="0"/>
                <a:ea typeface="Hoefler Text" charset="0"/>
                <a:cs typeface="Hoefler Text" charset="0"/>
              </a:rPr>
              <a:t>Canadian Book Award Winners/Canadian Book and Author Resources</a:t>
            </a:r>
          </a:p>
          <a:p>
            <a:pPr defTabSz="269747">
              <a:spcBef>
                <a:spcPts val="2900"/>
              </a:spcBef>
              <a:defRPr sz="1800">
                <a:solidFill>
                  <a:srgbClr val="000000"/>
                </a:solidFill>
              </a:defRPr>
            </a:pPr>
            <a:r>
              <a:rPr sz="2359" dirty="0">
                <a:solidFill>
                  <a:schemeClr val="bg1"/>
                </a:solidFill>
                <a:latin typeface="Hoefler Text" charset="0"/>
                <a:ea typeface="Hoefler Text" charset="0"/>
                <a:cs typeface="Hoefler Text" charset="0"/>
              </a:rPr>
              <a:t>Create and/or request a personalized booklist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 name="Shape 102"/>
          <p:cNvSpPr>
            <a:spLocks noGrp="1"/>
          </p:cNvSpPr>
          <p:nvPr>
            <p:ph type="title" idx="4294967295"/>
          </p:nvPr>
        </p:nvSpPr>
        <p:spPr>
          <a:xfrm>
            <a:off x="1439863" y="152400"/>
            <a:ext cx="11564937" cy="1881188"/>
          </a:xfrm>
          <a:prstGeom prst="rect">
            <a:avLst/>
          </a:prstGeom>
        </p:spPr>
        <p:txBody>
          <a:bodyPr>
            <a:normAutofit/>
          </a:bodyPr>
          <a:lstStyle/>
          <a:p>
            <a:pPr lvl="0" algn="l">
              <a:tabLst>
                <a:tab pos="1485900" algn="l"/>
              </a:tabLst>
              <a:defRPr sz="1800">
                <a:solidFill>
                  <a:srgbClr val="000000"/>
                </a:solidFill>
                <a:effectLst/>
              </a:defRPr>
            </a:pPr>
            <a:r>
              <a:rPr lang="en-US" sz="6000" dirty="0" smtClean="0">
                <a:solidFill>
                  <a:schemeClr val="bg2"/>
                </a:solidFill>
                <a:effectLst>
                  <a:outerShdw blurRad="25400" dist="25400" dir="2700000" rotWithShape="0">
                    <a:srgbClr val="FFFFFF">
                      <a:alpha val="50000"/>
                    </a:srgbClr>
                  </a:outerShdw>
                </a:effectLst>
              </a:rPr>
              <a:t>Literature Resource Center</a:t>
            </a:r>
            <a:endParaRPr sz="6000" dirty="0">
              <a:solidFill>
                <a:schemeClr val="bg2"/>
              </a:solidFill>
              <a:effectLst>
                <a:outerShdw blurRad="25400" dist="25400" dir="2700000" rotWithShape="0">
                  <a:srgbClr val="FFFFFF">
                    <a:alpha val="50000"/>
                  </a:srgbClr>
                </a:outerShdw>
              </a:effectLst>
            </a:endParaRPr>
          </a:p>
        </p:txBody>
      </p:sp>
      <p:sp>
        <p:nvSpPr>
          <p:cNvPr id="103" name="Shape 103"/>
          <p:cNvSpPr>
            <a:spLocks noGrp="1"/>
          </p:cNvSpPr>
          <p:nvPr>
            <p:ph type="body" idx="4294967295"/>
          </p:nvPr>
        </p:nvSpPr>
        <p:spPr>
          <a:xfrm>
            <a:off x="1439863" y="1785769"/>
            <a:ext cx="11564937" cy="7628106"/>
          </a:xfrm>
          <a:prstGeom prst="rect">
            <a:avLst/>
          </a:prstGeom>
        </p:spPr>
        <p:txBody>
          <a:bodyPr>
            <a:normAutofit lnSpcReduction="10000"/>
          </a:bodyPr>
          <a:lstStyle/>
          <a:p>
            <a:pPr marL="222122" indent="-222122" defTabSz="309625">
              <a:spcBef>
                <a:spcPts val="2200"/>
              </a:spcBef>
              <a:defRPr sz="2225">
                <a:latin typeface="Hoefler Text"/>
                <a:ea typeface="Hoefler Text"/>
                <a:cs typeface="Hoefler Text"/>
                <a:sym typeface="Hoefler Text"/>
              </a:defRPr>
            </a:pPr>
            <a:r>
              <a:rPr lang="en-US" sz="2400" dirty="0">
                <a:solidFill>
                  <a:schemeClr val="bg1"/>
                </a:solidFill>
              </a:rPr>
              <a:t>Not currently found in Curriculum Maps for Science and Social Studies, but will be used in the English &amp; Language Arts Curriculum </a:t>
            </a:r>
            <a:r>
              <a:rPr lang="en-US" sz="2400" dirty="0" smtClean="0">
                <a:solidFill>
                  <a:schemeClr val="bg1"/>
                </a:solidFill>
              </a:rPr>
              <a:t>Maps</a:t>
            </a:r>
            <a:endParaRPr lang="en-US" sz="2400" dirty="0" smtClean="0">
              <a:solidFill>
                <a:schemeClr val="bg1"/>
              </a:solidFill>
              <a:sym typeface="Hoefler Text"/>
            </a:endParaRPr>
          </a:p>
          <a:p>
            <a:pPr marL="222122" indent="-222122" defTabSz="309625">
              <a:spcBef>
                <a:spcPts val="2200"/>
              </a:spcBef>
              <a:defRPr sz="2225">
                <a:latin typeface="Hoefler Text"/>
                <a:ea typeface="Hoefler Text"/>
                <a:cs typeface="Hoefler Text"/>
                <a:sym typeface="Hoefler Text"/>
              </a:defRPr>
            </a:pPr>
            <a:r>
              <a:rPr lang="en-US" sz="2400" dirty="0" smtClean="0">
                <a:solidFill>
                  <a:schemeClr val="bg1"/>
                </a:solidFill>
                <a:sym typeface="Hoefler Text"/>
              </a:rPr>
              <a:t>Gale </a:t>
            </a:r>
            <a:r>
              <a:rPr lang="en-US" sz="2400" dirty="0">
                <a:solidFill>
                  <a:schemeClr val="bg1"/>
                </a:solidFill>
                <a:sym typeface="Hoefler Text"/>
              </a:rPr>
              <a:t>resource that supports the grades 7-12 English and Language Arts curriculum</a:t>
            </a:r>
          </a:p>
          <a:p>
            <a:pPr marL="222122" indent="-222122" defTabSz="309625">
              <a:spcBef>
                <a:spcPts val="2200"/>
              </a:spcBef>
              <a:defRPr sz="2225">
                <a:latin typeface="Hoefler Text"/>
                <a:ea typeface="Hoefler Text"/>
                <a:cs typeface="Hoefler Text"/>
                <a:sym typeface="Hoefler Text"/>
              </a:defRPr>
            </a:pPr>
            <a:r>
              <a:rPr lang="en-US" sz="2400" dirty="0">
                <a:solidFill>
                  <a:schemeClr val="bg1"/>
                </a:solidFill>
                <a:sym typeface="Hoefler Text"/>
              </a:rPr>
              <a:t>Read aloud feature in the top left-hand corner of every article</a:t>
            </a:r>
          </a:p>
          <a:p>
            <a:pPr marL="222122" indent="-222122" defTabSz="309625">
              <a:spcBef>
                <a:spcPts val="2200"/>
              </a:spcBef>
              <a:defRPr sz="2225">
                <a:latin typeface="Hoefler Text"/>
                <a:ea typeface="Hoefler Text"/>
                <a:cs typeface="Hoefler Text"/>
                <a:sym typeface="Hoefler Text"/>
              </a:defRPr>
            </a:pPr>
            <a:r>
              <a:rPr lang="en-US" sz="2400" dirty="0">
                <a:solidFill>
                  <a:schemeClr val="bg1"/>
                </a:solidFill>
              </a:rPr>
              <a:t>Text Translation to 13 languages</a:t>
            </a:r>
          </a:p>
          <a:p>
            <a:pPr marL="222122" indent="-222122" defTabSz="309625">
              <a:spcBef>
                <a:spcPts val="2200"/>
              </a:spcBef>
              <a:defRPr sz="2225">
                <a:latin typeface="Hoefler Text"/>
                <a:ea typeface="Hoefler Text"/>
                <a:cs typeface="Hoefler Text"/>
                <a:sym typeface="Hoefler Text"/>
              </a:defRPr>
            </a:pPr>
            <a:r>
              <a:rPr lang="en-US" sz="2400" dirty="0">
                <a:solidFill>
                  <a:schemeClr val="bg1"/>
                </a:solidFill>
              </a:rPr>
              <a:t>Highlight and take notes within the article, save to a folder without an account</a:t>
            </a:r>
          </a:p>
          <a:p>
            <a:pPr marL="222122" indent="-222122" defTabSz="309625">
              <a:spcBef>
                <a:spcPts val="2200"/>
              </a:spcBef>
              <a:defRPr sz="2225">
                <a:latin typeface="Hoefler Text"/>
                <a:ea typeface="Hoefler Text"/>
                <a:cs typeface="Hoefler Text"/>
                <a:sym typeface="Hoefler Text"/>
              </a:defRPr>
            </a:pPr>
            <a:r>
              <a:rPr lang="en-US" sz="2400" dirty="0">
                <a:solidFill>
                  <a:schemeClr val="bg1"/>
                </a:solidFill>
              </a:rPr>
              <a:t>Embedded citation tools (MLA </a:t>
            </a:r>
            <a:r>
              <a:rPr lang="en-US" sz="2400" dirty="0" smtClean="0">
                <a:solidFill>
                  <a:schemeClr val="bg1"/>
                </a:solidFill>
              </a:rPr>
              <a:t>8th Edition, </a:t>
            </a:r>
            <a:r>
              <a:rPr lang="en-US" sz="2400" dirty="0">
                <a:solidFill>
                  <a:schemeClr val="bg1"/>
                </a:solidFill>
              </a:rPr>
              <a:t>APA 6th </a:t>
            </a:r>
            <a:r>
              <a:rPr lang="en-US" sz="2400" dirty="0" smtClean="0">
                <a:solidFill>
                  <a:schemeClr val="bg1"/>
                </a:solidFill>
              </a:rPr>
              <a:t>Edition, Chicago 16</a:t>
            </a:r>
            <a:r>
              <a:rPr lang="en-US" sz="2400" baseline="30000" dirty="0" smtClean="0">
                <a:solidFill>
                  <a:schemeClr val="bg1"/>
                </a:solidFill>
              </a:rPr>
              <a:t>th</a:t>
            </a:r>
            <a:r>
              <a:rPr lang="en-US" sz="2400" dirty="0" smtClean="0">
                <a:solidFill>
                  <a:schemeClr val="bg1"/>
                </a:solidFill>
              </a:rPr>
              <a:t> Edition)</a:t>
            </a:r>
            <a:endParaRPr lang="en-US" sz="2400" dirty="0">
              <a:solidFill>
                <a:schemeClr val="bg1"/>
              </a:solidFill>
            </a:endParaRPr>
          </a:p>
          <a:p>
            <a:pPr marL="222122" indent="-222122" defTabSz="309625">
              <a:spcBef>
                <a:spcPts val="2200"/>
              </a:spcBef>
              <a:defRPr sz="2225">
                <a:latin typeface="Hoefler Text"/>
                <a:ea typeface="Hoefler Text"/>
                <a:cs typeface="Hoefler Text"/>
                <a:sym typeface="Hoefler Text"/>
              </a:defRPr>
            </a:pPr>
            <a:r>
              <a:rPr lang="en-US" sz="2400" dirty="0">
                <a:solidFill>
                  <a:schemeClr val="bg1"/>
                </a:solidFill>
              </a:rPr>
              <a:t>Links to “Related Subjects” to support shallow searchers</a:t>
            </a:r>
          </a:p>
          <a:p>
            <a:pPr marL="222122" indent="-222122" defTabSz="309625">
              <a:spcBef>
                <a:spcPts val="2200"/>
              </a:spcBef>
              <a:defRPr sz="2225">
                <a:latin typeface="Hoefler Text"/>
                <a:ea typeface="Hoefler Text"/>
                <a:cs typeface="Hoefler Text"/>
                <a:sym typeface="Hoefler Text"/>
              </a:defRPr>
            </a:pPr>
            <a:r>
              <a:rPr lang="en-US" sz="2400" dirty="0">
                <a:solidFill>
                  <a:schemeClr val="bg1"/>
                </a:solidFill>
              </a:rPr>
              <a:t>Share/permalink any page using the “Bookmark” tab right side of the search bar at the top</a:t>
            </a:r>
          </a:p>
          <a:p>
            <a:pPr marL="222122" indent="-222122" defTabSz="309625">
              <a:spcBef>
                <a:spcPts val="2200"/>
              </a:spcBef>
              <a:defRPr sz="2225">
                <a:latin typeface="Hoefler Text"/>
                <a:ea typeface="Hoefler Text"/>
                <a:cs typeface="Hoefler Text"/>
                <a:sym typeface="Hoefler Text"/>
              </a:defRPr>
            </a:pPr>
            <a:r>
              <a:rPr lang="en-US" sz="2400" dirty="0">
                <a:solidFill>
                  <a:schemeClr val="bg1"/>
                </a:solidFill>
              </a:rPr>
              <a:t>Advanced search allows for Boolean</a:t>
            </a:r>
          </a:p>
          <a:p>
            <a:pPr marL="213740" indent="-213740" defTabSz="233172">
              <a:spcBef>
                <a:spcPts val="2500"/>
              </a:spcBef>
              <a:defRPr sz="2142">
                <a:latin typeface="Hoefler Text"/>
                <a:ea typeface="Hoefler Text"/>
                <a:cs typeface="Hoefler Text"/>
                <a:sym typeface="Hoefler Text"/>
              </a:defRPr>
            </a:pPr>
            <a:r>
              <a:rPr lang="en-US" sz="2400" dirty="0">
                <a:solidFill>
                  <a:schemeClr val="bg1"/>
                </a:solidFill>
              </a:rPr>
              <a:t>Save to </a:t>
            </a:r>
            <a:r>
              <a:rPr lang="en-US" sz="2400" b="1" u="sng" dirty="0">
                <a:solidFill>
                  <a:schemeClr val="bg1"/>
                </a:solidFill>
              </a:rPr>
              <a:t>Google Classroom</a:t>
            </a:r>
            <a:r>
              <a:rPr lang="en-US" sz="2400" dirty="0">
                <a:solidFill>
                  <a:schemeClr val="bg1"/>
                </a:solidFill>
              </a:rPr>
              <a:t>, </a:t>
            </a:r>
            <a:r>
              <a:rPr lang="en-US" sz="2400" b="1" u="sng" dirty="0">
                <a:solidFill>
                  <a:schemeClr val="bg1"/>
                </a:solidFill>
              </a:rPr>
              <a:t>Google</a:t>
            </a:r>
            <a:r>
              <a:rPr lang="en-US" sz="2400" dirty="0">
                <a:solidFill>
                  <a:schemeClr val="bg1"/>
                </a:solidFill>
              </a:rPr>
              <a:t>, or Microsoft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5870" y="358962"/>
            <a:ext cx="1598930" cy="15989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6" name="Shape 106"/>
          <p:cNvSpPr>
            <a:spLocks noGrp="1"/>
          </p:cNvSpPr>
          <p:nvPr>
            <p:ph type="title" idx="4294967295"/>
          </p:nvPr>
        </p:nvSpPr>
        <p:spPr>
          <a:xfrm>
            <a:off x="1409700" y="152400"/>
            <a:ext cx="11595100" cy="1493838"/>
          </a:xfrm>
          <a:prstGeom prst="rect">
            <a:avLst/>
          </a:prstGeom>
        </p:spPr>
        <p:txBody>
          <a:bodyPr/>
          <a:lstStyle>
            <a:lvl1pPr>
              <a:tabLst>
                <a:tab pos="1485900" algn="l"/>
              </a:tabLst>
            </a:lvl1pPr>
          </a:lstStyle>
          <a:p>
            <a:pPr lvl="0">
              <a:defRPr sz="1800">
                <a:solidFill>
                  <a:srgbClr val="000000"/>
                </a:solidFill>
                <a:effectLst/>
              </a:defRPr>
            </a:pPr>
            <a:r>
              <a:rPr lang="en-US" sz="6800" dirty="0" smtClean="0">
                <a:solidFill>
                  <a:schemeClr val="bg2"/>
                </a:solidFill>
                <a:effectLst>
                  <a:outerShdw blurRad="25400" dist="25400" dir="2700000" rotWithShape="0">
                    <a:srgbClr val="FFFFFF">
                      <a:alpha val="50000"/>
                    </a:srgbClr>
                  </a:outerShdw>
                </a:effectLst>
              </a:rPr>
              <a:t>Academic OneFile</a:t>
            </a:r>
            <a:endParaRPr sz="6800" dirty="0">
              <a:solidFill>
                <a:schemeClr val="bg2"/>
              </a:solidFill>
              <a:effectLst>
                <a:outerShdw blurRad="25400" dist="25400" dir="2700000" rotWithShape="0">
                  <a:srgbClr val="FFFFFF">
                    <a:alpha val="50000"/>
                  </a:srgbClr>
                </a:outerShdw>
              </a:effectLst>
            </a:endParaRPr>
          </a:p>
        </p:txBody>
      </p:sp>
      <p:sp>
        <p:nvSpPr>
          <p:cNvPr id="107" name="Shape 107"/>
          <p:cNvSpPr>
            <a:spLocks noGrp="1"/>
          </p:cNvSpPr>
          <p:nvPr>
            <p:ph type="body" idx="4294967295"/>
          </p:nvPr>
        </p:nvSpPr>
        <p:spPr>
          <a:xfrm>
            <a:off x="1576388" y="1381760"/>
            <a:ext cx="11428412" cy="8016240"/>
          </a:xfrm>
          <a:prstGeom prst="rect">
            <a:avLst/>
          </a:prstGeom>
        </p:spPr>
        <p:txBody>
          <a:bodyPr>
            <a:noAutofit/>
          </a:bodyPr>
          <a:lstStyle/>
          <a:p>
            <a:pPr marL="222122" indent="-222122" defTabSz="309625">
              <a:spcBef>
                <a:spcPts val="2200"/>
              </a:spcBef>
              <a:defRPr sz="2225">
                <a:latin typeface="Hoefler Text"/>
                <a:ea typeface="Hoefler Text"/>
                <a:cs typeface="Hoefler Text"/>
                <a:sym typeface="Hoefler Text"/>
              </a:defRPr>
            </a:pPr>
            <a:r>
              <a:rPr lang="en-US" sz="2200" dirty="0" smtClean="0">
                <a:solidFill>
                  <a:schemeClr val="bg1"/>
                </a:solidFill>
                <a:latin typeface="Hoefler Text" charset="0"/>
                <a:ea typeface="Hoefler Text" charset="0"/>
                <a:cs typeface="Hoefler Text" charset="0"/>
                <a:sym typeface="Avenir Roman"/>
              </a:rPr>
              <a:t>Found in Grades 10-12 Science and Social Studies Curriculum Maps</a:t>
            </a:r>
          </a:p>
          <a:p>
            <a:pPr marL="222122" indent="-222122" defTabSz="309625">
              <a:spcBef>
                <a:spcPts val="2200"/>
              </a:spcBef>
              <a:defRPr sz="2225">
                <a:latin typeface="Hoefler Text"/>
                <a:ea typeface="Hoefler Text"/>
                <a:cs typeface="Hoefler Text"/>
                <a:sym typeface="Hoefler Text"/>
              </a:defRPr>
            </a:pPr>
            <a:r>
              <a:rPr lang="en-US" sz="2200" dirty="0" smtClean="0">
                <a:solidFill>
                  <a:schemeClr val="bg1"/>
                </a:solidFill>
                <a:latin typeface="Hoefler Text" charset="0"/>
                <a:ea typeface="Hoefler Text" charset="0"/>
                <a:cs typeface="Hoefler Text" charset="0"/>
                <a:sym typeface="Avenir Roman"/>
              </a:rPr>
              <a:t>Multidisciplinary </a:t>
            </a:r>
            <a:r>
              <a:rPr lang="en-US" sz="2200" dirty="0">
                <a:solidFill>
                  <a:schemeClr val="bg1"/>
                </a:solidFill>
                <a:latin typeface="Hoefler Text" charset="0"/>
                <a:ea typeface="Hoefler Text" charset="0"/>
                <a:cs typeface="Hoefler Text" charset="0"/>
                <a:sym typeface="Avenir Roman"/>
              </a:rPr>
              <a:t>Gale resource that supports students enrolled in an IB, AP or -30 program </a:t>
            </a:r>
          </a:p>
          <a:p>
            <a:pPr marL="222122" indent="-222122" defTabSz="309625">
              <a:spcBef>
                <a:spcPts val="2200"/>
              </a:spcBef>
              <a:defRPr sz="2225">
                <a:latin typeface="Hoefler Text"/>
                <a:ea typeface="Hoefler Text"/>
                <a:cs typeface="Hoefler Text"/>
                <a:sym typeface="Hoefler Text"/>
              </a:defRPr>
            </a:pPr>
            <a:r>
              <a:rPr lang="en-US" sz="2200" dirty="0">
                <a:solidFill>
                  <a:schemeClr val="bg1"/>
                </a:solidFill>
                <a:latin typeface="Hoefler Text" charset="0"/>
                <a:ea typeface="Hoefler Text" charset="0"/>
                <a:cs typeface="Hoefler Text" charset="0"/>
              </a:rPr>
              <a:t>Customizable read-aloud feature, articles available to download to MP3</a:t>
            </a:r>
          </a:p>
          <a:p>
            <a:pPr marL="222122" indent="-222122" defTabSz="309625">
              <a:spcBef>
                <a:spcPts val="2200"/>
              </a:spcBef>
              <a:defRPr sz="2225">
                <a:latin typeface="Hoefler Text"/>
                <a:ea typeface="Hoefler Text"/>
                <a:cs typeface="Hoefler Text"/>
                <a:sym typeface="Hoefler Text"/>
              </a:defRPr>
            </a:pPr>
            <a:r>
              <a:rPr lang="en-US" sz="2200" dirty="0">
                <a:solidFill>
                  <a:schemeClr val="bg1"/>
                </a:solidFill>
                <a:latin typeface="Hoefler Text" charset="0"/>
                <a:ea typeface="Hoefler Text" charset="0"/>
                <a:cs typeface="Hoefler Text" charset="0"/>
              </a:rPr>
              <a:t>Text Translation to 13 languages</a:t>
            </a:r>
          </a:p>
          <a:p>
            <a:pPr marL="222122" indent="-222122" defTabSz="309625">
              <a:spcBef>
                <a:spcPts val="2200"/>
              </a:spcBef>
              <a:defRPr sz="2225">
                <a:latin typeface="Hoefler Text"/>
                <a:ea typeface="Hoefler Text"/>
                <a:cs typeface="Hoefler Text"/>
                <a:sym typeface="Hoefler Text"/>
              </a:defRPr>
            </a:pPr>
            <a:r>
              <a:rPr lang="en-US" sz="2200" dirty="0">
                <a:solidFill>
                  <a:schemeClr val="bg1"/>
                </a:solidFill>
                <a:latin typeface="Hoefler Text" charset="0"/>
                <a:ea typeface="Hoefler Text" charset="0"/>
                <a:cs typeface="Hoefler Text" charset="0"/>
              </a:rPr>
              <a:t>Highlight and take notes within the article, save to a folder without an account</a:t>
            </a:r>
          </a:p>
          <a:p>
            <a:pPr marL="222122" indent="-222122" defTabSz="309625">
              <a:spcBef>
                <a:spcPts val="2200"/>
              </a:spcBef>
              <a:defRPr sz="2225">
                <a:latin typeface="Hoefler Text"/>
                <a:ea typeface="Hoefler Text"/>
                <a:cs typeface="Hoefler Text"/>
                <a:sym typeface="Hoefler Text"/>
              </a:defRPr>
            </a:pPr>
            <a:r>
              <a:rPr lang="en-US" sz="2200" dirty="0">
                <a:solidFill>
                  <a:schemeClr val="bg1"/>
                </a:solidFill>
                <a:latin typeface="Hoefler Text" charset="0"/>
                <a:ea typeface="Hoefler Text" charset="0"/>
                <a:cs typeface="Hoefler Text" charset="0"/>
              </a:rPr>
              <a:t>Embedded citation tools (MLA 8th Edition, APA 6th Edition, Chicago 16</a:t>
            </a:r>
            <a:r>
              <a:rPr lang="en-US" sz="2200" baseline="30000" dirty="0">
                <a:solidFill>
                  <a:schemeClr val="bg1"/>
                </a:solidFill>
                <a:latin typeface="Hoefler Text" charset="0"/>
                <a:ea typeface="Hoefler Text" charset="0"/>
                <a:cs typeface="Hoefler Text" charset="0"/>
              </a:rPr>
              <a:t>th</a:t>
            </a:r>
            <a:r>
              <a:rPr lang="en-US" sz="2200" dirty="0">
                <a:solidFill>
                  <a:schemeClr val="bg1"/>
                </a:solidFill>
                <a:latin typeface="Hoefler Text" charset="0"/>
                <a:ea typeface="Hoefler Text" charset="0"/>
                <a:cs typeface="Hoefler Text" charset="0"/>
              </a:rPr>
              <a:t> Edition)</a:t>
            </a:r>
          </a:p>
          <a:p>
            <a:pPr marL="222122" indent="-222122" defTabSz="309625">
              <a:spcBef>
                <a:spcPts val="2200"/>
              </a:spcBef>
              <a:defRPr sz="2225">
                <a:latin typeface="Hoefler Text"/>
                <a:ea typeface="Hoefler Text"/>
                <a:cs typeface="Hoefler Text"/>
                <a:sym typeface="Hoefler Text"/>
              </a:defRPr>
            </a:pPr>
            <a:r>
              <a:rPr lang="en-US" sz="2200" dirty="0">
                <a:solidFill>
                  <a:schemeClr val="bg1"/>
                </a:solidFill>
                <a:latin typeface="Hoefler Text" charset="0"/>
                <a:ea typeface="Hoefler Text" charset="0"/>
                <a:cs typeface="Hoefler Text" charset="0"/>
              </a:rPr>
              <a:t>Links to “Related Subjects” to support shallow searchers</a:t>
            </a:r>
          </a:p>
          <a:p>
            <a:pPr marL="222122" indent="-222122" defTabSz="309625">
              <a:spcBef>
                <a:spcPts val="2200"/>
              </a:spcBef>
              <a:defRPr sz="2225">
                <a:latin typeface="Hoefler Text"/>
                <a:ea typeface="Hoefler Text"/>
                <a:cs typeface="Hoefler Text"/>
                <a:sym typeface="Hoefler Text"/>
              </a:defRPr>
            </a:pPr>
            <a:r>
              <a:rPr lang="en-US" sz="2200" dirty="0">
                <a:solidFill>
                  <a:schemeClr val="bg1"/>
                </a:solidFill>
                <a:latin typeface="Hoefler Text" charset="0"/>
                <a:ea typeface="Hoefler Text" charset="0"/>
                <a:cs typeface="Hoefler Text" charset="0"/>
              </a:rPr>
              <a:t>Share/permalink any page using the “Bookmark” tab right side of the search bar at the top</a:t>
            </a:r>
          </a:p>
          <a:p>
            <a:pPr marL="222122" indent="-222122" defTabSz="309625">
              <a:spcBef>
                <a:spcPts val="2200"/>
              </a:spcBef>
              <a:defRPr sz="2225">
                <a:latin typeface="Hoefler Text"/>
                <a:ea typeface="Hoefler Text"/>
                <a:cs typeface="Hoefler Text"/>
                <a:sym typeface="Hoefler Text"/>
              </a:defRPr>
            </a:pPr>
            <a:r>
              <a:rPr lang="en-US" sz="2200" dirty="0">
                <a:solidFill>
                  <a:schemeClr val="bg1"/>
                </a:solidFill>
                <a:latin typeface="Hoefler Text" charset="0"/>
                <a:ea typeface="Hoefler Text" charset="0"/>
                <a:cs typeface="Hoefler Text" charset="0"/>
                <a:sym typeface="Avenir Roman"/>
              </a:rPr>
              <a:t>Homepage lists “Top Searches” at the bottom (right-hand side) that you can click on and see articles related to that search term</a:t>
            </a:r>
          </a:p>
          <a:p>
            <a:pPr marL="222122" indent="-222122" defTabSz="309625">
              <a:spcBef>
                <a:spcPts val="2200"/>
              </a:spcBef>
              <a:defRPr sz="2225">
                <a:latin typeface="Hoefler Text"/>
                <a:ea typeface="Hoefler Text"/>
                <a:cs typeface="Hoefler Text"/>
                <a:sym typeface="Hoefler Text"/>
              </a:defRPr>
            </a:pPr>
            <a:r>
              <a:rPr lang="en-US" sz="2200" dirty="0">
                <a:solidFill>
                  <a:schemeClr val="bg1"/>
                </a:solidFill>
                <a:latin typeface="Hoefler Text" charset="0"/>
                <a:ea typeface="Hoefler Text" charset="0"/>
                <a:cs typeface="Hoefler Text" charset="0"/>
                <a:sym typeface="Avenir Roman"/>
              </a:rPr>
              <a:t>Homepage also has “Topic Finder” to help users discover the context of their search term and find connections to other terms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4368" y="127000"/>
            <a:ext cx="1744831" cy="17448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title" idx="4294967295"/>
          </p:nvPr>
        </p:nvSpPr>
        <p:spPr>
          <a:xfrm>
            <a:off x="2540000" y="1765300"/>
            <a:ext cx="10464800" cy="3124200"/>
          </a:xfrm>
          <a:prstGeom prst="rect">
            <a:avLst/>
          </a:prstGeom>
        </p:spPr>
        <p:txBody>
          <a:bodyPr/>
          <a:lstStyle>
            <a:lvl1pPr defTabSz="347472">
              <a:tabLst>
                <a:tab pos="1130300" algn="l"/>
              </a:tabLst>
              <a:defRPr sz="7144">
                <a:effectLst>
                  <a:outerShdw blurRad="19304" dist="19304" dir="2700000" rotWithShape="0">
                    <a:srgbClr val="FFFFFF">
                      <a:alpha val="50000"/>
                    </a:srgbClr>
                  </a:outerShdw>
                </a:effectLst>
              </a:defRPr>
            </a:lvl1pPr>
          </a:lstStyle>
          <a:p>
            <a:pPr lvl="0">
              <a:defRPr sz="1800">
                <a:solidFill>
                  <a:srgbClr val="000000"/>
                </a:solidFill>
                <a:effectLst/>
              </a:defRPr>
            </a:pPr>
            <a:r>
              <a:rPr sz="7144" dirty="0">
                <a:solidFill>
                  <a:srgbClr val="363929"/>
                </a:solidFill>
                <a:effectLst>
                  <a:outerShdw blurRad="19304" dist="19304" dir="2700000" rotWithShape="0">
                    <a:srgbClr val="FFFFFF">
                      <a:alpha val="50000"/>
                    </a:srgbClr>
                  </a:outerShdw>
                </a:effectLst>
              </a:rPr>
              <a:t>Supplementing Nonfiction Science &amp; Health Content</a:t>
            </a:r>
          </a:p>
        </p:txBody>
      </p:sp>
      <p:sp>
        <p:nvSpPr>
          <p:cNvPr id="3" name="Text Placeholder 1"/>
          <p:cNvSpPr txBox="1">
            <a:spLocks/>
          </p:cNvSpPr>
          <p:nvPr/>
        </p:nvSpPr>
        <p:spPr>
          <a:xfrm>
            <a:off x="2540000" y="5029200"/>
            <a:ext cx="10464800" cy="4190104"/>
          </a:xfrm>
          <a:prstGeom prst="rect">
            <a:avLst/>
          </a:prstGeom>
        </p:spPr>
        <p:txBody>
          <a:bodyPr vert="horz" lIns="91440" tIns="45720" rIns="91440" bIns="45720" rtlCol="0">
            <a:normAutofit fontScale="77500" lnSpcReduction="20000"/>
          </a:bodyPr>
          <a:lstStyle>
            <a:lvl1pPr marL="325115" indent="-325115" algn="l" defTabSz="1300460" rtl="0" eaLnBrk="1" latinLnBrk="0" hangingPunct="1">
              <a:lnSpc>
                <a:spcPct val="120000"/>
              </a:lnSpc>
              <a:spcBef>
                <a:spcPts val="1422"/>
              </a:spcBef>
              <a:buSzPct val="125000"/>
              <a:buFont typeface="Arial" panose="020B0604020202020204" pitchFamily="34" charset="0"/>
              <a:buChar char="•"/>
              <a:defRPr sz="3413" kern="1200">
                <a:solidFill>
                  <a:schemeClr val="tx1"/>
                </a:solidFill>
                <a:latin typeface="+mn-lt"/>
                <a:ea typeface="+mn-ea"/>
                <a:cs typeface="+mn-cs"/>
              </a:defRPr>
            </a:lvl1pPr>
            <a:lvl2pPr marL="975345" indent="-325115" algn="l" defTabSz="1300460" rtl="0" eaLnBrk="1" latinLnBrk="0" hangingPunct="1">
              <a:lnSpc>
                <a:spcPct val="120000"/>
              </a:lnSpc>
              <a:spcBef>
                <a:spcPts val="711"/>
              </a:spcBef>
              <a:buSzPct val="125000"/>
              <a:buFont typeface="Arial" panose="020B0604020202020204" pitchFamily="34" charset="0"/>
              <a:buChar char="•"/>
              <a:defRPr sz="2844" kern="1200">
                <a:solidFill>
                  <a:schemeClr val="tx1"/>
                </a:solidFill>
                <a:latin typeface="+mn-lt"/>
                <a:ea typeface="+mn-ea"/>
                <a:cs typeface="+mn-cs"/>
              </a:defRPr>
            </a:lvl2pPr>
            <a:lvl3pPr marL="1625575" indent="-325115" algn="l" defTabSz="1300460" rtl="0" eaLnBrk="1" latinLnBrk="0" hangingPunct="1">
              <a:lnSpc>
                <a:spcPct val="120000"/>
              </a:lnSpc>
              <a:spcBef>
                <a:spcPts val="711"/>
              </a:spcBef>
              <a:buSzPct val="125000"/>
              <a:buFont typeface="Arial" panose="020B0604020202020204" pitchFamily="34" charset="0"/>
              <a:buChar char="•"/>
              <a:defRPr sz="2560" kern="1200">
                <a:solidFill>
                  <a:schemeClr val="tx1"/>
                </a:solidFill>
                <a:latin typeface="+mn-lt"/>
                <a:ea typeface="+mn-ea"/>
                <a:cs typeface="+mn-cs"/>
              </a:defRPr>
            </a:lvl3pPr>
            <a:lvl4pPr marL="2275804" indent="-325115" algn="l" defTabSz="1300460" rtl="0" eaLnBrk="1" latinLnBrk="0" hangingPunct="1">
              <a:lnSpc>
                <a:spcPct val="120000"/>
              </a:lnSpc>
              <a:spcBef>
                <a:spcPts val="711"/>
              </a:spcBef>
              <a:buSzPct val="125000"/>
              <a:buFont typeface="Arial" panose="020B0604020202020204" pitchFamily="34" charset="0"/>
              <a:buChar char="•"/>
              <a:defRPr sz="2276" kern="1200">
                <a:solidFill>
                  <a:schemeClr val="tx1"/>
                </a:solidFill>
                <a:latin typeface="+mn-lt"/>
                <a:ea typeface="+mn-ea"/>
                <a:cs typeface="+mn-cs"/>
              </a:defRPr>
            </a:lvl4pPr>
            <a:lvl5pPr marL="2926034" indent="-325115" algn="l" defTabSz="1300460" rtl="0" eaLnBrk="1" latinLnBrk="0" hangingPunct="1">
              <a:lnSpc>
                <a:spcPct val="120000"/>
              </a:lnSpc>
              <a:spcBef>
                <a:spcPts val="711"/>
              </a:spcBef>
              <a:buSzPct val="125000"/>
              <a:buFont typeface="Arial" panose="020B0604020202020204" pitchFamily="34" charset="0"/>
              <a:buChar char="•"/>
              <a:defRPr sz="2276" kern="1200">
                <a:solidFill>
                  <a:schemeClr val="tx1"/>
                </a:solidFill>
                <a:latin typeface="+mn-lt"/>
                <a:ea typeface="+mn-ea"/>
                <a:cs typeface="+mn-cs"/>
              </a:defRPr>
            </a:lvl5pPr>
            <a:lvl6pPr marL="3576264" indent="-325115" algn="l" defTabSz="1300460" rtl="0" eaLnBrk="1" latinLnBrk="0" hangingPunct="1">
              <a:lnSpc>
                <a:spcPct val="120000"/>
              </a:lnSpc>
              <a:spcBef>
                <a:spcPts val="711"/>
              </a:spcBef>
              <a:buSzPct val="125000"/>
              <a:buFont typeface="Arial" panose="020B0604020202020204" pitchFamily="34" charset="0"/>
              <a:buChar char="•"/>
              <a:defRPr sz="1991" kern="1200">
                <a:solidFill>
                  <a:schemeClr val="tx1"/>
                </a:solidFill>
                <a:latin typeface="+mn-lt"/>
                <a:ea typeface="+mn-ea"/>
                <a:cs typeface="+mn-cs"/>
              </a:defRPr>
            </a:lvl6pPr>
            <a:lvl7pPr marL="4226494" indent="-325115" algn="l" defTabSz="1300460" rtl="0" eaLnBrk="1" latinLnBrk="0" hangingPunct="1">
              <a:lnSpc>
                <a:spcPct val="120000"/>
              </a:lnSpc>
              <a:spcBef>
                <a:spcPts val="711"/>
              </a:spcBef>
              <a:buSzPct val="125000"/>
              <a:buFont typeface="Arial" panose="020B0604020202020204" pitchFamily="34" charset="0"/>
              <a:buChar char="•"/>
              <a:defRPr sz="1991" kern="1200">
                <a:solidFill>
                  <a:schemeClr val="tx1"/>
                </a:solidFill>
                <a:latin typeface="+mn-lt"/>
                <a:ea typeface="+mn-ea"/>
                <a:cs typeface="+mn-cs"/>
              </a:defRPr>
            </a:lvl7pPr>
            <a:lvl8pPr marL="4876724" indent="-325115" algn="l" defTabSz="1300460" rtl="0" eaLnBrk="1" latinLnBrk="0" hangingPunct="1">
              <a:lnSpc>
                <a:spcPct val="120000"/>
              </a:lnSpc>
              <a:spcBef>
                <a:spcPts val="711"/>
              </a:spcBef>
              <a:buSzPct val="125000"/>
              <a:buFont typeface="Arial" panose="020B0604020202020204" pitchFamily="34" charset="0"/>
              <a:buChar char="•"/>
              <a:defRPr sz="1991" kern="1200">
                <a:solidFill>
                  <a:schemeClr val="tx1"/>
                </a:solidFill>
                <a:latin typeface="+mn-lt"/>
                <a:ea typeface="+mn-ea"/>
                <a:cs typeface="+mn-cs"/>
              </a:defRPr>
            </a:lvl8pPr>
            <a:lvl9pPr marL="5526954" indent="-325115" algn="l" defTabSz="1300460" rtl="0" eaLnBrk="1" latinLnBrk="0" hangingPunct="1">
              <a:lnSpc>
                <a:spcPct val="120000"/>
              </a:lnSpc>
              <a:spcBef>
                <a:spcPts val="711"/>
              </a:spcBef>
              <a:buSzPct val="125000"/>
              <a:buFont typeface="Arial" panose="020B0604020202020204" pitchFamily="34" charset="0"/>
              <a:buChar char="•"/>
              <a:defRPr sz="1991" kern="1200">
                <a:solidFill>
                  <a:schemeClr val="tx1"/>
                </a:solidFill>
                <a:latin typeface="+mn-lt"/>
                <a:ea typeface="+mn-ea"/>
                <a:cs typeface="+mn-cs"/>
              </a:defRPr>
            </a:lvl9pPr>
          </a:lstStyle>
          <a:p>
            <a:pPr marL="0" indent="0">
              <a:buFont typeface="Arial" panose="020B0604020202020204" pitchFamily="34" charset="0"/>
              <a:buNone/>
            </a:pPr>
            <a:r>
              <a:rPr lang="en-US" dirty="0" smtClean="0"/>
              <a:t>Amazing Animals of the World</a:t>
            </a:r>
          </a:p>
          <a:p>
            <a:pPr marL="0" indent="0">
              <a:buFont typeface="Arial" panose="020B0604020202020204" pitchFamily="34" charset="0"/>
              <a:buNone/>
            </a:pPr>
            <a:r>
              <a:rPr lang="en-US" dirty="0" err="1" smtClean="0"/>
              <a:t>PebbleGO</a:t>
            </a:r>
            <a:r>
              <a:rPr lang="en-US" dirty="0" smtClean="0"/>
              <a:t> Animals</a:t>
            </a:r>
          </a:p>
          <a:p>
            <a:pPr marL="0" indent="0">
              <a:buFont typeface="Arial" panose="020B0604020202020204" pitchFamily="34" charset="0"/>
              <a:buNone/>
            </a:pPr>
            <a:r>
              <a:rPr lang="en-US" dirty="0" smtClean="0"/>
              <a:t>PowerKnowledge Suite</a:t>
            </a:r>
          </a:p>
          <a:p>
            <a:pPr marL="0" indent="0">
              <a:buFont typeface="Arial" panose="020B0604020202020204" pitchFamily="34" charset="0"/>
              <a:buNone/>
            </a:pPr>
            <a:r>
              <a:rPr lang="en-US" dirty="0" smtClean="0"/>
              <a:t>National Geographic Kids Virtual Library</a:t>
            </a:r>
          </a:p>
          <a:p>
            <a:pPr marL="0" indent="0">
              <a:buFont typeface="Arial" panose="020B0604020202020204" pitchFamily="34" charset="0"/>
              <a:buNone/>
            </a:pPr>
            <a:r>
              <a:rPr lang="en-US" dirty="0" smtClean="0"/>
              <a:t>Science In Context</a:t>
            </a:r>
          </a:p>
          <a:p>
            <a:pPr marL="0" indent="0">
              <a:buFont typeface="Arial" panose="020B0604020202020204" pitchFamily="34" charset="0"/>
              <a:buNone/>
            </a:pPr>
            <a:r>
              <a:rPr lang="en-US" dirty="0" err="1" smtClean="0"/>
              <a:t>ScienceFLIX</a:t>
            </a:r>
            <a:endParaRPr lang="en-US" dirty="0" smtClean="0"/>
          </a:p>
          <a:p>
            <a:pPr marL="0" indent="0">
              <a:buFont typeface="Arial" panose="020B0604020202020204" pitchFamily="34" charset="0"/>
              <a:buNone/>
            </a:pPr>
            <a:r>
              <a:rPr lang="en-US" dirty="0" smtClean="0"/>
              <a:t>Teen Health and Wellness</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4" name="Shape 114"/>
          <p:cNvSpPr>
            <a:spLocks noGrp="1"/>
          </p:cNvSpPr>
          <p:nvPr>
            <p:ph type="title" idx="4294967295"/>
          </p:nvPr>
        </p:nvSpPr>
        <p:spPr>
          <a:xfrm>
            <a:off x="1447800" y="428625"/>
            <a:ext cx="11557000" cy="2590800"/>
          </a:xfrm>
          <a:prstGeom prst="rect">
            <a:avLst/>
          </a:prstGeom>
        </p:spPr>
        <p:txBody>
          <a:bodyPr/>
          <a:lstStyle>
            <a:lvl1pPr>
              <a:tabLst>
                <a:tab pos="1485900" algn="l"/>
              </a:tabLst>
            </a:lvl1pPr>
          </a:lstStyle>
          <a:p>
            <a:pPr lvl="0">
              <a:defRPr sz="1800">
                <a:solidFill>
                  <a:srgbClr val="000000"/>
                </a:solidFill>
                <a:effectLst/>
              </a:defRPr>
            </a:pPr>
            <a:r>
              <a:rPr sz="6800" dirty="0">
                <a:solidFill>
                  <a:schemeClr val="bg2"/>
                </a:solidFill>
                <a:effectLst>
                  <a:outerShdw blurRad="25400" dist="25400" dir="2700000" rotWithShape="0">
                    <a:srgbClr val="FFFFFF">
                      <a:alpha val="50000"/>
                    </a:srgbClr>
                  </a:outerShdw>
                </a:effectLst>
              </a:rPr>
              <a:t>Amazing Animals of the World</a:t>
            </a:r>
            <a:r>
              <a:rPr sz="6800" dirty="0">
                <a:solidFill>
                  <a:srgbClr val="363929"/>
                </a:solidFill>
                <a:effectLst>
                  <a:outerShdw blurRad="25400" dist="25400" dir="2700000" rotWithShape="0">
                    <a:srgbClr val="FFFFFF">
                      <a:alpha val="50000"/>
                    </a:srgbClr>
                  </a:outerShdw>
                </a:effectLst>
              </a:rPr>
              <a:t>	</a:t>
            </a:r>
          </a:p>
        </p:txBody>
      </p:sp>
      <p:sp>
        <p:nvSpPr>
          <p:cNvPr id="115" name="Shape 115"/>
          <p:cNvSpPr>
            <a:spLocks noGrp="1"/>
          </p:cNvSpPr>
          <p:nvPr>
            <p:ph type="body" idx="4294967295"/>
          </p:nvPr>
        </p:nvSpPr>
        <p:spPr>
          <a:xfrm>
            <a:off x="1609725" y="2616200"/>
            <a:ext cx="11395075" cy="6784975"/>
          </a:xfrm>
          <a:prstGeom prst="rect">
            <a:avLst/>
          </a:prstGeom>
        </p:spPr>
        <p:txBody>
          <a:bodyPr>
            <a:normAutofit fontScale="85000" lnSpcReduction="20000"/>
          </a:bodyPr>
          <a:lstStyle/>
          <a:p>
            <a:pPr defTabSz="361188">
              <a:spcBef>
                <a:spcPts val="3900"/>
              </a:spcBef>
              <a:defRPr sz="1800">
                <a:solidFill>
                  <a:srgbClr val="000000"/>
                </a:solidFill>
              </a:defRPr>
            </a:pPr>
            <a:r>
              <a:rPr lang="en-US" sz="3160" dirty="0" smtClean="0">
                <a:solidFill>
                  <a:schemeClr val="bg1"/>
                </a:solidFill>
                <a:latin typeface="Hoefler Text" charset="0"/>
                <a:ea typeface="Hoefler Text" charset="0"/>
                <a:cs typeface="Hoefler Text" charset="0"/>
              </a:rPr>
              <a:t>Found in Grades 1-3 Science Curriculum Maps</a:t>
            </a:r>
          </a:p>
          <a:p>
            <a:pPr defTabSz="361188">
              <a:spcBef>
                <a:spcPts val="3900"/>
              </a:spcBef>
              <a:defRPr sz="1800">
                <a:solidFill>
                  <a:srgbClr val="000000"/>
                </a:solidFill>
              </a:defRPr>
            </a:pPr>
            <a:r>
              <a:rPr sz="3160" dirty="0" smtClean="0">
                <a:solidFill>
                  <a:schemeClr val="bg1"/>
                </a:solidFill>
                <a:latin typeface="Hoefler Text" charset="0"/>
                <a:ea typeface="Hoefler Text" charset="0"/>
                <a:cs typeface="Hoefler Text" charset="0"/>
              </a:rPr>
              <a:t>Click-friendly </a:t>
            </a:r>
            <a:r>
              <a:rPr sz="3160" dirty="0">
                <a:solidFill>
                  <a:schemeClr val="bg1"/>
                </a:solidFill>
                <a:latin typeface="Hoefler Text" charset="0"/>
                <a:ea typeface="Hoefler Text" charset="0"/>
                <a:cs typeface="Hoefler Text" charset="0"/>
              </a:rPr>
              <a:t>navigation to support young learners</a:t>
            </a:r>
          </a:p>
          <a:p>
            <a:pPr defTabSz="361188">
              <a:spcBef>
                <a:spcPts val="3900"/>
              </a:spcBef>
              <a:defRPr sz="1800">
                <a:solidFill>
                  <a:srgbClr val="000000"/>
                </a:solidFill>
              </a:defRPr>
            </a:pPr>
            <a:r>
              <a:rPr lang="en-US" sz="3160" dirty="0">
                <a:solidFill>
                  <a:schemeClr val="bg1"/>
                </a:solidFill>
                <a:latin typeface="Hoefler Text" charset="0"/>
                <a:ea typeface="Hoefler Text" charset="0"/>
                <a:cs typeface="Hoefler Text" charset="0"/>
              </a:rPr>
              <a:t>L</a:t>
            </a:r>
            <a:r>
              <a:rPr sz="3160" dirty="0" smtClean="0">
                <a:solidFill>
                  <a:schemeClr val="bg1"/>
                </a:solidFill>
                <a:latin typeface="Hoefler Text" charset="0"/>
                <a:ea typeface="Hoefler Text" charset="0"/>
                <a:cs typeface="Hoefler Text" charset="0"/>
              </a:rPr>
              <a:t>ists </a:t>
            </a:r>
            <a:r>
              <a:rPr sz="3160" dirty="0">
                <a:solidFill>
                  <a:schemeClr val="bg1"/>
                </a:solidFill>
                <a:latin typeface="Hoefler Text" charset="0"/>
                <a:ea typeface="Hoefler Text" charset="0"/>
                <a:cs typeface="Hoefler Text" charset="0"/>
              </a:rPr>
              <a:t>animals classes, orders and species </a:t>
            </a:r>
          </a:p>
          <a:p>
            <a:pPr defTabSz="361188">
              <a:spcBef>
                <a:spcPts val="3900"/>
              </a:spcBef>
              <a:defRPr sz="1800">
                <a:solidFill>
                  <a:srgbClr val="000000"/>
                </a:solidFill>
              </a:defRPr>
            </a:pPr>
            <a:r>
              <a:rPr sz="3160" dirty="0">
                <a:solidFill>
                  <a:schemeClr val="bg1"/>
                </a:solidFill>
                <a:latin typeface="Hoefler Text" charset="0"/>
                <a:ea typeface="Hoefler Text" charset="0"/>
                <a:cs typeface="Hoefler Text" charset="0"/>
              </a:rPr>
              <a:t>Read aloud available</a:t>
            </a:r>
          </a:p>
          <a:p>
            <a:pPr defTabSz="361188">
              <a:spcBef>
                <a:spcPts val="3900"/>
              </a:spcBef>
              <a:defRPr sz="1800">
                <a:solidFill>
                  <a:srgbClr val="000000"/>
                </a:solidFill>
              </a:defRPr>
            </a:pPr>
            <a:r>
              <a:rPr sz="3160" dirty="0">
                <a:solidFill>
                  <a:schemeClr val="bg1"/>
                </a:solidFill>
                <a:latin typeface="Hoefler Text" charset="0"/>
                <a:ea typeface="Hoefler Text" charset="0"/>
                <a:cs typeface="Hoefler Text" charset="0"/>
              </a:rPr>
              <a:t>Provides quick access to the “animal stats” at the top of the brief article</a:t>
            </a:r>
          </a:p>
          <a:p>
            <a:pPr defTabSz="361188">
              <a:spcBef>
                <a:spcPts val="3900"/>
              </a:spcBef>
              <a:defRPr sz="1800">
                <a:solidFill>
                  <a:srgbClr val="000000"/>
                </a:solidFill>
              </a:defRPr>
            </a:pPr>
            <a:r>
              <a:rPr sz="3160" dirty="0">
                <a:solidFill>
                  <a:schemeClr val="bg1"/>
                </a:solidFill>
                <a:latin typeface="Hoefler Text" charset="0"/>
                <a:ea typeface="Hoefler Text" charset="0"/>
                <a:cs typeface="Hoefler Text" charset="0"/>
              </a:rPr>
              <a:t>Links to information about animal habitat and order</a:t>
            </a:r>
          </a:p>
          <a:p>
            <a:pPr defTabSz="361188">
              <a:spcBef>
                <a:spcPts val="3900"/>
              </a:spcBef>
              <a:defRPr sz="1800">
                <a:solidFill>
                  <a:srgbClr val="000000"/>
                </a:solidFill>
              </a:defRPr>
            </a:pPr>
            <a:r>
              <a:rPr sz="3160" dirty="0">
                <a:solidFill>
                  <a:schemeClr val="bg1"/>
                </a:solidFill>
                <a:latin typeface="Hoefler Text" charset="0"/>
                <a:ea typeface="Hoefler Text" charset="0"/>
                <a:cs typeface="Hoefler Text" charset="0"/>
              </a:rPr>
              <a:t>Vetted </a:t>
            </a:r>
            <a:r>
              <a:rPr sz="3160" dirty="0" err="1">
                <a:solidFill>
                  <a:schemeClr val="bg1"/>
                </a:solidFill>
                <a:latin typeface="Hoefler Text" charset="0"/>
                <a:ea typeface="Hoefler Text" charset="0"/>
                <a:cs typeface="Hoefler Text" charset="0"/>
              </a:rPr>
              <a:t>weblinks</a:t>
            </a:r>
            <a:r>
              <a:rPr sz="3160" dirty="0">
                <a:solidFill>
                  <a:schemeClr val="bg1"/>
                </a:solidFill>
                <a:latin typeface="Hoefler Text" charset="0"/>
                <a:ea typeface="Hoefler Text" charset="0"/>
                <a:cs typeface="Hoefler Text" charset="0"/>
              </a:rPr>
              <a:t> that open within the database</a:t>
            </a:r>
          </a:p>
          <a:p>
            <a:pPr defTabSz="361188">
              <a:spcBef>
                <a:spcPts val="3900"/>
              </a:spcBef>
              <a:buSzTx/>
              <a:defRPr sz="1800">
                <a:solidFill>
                  <a:srgbClr val="000000"/>
                </a:solidFill>
              </a:defRPr>
            </a:pPr>
            <a:r>
              <a:rPr sz="1580" dirty="0">
                <a:solidFill>
                  <a:schemeClr val="bg1"/>
                </a:solidFill>
                <a:latin typeface="Hoefler Text" charset="0"/>
                <a:ea typeface="Hoefler Text" charset="0"/>
                <a:cs typeface="Hoefler Text" charset="0"/>
              </a:rPr>
              <a:t>This resource is included in the Curriculum Mapping available on the </a:t>
            </a:r>
            <a:r>
              <a:rPr sz="1580" u="sng" dirty="0">
                <a:solidFill>
                  <a:schemeClr val="bg1"/>
                </a:solidFill>
                <a:latin typeface="Hoefler Text" charset="0"/>
                <a:ea typeface="Hoefler Text" charset="0"/>
                <a:cs typeface="Hoefler Text" charset="0"/>
              </a:rPr>
              <a:t>ORC Support Site</a:t>
            </a:r>
            <a:endParaRPr sz="1580" u="sng" dirty="0">
              <a:solidFill>
                <a:schemeClr val="bg1"/>
              </a:solidFill>
              <a:latin typeface="Hoefler Text" charset="0"/>
              <a:ea typeface="Hoefler Text" charset="0"/>
              <a:cs typeface="Hoefler Text" charset="0"/>
              <a:hlinkClick r:id="rId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7" name="Shape 117"/>
          <p:cNvSpPr>
            <a:spLocks noGrp="1"/>
          </p:cNvSpPr>
          <p:nvPr>
            <p:ph type="title" idx="4294967295"/>
          </p:nvPr>
        </p:nvSpPr>
        <p:spPr>
          <a:xfrm>
            <a:off x="1400175" y="152400"/>
            <a:ext cx="11604625" cy="2590800"/>
          </a:xfrm>
          <a:prstGeom prst="rect">
            <a:avLst/>
          </a:prstGeom>
        </p:spPr>
        <p:txBody>
          <a:bodyPr/>
          <a:lstStyle>
            <a:lvl1pPr algn="l">
              <a:tabLst>
                <a:tab pos="1485900" algn="l"/>
              </a:tabLst>
            </a:lvl1pPr>
          </a:lstStyle>
          <a:p>
            <a:pPr lvl="0">
              <a:defRPr sz="1800">
                <a:solidFill>
                  <a:srgbClr val="000000"/>
                </a:solidFill>
                <a:effectLst/>
              </a:defRPr>
            </a:pPr>
            <a:r>
              <a:rPr sz="6800" dirty="0">
                <a:solidFill>
                  <a:schemeClr val="bg2"/>
                </a:solidFill>
                <a:effectLst>
                  <a:outerShdw blurRad="25400" dist="25400" dir="2700000" rotWithShape="0">
                    <a:srgbClr val="FFFFFF">
                      <a:alpha val="50000"/>
                    </a:srgbClr>
                  </a:outerShdw>
                </a:effectLst>
              </a:rPr>
              <a:t>PebbleGO </a:t>
            </a:r>
            <a:r>
              <a:rPr sz="6800" dirty="0" smtClean="0">
                <a:solidFill>
                  <a:schemeClr val="bg2"/>
                </a:solidFill>
                <a:effectLst>
                  <a:outerShdw blurRad="25400" dist="25400" dir="2700000" rotWithShape="0">
                    <a:srgbClr val="FFFFFF">
                      <a:alpha val="50000"/>
                    </a:srgbClr>
                  </a:outerShdw>
                </a:effectLst>
              </a:rPr>
              <a:t>Animals</a:t>
            </a:r>
            <a:r>
              <a:rPr lang="en-US" sz="6800" dirty="0" smtClean="0">
                <a:solidFill>
                  <a:schemeClr val="bg2"/>
                </a:solidFill>
                <a:effectLst>
                  <a:outerShdw blurRad="25400" dist="25400" dir="2700000" rotWithShape="0">
                    <a:srgbClr val="FFFFFF">
                      <a:alpha val="50000"/>
                    </a:srgbClr>
                  </a:outerShdw>
                </a:effectLst>
              </a:rPr>
              <a:t> &amp; Science</a:t>
            </a:r>
            <a:endParaRPr sz="6800" dirty="0">
              <a:solidFill>
                <a:schemeClr val="bg2"/>
              </a:solidFill>
              <a:effectLst>
                <a:outerShdw blurRad="25400" dist="25400" dir="2700000" rotWithShape="0">
                  <a:srgbClr val="FFFFFF">
                    <a:alpha val="50000"/>
                  </a:srgbClr>
                </a:outerShdw>
              </a:effectLst>
            </a:endParaRPr>
          </a:p>
        </p:txBody>
      </p:sp>
      <p:sp>
        <p:nvSpPr>
          <p:cNvPr id="118" name="Shape 118"/>
          <p:cNvSpPr>
            <a:spLocks noGrp="1"/>
          </p:cNvSpPr>
          <p:nvPr>
            <p:ph type="body" idx="4294967295"/>
          </p:nvPr>
        </p:nvSpPr>
        <p:spPr>
          <a:xfrm>
            <a:off x="1625600" y="1971040"/>
            <a:ext cx="11379200" cy="7461885"/>
          </a:xfrm>
          <a:prstGeom prst="rect">
            <a:avLst/>
          </a:prstGeom>
        </p:spPr>
        <p:txBody>
          <a:bodyPr>
            <a:normAutofit fontScale="85000" lnSpcReduction="20000"/>
          </a:bodyPr>
          <a:lstStyle/>
          <a:p>
            <a:pPr defTabSz="374904">
              <a:spcBef>
                <a:spcPts val="4100"/>
              </a:spcBef>
              <a:defRPr sz="1800">
                <a:solidFill>
                  <a:srgbClr val="000000"/>
                </a:solidFill>
              </a:defRPr>
            </a:pPr>
            <a:r>
              <a:rPr lang="en-US" sz="3280" dirty="0" smtClean="0">
                <a:solidFill>
                  <a:schemeClr val="bg1"/>
                </a:solidFill>
                <a:latin typeface="Hoefler Text" charset="0"/>
                <a:ea typeface="Hoefler Text" charset="0"/>
                <a:cs typeface="Hoefler Text" charset="0"/>
              </a:rPr>
              <a:t>Found in Grades 1 &amp; 3 Science Curriculum </a:t>
            </a:r>
            <a:r>
              <a:rPr lang="en-US" sz="3280" dirty="0" smtClean="0">
                <a:solidFill>
                  <a:schemeClr val="bg1"/>
                </a:solidFill>
                <a:latin typeface="Hoefler Text" charset="0"/>
                <a:ea typeface="Hoefler Text" charset="0"/>
                <a:cs typeface="Hoefler Text" charset="0"/>
              </a:rPr>
              <a:t>Maps (Animals) and Grades 3-6 Science Curriculum Maps (Science)</a:t>
            </a:r>
            <a:endParaRPr lang="en-US" sz="3280" dirty="0" smtClean="0">
              <a:solidFill>
                <a:schemeClr val="bg1"/>
              </a:solidFill>
              <a:latin typeface="Hoefler Text" charset="0"/>
              <a:ea typeface="Hoefler Text" charset="0"/>
              <a:cs typeface="Hoefler Text" charset="0"/>
            </a:endParaRPr>
          </a:p>
          <a:p>
            <a:pPr defTabSz="374904">
              <a:spcBef>
                <a:spcPts val="4100"/>
              </a:spcBef>
              <a:defRPr sz="1800">
                <a:solidFill>
                  <a:srgbClr val="000000"/>
                </a:solidFill>
              </a:defRPr>
            </a:pPr>
            <a:r>
              <a:rPr sz="3280" dirty="0" smtClean="0">
                <a:solidFill>
                  <a:schemeClr val="bg1"/>
                </a:solidFill>
                <a:latin typeface="Hoefler Text" charset="0"/>
                <a:ea typeface="Hoefler Text" charset="0"/>
                <a:cs typeface="Hoefler Text" charset="0"/>
              </a:rPr>
              <a:t>Recommended </a:t>
            </a:r>
            <a:r>
              <a:rPr sz="3280" dirty="0">
                <a:solidFill>
                  <a:schemeClr val="bg1"/>
                </a:solidFill>
                <a:latin typeface="Hoefler Text" charset="0"/>
                <a:ea typeface="Hoefler Text" charset="0"/>
                <a:cs typeface="Hoefler Text" charset="0"/>
              </a:rPr>
              <a:t>for students in K-3</a:t>
            </a:r>
          </a:p>
          <a:p>
            <a:pPr defTabSz="374904">
              <a:spcBef>
                <a:spcPts val="4100"/>
              </a:spcBef>
              <a:defRPr sz="1800">
                <a:solidFill>
                  <a:srgbClr val="000000"/>
                </a:solidFill>
              </a:defRPr>
            </a:pPr>
            <a:r>
              <a:rPr sz="3280" dirty="0">
                <a:solidFill>
                  <a:schemeClr val="bg1"/>
                </a:solidFill>
                <a:latin typeface="Hoefler Text" charset="0"/>
                <a:ea typeface="Hoefler Text" charset="0"/>
                <a:cs typeface="Hoefler Text" charset="0"/>
              </a:rPr>
              <a:t>Easy navigation, levelled text, visual searching all designed for beginning researchers </a:t>
            </a:r>
          </a:p>
          <a:p>
            <a:pPr defTabSz="374904">
              <a:spcBef>
                <a:spcPts val="4100"/>
              </a:spcBef>
              <a:defRPr sz="1800">
                <a:solidFill>
                  <a:srgbClr val="000000"/>
                </a:solidFill>
              </a:defRPr>
            </a:pPr>
            <a:r>
              <a:rPr sz="3280" dirty="0">
                <a:solidFill>
                  <a:schemeClr val="bg1"/>
                </a:solidFill>
                <a:latin typeface="Hoefler Text" charset="0"/>
                <a:ea typeface="Hoefler Text" charset="0"/>
                <a:cs typeface="Hoefler Text" charset="0"/>
              </a:rPr>
              <a:t>Human voice read aloud with text highlighting, photos, videos, audio clips to enhance learning and engage learners</a:t>
            </a:r>
          </a:p>
          <a:p>
            <a:pPr defTabSz="374904">
              <a:spcBef>
                <a:spcPts val="4100"/>
              </a:spcBef>
              <a:defRPr sz="1800">
                <a:solidFill>
                  <a:srgbClr val="000000"/>
                </a:solidFill>
              </a:defRPr>
            </a:pPr>
            <a:r>
              <a:rPr sz="3280" dirty="0">
                <a:solidFill>
                  <a:schemeClr val="bg1"/>
                </a:solidFill>
                <a:latin typeface="Hoefler Text" charset="0"/>
                <a:ea typeface="Hoefler Text" charset="0"/>
                <a:cs typeface="Hoefler Text" charset="0"/>
              </a:rPr>
              <a:t>Articles segmented into brief sections with tab navigation at the top of the screen</a:t>
            </a:r>
          </a:p>
          <a:p>
            <a:pPr defTabSz="374904">
              <a:spcBef>
                <a:spcPts val="4100"/>
              </a:spcBef>
              <a:defRPr sz="1800">
                <a:solidFill>
                  <a:srgbClr val="000000"/>
                </a:solidFill>
              </a:defRPr>
            </a:pPr>
            <a:r>
              <a:rPr sz="3280" dirty="0">
                <a:solidFill>
                  <a:schemeClr val="bg1"/>
                </a:solidFill>
                <a:latin typeface="Hoefler Text" charset="0"/>
                <a:ea typeface="Hoefler Text" charset="0"/>
                <a:cs typeface="Hoefler Text" charset="0"/>
              </a:rPr>
              <a:t>One or two videos that align with the article to help activate/develop background knowledge of the topic</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 name="Shape 59"/>
          <p:cNvSpPr>
            <a:spLocks noGrp="1"/>
          </p:cNvSpPr>
          <p:nvPr>
            <p:ph type="title" idx="4294967295"/>
          </p:nvPr>
        </p:nvSpPr>
        <p:spPr>
          <a:xfrm>
            <a:off x="1484313" y="152400"/>
            <a:ext cx="11520487" cy="1978025"/>
          </a:xfrm>
          <a:prstGeom prst="rect">
            <a:avLst/>
          </a:prstGeom>
        </p:spPr>
        <p:txBody>
          <a:bodyPr/>
          <a:lstStyle>
            <a:lvl1pPr>
              <a:tabLst>
                <a:tab pos="1485900" algn="l"/>
              </a:tabLst>
              <a:defRPr sz="7900"/>
            </a:lvl1pPr>
          </a:lstStyle>
          <a:p>
            <a:pPr lvl="0">
              <a:defRPr sz="1800">
                <a:solidFill>
                  <a:srgbClr val="000000"/>
                </a:solidFill>
                <a:effectLst/>
              </a:defRPr>
            </a:pPr>
            <a:r>
              <a:rPr sz="7900" dirty="0">
                <a:solidFill>
                  <a:schemeClr val="bg2"/>
                </a:solidFill>
                <a:effectLst>
                  <a:outerShdw blurRad="25400" dist="25400" dir="2700000" rotWithShape="0">
                    <a:srgbClr val="FFFFFF">
                      <a:alpha val="50000"/>
                    </a:srgbClr>
                  </a:outerShdw>
                </a:effectLst>
              </a:rPr>
              <a:t>Q: What is the ORC?</a:t>
            </a:r>
          </a:p>
        </p:txBody>
      </p:sp>
      <p:sp>
        <p:nvSpPr>
          <p:cNvPr id="60" name="Shape 60"/>
          <p:cNvSpPr>
            <a:spLocks noGrp="1"/>
          </p:cNvSpPr>
          <p:nvPr>
            <p:ph type="body" idx="4294967295"/>
          </p:nvPr>
        </p:nvSpPr>
        <p:spPr>
          <a:xfrm>
            <a:off x="1592263" y="2266950"/>
            <a:ext cx="11412537" cy="7162800"/>
          </a:xfrm>
          <a:prstGeom prst="rect">
            <a:avLst/>
          </a:prstGeom>
        </p:spPr>
        <p:txBody>
          <a:bodyPr>
            <a:normAutofit fontScale="92500" lnSpcReduction="10000"/>
          </a:bodyPr>
          <a:lstStyle/>
          <a:p>
            <a:pPr defTabSz="352043">
              <a:spcBef>
                <a:spcPts val="3800"/>
              </a:spcBef>
              <a:defRPr sz="1800">
                <a:solidFill>
                  <a:srgbClr val="000000"/>
                </a:solidFill>
              </a:defRPr>
            </a:pPr>
            <a:r>
              <a:rPr sz="3080" dirty="0">
                <a:solidFill>
                  <a:schemeClr val="bg1"/>
                </a:solidFill>
                <a:latin typeface="Hoefler Text"/>
                <a:ea typeface="Hoefler Text"/>
                <a:cs typeface="Hoefler Text"/>
                <a:sym typeface="Hoefler Text"/>
              </a:rPr>
              <a:t>A $</a:t>
            </a:r>
            <a:r>
              <a:rPr sz="3080" dirty="0" smtClean="0">
                <a:solidFill>
                  <a:schemeClr val="bg1"/>
                </a:solidFill>
                <a:latin typeface="Hoefler Text"/>
                <a:ea typeface="Hoefler Text"/>
                <a:cs typeface="Hoefler Text"/>
                <a:sym typeface="Hoefler Text"/>
              </a:rPr>
              <a:t>1.</a:t>
            </a:r>
            <a:r>
              <a:rPr lang="en-US" sz="3080" dirty="0" smtClean="0">
                <a:solidFill>
                  <a:schemeClr val="bg1"/>
                </a:solidFill>
                <a:latin typeface="Hoefler Text"/>
                <a:ea typeface="Hoefler Text"/>
                <a:cs typeface="Hoefler Text"/>
                <a:sym typeface="Hoefler Text"/>
              </a:rPr>
              <a:t>4</a:t>
            </a:r>
            <a:r>
              <a:rPr sz="3080" dirty="0" smtClean="0">
                <a:solidFill>
                  <a:schemeClr val="bg1"/>
                </a:solidFill>
                <a:latin typeface="Hoefler Text"/>
                <a:ea typeface="Hoefler Text"/>
                <a:cs typeface="Hoefler Text"/>
                <a:sym typeface="Hoefler Text"/>
              </a:rPr>
              <a:t> </a:t>
            </a:r>
            <a:r>
              <a:rPr sz="3080" dirty="0">
                <a:solidFill>
                  <a:schemeClr val="bg1"/>
                </a:solidFill>
                <a:latin typeface="Hoefler Text"/>
                <a:ea typeface="Hoefler Text"/>
                <a:cs typeface="Hoefler Text"/>
                <a:sym typeface="Hoefler Text"/>
              </a:rPr>
              <a:t>million collection of curricular aligned authoritative digital resources licensed on behalf of all Alberta:</a:t>
            </a:r>
          </a:p>
          <a:p>
            <a:pPr marL="877697" lvl="1" indent="-457200" defTabSz="352043">
              <a:spcBef>
                <a:spcPts val="3800"/>
              </a:spcBef>
              <a:defRPr sz="1800">
                <a:solidFill>
                  <a:srgbClr val="000000"/>
                </a:solidFill>
              </a:defRPr>
            </a:pPr>
            <a:r>
              <a:rPr sz="3080" dirty="0">
                <a:solidFill>
                  <a:schemeClr val="bg1"/>
                </a:solidFill>
                <a:latin typeface="Hoefler Text"/>
                <a:ea typeface="Hoefler Text"/>
                <a:cs typeface="Hoefler Text"/>
                <a:sym typeface="Hoefler Text"/>
              </a:rPr>
              <a:t>K-12 students and their parents</a:t>
            </a:r>
          </a:p>
          <a:p>
            <a:pPr marL="877697" lvl="1" indent="-457200" defTabSz="352043">
              <a:spcBef>
                <a:spcPts val="3800"/>
              </a:spcBef>
              <a:defRPr sz="1800">
                <a:solidFill>
                  <a:srgbClr val="000000"/>
                </a:solidFill>
              </a:defRPr>
            </a:pPr>
            <a:r>
              <a:rPr sz="3080" dirty="0">
                <a:solidFill>
                  <a:schemeClr val="bg1"/>
                </a:solidFill>
                <a:latin typeface="Hoefler Text"/>
                <a:ea typeface="Hoefler Text"/>
                <a:cs typeface="Hoefler Text"/>
                <a:sym typeface="Hoefler Text"/>
              </a:rPr>
              <a:t>School Staff</a:t>
            </a:r>
          </a:p>
          <a:p>
            <a:pPr marL="877697" lvl="1" indent="-457200" defTabSz="352043">
              <a:spcBef>
                <a:spcPts val="3800"/>
              </a:spcBef>
              <a:defRPr sz="1800">
                <a:solidFill>
                  <a:srgbClr val="000000"/>
                </a:solidFill>
              </a:defRPr>
            </a:pPr>
            <a:r>
              <a:rPr sz="3080" dirty="0">
                <a:solidFill>
                  <a:schemeClr val="bg1"/>
                </a:solidFill>
                <a:latin typeface="Hoefler Text"/>
                <a:ea typeface="Hoefler Text"/>
                <a:cs typeface="Hoefler Text"/>
                <a:sym typeface="Hoefler Text"/>
              </a:rPr>
              <a:t>Pre-Service teachers</a:t>
            </a:r>
          </a:p>
          <a:p>
            <a:pPr marL="877697" lvl="1" indent="-457200" defTabSz="352043">
              <a:spcBef>
                <a:spcPts val="3800"/>
              </a:spcBef>
              <a:defRPr sz="1800">
                <a:solidFill>
                  <a:srgbClr val="000000"/>
                </a:solidFill>
              </a:defRPr>
            </a:pPr>
            <a:r>
              <a:rPr sz="3080" dirty="0">
                <a:solidFill>
                  <a:schemeClr val="bg1"/>
                </a:solidFill>
                <a:latin typeface="Hoefler Text"/>
                <a:ea typeface="Hoefler Text"/>
                <a:cs typeface="Hoefler Text"/>
                <a:sym typeface="Hoefler Text"/>
              </a:rPr>
              <a:t>Public Library Staff *</a:t>
            </a:r>
          </a:p>
          <a:p>
            <a:pPr defTabSz="352043">
              <a:spcBef>
                <a:spcPts val="3800"/>
              </a:spcBef>
              <a:defRPr sz="1800">
                <a:solidFill>
                  <a:srgbClr val="000000"/>
                </a:solidFill>
              </a:defRPr>
            </a:pPr>
            <a:r>
              <a:rPr sz="3080" dirty="0">
                <a:solidFill>
                  <a:schemeClr val="bg1"/>
                </a:solidFill>
                <a:latin typeface="Hoefler Text"/>
                <a:ea typeface="Hoefler Text"/>
                <a:cs typeface="Hoefler Text"/>
                <a:sym typeface="Hoefler Text"/>
              </a:rPr>
              <a:t>Funded by a yearly Grant-In-Aid from Alberta Education to The Alberta Library (TAL)</a:t>
            </a:r>
          </a:p>
          <a:p>
            <a:pPr defTabSz="352043">
              <a:spcBef>
                <a:spcPts val="3800"/>
              </a:spcBef>
              <a:buSzTx/>
              <a:defRPr sz="1800">
                <a:solidFill>
                  <a:srgbClr val="000000"/>
                </a:solidFill>
              </a:defRPr>
            </a:pPr>
            <a:r>
              <a:rPr sz="2156" dirty="0">
                <a:solidFill>
                  <a:schemeClr val="bg1"/>
                </a:solidFill>
              </a:rPr>
              <a:t>*for the purposes of supporting K-12 patrons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4" name="Shape 124"/>
          <p:cNvSpPr>
            <a:spLocks noGrp="1"/>
          </p:cNvSpPr>
          <p:nvPr>
            <p:ph type="title" idx="4294967295"/>
          </p:nvPr>
        </p:nvSpPr>
        <p:spPr>
          <a:xfrm>
            <a:off x="1616075" y="152400"/>
            <a:ext cx="11388725" cy="2590800"/>
          </a:xfrm>
          <a:prstGeom prst="rect">
            <a:avLst/>
          </a:prstGeom>
        </p:spPr>
        <p:txBody>
          <a:bodyPr/>
          <a:lstStyle>
            <a:lvl1pPr>
              <a:tabLst>
                <a:tab pos="1485900" algn="l"/>
              </a:tabLst>
            </a:lvl1pPr>
          </a:lstStyle>
          <a:p>
            <a:pPr lvl="0">
              <a:defRPr sz="1800">
                <a:solidFill>
                  <a:srgbClr val="000000"/>
                </a:solidFill>
                <a:effectLst/>
              </a:defRPr>
            </a:pPr>
            <a:r>
              <a:rPr sz="6800" dirty="0">
                <a:solidFill>
                  <a:schemeClr val="bg2"/>
                </a:solidFill>
                <a:effectLst>
                  <a:outerShdw blurRad="25400" dist="25400" dir="2700000" rotWithShape="0">
                    <a:srgbClr val="FFFFFF">
                      <a:alpha val="50000"/>
                    </a:srgbClr>
                  </a:outerShdw>
                </a:effectLst>
              </a:rPr>
              <a:t>PowerKnowledge Suite</a:t>
            </a:r>
          </a:p>
        </p:txBody>
      </p:sp>
      <p:sp>
        <p:nvSpPr>
          <p:cNvPr id="125" name="Shape 125"/>
          <p:cNvSpPr>
            <a:spLocks noGrp="1"/>
          </p:cNvSpPr>
          <p:nvPr>
            <p:ph type="body" idx="4294967295"/>
          </p:nvPr>
        </p:nvSpPr>
        <p:spPr>
          <a:xfrm>
            <a:off x="1555750" y="2347913"/>
            <a:ext cx="11449050" cy="7080250"/>
          </a:xfrm>
          <a:prstGeom prst="rect">
            <a:avLst/>
          </a:prstGeom>
        </p:spPr>
        <p:txBody>
          <a:bodyPr>
            <a:normAutofit fontScale="92500" lnSpcReduction="10000"/>
          </a:bodyPr>
          <a:lstStyle/>
          <a:p>
            <a:pPr defTabSz="338327">
              <a:spcBef>
                <a:spcPts val="3700"/>
              </a:spcBef>
              <a:defRPr sz="1800">
                <a:solidFill>
                  <a:srgbClr val="000000"/>
                </a:solidFill>
              </a:defRPr>
            </a:pPr>
            <a:r>
              <a:rPr sz="2960" dirty="0">
                <a:solidFill>
                  <a:schemeClr val="bg1"/>
                </a:solidFill>
                <a:latin typeface="Hoefler Text" charset="0"/>
                <a:ea typeface="Hoefler Text" charset="0"/>
                <a:cs typeface="Hoefler Text" charset="0"/>
              </a:rPr>
              <a:t>Recommended for grades 1-6</a:t>
            </a:r>
          </a:p>
          <a:p>
            <a:pPr defTabSz="338327">
              <a:spcBef>
                <a:spcPts val="3700"/>
              </a:spcBef>
              <a:defRPr sz="1800">
                <a:solidFill>
                  <a:srgbClr val="000000"/>
                </a:solidFill>
              </a:defRPr>
            </a:pPr>
            <a:r>
              <a:rPr sz="2960" dirty="0">
                <a:solidFill>
                  <a:schemeClr val="bg1"/>
                </a:solidFill>
                <a:latin typeface="Hoefler Text" charset="0"/>
                <a:ea typeface="Hoefler Text" charset="0"/>
                <a:cs typeface="Hoefler Text" charset="0"/>
              </a:rPr>
              <a:t>Content divided into 3 databases: Earth &amp; Space, Life </a:t>
            </a:r>
            <a:r>
              <a:rPr sz="2960" dirty="0" smtClean="0">
                <a:solidFill>
                  <a:schemeClr val="bg1"/>
                </a:solidFill>
                <a:latin typeface="Hoefler Text" charset="0"/>
                <a:ea typeface="Hoefler Text" charset="0"/>
                <a:cs typeface="Hoefler Text" charset="0"/>
              </a:rPr>
              <a:t>Science</a:t>
            </a:r>
            <a:r>
              <a:rPr lang="en-US" sz="2960" dirty="0" smtClean="0">
                <a:solidFill>
                  <a:schemeClr val="bg1"/>
                </a:solidFill>
                <a:latin typeface="Hoefler Text" charset="0"/>
                <a:ea typeface="Hoefler Text" charset="0"/>
                <a:cs typeface="Hoefler Text" charset="0"/>
              </a:rPr>
              <a:t>,</a:t>
            </a:r>
            <a:r>
              <a:rPr sz="2960" dirty="0" smtClean="0">
                <a:solidFill>
                  <a:schemeClr val="bg1"/>
                </a:solidFill>
                <a:latin typeface="Hoefler Text" charset="0"/>
                <a:ea typeface="Hoefler Text" charset="0"/>
                <a:cs typeface="Hoefler Text" charset="0"/>
              </a:rPr>
              <a:t> </a:t>
            </a:r>
            <a:r>
              <a:rPr sz="2960" dirty="0">
                <a:solidFill>
                  <a:schemeClr val="bg1"/>
                </a:solidFill>
                <a:latin typeface="Hoefler Text" charset="0"/>
                <a:ea typeface="Hoefler Text" charset="0"/>
                <a:cs typeface="Hoefler Text" charset="0"/>
              </a:rPr>
              <a:t>and Physical Science</a:t>
            </a:r>
          </a:p>
          <a:p>
            <a:pPr defTabSz="338327">
              <a:spcBef>
                <a:spcPts val="3700"/>
              </a:spcBef>
              <a:defRPr sz="1800">
                <a:solidFill>
                  <a:srgbClr val="000000"/>
                </a:solidFill>
              </a:defRPr>
            </a:pPr>
            <a:r>
              <a:rPr sz="2960" dirty="0">
                <a:solidFill>
                  <a:schemeClr val="bg1"/>
                </a:solidFill>
                <a:latin typeface="Hoefler Text" charset="0"/>
                <a:ea typeface="Hoefler Text" charset="0"/>
                <a:cs typeface="Hoefler Text" charset="0"/>
              </a:rPr>
              <a:t>Includes a customizable </a:t>
            </a:r>
            <a:r>
              <a:rPr sz="2960" dirty="0" smtClean="0">
                <a:solidFill>
                  <a:schemeClr val="bg1"/>
                </a:solidFill>
                <a:latin typeface="Hoefler Text" charset="0"/>
                <a:ea typeface="Hoefler Text" charset="0"/>
                <a:cs typeface="Hoefler Text" charset="0"/>
              </a:rPr>
              <a:t>read</a:t>
            </a:r>
            <a:r>
              <a:rPr lang="en-US" sz="2960" dirty="0" smtClean="0">
                <a:solidFill>
                  <a:schemeClr val="bg1"/>
                </a:solidFill>
                <a:latin typeface="Hoefler Text" charset="0"/>
                <a:ea typeface="Hoefler Text" charset="0"/>
                <a:cs typeface="Hoefler Text" charset="0"/>
              </a:rPr>
              <a:t>-</a:t>
            </a:r>
            <a:r>
              <a:rPr sz="2960" dirty="0" smtClean="0">
                <a:solidFill>
                  <a:schemeClr val="bg1"/>
                </a:solidFill>
                <a:latin typeface="Hoefler Text" charset="0"/>
                <a:ea typeface="Hoefler Text" charset="0"/>
                <a:cs typeface="Hoefler Text" charset="0"/>
              </a:rPr>
              <a:t>aloud </a:t>
            </a:r>
            <a:r>
              <a:rPr sz="2960" dirty="0">
                <a:solidFill>
                  <a:schemeClr val="bg1"/>
                </a:solidFill>
                <a:latin typeface="Hoefler Text" charset="0"/>
                <a:ea typeface="Hoefler Text" charset="0"/>
                <a:cs typeface="Hoefler Text" charset="0"/>
              </a:rPr>
              <a:t>feature</a:t>
            </a:r>
          </a:p>
          <a:p>
            <a:pPr defTabSz="338327">
              <a:spcBef>
                <a:spcPts val="3700"/>
              </a:spcBef>
              <a:defRPr sz="1800">
                <a:solidFill>
                  <a:srgbClr val="000000"/>
                </a:solidFill>
              </a:defRPr>
            </a:pPr>
            <a:r>
              <a:rPr sz="2960" dirty="0">
                <a:solidFill>
                  <a:schemeClr val="bg1"/>
                </a:solidFill>
                <a:latin typeface="Hoefler Text" charset="0"/>
                <a:ea typeface="Hoefler Text" charset="0"/>
                <a:cs typeface="Hoefler Text" charset="0"/>
              </a:rPr>
              <a:t>Short, segmented articles with introductory videos to build background knowledge</a:t>
            </a:r>
          </a:p>
          <a:p>
            <a:pPr defTabSz="338327">
              <a:spcBef>
                <a:spcPts val="3700"/>
              </a:spcBef>
              <a:defRPr sz="1800">
                <a:solidFill>
                  <a:srgbClr val="000000"/>
                </a:solidFill>
              </a:defRPr>
            </a:pPr>
            <a:r>
              <a:rPr sz="2960" dirty="0">
                <a:solidFill>
                  <a:schemeClr val="bg1"/>
                </a:solidFill>
                <a:latin typeface="Hoefler Text" charset="0"/>
                <a:ea typeface="Hoefler Text" charset="0"/>
                <a:cs typeface="Hoefler Text" charset="0"/>
              </a:rPr>
              <a:t>Embedded science experiments, projects, and educational games related to the content of the database</a:t>
            </a:r>
          </a:p>
          <a:p>
            <a:pPr defTabSz="338327">
              <a:spcBef>
                <a:spcPts val="3700"/>
              </a:spcBef>
              <a:defRPr sz="1800">
                <a:solidFill>
                  <a:srgbClr val="000000"/>
                </a:solidFill>
              </a:defRPr>
            </a:pPr>
            <a:r>
              <a:rPr sz="2960" dirty="0">
                <a:solidFill>
                  <a:schemeClr val="bg1"/>
                </a:solidFill>
                <a:latin typeface="Hoefler Text" charset="0"/>
                <a:ea typeface="Hoefler Text" charset="0"/>
                <a:cs typeface="Hoefler Text" charset="0"/>
              </a:rPr>
              <a:t>Aligns with 95% of the grade 3-6 science curriculum and 87% of the grade 1-6 science curriculum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 name="Shape 136"/>
          <p:cNvSpPr>
            <a:spLocks noGrp="1"/>
          </p:cNvSpPr>
          <p:nvPr>
            <p:ph type="title" idx="4294967295"/>
          </p:nvPr>
        </p:nvSpPr>
        <p:spPr>
          <a:xfrm>
            <a:off x="1408113" y="152400"/>
            <a:ext cx="11596687" cy="2590800"/>
          </a:xfrm>
          <a:prstGeom prst="rect">
            <a:avLst/>
          </a:prstGeom>
        </p:spPr>
        <p:txBody>
          <a:bodyPr/>
          <a:lstStyle/>
          <a:p>
            <a:pPr lvl="0">
              <a:tabLst>
                <a:tab pos="1485900" algn="l"/>
              </a:tabLst>
              <a:defRPr sz="1800">
                <a:solidFill>
                  <a:srgbClr val="000000"/>
                </a:solidFill>
                <a:effectLst/>
              </a:defRPr>
            </a:pPr>
            <a:r>
              <a:rPr sz="6800" dirty="0">
                <a:solidFill>
                  <a:schemeClr val="bg2"/>
                </a:solidFill>
                <a:effectLst>
                  <a:outerShdw blurRad="25400" dist="25400" dir="2700000" rotWithShape="0">
                    <a:srgbClr val="FFFFFF">
                      <a:alpha val="50000"/>
                    </a:srgbClr>
                  </a:outerShdw>
                </a:effectLst>
              </a:rPr>
              <a:t>National Geographic Kids </a:t>
            </a:r>
          </a:p>
          <a:p>
            <a:pPr lvl="0">
              <a:tabLst>
                <a:tab pos="1485900" algn="l"/>
              </a:tabLst>
              <a:defRPr sz="1800">
                <a:solidFill>
                  <a:srgbClr val="000000"/>
                </a:solidFill>
                <a:effectLst/>
              </a:defRPr>
            </a:pPr>
            <a:r>
              <a:rPr sz="6800" dirty="0">
                <a:solidFill>
                  <a:schemeClr val="bg2"/>
                </a:solidFill>
                <a:effectLst>
                  <a:outerShdw blurRad="25400" dist="25400" dir="2700000" rotWithShape="0">
                    <a:srgbClr val="FFFFFF">
                      <a:alpha val="50000"/>
                    </a:srgbClr>
                  </a:outerShdw>
                </a:effectLst>
              </a:rPr>
              <a:t>Virtual Library</a:t>
            </a:r>
          </a:p>
        </p:txBody>
      </p:sp>
      <p:sp>
        <p:nvSpPr>
          <p:cNvPr id="137" name="Shape 137"/>
          <p:cNvSpPr>
            <a:spLocks noGrp="1"/>
          </p:cNvSpPr>
          <p:nvPr>
            <p:ph type="body" idx="4294967295"/>
          </p:nvPr>
        </p:nvSpPr>
        <p:spPr>
          <a:xfrm>
            <a:off x="882127" y="2887642"/>
            <a:ext cx="6422830" cy="6332538"/>
          </a:xfrm>
          <a:prstGeom prst="rect">
            <a:avLst/>
          </a:prstGeom>
        </p:spPr>
        <p:txBody>
          <a:bodyPr>
            <a:normAutofit fontScale="85000" lnSpcReduction="20000"/>
          </a:bodyPr>
          <a:lstStyle/>
          <a:p>
            <a:pPr defTabSz="388620">
              <a:spcBef>
                <a:spcPts val="3400"/>
              </a:spcBef>
              <a:defRPr sz="1800">
                <a:solidFill>
                  <a:srgbClr val="000000"/>
                </a:solidFill>
              </a:defRPr>
            </a:pPr>
            <a:r>
              <a:rPr lang="en-US" sz="2550" dirty="0" smtClean="0">
                <a:solidFill>
                  <a:schemeClr val="bg1"/>
                </a:solidFill>
                <a:latin typeface="Hoefler Text" charset="0"/>
                <a:ea typeface="Hoefler Text" charset="0"/>
                <a:cs typeface="Hoefler Text" charset="0"/>
              </a:rPr>
              <a:t>Found in Grade 3 Science Curriculum Map and Kinder, Grade 1, and Grade 4 Social Studies Curriculum Maps</a:t>
            </a:r>
          </a:p>
          <a:p>
            <a:pPr defTabSz="388620">
              <a:spcBef>
                <a:spcPts val="3400"/>
              </a:spcBef>
              <a:defRPr sz="1800">
                <a:solidFill>
                  <a:srgbClr val="000000"/>
                </a:solidFill>
              </a:defRPr>
            </a:pPr>
            <a:r>
              <a:rPr sz="2550" dirty="0" smtClean="0">
                <a:solidFill>
                  <a:schemeClr val="bg1"/>
                </a:solidFill>
                <a:latin typeface="Hoefler Text" charset="0"/>
                <a:ea typeface="Hoefler Text" charset="0"/>
                <a:cs typeface="Hoefler Text" charset="0"/>
              </a:rPr>
              <a:t>Authoritative </a:t>
            </a:r>
            <a:r>
              <a:rPr sz="2550" dirty="0">
                <a:solidFill>
                  <a:schemeClr val="bg1"/>
                </a:solidFill>
                <a:latin typeface="Hoefler Text" charset="0"/>
                <a:ea typeface="Hoefler Text" charset="0"/>
                <a:cs typeface="Hoefler Text" charset="0"/>
              </a:rPr>
              <a:t>nonfiction content</a:t>
            </a:r>
          </a:p>
          <a:p>
            <a:pPr defTabSz="388620">
              <a:spcBef>
                <a:spcPts val="3400"/>
              </a:spcBef>
              <a:defRPr sz="1800">
                <a:solidFill>
                  <a:srgbClr val="000000"/>
                </a:solidFill>
              </a:defRPr>
            </a:pPr>
            <a:r>
              <a:rPr sz="2550" dirty="0">
                <a:solidFill>
                  <a:schemeClr val="bg1"/>
                </a:solidFill>
                <a:latin typeface="Hoefler Text" charset="0"/>
                <a:ea typeface="Hoefler Text" charset="0"/>
                <a:cs typeface="Hoefler Text" charset="0"/>
              </a:rPr>
              <a:t>Award-winning maps and photos</a:t>
            </a:r>
          </a:p>
          <a:p>
            <a:pPr defTabSz="388620">
              <a:spcBef>
                <a:spcPts val="3400"/>
              </a:spcBef>
              <a:defRPr sz="1800">
                <a:solidFill>
                  <a:srgbClr val="000000"/>
                </a:solidFill>
              </a:defRPr>
            </a:pPr>
            <a:r>
              <a:rPr sz="2550" dirty="0">
                <a:solidFill>
                  <a:schemeClr val="bg1"/>
                </a:solidFill>
                <a:latin typeface="Hoefler Text" charset="0"/>
                <a:ea typeface="Hoefler Text" charset="0"/>
                <a:cs typeface="Hoefler Text" charset="0"/>
              </a:rPr>
              <a:t>200 National Geographic Kids Books</a:t>
            </a:r>
          </a:p>
          <a:p>
            <a:pPr defTabSz="388620">
              <a:spcBef>
                <a:spcPts val="3400"/>
              </a:spcBef>
              <a:defRPr sz="1800">
                <a:solidFill>
                  <a:srgbClr val="000000"/>
                </a:solidFill>
              </a:defRPr>
            </a:pPr>
            <a:r>
              <a:rPr sz="2550" dirty="0">
                <a:solidFill>
                  <a:schemeClr val="bg1"/>
                </a:solidFill>
                <a:latin typeface="Hoefler Text" charset="0"/>
                <a:ea typeface="Hoefler Text" charset="0"/>
                <a:cs typeface="Hoefler Text" charset="0"/>
              </a:rPr>
              <a:t>500 Kid-friendly downloadable images</a:t>
            </a:r>
          </a:p>
          <a:p>
            <a:pPr defTabSz="388620">
              <a:spcBef>
                <a:spcPts val="3400"/>
              </a:spcBef>
              <a:defRPr sz="1800">
                <a:solidFill>
                  <a:srgbClr val="000000"/>
                </a:solidFill>
              </a:defRPr>
            </a:pPr>
            <a:r>
              <a:rPr sz="2550" dirty="0">
                <a:solidFill>
                  <a:schemeClr val="bg1"/>
                </a:solidFill>
                <a:latin typeface="Hoefler Text" charset="0"/>
                <a:ea typeface="Hoefler Text" charset="0"/>
                <a:cs typeface="Hoefler Text" charset="0"/>
              </a:rPr>
              <a:t>National Geographic Kids Magazines (2009-Present, 3 month embargo)</a:t>
            </a:r>
          </a:p>
          <a:p>
            <a:pPr defTabSz="388620">
              <a:spcBef>
                <a:spcPts val="3400"/>
              </a:spcBef>
              <a:defRPr sz="1800">
                <a:solidFill>
                  <a:srgbClr val="000000"/>
                </a:solidFill>
              </a:defRPr>
            </a:pPr>
            <a:r>
              <a:rPr sz="2550" dirty="0" smtClean="0">
                <a:solidFill>
                  <a:schemeClr val="bg1"/>
                </a:solidFill>
                <a:latin typeface="Hoefler Text" charset="0"/>
                <a:ea typeface="Hoefler Text" charset="0"/>
                <a:cs typeface="Hoefler Text" charset="0"/>
              </a:rPr>
              <a:t>Include</a:t>
            </a:r>
            <a:r>
              <a:rPr lang="en-US" sz="2550" dirty="0" smtClean="0">
                <a:solidFill>
                  <a:schemeClr val="bg1"/>
                </a:solidFill>
                <a:latin typeface="Hoefler Text" charset="0"/>
                <a:ea typeface="Hoefler Text" charset="0"/>
                <a:cs typeface="Hoefler Text" charset="0"/>
              </a:rPr>
              <a:t>s</a:t>
            </a:r>
            <a:r>
              <a:rPr sz="2550" dirty="0" smtClean="0">
                <a:solidFill>
                  <a:schemeClr val="bg1"/>
                </a:solidFill>
                <a:latin typeface="Hoefler Text" charset="0"/>
                <a:ea typeface="Hoefler Text" charset="0"/>
                <a:cs typeface="Hoefler Text" charset="0"/>
              </a:rPr>
              <a:t> </a:t>
            </a:r>
            <a:r>
              <a:rPr sz="2550" dirty="0">
                <a:solidFill>
                  <a:schemeClr val="bg1"/>
                </a:solidFill>
                <a:latin typeface="Hoefler Text" charset="0"/>
                <a:ea typeface="Hoefler Text" charset="0"/>
                <a:cs typeface="Hoefler Text" charset="0"/>
              </a:rPr>
              <a:t>listen feature</a:t>
            </a:r>
          </a:p>
        </p:txBody>
      </p:sp>
      <p:grpSp>
        <p:nvGrpSpPr>
          <p:cNvPr id="140" name="Group 140"/>
          <p:cNvGrpSpPr/>
          <p:nvPr/>
        </p:nvGrpSpPr>
        <p:grpSpPr>
          <a:xfrm>
            <a:off x="7406557" y="2671742"/>
            <a:ext cx="5094626" cy="6673521"/>
            <a:chOff x="-203200" y="-215900"/>
            <a:chExt cx="5094625" cy="6673519"/>
          </a:xfrm>
        </p:grpSpPr>
        <p:pic>
          <p:nvPicPr>
            <p:cNvPr id="139" name="pasted-image.tif"/>
            <p:cNvPicPr/>
            <p:nvPr/>
          </p:nvPicPr>
          <p:blipFill>
            <a:blip r:embed="rId2">
              <a:extLst/>
            </a:blip>
            <a:srcRect t="31360" b="31360"/>
            <a:stretch>
              <a:fillRect/>
            </a:stretch>
          </p:blipFill>
          <p:spPr>
            <a:xfrm>
              <a:off x="0" y="0"/>
              <a:ext cx="4688225" cy="6241720"/>
            </a:xfrm>
            <a:prstGeom prst="rect">
              <a:avLst/>
            </a:prstGeom>
            <a:ln>
              <a:noFill/>
            </a:ln>
            <a:effectLst/>
          </p:spPr>
        </p:pic>
        <p:pic>
          <p:nvPicPr>
            <p:cNvPr id="138" name="Picture 137"/>
            <p:cNvPicPr/>
            <p:nvPr/>
          </p:nvPicPr>
          <p:blipFill>
            <a:blip r:embed="rId3">
              <a:extLst/>
            </a:blip>
            <a:stretch>
              <a:fillRect/>
            </a:stretch>
          </p:blipFill>
          <p:spPr>
            <a:xfrm>
              <a:off x="-203200" y="-215900"/>
              <a:ext cx="5094625" cy="6673520"/>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2" name="Shape 142"/>
          <p:cNvSpPr>
            <a:spLocks noGrp="1"/>
          </p:cNvSpPr>
          <p:nvPr>
            <p:ph type="title" idx="4294967295"/>
          </p:nvPr>
        </p:nvSpPr>
        <p:spPr>
          <a:xfrm>
            <a:off x="1525588" y="152400"/>
            <a:ext cx="11479212" cy="2590800"/>
          </a:xfrm>
          <a:prstGeom prst="rect">
            <a:avLst/>
          </a:prstGeom>
        </p:spPr>
        <p:txBody>
          <a:bodyPr/>
          <a:lstStyle>
            <a:lvl1pPr>
              <a:tabLst>
                <a:tab pos="1485900" algn="l"/>
              </a:tabLst>
              <a:defRPr sz="7900"/>
            </a:lvl1pPr>
          </a:lstStyle>
          <a:p>
            <a:pPr lvl="0">
              <a:defRPr sz="1800">
                <a:solidFill>
                  <a:srgbClr val="000000"/>
                </a:solidFill>
                <a:effectLst/>
              </a:defRPr>
            </a:pPr>
            <a:r>
              <a:rPr sz="7900" dirty="0">
                <a:solidFill>
                  <a:schemeClr val="bg2"/>
                </a:solidFill>
                <a:effectLst>
                  <a:outerShdw blurRad="25400" dist="25400" dir="2700000" rotWithShape="0">
                    <a:srgbClr val="FFFFFF">
                      <a:alpha val="50000"/>
                    </a:srgbClr>
                  </a:outerShdw>
                </a:effectLst>
              </a:rPr>
              <a:t>Science In Context</a:t>
            </a:r>
            <a:r>
              <a:rPr sz="7900" dirty="0">
                <a:solidFill>
                  <a:srgbClr val="363929"/>
                </a:solidFill>
                <a:effectLst>
                  <a:outerShdw blurRad="25400" dist="25400" dir="2700000" rotWithShape="0">
                    <a:srgbClr val="FFFFFF">
                      <a:alpha val="50000"/>
                    </a:srgbClr>
                  </a:outerShdw>
                </a:effectLst>
              </a:rPr>
              <a:t>	</a:t>
            </a:r>
          </a:p>
        </p:txBody>
      </p:sp>
      <p:sp>
        <p:nvSpPr>
          <p:cNvPr id="143" name="Shape 143"/>
          <p:cNvSpPr>
            <a:spLocks noGrp="1"/>
          </p:cNvSpPr>
          <p:nvPr>
            <p:ph type="body" idx="4294967295"/>
          </p:nvPr>
        </p:nvSpPr>
        <p:spPr>
          <a:xfrm>
            <a:off x="1631950" y="2295525"/>
            <a:ext cx="11372850" cy="7177088"/>
          </a:xfrm>
          <a:prstGeom prst="rect">
            <a:avLst/>
          </a:prstGeom>
        </p:spPr>
        <p:txBody>
          <a:bodyPr>
            <a:normAutofit fontScale="92500" lnSpcReduction="10000"/>
          </a:bodyPr>
          <a:lstStyle/>
          <a:p>
            <a:pPr defTabSz="251460">
              <a:spcBef>
                <a:spcPts val="2700"/>
              </a:spcBef>
              <a:defRPr sz="1800">
                <a:solidFill>
                  <a:srgbClr val="000000"/>
                </a:solidFill>
              </a:defRPr>
            </a:pPr>
            <a:r>
              <a:rPr lang="en-US" sz="2310" dirty="0" smtClean="0">
                <a:solidFill>
                  <a:schemeClr val="bg1"/>
                </a:solidFill>
                <a:latin typeface="Hoefler Text"/>
                <a:ea typeface="Hoefler Text"/>
                <a:cs typeface="Hoefler Text"/>
                <a:sym typeface="Hoefler Text"/>
              </a:rPr>
              <a:t>Found in Grades 5 – 12 Science Curriculum Maps and Grade 4 Social Studies Curriculum Map</a:t>
            </a:r>
          </a:p>
          <a:p>
            <a:pPr defTabSz="251460">
              <a:spcBef>
                <a:spcPts val="2700"/>
              </a:spcBef>
              <a:defRPr sz="1800">
                <a:solidFill>
                  <a:srgbClr val="000000"/>
                </a:solidFill>
              </a:defRPr>
            </a:pPr>
            <a:r>
              <a:rPr sz="2310" dirty="0" smtClean="0">
                <a:solidFill>
                  <a:schemeClr val="bg1"/>
                </a:solidFill>
                <a:latin typeface="Hoefler Text"/>
                <a:ea typeface="Hoefler Text"/>
                <a:cs typeface="Hoefler Text"/>
                <a:sym typeface="Hoefler Text"/>
              </a:rPr>
              <a:t>Featured </a:t>
            </a:r>
            <a:r>
              <a:rPr sz="2310" dirty="0">
                <a:solidFill>
                  <a:schemeClr val="bg1"/>
                </a:solidFill>
                <a:latin typeface="Hoefler Text"/>
                <a:ea typeface="Hoefler Text"/>
                <a:cs typeface="Hoefler Text"/>
                <a:sym typeface="Hoefler Text"/>
              </a:rPr>
              <a:t>videos, news, and stories on homepage</a:t>
            </a:r>
          </a:p>
          <a:p>
            <a:pPr defTabSz="251460">
              <a:spcBef>
                <a:spcPts val="2700"/>
              </a:spcBef>
              <a:defRPr sz="1800">
                <a:solidFill>
                  <a:srgbClr val="000000"/>
                </a:solidFill>
              </a:defRPr>
            </a:pPr>
            <a:r>
              <a:rPr sz="2310" dirty="0">
                <a:solidFill>
                  <a:schemeClr val="bg1"/>
                </a:solidFill>
                <a:latin typeface="Hoefler Text"/>
                <a:ea typeface="Hoefler Text"/>
                <a:cs typeface="Hoefler Text"/>
                <a:sym typeface="Hoefler Text"/>
              </a:rPr>
              <a:t>Customizable read-aloud feature, articles available to download to MP3</a:t>
            </a:r>
          </a:p>
          <a:p>
            <a:pPr defTabSz="251460">
              <a:spcBef>
                <a:spcPts val="2700"/>
              </a:spcBef>
              <a:defRPr sz="1800">
                <a:solidFill>
                  <a:srgbClr val="000000"/>
                </a:solidFill>
              </a:defRPr>
            </a:pPr>
            <a:r>
              <a:rPr sz="2310" dirty="0">
                <a:solidFill>
                  <a:schemeClr val="bg1"/>
                </a:solidFill>
                <a:latin typeface="Hoefler Text"/>
                <a:ea typeface="Hoefler Text"/>
                <a:cs typeface="Hoefler Text"/>
                <a:sym typeface="Hoefler Text"/>
              </a:rPr>
              <a:t>Text Translation to 13 languages</a:t>
            </a:r>
          </a:p>
          <a:p>
            <a:pPr defTabSz="251460">
              <a:spcBef>
                <a:spcPts val="2700"/>
              </a:spcBef>
              <a:defRPr sz="1800">
                <a:solidFill>
                  <a:srgbClr val="000000"/>
                </a:solidFill>
              </a:defRPr>
            </a:pPr>
            <a:r>
              <a:rPr sz="2310" dirty="0">
                <a:solidFill>
                  <a:schemeClr val="bg1"/>
                </a:solidFill>
                <a:latin typeface="Hoefler Text"/>
                <a:ea typeface="Hoefler Text"/>
                <a:cs typeface="Hoefler Text"/>
                <a:sym typeface="Hoefler Text"/>
              </a:rPr>
              <a:t>Highlight and take notes within the article, save to a folder without an account</a:t>
            </a:r>
          </a:p>
          <a:p>
            <a:pPr defTabSz="251460">
              <a:spcBef>
                <a:spcPts val="2700"/>
              </a:spcBef>
              <a:defRPr sz="1800">
                <a:solidFill>
                  <a:srgbClr val="000000"/>
                </a:solidFill>
              </a:defRPr>
            </a:pPr>
            <a:r>
              <a:rPr sz="2310" dirty="0">
                <a:solidFill>
                  <a:schemeClr val="bg1"/>
                </a:solidFill>
                <a:latin typeface="Hoefler Text"/>
                <a:ea typeface="Hoefler Text"/>
                <a:cs typeface="Hoefler Text"/>
                <a:sym typeface="Hoefler Text"/>
              </a:rPr>
              <a:t>Embedded citation tools </a:t>
            </a:r>
            <a:r>
              <a:rPr sz="2310" dirty="0" smtClean="0">
                <a:solidFill>
                  <a:schemeClr val="bg1"/>
                </a:solidFill>
                <a:latin typeface="Hoefler Text"/>
                <a:ea typeface="Hoefler Text"/>
                <a:cs typeface="Hoefler Text"/>
                <a:sym typeface="Hoefler Text"/>
              </a:rPr>
              <a:t>(</a:t>
            </a:r>
            <a:r>
              <a:rPr lang="en-US" sz="2310" dirty="0">
                <a:solidFill>
                  <a:schemeClr val="bg1"/>
                </a:solidFill>
                <a:latin typeface="Hoefler Text"/>
                <a:ea typeface="Hoefler Text"/>
                <a:cs typeface="Hoefler Text"/>
                <a:sym typeface="Hoefler Text"/>
              </a:rPr>
              <a:t>MLA 8th Edition, APA 6th Edition, Chicago 16th Edition</a:t>
            </a:r>
            <a:r>
              <a:rPr sz="2310" dirty="0" smtClean="0">
                <a:solidFill>
                  <a:schemeClr val="bg1"/>
                </a:solidFill>
                <a:latin typeface="Hoefler Text"/>
                <a:ea typeface="Hoefler Text"/>
                <a:cs typeface="Hoefler Text"/>
                <a:sym typeface="Hoefler Text"/>
              </a:rPr>
              <a:t>)</a:t>
            </a:r>
            <a:endParaRPr sz="2310" dirty="0">
              <a:solidFill>
                <a:schemeClr val="bg1"/>
              </a:solidFill>
              <a:latin typeface="Hoefler Text"/>
              <a:ea typeface="Hoefler Text"/>
              <a:cs typeface="Hoefler Text"/>
              <a:sym typeface="Hoefler Text"/>
            </a:endParaRPr>
          </a:p>
          <a:p>
            <a:pPr defTabSz="251460">
              <a:spcBef>
                <a:spcPts val="2700"/>
              </a:spcBef>
              <a:defRPr sz="1800">
                <a:solidFill>
                  <a:srgbClr val="000000"/>
                </a:solidFill>
              </a:defRPr>
            </a:pPr>
            <a:r>
              <a:rPr sz="2310" dirty="0">
                <a:solidFill>
                  <a:schemeClr val="bg1"/>
                </a:solidFill>
                <a:latin typeface="Hoefler Text"/>
                <a:ea typeface="Hoefler Text"/>
                <a:cs typeface="Hoefler Text"/>
                <a:sym typeface="Hoefler Text"/>
              </a:rPr>
              <a:t>Links to “Related Subjects” to support shallow searchers</a:t>
            </a:r>
          </a:p>
          <a:p>
            <a:pPr defTabSz="251460">
              <a:spcBef>
                <a:spcPts val="2700"/>
              </a:spcBef>
              <a:defRPr sz="1800">
                <a:solidFill>
                  <a:srgbClr val="000000"/>
                </a:solidFill>
              </a:defRPr>
            </a:pPr>
            <a:r>
              <a:rPr sz="2310" dirty="0">
                <a:solidFill>
                  <a:schemeClr val="bg1"/>
                </a:solidFill>
                <a:latin typeface="Hoefler Text"/>
                <a:ea typeface="Hoefler Text"/>
                <a:cs typeface="Hoefler Text"/>
                <a:sym typeface="Hoefler Text"/>
              </a:rPr>
              <a:t>Share/permalink any page using the “Bookmark” tab right side of the search bar at the top</a:t>
            </a:r>
          </a:p>
          <a:p>
            <a:pPr defTabSz="251460">
              <a:spcBef>
                <a:spcPts val="2700"/>
              </a:spcBef>
              <a:defRPr sz="1800">
                <a:solidFill>
                  <a:srgbClr val="000000"/>
                </a:solidFill>
              </a:defRPr>
            </a:pPr>
            <a:r>
              <a:rPr sz="2310" dirty="0">
                <a:solidFill>
                  <a:schemeClr val="bg1"/>
                </a:solidFill>
                <a:latin typeface="Hoefler Text"/>
                <a:ea typeface="Hoefler Text"/>
                <a:cs typeface="Hoefler Text"/>
                <a:sym typeface="Hoefler Text"/>
              </a:rPr>
              <a:t>Advanced search allows for Boolean, and content selection (Advanced/Intermediate/Basic)</a:t>
            </a:r>
          </a:p>
          <a:p>
            <a:pPr defTabSz="251460">
              <a:spcBef>
                <a:spcPts val="2700"/>
              </a:spcBef>
              <a:defRPr sz="1800">
                <a:solidFill>
                  <a:srgbClr val="000000"/>
                </a:solidFill>
              </a:defRPr>
            </a:pPr>
            <a:r>
              <a:rPr sz="2310" dirty="0">
                <a:solidFill>
                  <a:schemeClr val="bg1"/>
                </a:solidFill>
                <a:latin typeface="Hoefler Text"/>
                <a:ea typeface="Hoefler Text"/>
                <a:cs typeface="Hoefler Text"/>
                <a:sym typeface="Hoefler Text"/>
              </a:rPr>
              <a:t>Search specific learner outcomes in “Curriculum Standards” for the Alberta Science curriculum - embedded links to the article included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9" name="Shape 149"/>
          <p:cNvSpPr>
            <a:spLocks noGrp="1"/>
          </p:cNvSpPr>
          <p:nvPr>
            <p:ph type="title" idx="4294967295"/>
          </p:nvPr>
        </p:nvSpPr>
        <p:spPr>
          <a:xfrm>
            <a:off x="1485900" y="152400"/>
            <a:ext cx="11518900" cy="2590800"/>
          </a:xfrm>
          <a:prstGeom prst="rect">
            <a:avLst/>
          </a:prstGeom>
        </p:spPr>
        <p:txBody>
          <a:bodyPr>
            <a:normAutofit/>
          </a:bodyPr>
          <a:lstStyle>
            <a:lvl1pPr>
              <a:tabLst>
                <a:tab pos="1485900" algn="l"/>
              </a:tabLst>
              <a:defRPr sz="7900"/>
            </a:lvl1pPr>
          </a:lstStyle>
          <a:p>
            <a:pPr lvl="0">
              <a:defRPr sz="1800">
                <a:solidFill>
                  <a:srgbClr val="000000"/>
                </a:solidFill>
                <a:effectLst/>
              </a:defRPr>
            </a:pPr>
            <a:r>
              <a:rPr sz="7200" dirty="0">
                <a:solidFill>
                  <a:schemeClr val="bg2"/>
                </a:solidFill>
                <a:effectLst>
                  <a:outerShdw blurRad="25400" dist="25400" dir="2700000" rotWithShape="0">
                    <a:srgbClr val="FFFFFF">
                      <a:alpha val="50000"/>
                    </a:srgbClr>
                  </a:outerShdw>
                </a:effectLst>
              </a:rPr>
              <a:t>Teen Health and Wellness</a:t>
            </a:r>
          </a:p>
        </p:txBody>
      </p:sp>
      <p:sp>
        <p:nvSpPr>
          <p:cNvPr id="150" name="Shape 150"/>
          <p:cNvSpPr>
            <a:spLocks noGrp="1"/>
          </p:cNvSpPr>
          <p:nvPr>
            <p:ph type="body" idx="4294967295"/>
          </p:nvPr>
        </p:nvSpPr>
        <p:spPr>
          <a:xfrm>
            <a:off x="1485900" y="1971040"/>
            <a:ext cx="11518900" cy="7542849"/>
          </a:xfrm>
          <a:prstGeom prst="rect">
            <a:avLst/>
          </a:prstGeom>
        </p:spPr>
        <p:txBody>
          <a:bodyPr>
            <a:normAutofit lnSpcReduction="10000"/>
          </a:bodyPr>
          <a:lstStyle/>
          <a:p>
            <a:pPr defTabSz="210311">
              <a:spcBef>
                <a:spcPts val="2300"/>
              </a:spcBef>
              <a:defRPr sz="1800">
                <a:solidFill>
                  <a:srgbClr val="000000"/>
                </a:solidFill>
              </a:defRPr>
            </a:pPr>
            <a:r>
              <a:rPr lang="en-US" sz="1932" dirty="0" smtClean="0">
                <a:solidFill>
                  <a:schemeClr val="bg1"/>
                </a:solidFill>
                <a:latin typeface="Hoefler Text"/>
                <a:ea typeface="Hoefler Text"/>
                <a:cs typeface="Hoefler Text"/>
                <a:sym typeface="Hoefler Text"/>
              </a:rPr>
              <a:t>Currently not found in any of the Science or Social Studies Curriculum Maps, but does support Grades 7-12 Health Curriculum</a:t>
            </a:r>
          </a:p>
          <a:p>
            <a:pPr defTabSz="210311">
              <a:spcBef>
                <a:spcPts val="2300"/>
              </a:spcBef>
              <a:defRPr sz="1800">
                <a:solidFill>
                  <a:srgbClr val="000000"/>
                </a:solidFill>
              </a:defRPr>
            </a:pPr>
            <a:r>
              <a:rPr sz="1932" dirty="0" smtClean="0">
                <a:solidFill>
                  <a:schemeClr val="bg1"/>
                </a:solidFill>
                <a:latin typeface="Hoefler Text"/>
                <a:ea typeface="Hoefler Text"/>
                <a:cs typeface="Hoefler Text"/>
                <a:sym typeface="Hoefler Text"/>
              </a:rPr>
              <a:t>Straightforward </a:t>
            </a:r>
            <a:r>
              <a:rPr sz="1932" dirty="0">
                <a:solidFill>
                  <a:schemeClr val="bg1"/>
                </a:solidFill>
                <a:latin typeface="Hoefler Text"/>
                <a:ea typeface="Hoefler Text"/>
                <a:cs typeface="Hoefler Text"/>
                <a:sym typeface="Hoefler Text"/>
              </a:rPr>
              <a:t>discussion of all teen health and wellness topics with links to the Alberta science, foods, health and CALM curricula</a:t>
            </a:r>
          </a:p>
          <a:p>
            <a:pPr defTabSz="210311">
              <a:spcBef>
                <a:spcPts val="2300"/>
              </a:spcBef>
              <a:defRPr sz="1800">
                <a:solidFill>
                  <a:srgbClr val="000000"/>
                </a:solidFill>
              </a:defRPr>
            </a:pPr>
            <a:r>
              <a:rPr sz="1932" dirty="0">
                <a:solidFill>
                  <a:schemeClr val="bg1"/>
                </a:solidFill>
                <a:latin typeface="Hoefler Text"/>
                <a:ea typeface="Hoefler Text"/>
                <a:cs typeface="Hoefler Text"/>
                <a:sym typeface="Hoefler Text"/>
              </a:rPr>
              <a:t>Customizable listen feature and text translation</a:t>
            </a:r>
          </a:p>
          <a:p>
            <a:pPr defTabSz="210311">
              <a:spcBef>
                <a:spcPts val="2300"/>
              </a:spcBef>
              <a:defRPr sz="1800">
                <a:solidFill>
                  <a:srgbClr val="000000"/>
                </a:solidFill>
              </a:defRPr>
            </a:pPr>
            <a:r>
              <a:rPr sz="1932" dirty="0">
                <a:solidFill>
                  <a:schemeClr val="bg1"/>
                </a:solidFill>
                <a:latin typeface="Hoefler Text"/>
                <a:ea typeface="Hoefler Text"/>
                <a:cs typeface="Hoefler Text"/>
                <a:sym typeface="Hoefler Text"/>
              </a:rPr>
              <a:t>Sectioned articles with links to related articles for shallow searchers</a:t>
            </a:r>
          </a:p>
          <a:p>
            <a:pPr defTabSz="210311">
              <a:spcBef>
                <a:spcPts val="2300"/>
              </a:spcBef>
              <a:defRPr sz="1800">
                <a:solidFill>
                  <a:srgbClr val="000000"/>
                </a:solidFill>
              </a:defRPr>
            </a:pPr>
            <a:r>
              <a:rPr sz="1932" dirty="0">
                <a:solidFill>
                  <a:schemeClr val="bg1"/>
                </a:solidFill>
                <a:latin typeface="Hoefler Text"/>
                <a:ea typeface="Hoefler Text"/>
                <a:cs typeface="Hoefler Text"/>
                <a:sym typeface="Hoefler Text"/>
              </a:rPr>
              <a:t>Embedded citations </a:t>
            </a:r>
            <a:r>
              <a:rPr sz="1932" dirty="0" smtClean="0">
                <a:solidFill>
                  <a:schemeClr val="bg1"/>
                </a:solidFill>
                <a:latin typeface="Hoefler Text"/>
                <a:ea typeface="Hoefler Text"/>
                <a:cs typeface="Hoefler Text"/>
                <a:sym typeface="Hoefler Text"/>
              </a:rPr>
              <a:t>(</a:t>
            </a:r>
            <a:r>
              <a:rPr lang="en-US" sz="1932" dirty="0">
                <a:solidFill>
                  <a:schemeClr val="bg1"/>
                </a:solidFill>
                <a:latin typeface="Hoefler Text"/>
                <a:ea typeface="Hoefler Text"/>
                <a:cs typeface="Hoefler Text"/>
                <a:sym typeface="Hoefler Text"/>
              </a:rPr>
              <a:t>MLA 8th Edition, APA 6th Edition, Chicago 16th Edition</a:t>
            </a:r>
            <a:r>
              <a:rPr sz="1932" dirty="0" smtClean="0">
                <a:solidFill>
                  <a:schemeClr val="bg1"/>
                </a:solidFill>
                <a:latin typeface="Hoefler Text"/>
                <a:ea typeface="Hoefler Text"/>
                <a:cs typeface="Hoefler Text"/>
                <a:sym typeface="Hoefler Text"/>
              </a:rPr>
              <a:t>)</a:t>
            </a:r>
            <a:endParaRPr sz="1932" dirty="0">
              <a:solidFill>
                <a:schemeClr val="bg1"/>
              </a:solidFill>
              <a:latin typeface="Hoefler Text"/>
              <a:ea typeface="Hoefler Text"/>
              <a:cs typeface="Hoefler Text"/>
              <a:sym typeface="Hoefler Text"/>
            </a:endParaRPr>
          </a:p>
          <a:p>
            <a:pPr defTabSz="210311">
              <a:spcBef>
                <a:spcPts val="2300"/>
              </a:spcBef>
              <a:defRPr sz="1800">
                <a:solidFill>
                  <a:srgbClr val="000000"/>
                </a:solidFill>
              </a:defRPr>
            </a:pPr>
            <a:r>
              <a:rPr sz="1932" dirty="0">
                <a:solidFill>
                  <a:schemeClr val="bg1"/>
                </a:solidFill>
                <a:latin typeface="Hoefler Text"/>
                <a:ea typeface="Hoefler Text"/>
                <a:cs typeface="Hoefler Text"/>
                <a:sym typeface="Hoefler Text"/>
              </a:rPr>
              <a:t>Many interactive features that allow students to interact and contribute:</a:t>
            </a:r>
          </a:p>
          <a:p>
            <a:pPr marL="594105" lvl="1" indent="-342900" defTabSz="210311">
              <a:spcBef>
                <a:spcPts val="2300"/>
              </a:spcBef>
              <a:defRPr sz="1800">
                <a:solidFill>
                  <a:srgbClr val="000000"/>
                </a:solidFill>
              </a:defRPr>
            </a:pPr>
            <a:r>
              <a:rPr sz="1932" dirty="0">
                <a:solidFill>
                  <a:schemeClr val="bg1"/>
                </a:solidFill>
                <a:latin typeface="Hoefler Text"/>
                <a:ea typeface="Hoefler Text"/>
                <a:cs typeface="Hoefler Text"/>
                <a:sym typeface="Hoefler Text"/>
              </a:rPr>
              <a:t>Student polls on current topics</a:t>
            </a:r>
          </a:p>
          <a:p>
            <a:pPr marL="594105" lvl="1" indent="-342900" defTabSz="210311">
              <a:spcBef>
                <a:spcPts val="2300"/>
              </a:spcBef>
              <a:defRPr sz="1800">
                <a:solidFill>
                  <a:srgbClr val="000000"/>
                </a:solidFill>
              </a:defRPr>
            </a:pPr>
            <a:r>
              <a:rPr sz="1932" dirty="0">
                <a:solidFill>
                  <a:schemeClr val="bg1"/>
                </a:solidFill>
                <a:latin typeface="Hoefler Text"/>
                <a:ea typeface="Hoefler Text"/>
                <a:cs typeface="Hoefler Text"/>
                <a:sym typeface="Hoefler Text"/>
              </a:rPr>
              <a:t>Share personal stories and read stories from other teens</a:t>
            </a:r>
          </a:p>
          <a:p>
            <a:pPr marL="594105" lvl="1" indent="-342900" defTabSz="210311">
              <a:spcBef>
                <a:spcPts val="2300"/>
              </a:spcBef>
              <a:defRPr sz="1800">
                <a:solidFill>
                  <a:srgbClr val="000000"/>
                </a:solidFill>
              </a:defRPr>
            </a:pPr>
            <a:r>
              <a:rPr sz="1932" dirty="0">
                <a:solidFill>
                  <a:schemeClr val="bg1"/>
                </a:solidFill>
                <a:latin typeface="Hoefler Text"/>
                <a:ea typeface="Hoefler Text"/>
                <a:cs typeface="Hoefler Text"/>
                <a:sym typeface="Hoefler Text"/>
              </a:rPr>
              <a:t>Create and submit videos on various health and wellness topics</a:t>
            </a:r>
          </a:p>
          <a:p>
            <a:pPr marL="594105" lvl="1" indent="-342900" defTabSz="210311">
              <a:spcBef>
                <a:spcPts val="2300"/>
              </a:spcBef>
              <a:defRPr sz="1800">
                <a:solidFill>
                  <a:srgbClr val="000000"/>
                </a:solidFill>
              </a:defRPr>
            </a:pPr>
            <a:r>
              <a:rPr sz="1932" dirty="0">
                <a:solidFill>
                  <a:schemeClr val="bg1"/>
                </a:solidFill>
                <a:latin typeface="Hoefler Text"/>
                <a:ea typeface="Hoefler Text"/>
                <a:cs typeface="Hoefler Text"/>
                <a:sym typeface="Hoefler Text"/>
              </a:rPr>
              <a:t>Submit questions to Dr. </a:t>
            </a:r>
            <a:r>
              <a:rPr lang="en-US" sz="1932" dirty="0">
                <a:solidFill>
                  <a:schemeClr val="bg1"/>
                </a:solidFill>
                <a:latin typeface="Hoefler Text"/>
                <a:ea typeface="Hoefler Text"/>
                <a:cs typeface="Hoefler Text"/>
                <a:sym typeface="Hoefler Text"/>
              </a:rPr>
              <a:t>J</a:t>
            </a:r>
            <a:r>
              <a:rPr sz="1932" dirty="0" smtClean="0">
                <a:solidFill>
                  <a:schemeClr val="bg1"/>
                </a:solidFill>
                <a:latin typeface="Hoefler Text"/>
                <a:ea typeface="Hoefler Text"/>
                <a:cs typeface="Hoefler Text"/>
                <a:sym typeface="Hoefler Text"/>
              </a:rPr>
              <a:t>an </a:t>
            </a:r>
            <a:r>
              <a:rPr sz="1932" dirty="0">
                <a:solidFill>
                  <a:schemeClr val="bg1"/>
                </a:solidFill>
                <a:latin typeface="Hoefler Text"/>
                <a:ea typeface="Hoefler Text"/>
                <a:cs typeface="Hoefler Text"/>
                <a:sym typeface="Hoefler Text"/>
              </a:rPr>
              <a:t>and receive answers back</a:t>
            </a:r>
          </a:p>
          <a:p>
            <a:pPr marL="594105" lvl="1" indent="-342900" defTabSz="210311">
              <a:spcBef>
                <a:spcPts val="2300"/>
              </a:spcBef>
              <a:defRPr sz="1800">
                <a:solidFill>
                  <a:srgbClr val="000000"/>
                </a:solidFill>
              </a:defRPr>
            </a:pPr>
            <a:r>
              <a:rPr sz="1932" dirty="0">
                <a:solidFill>
                  <a:schemeClr val="bg1"/>
                </a:solidFill>
                <a:latin typeface="Hoefler Text"/>
                <a:ea typeface="Hoefler Text"/>
                <a:cs typeface="Hoefler Text"/>
                <a:sym typeface="Hoefler Text"/>
              </a:rPr>
              <a:t>Alberta/Canada specific </a:t>
            </a:r>
            <a:r>
              <a:rPr sz="1932" dirty="0" smtClean="0">
                <a:solidFill>
                  <a:schemeClr val="bg1"/>
                </a:solidFill>
                <a:latin typeface="Hoefler Text"/>
                <a:ea typeface="Hoefler Text"/>
                <a:cs typeface="Hoefler Text"/>
                <a:sym typeface="Hoefler Text"/>
              </a:rPr>
              <a:t>hotlines</a:t>
            </a:r>
            <a:endParaRPr sz="1932" dirty="0">
              <a:solidFill>
                <a:schemeClr val="bg1"/>
              </a:solidFill>
              <a:latin typeface="Hoefler Text"/>
              <a:ea typeface="Hoefler Text"/>
              <a:cs typeface="Hoefler Text"/>
              <a:sym typeface="Hoefler Tex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idx="4294967295"/>
          </p:nvPr>
        </p:nvSpPr>
        <p:spPr>
          <a:xfrm>
            <a:off x="977900" y="1084263"/>
            <a:ext cx="12026900" cy="3124200"/>
          </a:xfrm>
          <a:prstGeom prst="rect">
            <a:avLst/>
          </a:prstGeom>
        </p:spPr>
        <p:txBody>
          <a:bodyPr>
            <a:normAutofit fontScale="90000"/>
          </a:bodyPr>
          <a:lstStyle>
            <a:lvl1pPr defTabSz="402336">
              <a:tabLst>
                <a:tab pos="1308100" algn="l"/>
              </a:tabLst>
              <a:defRPr sz="8272">
                <a:effectLst>
                  <a:outerShdw blurRad="22352" dist="22352" dir="2700000" rotWithShape="0">
                    <a:srgbClr val="FFFFFF">
                      <a:alpha val="50000"/>
                    </a:srgbClr>
                  </a:outerShdw>
                </a:effectLst>
              </a:defRPr>
            </a:lvl1pPr>
          </a:lstStyle>
          <a:p>
            <a:pPr lvl="0">
              <a:defRPr sz="1800">
                <a:solidFill>
                  <a:srgbClr val="000000"/>
                </a:solidFill>
                <a:effectLst/>
              </a:defRPr>
            </a:pPr>
            <a:r>
              <a:rPr sz="8272">
                <a:solidFill>
                  <a:srgbClr val="363929"/>
                </a:solidFill>
                <a:effectLst>
                  <a:outerShdw blurRad="22352" dist="22352" dir="2700000" rotWithShape="0">
                    <a:srgbClr val="FFFFFF">
                      <a:alpha val="50000"/>
                    </a:srgbClr>
                  </a:outerShdw>
                </a:effectLst>
              </a:rPr>
              <a:t>Supplementing Nonfiction Humanties Content</a:t>
            </a:r>
          </a:p>
        </p:txBody>
      </p:sp>
      <p:sp>
        <p:nvSpPr>
          <p:cNvPr id="153" name="Shape 153"/>
          <p:cNvSpPr>
            <a:spLocks noGrp="1"/>
          </p:cNvSpPr>
          <p:nvPr>
            <p:ph type="body" idx="4294967295"/>
          </p:nvPr>
        </p:nvSpPr>
        <p:spPr>
          <a:xfrm>
            <a:off x="1753496" y="4773613"/>
            <a:ext cx="11251304" cy="4738687"/>
          </a:xfrm>
          <a:prstGeom prst="rect">
            <a:avLst/>
          </a:prstGeom>
          <a:noFill/>
        </p:spPr>
        <p:txBody>
          <a:bodyPr lIns="50800" tIns="50800" rIns="50800" bIns="50800" anchor="ctr">
            <a:noAutofit/>
          </a:bodyPr>
          <a:lstStyle/>
          <a:p>
            <a:pPr marL="0" lvl="0" indent="0">
              <a:buNone/>
              <a:defRPr sz="1800">
                <a:solidFill>
                  <a:srgbClr val="000000"/>
                </a:solidFill>
                <a:effectLst/>
              </a:defRPr>
            </a:pPr>
            <a:r>
              <a:rPr sz="4100" dirty="0" smtClean="0">
                <a:solidFill>
                  <a:srgbClr val="FFFFFF"/>
                </a:solidFill>
                <a:effectLst>
                  <a:outerShdw blurRad="25400" dist="12700" dir="5400000" rotWithShape="0">
                    <a:srgbClr val="000000">
                      <a:alpha val="50000"/>
                    </a:srgbClr>
                  </a:outerShdw>
                </a:effectLst>
              </a:rPr>
              <a:t>Canada </a:t>
            </a:r>
            <a:r>
              <a:rPr sz="4100" dirty="0">
                <a:solidFill>
                  <a:srgbClr val="FFFFFF"/>
                </a:solidFill>
                <a:effectLst>
                  <a:outerShdw blurRad="25400" dist="12700" dir="5400000" rotWithShape="0">
                    <a:srgbClr val="000000">
                      <a:alpha val="50000"/>
                    </a:srgbClr>
                  </a:outerShdw>
                </a:effectLst>
              </a:rPr>
              <a:t>In Context</a:t>
            </a:r>
          </a:p>
          <a:p>
            <a:pPr marL="0" lvl="0" indent="0">
              <a:buNone/>
              <a:defRPr sz="1800">
                <a:solidFill>
                  <a:srgbClr val="000000"/>
                </a:solidFill>
                <a:effectLst/>
              </a:defRPr>
            </a:pPr>
            <a:r>
              <a:rPr sz="4100" dirty="0">
                <a:solidFill>
                  <a:srgbClr val="FFFFFF"/>
                </a:solidFill>
                <a:effectLst>
                  <a:outerShdw blurRad="25400" dist="12700" dir="5400000" rotWithShape="0">
                    <a:srgbClr val="000000">
                      <a:alpha val="50000"/>
                    </a:srgbClr>
                  </a:outerShdw>
                </a:effectLst>
              </a:rPr>
              <a:t>Global Issues In Context</a:t>
            </a:r>
          </a:p>
          <a:p>
            <a:pPr marL="0" lvl="0" indent="0">
              <a:buNone/>
              <a:defRPr sz="1800">
                <a:solidFill>
                  <a:srgbClr val="000000"/>
                </a:solidFill>
                <a:effectLst/>
              </a:defRPr>
            </a:pPr>
            <a:r>
              <a:rPr sz="4100" dirty="0">
                <a:solidFill>
                  <a:srgbClr val="FFFFFF"/>
                </a:solidFill>
                <a:effectLst>
                  <a:outerShdw blurRad="25400" dist="12700" dir="5400000" rotWithShape="0">
                    <a:srgbClr val="000000">
                      <a:alpha val="50000"/>
                    </a:srgbClr>
                  </a:outerShdw>
                </a:effectLst>
              </a:rPr>
              <a:t>World History In Context </a:t>
            </a:r>
          </a:p>
          <a:p>
            <a:pPr marL="0" lvl="0" indent="0">
              <a:buNone/>
              <a:defRPr sz="1800">
                <a:solidFill>
                  <a:srgbClr val="000000"/>
                </a:solidFill>
                <a:effectLst/>
              </a:defRPr>
            </a:pPr>
            <a:r>
              <a:rPr sz="4100" dirty="0" err="1">
                <a:solidFill>
                  <a:srgbClr val="FFFFFF"/>
                </a:solidFill>
                <a:effectLst>
                  <a:outerShdw blurRad="25400" dist="12700" dir="5400000" rotWithShape="0">
                    <a:srgbClr val="000000">
                      <a:alpha val="50000"/>
                    </a:srgbClr>
                  </a:outerShdw>
                </a:effectLst>
              </a:rPr>
              <a:t>Culturegrams</a:t>
            </a:r>
            <a:endParaRPr sz="4100" dirty="0">
              <a:solidFill>
                <a:srgbClr val="FFFFFF"/>
              </a:solidFill>
              <a:effectLst>
                <a:outerShdw blurRad="25400" dist="12700" dir="5400000" rotWithShape="0">
                  <a:srgbClr val="000000">
                    <a:alpha val="50000"/>
                  </a:srgbClr>
                </a:outerShdw>
              </a:effectLst>
            </a:endParaRPr>
          </a:p>
          <a:p>
            <a:pPr marL="0" lvl="0" indent="0">
              <a:buNone/>
              <a:defRPr sz="1800">
                <a:solidFill>
                  <a:srgbClr val="000000"/>
                </a:solidFill>
                <a:effectLst/>
              </a:defRPr>
            </a:pPr>
            <a:r>
              <a:rPr sz="4100" dirty="0">
                <a:solidFill>
                  <a:srgbClr val="FFFFFF"/>
                </a:solidFill>
                <a:effectLst>
                  <a:outerShdw blurRad="25400" dist="12700" dir="5400000" rotWithShape="0">
                    <a:srgbClr val="000000">
                      <a:alpha val="50000"/>
                    </a:srgbClr>
                  </a:outerShdw>
                </a:effectLst>
              </a:rPr>
              <a:t>The Canadian Encyclopedia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6" name="Shape 166"/>
          <p:cNvSpPr>
            <a:spLocks noGrp="1"/>
          </p:cNvSpPr>
          <p:nvPr>
            <p:ph type="title" idx="4294967295"/>
          </p:nvPr>
        </p:nvSpPr>
        <p:spPr>
          <a:xfrm>
            <a:off x="1500188" y="152400"/>
            <a:ext cx="11504612" cy="2590800"/>
          </a:xfrm>
          <a:prstGeom prst="rect">
            <a:avLst/>
          </a:prstGeom>
        </p:spPr>
        <p:txBody>
          <a:bodyPr/>
          <a:lstStyle>
            <a:lvl1pPr>
              <a:tabLst>
                <a:tab pos="1485900" algn="l"/>
              </a:tabLst>
              <a:defRPr sz="7900"/>
            </a:lvl1pPr>
          </a:lstStyle>
          <a:p>
            <a:pPr lvl="0">
              <a:defRPr sz="1800">
                <a:solidFill>
                  <a:srgbClr val="000000"/>
                </a:solidFill>
                <a:effectLst/>
              </a:defRPr>
            </a:pPr>
            <a:r>
              <a:rPr sz="7900" dirty="0">
                <a:solidFill>
                  <a:schemeClr val="bg2"/>
                </a:solidFill>
                <a:effectLst>
                  <a:outerShdw blurRad="25400" dist="25400" dir="2700000" rotWithShape="0">
                    <a:srgbClr val="FFFFFF">
                      <a:alpha val="50000"/>
                    </a:srgbClr>
                  </a:outerShdw>
                </a:effectLst>
              </a:rPr>
              <a:t>Canada In Context</a:t>
            </a:r>
          </a:p>
        </p:txBody>
      </p:sp>
      <p:sp>
        <p:nvSpPr>
          <p:cNvPr id="167" name="Shape 167"/>
          <p:cNvSpPr>
            <a:spLocks noGrp="1"/>
          </p:cNvSpPr>
          <p:nvPr>
            <p:ph type="body" idx="4294967295"/>
          </p:nvPr>
        </p:nvSpPr>
        <p:spPr>
          <a:xfrm>
            <a:off x="1609725" y="1957892"/>
            <a:ext cx="11395075" cy="7411533"/>
          </a:xfrm>
          <a:prstGeom prst="rect">
            <a:avLst/>
          </a:prstGeom>
        </p:spPr>
        <p:txBody>
          <a:bodyPr>
            <a:normAutofit fontScale="85000" lnSpcReduction="10000"/>
          </a:bodyPr>
          <a:lstStyle/>
          <a:p>
            <a:pPr defTabSz="246888">
              <a:spcBef>
                <a:spcPts val="2700"/>
              </a:spcBef>
              <a:defRPr sz="1800">
                <a:solidFill>
                  <a:srgbClr val="000000"/>
                </a:solidFill>
              </a:defRPr>
            </a:pPr>
            <a:r>
              <a:rPr lang="en-US" sz="2268" dirty="0" smtClean="0">
                <a:solidFill>
                  <a:schemeClr val="bg1"/>
                </a:solidFill>
                <a:latin typeface="Hoefler Text"/>
                <a:ea typeface="Hoefler Text"/>
                <a:cs typeface="Hoefler Text"/>
                <a:sym typeface="Hoefler Text"/>
              </a:rPr>
              <a:t>Found in the Grades 10 – 12 Science Curriculum Maps and Grades 4 – 12 Social Studies Curriculum Maps</a:t>
            </a:r>
          </a:p>
          <a:p>
            <a:pPr defTabSz="246888">
              <a:spcBef>
                <a:spcPts val="2700"/>
              </a:spcBef>
              <a:defRPr sz="1800">
                <a:solidFill>
                  <a:srgbClr val="000000"/>
                </a:solidFill>
              </a:defRPr>
            </a:pPr>
            <a:r>
              <a:rPr sz="2268" dirty="0" smtClean="0">
                <a:solidFill>
                  <a:schemeClr val="bg1"/>
                </a:solidFill>
                <a:latin typeface="Hoefler Text"/>
                <a:ea typeface="Hoefler Text"/>
                <a:cs typeface="Hoefler Text"/>
                <a:sym typeface="Hoefler Text"/>
              </a:rPr>
              <a:t>Canadian </a:t>
            </a:r>
            <a:r>
              <a:rPr lang="en-US" sz="2268" dirty="0">
                <a:solidFill>
                  <a:schemeClr val="bg1"/>
                </a:solidFill>
                <a:latin typeface="Hoefler Text"/>
                <a:ea typeface="Hoefler Text"/>
                <a:cs typeface="Hoefler Text"/>
                <a:sym typeface="Hoefler Text"/>
              </a:rPr>
              <a:t>c</a:t>
            </a:r>
            <a:r>
              <a:rPr sz="2268" dirty="0" smtClean="0">
                <a:solidFill>
                  <a:schemeClr val="bg1"/>
                </a:solidFill>
                <a:latin typeface="Hoefler Text"/>
                <a:ea typeface="Hoefler Text"/>
                <a:cs typeface="Hoefler Text"/>
                <a:sym typeface="Hoefler Text"/>
              </a:rPr>
              <a:t>ontent </a:t>
            </a:r>
            <a:r>
              <a:rPr sz="2268" dirty="0">
                <a:solidFill>
                  <a:schemeClr val="bg1"/>
                </a:solidFill>
                <a:latin typeface="Hoefler Text"/>
                <a:ea typeface="Hoefler Text"/>
                <a:cs typeface="Hoefler Text"/>
                <a:sym typeface="Hoefler Text"/>
              </a:rPr>
              <a:t>not only for Social Studies but also Science (i.e. Alberta Oil Sands)</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Featured videos, news, and stories on homepage</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Customizable read-aloud feature, articles available to download to MP3</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Text Translation to 13 languages</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Highlight and take notes within the article, save to a folder without an account</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Embedded citation tools </a:t>
            </a:r>
            <a:r>
              <a:rPr sz="2268" dirty="0" smtClean="0">
                <a:solidFill>
                  <a:schemeClr val="bg1"/>
                </a:solidFill>
                <a:latin typeface="Hoefler Text"/>
                <a:ea typeface="Hoefler Text"/>
                <a:cs typeface="Hoefler Text"/>
                <a:sym typeface="Hoefler Text"/>
              </a:rPr>
              <a:t>(</a:t>
            </a:r>
            <a:r>
              <a:rPr lang="en-US" sz="2268" dirty="0">
                <a:solidFill>
                  <a:schemeClr val="bg1"/>
                </a:solidFill>
                <a:latin typeface="Hoefler Text"/>
                <a:ea typeface="Hoefler Text"/>
                <a:cs typeface="Hoefler Text"/>
                <a:sym typeface="Hoefler Text"/>
              </a:rPr>
              <a:t>MLA 8th Edition, APA 6th Edition, Chicago 16th Edition</a:t>
            </a:r>
            <a:r>
              <a:rPr sz="2268" dirty="0" smtClean="0">
                <a:solidFill>
                  <a:schemeClr val="bg1"/>
                </a:solidFill>
                <a:latin typeface="Hoefler Text"/>
                <a:ea typeface="Hoefler Text"/>
                <a:cs typeface="Hoefler Text"/>
                <a:sym typeface="Hoefler Text"/>
              </a:rPr>
              <a:t>)</a:t>
            </a:r>
            <a:endParaRPr sz="2268" dirty="0">
              <a:solidFill>
                <a:schemeClr val="bg1"/>
              </a:solidFill>
              <a:latin typeface="Hoefler Text"/>
              <a:ea typeface="Hoefler Text"/>
              <a:cs typeface="Hoefler Text"/>
              <a:sym typeface="Hoefler Text"/>
            </a:endParaRP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Links to “Related Subjects” to support shallow searchers</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Share/permalink any page using the “Bookmark” tab right side of the search bar at the top</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Advanced search allows for Boolean, and content selection (Advanced/Intermediate/Basic)</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Search specific learner outcomes in “Curriculum Standards” for the Alberta Social Studies, ELA and Science curricula - embedded links to the article included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1" name="Shape 171"/>
          <p:cNvSpPr>
            <a:spLocks noGrp="1"/>
          </p:cNvSpPr>
          <p:nvPr>
            <p:ph type="title" idx="4294967295"/>
          </p:nvPr>
        </p:nvSpPr>
        <p:spPr>
          <a:xfrm>
            <a:off x="1574800" y="152400"/>
            <a:ext cx="11430000" cy="2590800"/>
          </a:xfrm>
          <a:prstGeom prst="rect">
            <a:avLst/>
          </a:prstGeom>
        </p:spPr>
        <p:txBody>
          <a:bodyPr>
            <a:normAutofit/>
          </a:bodyPr>
          <a:lstStyle>
            <a:lvl1pPr>
              <a:tabLst>
                <a:tab pos="1485900" algn="l"/>
              </a:tabLst>
              <a:defRPr sz="7900"/>
            </a:lvl1pPr>
          </a:lstStyle>
          <a:p>
            <a:pPr lvl="0">
              <a:defRPr sz="1800">
                <a:solidFill>
                  <a:srgbClr val="000000"/>
                </a:solidFill>
                <a:effectLst/>
              </a:defRPr>
            </a:pPr>
            <a:r>
              <a:rPr sz="7200" dirty="0">
                <a:solidFill>
                  <a:schemeClr val="bg2"/>
                </a:solidFill>
                <a:effectLst>
                  <a:outerShdw blurRad="25400" dist="25400" dir="2700000" rotWithShape="0">
                    <a:srgbClr val="FFFFFF">
                      <a:alpha val="50000"/>
                    </a:srgbClr>
                  </a:outerShdw>
                </a:effectLst>
              </a:rPr>
              <a:t>Global Issues In Context</a:t>
            </a:r>
          </a:p>
        </p:txBody>
      </p:sp>
      <p:sp>
        <p:nvSpPr>
          <p:cNvPr id="172" name="Shape 172"/>
          <p:cNvSpPr>
            <a:spLocks noGrp="1"/>
          </p:cNvSpPr>
          <p:nvPr>
            <p:ph type="body" idx="4294967295"/>
          </p:nvPr>
        </p:nvSpPr>
        <p:spPr>
          <a:xfrm>
            <a:off x="1651000" y="2072640"/>
            <a:ext cx="11353800" cy="7309485"/>
          </a:xfrm>
          <a:prstGeom prst="rect">
            <a:avLst/>
          </a:prstGeom>
        </p:spPr>
        <p:txBody>
          <a:bodyPr>
            <a:normAutofit fontScale="92500" lnSpcReduction="20000"/>
          </a:bodyPr>
          <a:lstStyle/>
          <a:p>
            <a:pPr defTabSz="237743">
              <a:spcBef>
                <a:spcPts val="2600"/>
              </a:spcBef>
              <a:defRPr sz="1800">
                <a:solidFill>
                  <a:srgbClr val="000000"/>
                </a:solidFill>
              </a:defRPr>
            </a:pPr>
            <a:r>
              <a:rPr lang="en-US" sz="2184" dirty="0" smtClean="0">
                <a:solidFill>
                  <a:schemeClr val="bg1"/>
                </a:solidFill>
                <a:latin typeface="Hoefler Text"/>
                <a:ea typeface="Hoefler Text"/>
                <a:cs typeface="Hoefler Text"/>
                <a:sym typeface="Hoefler Text"/>
              </a:rPr>
              <a:t>Found in Grades 10 – 12 Science and Social Studies Curriculum Maps</a:t>
            </a:r>
          </a:p>
          <a:p>
            <a:pPr defTabSz="237743">
              <a:spcBef>
                <a:spcPts val="2600"/>
              </a:spcBef>
              <a:defRPr sz="1800">
                <a:solidFill>
                  <a:srgbClr val="000000"/>
                </a:solidFill>
              </a:defRPr>
            </a:pPr>
            <a:r>
              <a:rPr sz="2184" dirty="0" smtClean="0">
                <a:solidFill>
                  <a:schemeClr val="bg1"/>
                </a:solidFill>
                <a:latin typeface="Hoefler Text"/>
                <a:ea typeface="Hoefler Text"/>
                <a:cs typeface="Hoefler Text"/>
                <a:sym typeface="Hoefler Text"/>
              </a:rPr>
              <a:t>Excellent </a:t>
            </a:r>
            <a:r>
              <a:rPr sz="2184" dirty="0">
                <a:solidFill>
                  <a:schemeClr val="bg1"/>
                </a:solidFill>
                <a:latin typeface="Hoefler Text"/>
                <a:ea typeface="Hoefler Text"/>
                <a:cs typeface="Hoefler Text"/>
                <a:sym typeface="Hoefler Text"/>
              </a:rPr>
              <a:t>support for the Grade 10-12 Social Studies Curriculum</a:t>
            </a:r>
          </a:p>
          <a:p>
            <a:pPr defTabSz="237743">
              <a:spcBef>
                <a:spcPts val="2600"/>
              </a:spcBef>
              <a:defRPr sz="1800">
                <a:solidFill>
                  <a:srgbClr val="000000"/>
                </a:solidFill>
              </a:defRPr>
            </a:pPr>
            <a:r>
              <a:rPr sz="2184" dirty="0">
                <a:solidFill>
                  <a:schemeClr val="bg1"/>
                </a:solidFill>
                <a:latin typeface="Hoefler Text"/>
                <a:ea typeface="Hoefler Text"/>
                <a:cs typeface="Hoefler Text"/>
                <a:sym typeface="Hoefler Text"/>
              </a:rPr>
              <a:t>Featured videos, news, and stories on homepage</a:t>
            </a:r>
          </a:p>
          <a:p>
            <a:pPr defTabSz="237743">
              <a:spcBef>
                <a:spcPts val="2600"/>
              </a:spcBef>
              <a:defRPr sz="1800">
                <a:solidFill>
                  <a:srgbClr val="000000"/>
                </a:solidFill>
              </a:defRPr>
            </a:pPr>
            <a:r>
              <a:rPr sz="2184" dirty="0">
                <a:solidFill>
                  <a:schemeClr val="bg1"/>
                </a:solidFill>
                <a:latin typeface="Hoefler Text"/>
                <a:ea typeface="Hoefler Text"/>
                <a:cs typeface="Hoefler Text"/>
                <a:sym typeface="Hoefler Text"/>
              </a:rPr>
              <a:t>Customizable read-aloud feature, articles available to download to MP3</a:t>
            </a:r>
          </a:p>
          <a:p>
            <a:pPr defTabSz="237743">
              <a:spcBef>
                <a:spcPts val="2600"/>
              </a:spcBef>
              <a:defRPr sz="1800">
                <a:solidFill>
                  <a:srgbClr val="000000"/>
                </a:solidFill>
              </a:defRPr>
            </a:pPr>
            <a:r>
              <a:rPr sz="2184" dirty="0">
                <a:solidFill>
                  <a:schemeClr val="bg1"/>
                </a:solidFill>
                <a:latin typeface="Hoefler Text"/>
                <a:ea typeface="Hoefler Text"/>
                <a:cs typeface="Hoefler Text"/>
                <a:sym typeface="Hoefler Text"/>
              </a:rPr>
              <a:t>Text Translation to 13 languages</a:t>
            </a:r>
          </a:p>
          <a:p>
            <a:pPr defTabSz="237743">
              <a:spcBef>
                <a:spcPts val="2600"/>
              </a:spcBef>
              <a:defRPr sz="1800">
                <a:solidFill>
                  <a:srgbClr val="000000"/>
                </a:solidFill>
              </a:defRPr>
            </a:pPr>
            <a:r>
              <a:rPr sz="2184" dirty="0">
                <a:solidFill>
                  <a:schemeClr val="bg1"/>
                </a:solidFill>
                <a:latin typeface="Hoefler Text"/>
                <a:ea typeface="Hoefler Text"/>
                <a:cs typeface="Hoefler Text"/>
                <a:sym typeface="Hoefler Text"/>
              </a:rPr>
              <a:t>Highlight and take notes within the article, save to a folder without an account</a:t>
            </a:r>
          </a:p>
          <a:p>
            <a:pPr defTabSz="237743">
              <a:spcBef>
                <a:spcPts val="2600"/>
              </a:spcBef>
              <a:defRPr sz="1800">
                <a:solidFill>
                  <a:srgbClr val="000000"/>
                </a:solidFill>
              </a:defRPr>
            </a:pPr>
            <a:r>
              <a:rPr sz="2184" dirty="0">
                <a:solidFill>
                  <a:schemeClr val="bg1"/>
                </a:solidFill>
                <a:latin typeface="Hoefler Text"/>
                <a:ea typeface="Hoefler Text"/>
                <a:cs typeface="Hoefler Text"/>
                <a:sym typeface="Hoefler Text"/>
              </a:rPr>
              <a:t>Embedded citation tools </a:t>
            </a:r>
            <a:r>
              <a:rPr sz="2184" dirty="0" smtClean="0">
                <a:solidFill>
                  <a:schemeClr val="bg1"/>
                </a:solidFill>
                <a:latin typeface="Hoefler Text"/>
                <a:ea typeface="Hoefler Text"/>
                <a:cs typeface="Hoefler Text"/>
                <a:sym typeface="Hoefler Text"/>
              </a:rPr>
              <a:t>(</a:t>
            </a:r>
            <a:r>
              <a:rPr lang="en-US" sz="2184" dirty="0">
                <a:solidFill>
                  <a:schemeClr val="bg1"/>
                </a:solidFill>
                <a:latin typeface="Hoefler Text"/>
                <a:ea typeface="Hoefler Text"/>
                <a:cs typeface="Hoefler Text"/>
                <a:sym typeface="Hoefler Text"/>
              </a:rPr>
              <a:t>MLA 8th Edition, APA 6th Edition, Chicago 16th Edition</a:t>
            </a:r>
            <a:r>
              <a:rPr sz="2184" dirty="0" smtClean="0">
                <a:solidFill>
                  <a:schemeClr val="bg1"/>
                </a:solidFill>
                <a:latin typeface="Hoefler Text"/>
                <a:ea typeface="Hoefler Text"/>
                <a:cs typeface="Hoefler Text"/>
                <a:sym typeface="Hoefler Text"/>
              </a:rPr>
              <a:t>)</a:t>
            </a:r>
            <a:endParaRPr sz="2184" dirty="0">
              <a:solidFill>
                <a:schemeClr val="bg1"/>
              </a:solidFill>
              <a:latin typeface="Hoefler Text"/>
              <a:ea typeface="Hoefler Text"/>
              <a:cs typeface="Hoefler Text"/>
              <a:sym typeface="Hoefler Text"/>
            </a:endParaRPr>
          </a:p>
          <a:p>
            <a:pPr defTabSz="237743">
              <a:spcBef>
                <a:spcPts val="2600"/>
              </a:spcBef>
              <a:defRPr sz="1800">
                <a:solidFill>
                  <a:srgbClr val="000000"/>
                </a:solidFill>
              </a:defRPr>
            </a:pPr>
            <a:r>
              <a:rPr sz="2184" dirty="0">
                <a:solidFill>
                  <a:schemeClr val="bg1"/>
                </a:solidFill>
                <a:latin typeface="Hoefler Text"/>
                <a:ea typeface="Hoefler Text"/>
                <a:cs typeface="Hoefler Text"/>
                <a:sym typeface="Hoefler Text"/>
              </a:rPr>
              <a:t>Links to “Related Subjects” to support shallow searchers</a:t>
            </a:r>
          </a:p>
          <a:p>
            <a:pPr defTabSz="237743">
              <a:spcBef>
                <a:spcPts val="2600"/>
              </a:spcBef>
              <a:defRPr sz="1800">
                <a:solidFill>
                  <a:srgbClr val="000000"/>
                </a:solidFill>
              </a:defRPr>
            </a:pPr>
            <a:r>
              <a:rPr sz="2184" dirty="0">
                <a:solidFill>
                  <a:schemeClr val="bg1"/>
                </a:solidFill>
                <a:latin typeface="Hoefler Text"/>
                <a:ea typeface="Hoefler Text"/>
                <a:cs typeface="Hoefler Text"/>
                <a:sym typeface="Hoefler Text"/>
              </a:rPr>
              <a:t>Share/permalink any page using the “Bookmark” tab right side of the search bar at the top</a:t>
            </a:r>
          </a:p>
          <a:p>
            <a:pPr defTabSz="237743">
              <a:spcBef>
                <a:spcPts val="2600"/>
              </a:spcBef>
              <a:defRPr sz="1800">
                <a:solidFill>
                  <a:srgbClr val="000000"/>
                </a:solidFill>
              </a:defRPr>
            </a:pPr>
            <a:r>
              <a:rPr sz="2184" dirty="0">
                <a:solidFill>
                  <a:schemeClr val="bg1"/>
                </a:solidFill>
                <a:latin typeface="Hoefler Text"/>
                <a:ea typeface="Hoefler Text"/>
                <a:cs typeface="Hoefler Text"/>
                <a:sym typeface="Hoefler Text"/>
              </a:rPr>
              <a:t>Advanced search allows for Boolean, and content selection (Advanced/Intermediate/Basic)</a:t>
            </a:r>
          </a:p>
          <a:p>
            <a:pPr defTabSz="237743">
              <a:spcBef>
                <a:spcPts val="2600"/>
              </a:spcBef>
              <a:defRPr sz="1800">
                <a:solidFill>
                  <a:srgbClr val="000000"/>
                </a:solidFill>
              </a:defRPr>
            </a:pPr>
            <a:r>
              <a:rPr sz="2184" dirty="0">
                <a:solidFill>
                  <a:schemeClr val="bg1"/>
                </a:solidFill>
                <a:latin typeface="Hoefler Text"/>
                <a:ea typeface="Hoefler Text"/>
                <a:cs typeface="Hoefler Text"/>
                <a:sym typeface="Hoefler Text"/>
              </a:rPr>
              <a:t>Search specific learner outcomes in “Curriculum Standards” for the Alberta Social Studies and Science curricula - embedded links to the article included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6" name="Shape 176"/>
          <p:cNvSpPr>
            <a:spLocks noGrp="1"/>
          </p:cNvSpPr>
          <p:nvPr>
            <p:ph type="title" idx="4294967295"/>
          </p:nvPr>
        </p:nvSpPr>
        <p:spPr>
          <a:xfrm>
            <a:off x="1517650" y="152400"/>
            <a:ext cx="11487150" cy="2590800"/>
          </a:xfrm>
          <a:prstGeom prst="rect">
            <a:avLst/>
          </a:prstGeom>
        </p:spPr>
        <p:txBody>
          <a:bodyPr>
            <a:normAutofit/>
          </a:bodyPr>
          <a:lstStyle>
            <a:lvl1pPr>
              <a:tabLst>
                <a:tab pos="1485900" algn="l"/>
              </a:tabLst>
              <a:defRPr sz="7900"/>
            </a:lvl1pPr>
          </a:lstStyle>
          <a:p>
            <a:pPr lvl="0">
              <a:defRPr sz="1800">
                <a:solidFill>
                  <a:srgbClr val="000000"/>
                </a:solidFill>
                <a:effectLst/>
              </a:defRPr>
            </a:pPr>
            <a:r>
              <a:rPr sz="6600" dirty="0">
                <a:solidFill>
                  <a:schemeClr val="bg2"/>
                </a:solidFill>
                <a:effectLst>
                  <a:outerShdw blurRad="25400" dist="25400" dir="2700000" rotWithShape="0">
                    <a:srgbClr val="FFFFFF">
                      <a:alpha val="50000"/>
                    </a:srgbClr>
                  </a:outerShdw>
                </a:effectLst>
              </a:rPr>
              <a:t>World History In Context</a:t>
            </a:r>
          </a:p>
        </p:txBody>
      </p:sp>
      <p:sp>
        <p:nvSpPr>
          <p:cNvPr id="177" name="Shape 177"/>
          <p:cNvSpPr>
            <a:spLocks noGrp="1"/>
          </p:cNvSpPr>
          <p:nvPr>
            <p:ph type="body" idx="4294967295"/>
          </p:nvPr>
        </p:nvSpPr>
        <p:spPr>
          <a:xfrm>
            <a:off x="1550988" y="1930401"/>
            <a:ext cx="11453812" cy="7537450"/>
          </a:xfrm>
          <a:prstGeom prst="rect">
            <a:avLst/>
          </a:prstGeom>
        </p:spPr>
        <p:txBody>
          <a:bodyPr>
            <a:normAutofit fontScale="85000" lnSpcReduction="10000"/>
          </a:bodyPr>
          <a:lstStyle/>
          <a:p>
            <a:pPr defTabSz="246888">
              <a:spcBef>
                <a:spcPts val="2700"/>
              </a:spcBef>
              <a:defRPr sz="1800">
                <a:solidFill>
                  <a:srgbClr val="000000"/>
                </a:solidFill>
              </a:defRPr>
            </a:pPr>
            <a:r>
              <a:rPr lang="en-US" sz="2268" dirty="0" smtClean="0">
                <a:solidFill>
                  <a:schemeClr val="bg1"/>
                </a:solidFill>
                <a:latin typeface="Hoefler Text"/>
                <a:ea typeface="Hoefler Text"/>
                <a:cs typeface="Hoefler Text"/>
                <a:sym typeface="Hoefler Text"/>
              </a:rPr>
              <a:t>Found in Grades 10 – 12 Science Curriculum Maps and Grades 7 - 12 Social Studies Curriculum Maps </a:t>
            </a:r>
          </a:p>
          <a:p>
            <a:pPr defTabSz="246888">
              <a:spcBef>
                <a:spcPts val="2700"/>
              </a:spcBef>
              <a:defRPr sz="1800">
                <a:solidFill>
                  <a:srgbClr val="000000"/>
                </a:solidFill>
              </a:defRPr>
            </a:pPr>
            <a:r>
              <a:rPr sz="2268" dirty="0" smtClean="0">
                <a:solidFill>
                  <a:schemeClr val="bg1"/>
                </a:solidFill>
                <a:latin typeface="Hoefler Text"/>
                <a:ea typeface="Hoefler Text"/>
                <a:cs typeface="Hoefler Text"/>
                <a:sym typeface="Hoefler Text"/>
              </a:rPr>
              <a:t>Excellent </a:t>
            </a:r>
            <a:r>
              <a:rPr sz="2268" dirty="0">
                <a:solidFill>
                  <a:schemeClr val="bg1"/>
                </a:solidFill>
                <a:latin typeface="Hoefler Text"/>
                <a:ea typeface="Hoefler Text"/>
                <a:cs typeface="Hoefler Text"/>
                <a:sym typeface="Hoefler Text"/>
              </a:rPr>
              <a:t>support for the grade 8 social studies curriculum</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Featured videos, news, and stories on homepage</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Customizable read-aloud feature, articles available to download to MP3</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Text Translation to 13 languages</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Highlight and take notes within the article, save to a folder without an account</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Embedded citation tools </a:t>
            </a:r>
            <a:r>
              <a:rPr sz="2268" dirty="0" smtClean="0">
                <a:solidFill>
                  <a:schemeClr val="bg1"/>
                </a:solidFill>
                <a:latin typeface="Hoefler Text"/>
                <a:ea typeface="Hoefler Text"/>
                <a:cs typeface="Hoefler Text"/>
                <a:sym typeface="Hoefler Text"/>
              </a:rPr>
              <a:t>(</a:t>
            </a:r>
            <a:r>
              <a:rPr lang="en-US" sz="2268" dirty="0">
                <a:solidFill>
                  <a:schemeClr val="bg1"/>
                </a:solidFill>
                <a:latin typeface="Hoefler Text"/>
                <a:ea typeface="Hoefler Text"/>
                <a:cs typeface="Hoefler Text"/>
                <a:sym typeface="Hoefler Text"/>
              </a:rPr>
              <a:t>MLA 8th Edition, APA 6th Edition, Chicago 16th Edition</a:t>
            </a:r>
            <a:r>
              <a:rPr sz="2268" dirty="0" smtClean="0">
                <a:solidFill>
                  <a:schemeClr val="bg1"/>
                </a:solidFill>
                <a:latin typeface="Hoefler Text"/>
                <a:ea typeface="Hoefler Text"/>
                <a:cs typeface="Hoefler Text"/>
                <a:sym typeface="Hoefler Text"/>
              </a:rPr>
              <a:t>)</a:t>
            </a:r>
            <a:endParaRPr sz="2268" dirty="0">
              <a:solidFill>
                <a:schemeClr val="bg1"/>
              </a:solidFill>
              <a:latin typeface="Hoefler Text"/>
              <a:ea typeface="Hoefler Text"/>
              <a:cs typeface="Hoefler Text"/>
              <a:sym typeface="Hoefler Text"/>
            </a:endParaRP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Links to “Related Subjects” to support shallow searchers</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Share/permalink any page using the “Bookmark” tab right side of the search bar at the top</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Advanced search allows for Boolean, and content selection (Advanced/Intermediate/Basic)</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Search specific learner outcomes in “Curriculum Standards” for the Alberta Social Studies curriculum - embedded links to the article included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9" name="Shape 179"/>
          <p:cNvSpPr>
            <a:spLocks noGrp="1"/>
          </p:cNvSpPr>
          <p:nvPr>
            <p:ph type="title" idx="4294967295"/>
          </p:nvPr>
        </p:nvSpPr>
        <p:spPr>
          <a:xfrm>
            <a:off x="1498600" y="152400"/>
            <a:ext cx="11506200" cy="2590800"/>
          </a:xfrm>
          <a:prstGeom prst="rect">
            <a:avLst/>
          </a:prstGeom>
        </p:spPr>
        <p:txBody>
          <a:bodyPr/>
          <a:lstStyle>
            <a:lvl1pPr>
              <a:tabLst>
                <a:tab pos="1485900" algn="l"/>
              </a:tabLst>
            </a:lvl1pPr>
          </a:lstStyle>
          <a:p>
            <a:pPr lvl="0">
              <a:defRPr sz="1800">
                <a:solidFill>
                  <a:srgbClr val="000000"/>
                </a:solidFill>
                <a:effectLst/>
              </a:defRPr>
            </a:pPr>
            <a:r>
              <a:rPr sz="6800" dirty="0" err="1">
                <a:solidFill>
                  <a:schemeClr val="bg2"/>
                </a:solidFill>
                <a:effectLst>
                  <a:outerShdw blurRad="25400" dist="25400" dir="2700000" rotWithShape="0">
                    <a:srgbClr val="FFFFFF">
                      <a:alpha val="50000"/>
                    </a:srgbClr>
                  </a:outerShdw>
                </a:effectLst>
              </a:rPr>
              <a:t>Culturegrams</a:t>
            </a:r>
            <a:endParaRPr sz="6800" dirty="0">
              <a:solidFill>
                <a:schemeClr val="bg2"/>
              </a:solidFill>
              <a:effectLst>
                <a:outerShdw blurRad="25400" dist="25400" dir="2700000" rotWithShape="0">
                  <a:srgbClr val="FFFFFF">
                    <a:alpha val="50000"/>
                  </a:srgbClr>
                </a:outerShdw>
              </a:effectLst>
            </a:endParaRPr>
          </a:p>
        </p:txBody>
      </p:sp>
      <p:sp>
        <p:nvSpPr>
          <p:cNvPr id="180" name="Shape 180"/>
          <p:cNvSpPr>
            <a:spLocks noGrp="1"/>
          </p:cNvSpPr>
          <p:nvPr>
            <p:ph type="body" idx="4294967295"/>
          </p:nvPr>
        </p:nvSpPr>
        <p:spPr>
          <a:xfrm>
            <a:off x="1555750" y="2032000"/>
            <a:ext cx="11449050" cy="7421563"/>
          </a:xfrm>
          <a:prstGeom prst="rect">
            <a:avLst/>
          </a:prstGeom>
        </p:spPr>
        <p:txBody>
          <a:bodyPr>
            <a:normAutofit fontScale="92500" lnSpcReduction="10000"/>
          </a:bodyPr>
          <a:lstStyle/>
          <a:p>
            <a:pPr defTabSz="352043">
              <a:spcBef>
                <a:spcPts val="3800"/>
              </a:spcBef>
              <a:defRPr sz="1800">
                <a:solidFill>
                  <a:srgbClr val="000000"/>
                </a:solidFill>
              </a:defRPr>
            </a:pPr>
            <a:r>
              <a:rPr lang="en-US" sz="3080" dirty="0" smtClean="0">
                <a:solidFill>
                  <a:schemeClr val="bg1"/>
                </a:solidFill>
                <a:latin typeface="Hoefler Text" charset="0"/>
                <a:ea typeface="Hoefler Text" charset="0"/>
                <a:cs typeface="Hoefler Text" charset="0"/>
              </a:rPr>
              <a:t>Found in Grades 2 – 5 and 10 – 12 Social Studies Curriculum Maps</a:t>
            </a:r>
          </a:p>
          <a:p>
            <a:pPr defTabSz="352043">
              <a:spcBef>
                <a:spcPts val="3800"/>
              </a:spcBef>
              <a:defRPr sz="1800">
                <a:solidFill>
                  <a:srgbClr val="000000"/>
                </a:solidFill>
              </a:defRPr>
            </a:pPr>
            <a:r>
              <a:rPr sz="3080" dirty="0" smtClean="0">
                <a:solidFill>
                  <a:schemeClr val="bg1"/>
                </a:solidFill>
                <a:latin typeface="Hoefler Text" charset="0"/>
                <a:ea typeface="Hoefler Text" charset="0"/>
                <a:cs typeface="Hoefler Text" charset="0"/>
              </a:rPr>
              <a:t>Kids </a:t>
            </a:r>
            <a:r>
              <a:rPr sz="3080" dirty="0">
                <a:solidFill>
                  <a:schemeClr val="bg1"/>
                </a:solidFill>
                <a:latin typeface="Hoefler Text" charset="0"/>
                <a:ea typeface="Hoefler Text" charset="0"/>
                <a:cs typeface="Hoefler Text" charset="0"/>
              </a:rPr>
              <a:t>Edition - excellent support for gr. 3 &amp; 5 </a:t>
            </a:r>
            <a:r>
              <a:rPr sz="3080" dirty="0" smtClean="0">
                <a:solidFill>
                  <a:schemeClr val="bg1"/>
                </a:solidFill>
                <a:latin typeface="Hoefler Text" charset="0"/>
                <a:ea typeface="Hoefler Text" charset="0"/>
                <a:cs typeface="Hoefler Text" charset="0"/>
              </a:rPr>
              <a:t>S</a:t>
            </a:r>
            <a:r>
              <a:rPr lang="en-US" sz="3080" dirty="0" smtClean="0">
                <a:solidFill>
                  <a:schemeClr val="bg1"/>
                </a:solidFill>
                <a:latin typeface="Hoefler Text" charset="0"/>
                <a:ea typeface="Hoefler Text" charset="0"/>
                <a:cs typeface="Hoefler Text" charset="0"/>
              </a:rPr>
              <a:t>ocial Studies</a:t>
            </a:r>
            <a:endParaRPr sz="3080" dirty="0">
              <a:solidFill>
                <a:schemeClr val="bg1"/>
              </a:solidFill>
              <a:latin typeface="Hoefler Text" charset="0"/>
              <a:ea typeface="Hoefler Text" charset="0"/>
              <a:cs typeface="Hoefler Text" charset="0"/>
            </a:endParaRPr>
          </a:p>
          <a:p>
            <a:pPr defTabSz="352043">
              <a:spcBef>
                <a:spcPts val="3800"/>
              </a:spcBef>
              <a:defRPr sz="1800">
                <a:solidFill>
                  <a:srgbClr val="000000"/>
                </a:solidFill>
              </a:defRPr>
            </a:pPr>
            <a:r>
              <a:rPr sz="3080" dirty="0">
                <a:solidFill>
                  <a:schemeClr val="bg1"/>
                </a:solidFill>
                <a:latin typeface="Hoefler Text" charset="0"/>
                <a:ea typeface="Hoefler Text" charset="0"/>
                <a:cs typeface="Hoefler Text" charset="0"/>
              </a:rPr>
              <a:t>Provinces Edition - supports gr. 2 &amp; 4 5 </a:t>
            </a:r>
            <a:r>
              <a:rPr sz="3080" dirty="0" smtClean="0">
                <a:solidFill>
                  <a:schemeClr val="bg1"/>
                </a:solidFill>
                <a:latin typeface="Hoefler Text" charset="0"/>
                <a:ea typeface="Hoefler Text" charset="0"/>
                <a:cs typeface="Hoefler Text" charset="0"/>
              </a:rPr>
              <a:t>S</a:t>
            </a:r>
            <a:r>
              <a:rPr lang="en-US" sz="3080" dirty="0" smtClean="0">
                <a:solidFill>
                  <a:schemeClr val="bg1"/>
                </a:solidFill>
                <a:latin typeface="Hoefler Text" charset="0"/>
                <a:ea typeface="Hoefler Text" charset="0"/>
                <a:cs typeface="Hoefler Text" charset="0"/>
              </a:rPr>
              <a:t>ocial Studies</a:t>
            </a:r>
            <a:endParaRPr sz="3080" dirty="0">
              <a:solidFill>
                <a:schemeClr val="bg1"/>
              </a:solidFill>
              <a:latin typeface="Hoefler Text" charset="0"/>
              <a:ea typeface="Hoefler Text" charset="0"/>
              <a:cs typeface="Hoefler Text" charset="0"/>
            </a:endParaRPr>
          </a:p>
          <a:p>
            <a:pPr defTabSz="352043">
              <a:spcBef>
                <a:spcPts val="3800"/>
              </a:spcBef>
              <a:defRPr sz="1800">
                <a:solidFill>
                  <a:srgbClr val="000000"/>
                </a:solidFill>
              </a:defRPr>
            </a:pPr>
            <a:r>
              <a:rPr sz="3080" dirty="0">
                <a:solidFill>
                  <a:schemeClr val="bg1"/>
                </a:solidFill>
                <a:latin typeface="Hoefler Text" charset="0"/>
                <a:ea typeface="Hoefler Text" charset="0"/>
                <a:cs typeface="Hoefler Text" charset="0"/>
              </a:rPr>
              <a:t>World Edition - supports gr. 10-12 </a:t>
            </a:r>
            <a:r>
              <a:rPr sz="3080" dirty="0" smtClean="0">
                <a:solidFill>
                  <a:schemeClr val="bg1"/>
                </a:solidFill>
                <a:latin typeface="Hoefler Text" charset="0"/>
                <a:ea typeface="Hoefler Text" charset="0"/>
                <a:cs typeface="Hoefler Text" charset="0"/>
              </a:rPr>
              <a:t>S</a:t>
            </a:r>
            <a:r>
              <a:rPr lang="en-US" sz="3080" dirty="0" smtClean="0">
                <a:solidFill>
                  <a:schemeClr val="bg1"/>
                </a:solidFill>
                <a:latin typeface="Hoefler Text" charset="0"/>
                <a:ea typeface="Hoefler Text" charset="0"/>
                <a:cs typeface="Hoefler Text" charset="0"/>
              </a:rPr>
              <a:t>ocial Studies</a:t>
            </a:r>
            <a:endParaRPr sz="3080" dirty="0">
              <a:solidFill>
                <a:schemeClr val="bg1"/>
              </a:solidFill>
              <a:latin typeface="Hoefler Text" charset="0"/>
              <a:ea typeface="Hoefler Text" charset="0"/>
              <a:cs typeface="Hoefler Text" charset="0"/>
            </a:endParaRPr>
          </a:p>
          <a:p>
            <a:pPr defTabSz="352043">
              <a:spcBef>
                <a:spcPts val="3800"/>
              </a:spcBef>
              <a:defRPr sz="1800">
                <a:solidFill>
                  <a:srgbClr val="000000"/>
                </a:solidFill>
              </a:defRPr>
            </a:pPr>
            <a:r>
              <a:rPr sz="3080" dirty="0">
                <a:solidFill>
                  <a:schemeClr val="bg1"/>
                </a:solidFill>
                <a:latin typeface="Hoefler Text" charset="0"/>
                <a:ea typeface="Hoefler Text" charset="0"/>
                <a:cs typeface="Hoefler Text" charset="0"/>
              </a:rPr>
              <a:t>Updated every 6 months and written/reviewed by in-country consultants</a:t>
            </a:r>
          </a:p>
          <a:p>
            <a:pPr defTabSz="352043">
              <a:spcBef>
                <a:spcPts val="3800"/>
              </a:spcBef>
              <a:defRPr sz="1800">
                <a:solidFill>
                  <a:srgbClr val="000000"/>
                </a:solidFill>
              </a:defRPr>
            </a:pPr>
            <a:r>
              <a:rPr sz="3080" dirty="0">
                <a:solidFill>
                  <a:schemeClr val="bg1"/>
                </a:solidFill>
                <a:latin typeface="Hoefler Text" charset="0"/>
                <a:ea typeface="Hoefler Text" charset="0"/>
                <a:cs typeface="Hoefler Text" charset="0"/>
              </a:rPr>
              <a:t>Features included: customizable read-aloud, photo gallery, slideshows, videos, famous people, and cultural recipes</a:t>
            </a:r>
          </a:p>
          <a:p>
            <a:pPr defTabSz="352043">
              <a:spcBef>
                <a:spcPts val="3800"/>
              </a:spcBef>
              <a:defRPr sz="1800">
                <a:solidFill>
                  <a:srgbClr val="000000"/>
                </a:solidFill>
              </a:defRPr>
            </a:pPr>
            <a:r>
              <a:rPr sz="3080" dirty="0">
                <a:solidFill>
                  <a:schemeClr val="bg1"/>
                </a:solidFill>
                <a:latin typeface="Hoefler Text" charset="0"/>
                <a:ea typeface="Hoefler Text" charset="0"/>
                <a:cs typeface="Hoefler Text" charset="0"/>
              </a:rPr>
              <a:t>Tools included: build-your-own graphs and tables, pre-generated graphs and tables, distance </a:t>
            </a:r>
            <a:r>
              <a:rPr sz="3080" dirty="0" smtClean="0">
                <a:solidFill>
                  <a:schemeClr val="bg1"/>
                </a:solidFill>
                <a:latin typeface="Hoefler Text" charset="0"/>
                <a:ea typeface="Hoefler Text" charset="0"/>
                <a:cs typeface="Hoefler Text" charset="0"/>
              </a:rPr>
              <a:t>calculat</a:t>
            </a:r>
            <a:r>
              <a:rPr lang="en-US" sz="3080" dirty="0" smtClean="0">
                <a:solidFill>
                  <a:schemeClr val="bg1"/>
                </a:solidFill>
                <a:latin typeface="Hoefler Text" charset="0"/>
                <a:ea typeface="Hoefler Text" charset="0"/>
                <a:cs typeface="Hoefler Text" charset="0"/>
              </a:rPr>
              <a:t>or</a:t>
            </a:r>
            <a:r>
              <a:rPr sz="3080" dirty="0" smtClean="0">
                <a:solidFill>
                  <a:schemeClr val="bg1"/>
                </a:solidFill>
                <a:latin typeface="Hoefler Text" charset="0"/>
                <a:ea typeface="Hoefler Text" charset="0"/>
                <a:cs typeface="Hoefler Text" charset="0"/>
              </a:rPr>
              <a:t>, </a:t>
            </a:r>
            <a:r>
              <a:rPr sz="3080" dirty="0">
                <a:solidFill>
                  <a:schemeClr val="bg1"/>
                </a:solidFill>
                <a:latin typeface="Hoefler Text" charset="0"/>
                <a:ea typeface="Hoefler Text" charset="0"/>
                <a:cs typeface="Hoefler Text" charset="0"/>
              </a:rPr>
              <a:t>and currency converter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2" name="Shape 182"/>
          <p:cNvSpPr>
            <a:spLocks noGrp="1"/>
          </p:cNvSpPr>
          <p:nvPr>
            <p:ph type="title" idx="4294967295"/>
          </p:nvPr>
        </p:nvSpPr>
        <p:spPr>
          <a:xfrm>
            <a:off x="1363663" y="152400"/>
            <a:ext cx="11641137" cy="2590800"/>
          </a:xfrm>
          <a:prstGeom prst="rect">
            <a:avLst/>
          </a:prstGeom>
        </p:spPr>
        <p:txBody>
          <a:bodyPr>
            <a:normAutofit/>
          </a:bodyPr>
          <a:lstStyle>
            <a:lvl1pPr>
              <a:tabLst>
                <a:tab pos="1485900" algn="l"/>
              </a:tabLst>
              <a:defRPr sz="7500"/>
            </a:lvl1pPr>
          </a:lstStyle>
          <a:p>
            <a:pPr lvl="0">
              <a:defRPr sz="1800">
                <a:solidFill>
                  <a:srgbClr val="000000"/>
                </a:solidFill>
                <a:effectLst/>
              </a:defRPr>
            </a:pPr>
            <a:r>
              <a:rPr sz="6600" dirty="0">
                <a:solidFill>
                  <a:schemeClr val="bg2"/>
                </a:solidFill>
                <a:effectLst>
                  <a:outerShdw blurRad="25400" dist="25400" dir="2700000" rotWithShape="0">
                    <a:srgbClr val="FFFFFF">
                      <a:alpha val="50000"/>
                    </a:srgbClr>
                  </a:outerShdw>
                </a:effectLst>
              </a:rPr>
              <a:t>The Canadian Encyclopedia</a:t>
            </a:r>
          </a:p>
        </p:txBody>
      </p:sp>
      <p:sp>
        <p:nvSpPr>
          <p:cNvPr id="183" name="Shape 183"/>
          <p:cNvSpPr>
            <a:spLocks noGrp="1"/>
          </p:cNvSpPr>
          <p:nvPr>
            <p:ph type="body" idx="4294967295"/>
          </p:nvPr>
        </p:nvSpPr>
        <p:spPr>
          <a:xfrm>
            <a:off x="1536700" y="1889760"/>
            <a:ext cx="11468100" cy="7528878"/>
          </a:xfrm>
          <a:prstGeom prst="rect">
            <a:avLst/>
          </a:prstGeom>
        </p:spPr>
        <p:txBody>
          <a:bodyPr>
            <a:normAutofit fontScale="92500" lnSpcReduction="10000"/>
          </a:bodyPr>
          <a:lstStyle/>
          <a:p>
            <a:pPr defTabSz="246888">
              <a:spcBef>
                <a:spcPts val="2700"/>
              </a:spcBef>
              <a:defRPr sz="1800">
                <a:solidFill>
                  <a:srgbClr val="000000"/>
                </a:solidFill>
              </a:defRPr>
            </a:pPr>
            <a:r>
              <a:rPr lang="en-US" sz="2268" dirty="0" smtClean="0">
                <a:solidFill>
                  <a:schemeClr val="bg1"/>
                </a:solidFill>
                <a:latin typeface="Hoefler Text"/>
                <a:ea typeface="Hoefler Text"/>
                <a:cs typeface="Hoefler Text"/>
                <a:sym typeface="Hoefler Text"/>
              </a:rPr>
              <a:t>Found in Grades 10 – 12 Science Curriculum Maps and Grades 2 – 12 Social Studies Curriculum Maps</a:t>
            </a:r>
          </a:p>
          <a:p>
            <a:pPr defTabSz="246888">
              <a:spcBef>
                <a:spcPts val="2700"/>
              </a:spcBef>
              <a:defRPr sz="1800">
                <a:solidFill>
                  <a:srgbClr val="000000"/>
                </a:solidFill>
              </a:defRPr>
            </a:pPr>
            <a:r>
              <a:rPr sz="2268" dirty="0" smtClean="0">
                <a:solidFill>
                  <a:schemeClr val="bg1"/>
                </a:solidFill>
                <a:latin typeface="Hoefler Text"/>
                <a:ea typeface="Hoefler Text"/>
                <a:cs typeface="Hoefler Text"/>
                <a:sym typeface="Hoefler Text"/>
              </a:rPr>
              <a:t>Free </a:t>
            </a:r>
            <a:r>
              <a:rPr sz="2268" dirty="0">
                <a:solidFill>
                  <a:schemeClr val="bg1"/>
                </a:solidFill>
                <a:latin typeface="Hoefler Text"/>
                <a:ea typeface="Hoefler Text"/>
                <a:cs typeface="Hoefler Text"/>
                <a:sym typeface="Hoefler Text"/>
              </a:rPr>
              <a:t>website provided by Government of Canada</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Change from English to French at the top right-hand corner of every page</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New updated interface - much more aesthetic and functional</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Multiple pathways to finding content</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View personal accounts from veterans, view videos, articles, image and digital exhibits</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Articles include information about the author, publication date, editor, and edit date</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Embedded citations (MLA 7th Edition, APA 6th Edition, Chicago 16th Edition, </a:t>
            </a:r>
            <a:r>
              <a:rPr sz="2268" dirty="0" err="1">
                <a:solidFill>
                  <a:schemeClr val="bg1"/>
                </a:solidFill>
                <a:latin typeface="Hoefler Text"/>
                <a:ea typeface="Hoefler Text"/>
                <a:cs typeface="Hoefler Text"/>
                <a:sym typeface="Hoefler Text"/>
              </a:rPr>
              <a:t>Turabian</a:t>
            </a:r>
            <a:r>
              <a:rPr sz="2268" dirty="0">
                <a:solidFill>
                  <a:schemeClr val="bg1"/>
                </a:solidFill>
                <a:latin typeface="Hoefler Text"/>
                <a:ea typeface="Hoefler Text"/>
                <a:cs typeface="Hoefler Text"/>
                <a:sym typeface="Hoefler Text"/>
              </a:rPr>
              <a:t>)</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Wealth of Canadian content to support Social Studies grades 9-12</a:t>
            </a:r>
          </a:p>
          <a:p>
            <a:pPr defTabSz="246888">
              <a:spcBef>
                <a:spcPts val="2700"/>
              </a:spcBef>
              <a:defRPr sz="1800">
                <a:solidFill>
                  <a:srgbClr val="000000"/>
                </a:solidFill>
              </a:defRPr>
            </a:pPr>
            <a:r>
              <a:rPr sz="2268" dirty="0" err="1">
                <a:solidFill>
                  <a:schemeClr val="bg1"/>
                </a:solidFill>
                <a:latin typeface="Hoefler Text"/>
                <a:ea typeface="Hoefler Text"/>
                <a:cs typeface="Hoefler Text"/>
                <a:sym typeface="Hoefler Text"/>
              </a:rPr>
              <a:t>Historica</a:t>
            </a:r>
            <a:r>
              <a:rPr sz="2268" dirty="0">
                <a:solidFill>
                  <a:schemeClr val="bg1"/>
                </a:solidFill>
                <a:latin typeface="Hoefler Text"/>
                <a:ea typeface="Hoefler Text"/>
                <a:cs typeface="Hoefler Text"/>
                <a:sym typeface="Hoefler Text"/>
              </a:rPr>
              <a:t> link at top left-hand side includes Citizen Challenge, immigration stories, </a:t>
            </a:r>
            <a:r>
              <a:rPr sz="2268" dirty="0" smtClean="0">
                <a:solidFill>
                  <a:schemeClr val="bg1"/>
                </a:solidFill>
                <a:latin typeface="Hoefler Text"/>
                <a:ea typeface="Hoefler Text"/>
                <a:cs typeface="Hoefler Text"/>
                <a:sym typeface="Hoefler Text"/>
              </a:rPr>
              <a:t>etc</a:t>
            </a:r>
            <a:r>
              <a:rPr lang="en-US" sz="2268" dirty="0" smtClean="0">
                <a:solidFill>
                  <a:schemeClr val="bg1"/>
                </a:solidFill>
                <a:latin typeface="Hoefler Text"/>
                <a:ea typeface="Hoefler Text"/>
                <a:cs typeface="Hoefler Text"/>
                <a:sym typeface="Hoefler Text"/>
              </a:rPr>
              <a:t>.</a:t>
            </a:r>
            <a:r>
              <a:rPr sz="2268" dirty="0" smtClean="0">
                <a:solidFill>
                  <a:schemeClr val="bg1"/>
                </a:solidFill>
                <a:latin typeface="Hoefler Text"/>
                <a:ea typeface="Hoefler Text"/>
                <a:cs typeface="Hoefler Text"/>
                <a:sym typeface="Hoefler Text"/>
              </a:rPr>
              <a:t> </a:t>
            </a:r>
            <a:r>
              <a:rPr sz="2268" dirty="0">
                <a:solidFill>
                  <a:schemeClr val="bg1"/>
                </a:solidFill>
                <a:latin typeface="Hoefler Text"/>
                <a:ea typeface="Hoefler Text"/>
                <a:cs typeface="Hoefler Text"/>
                <a:sym typeface="Hoefler Text"/>
              </a:rPr>
              <a:t>for </a:t>
            </a:r>
            <a:r>
              <a:rPr sz="2268" dirty="0" smtClean="0">
                <a:solidFill>
                  <a:schemeClr val="bg1"/>
                </a:solidFill>
                <a:latin typeface="Hoefler Text"/>
                <a:ea typeface="Hoefler Text"/>
                <a:cs typeface="Hoefler Text"/>
                <a:sym typeface="Hoefler Text"/>
              </a:rPr>
              <a:t>grade</a:t>
            </a:r>
            <a:r>
              <a:rPr lang="en-US" sz="2268" dirty="0" smtClean="0">
                <a:solidFill>
                  <a:schemeClr val="bg1"/>
                </a:solidFill>
                <a:latin typeface="Hoefler Text"/>
                <a:ea typeface="Hoefler Text"/>
                <a:cs typeface="Hoefler Text"/>
                <a:sym typeface="Hoefler Text"/>
              </a:rPr>
              <a:t> </a:t>
            </a:r>
            <a:r>
              <a:rPr sz="2268" dirty="0" smtClean="0">
                <a:solidFill>
                  <a:schemeClr val="bg1"/>
                </a:solidFill>
                <a:latin typeface="Hoefler Text"/>
                <a:ea typeface="Hoefler Text"/>
                <a:cs typeface="Hoefler Text"/>
                <a:sym typeface="Hoefler Text"/>
              </a:rPr>
              <a:t>9</a:t>
            </a:r>
            <a:endParaRPr sz="2268" dirty="0">
              <a:solidFill>
                <a:schemeClr val="bg1"/>
              </a:solidFill>
              <a:latin typeface="Hoefler Text"/>
              <a:ea typeface="Hoefler Text"/>
              <a:cs typeface="Hoefler Text"/>
              <a:sym typeface="Hoefler Tex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 name="Shape 62"/>
          <p:cNvSpPr>
            <a:spLocks noGrp="1"/>
          </p:cNvSpPr>
          <p:nvPr>
            <p:ph type="title" idx="4294967295"/>
          </p:nvPr>
        </p:nvSpPr>
        <p:spPr>
          <a:xfrm>
            <a:off x="1492250" y="152400"/>
            <a:ext cx="11512550" cy="1955800"/>
          </a:xfrm>
          <a:prstGeom prst="rect">
            <a:avLst/>
          </a:prstGeom>
        </p:spPr>
        <p:txBody>
          <a:bodyPr>
            <a:normAutofit fontScale="90000"/>
          </a:bodyPr>
          <a:lstStyle>
            <a:lvl1pPr>
              <a:tabLst>
                <a:tab pos="1485900" algn="l"/>
              </a:tabLst>
              <a:defRPr sz="7700">
                <a:latin typeface="Hoefler Text"/>
                <a:ea typeface="Hoefler Text"/>
                <a:cs typeface="Hoefler Text"/>
                <a:sym typeface="Hoefler Text"/>
              </a:defRPr>
            </a:lvl1pPr>
          </a:lstStyle>
          <a:p>
            <a:pPr lvl="0">
              <a:defRPr sz="1800">
                <a:solidFill>
                  <a:srgbClr val="000000"/>
                </a:solidFill>
                <a:effectLst/>
              </a:defRPr>
            </a:pPr>
            <a:r>
              <a:rPr sz="7700" dirty="0">
                <a:solidFill>
                  <a:schemeClr val="bg2"/>
                </a:solidFill>
                <a:effectLst>
                  <a:outerShdw blurRad="25400" dist="25400" dir="2700000" rotWithShape="0">
                    <a:srgbClr val="FFFFFF">
                      <a:alpha val="50000"/>
                    </a:srgbClr>
                  </a:outerShdw>
                </a:effectLst>
                <a:latin typeface="+mj-lt"/>
              </a:rPr>
              <a:t>Q: Why These Resources? </a:t>
            </a:r>
          </a:p>
        </p:txBody>
      </p:sp>
      <p:sp>
        <p:nvSpPr>
          <p:cNvPr id="63" name="Shape 63"/>
          <p:cNvSpPr>
            <a:spLocks noGrp="1"/>
          </p:cNvSpPr>
          <p:nvPr>
            <p:ph type="body" idx="4294967295"/>
          </p:nvPr>
        </p:nvSpPr>
        <p:spPr>
          <a:xfrm>
            <a:off x="1520825" y="2270125"/>
            <a:ext cx="11483975" cy="6880225"/>
          </a:xfrm>
          <a:prstGeom prst="rect">
            <a:avLst/>
          </a:prstGeom>
        </p:spPr>
        <p:txBody>
          <a:bodyPr>
            <a:normAutofit/>
          </a:bodyPr>
          <a:lstStyle/>
          <a:p>
            <a:pPr defTabSz="315468">
              <a:spcBef>
                <a:spcPts val="3400"/>
              </a:spcBef>
              <a:defRPr sz="1800">
                <a:solidFill>
                  <a:srgbClr val="000000"/>
                </a:solidFill>
              </a:defRPr>
            </a:pPr>
            <a:r>
              <a:rPr sz="2760" dirty="0">
                <a:solidFill>
                  <a:schemeClr val="bg1"/>
                </a:solidFill>
                <a:latin typeface="Hoefler Text"/>
                <a:ea typeface="Hoefler Text"/>
                <a:cs typeface="Hoefler Text"/>
                <a:sym typeface="Hoefler Text"/>
              </a:rPr>
              <a:t>Provides authoritative, age appropriate, curricular aligned content</a:t>
            </a:r>
          </a:p>
          <a:p>
            <a:pPr marL="834009" lvl="1" indent="-457200" defTabSz="315468">
              <a:spcBef>
                <a:spcPts val="3400"/>
              </a:spcBef>
              <a:defRPr sz="1800">
                <a:solidFill>
                  <a:srgbClr val="000000"/>
                </a:solidFill>
              </a:defRPr>
            </a:pPr>
            <a:r>
              <a:rPr sz="2760" dirty="0">
                <a:solidFill>
                  <a:schemeClr val="bg1"/>
                </a:solidFill>
                <a:latin typeface="Hoefler Text"/>
                <a:ea typeface="Hoefler Text"/>
                <a:cs typeface="Hoefler Text"/>
                <a:sym typeface="Hoefler Text"/>
              </a:rPr>
              <a:t>Google and Wikipedia are the tip of the searching and information literacy iceberg</a:t>
            </a:r>
          </a:p>
          <a:p>
            <a:pPr defTabSz="315468">
              <a:spcBef>
                <a:spcPts val="3400"/>
              </a:spcBef>
              <a:defRPr sz="1800">
                <a:solidFill>
                  <a:srgbClr val="000000"/>
                </a:solidFill>
              </a:defRPr>
            </a:pPr>
            <a:r>
              <a:rPr sz="2760" dirty="0">
                <a:solidFill>
                  <a:schemeClr val="bg1"/>
                </a:solidFill>
                <a:latin typeface="Hoefler Text"/>
                <a:ea typeface="Hoefler Text"/>
                <a:cs typeface="Hoefler Text"/>
                <a:sym typeface="Hoefler Text"/>
              </a:rPr>
              <a:t>Allow students to become familiar and comfortable with the kind of resources and searching </a:t>
            </a:r>
            <a:r>
              <a:rPr sz="2760" dirty="0" smtClean="0">
                <a:solidFill>
                  <a:schemeClr val="bg1"/>
                </a:solidFill>
                <a:latin typeface="Hoefler Text"/>
                <a:ea typeface="Hoefler Text"/>
                <a:cs typeface="Hoefler Text"/>
                <a:sym typeface="Hoefler Text"/>
              </a:rPr>
              <a:t>practices </a:t>
            </a:r>
            <a:r>
              <a:rPr sz="2760" dirty="0">
                <a:solidFill>
                  <a:schemeClr val="bg1"/>
                </a:solidFill>
                <a:latin typeface="Hoefler Text"/>
                <a:ea typeface="Hoefler Text"/>
                <a:cs typeface="Hoefler Text"/>
                <a:sym typeface="Hoefler Text"/>
              </a:rPr>
              <a:t>that are integral to 21st century learning</a:t>
            </a:r>
          </a:p>
          <a:p>
            <a:pPr defTabSz="315468">
              <a:spcBef>
                <a:spcPts val="3400"/>
              </a:spcBef>
              <a:defRPr sz="1800">
                <a:solidFill>
                  <a:srgbClr val="000000"/>
                </a:solidFill>
              </a:defRPr>
            </a:pPr>
            <a:r>
              <a:rPr sz="2760" dirty="0">
                <a:solidFill>
                  <a:schemeClr val="bg1"/>
                </a:solidFill>
                <a:latin typeface="Hoefler Text"/>
                <a:ea typeface="Hoefler Text"/>
                <a:cs typeface="Hoefler Text"/>
                <a:sym typeface="Hoefler Text"/>
              </a:rPr>
              <a:t>Are time savers once users become familiar with them</a:t>
            </a:r>
          </a:p>
          <a:p>
            <a:pPr defTabSz="315468">
              <a:spcBef>
                <a:spcPts val="3400"/>
              </a:spcBef>
              <a:defRPr sz="1800">
                <a:solidFill>
                  <a:srgbClr val="000000"/>
                </a:solidFill>
              </a:defRPr>
            </a:pPr>
            <a:r>
              <a:rPr sz="2760" dirty="0">
                <a:solidFill>
                  <a:schemeClr val="bg1"/>
                </a:solidFill>
                <a:latin typeface="Hoefler Text"/>
                <a:ea typeface="Hoefler Text"/>
                <a:cs typeface="Hoefler Text"/>
                <a:sym typeface="Hoefler Text"/>
              </a:rPr>
              <a:t>Include embedded supports for diverse learners like listen, text translation, citation tools, vetted websites, copyright friendly pictures and </a:t>
            </a:r>
            <a:r>
              <a:rPr sz="2760" dirty="0" smtClean="0">
                <a:solidFill>
                  <a:schemeClr val="bg1"/>
                </a:solidFill>
                <a:latin typeface="Hoefler Text"/>
                <a:ea typeface="Hoefler Text"/>
                <a:cs typeface="Hoefler Text"/>
                <a:sym typeface="Hoefler Text"/>
              </a:rPr>
              <a:t>videos</a:t>
            </a:r>
            <a:endParaRPr sz="2760" dirty="0">
              <a:solidFill>
                <a:schemeClr val="bg1"/>
              </a:solidFill>
              <a:latin typeface="Hoefler Text"/>
              <a:ea typeface="Hoefler Text"/>
              <a:cs typeface="Hoefler Text"/>
              <a:sym typeface="Hoefler Tex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idx="4294967295"/>
          </p:nvPr>
        </p:nvSpPr>
        <p:spPr>
          <a:xfrm>
            <a:off x="1031875" y="1765300"/>
            <a:ext cx="11972925" cy="3124200"/>
          </a:xfrm>
          <a:prstGeom prst="rect">
            <a:avLst/>
          </a:prstGeom>
        </p:spPr>
        <p:txBody>
          <a:bodyPr/>
          <a:lstStyle/>
          <a:p>
            <a:pPr lvl="0" defTabSz="324611">
              <a:tabLst>
                <a:tab pos="1054100" algn="l"/>
              </a:tabLst>
              <a:defRPr sz="1800">
                <a:solidFill>
                  <a:srgbClr val="000000"/>
                </a:solidFill>
                <a:effectLst/>
              </a:defRPr>
            </a:pPr>
            <a:r>
              <a:rPr sz="6674">
                <a:solidFill>
                  <a:srgbClr val="363929"/>
                </a:solidFill>
                <a:effectLst>
                  <a:outerShdw blurRad="18034" dist="18034" dir="2700000" rotWithShape="0">
                    <a:srgbClr val="FFFFFF">
                      <a:alpha val="50000"/>
                    </a:srgbClr>
                  </a:outerShdw>
                </a:effectLst>
              </a:rPr>
              <a:t>Multidisciplinary Resources: </a:t>
            </a:r>
            <a:br>
              <a:rPr sz="6674">
                <a:solidFill>
                  <a:srgbClr val="363929"/>
                </a:solidFill>
                <a:effectLst>
                  <a:outerShdw blurRad="18034" dist="18034" dir="2700000" rotWithShape="0">
                    <a:srgbClr val="FFFFFF">
                      <a:alpha val="50000"/>
                    </a:srgbClr>
                  </a:outerShdw>
                </a:effectLst>
              </a:rPr>
            </a:br>
            <a:r>
              <a:rPr sz="6674">
                <a:solidFill>
                  <a:srgbClr val="363929"/>
                </a:solidFill>
                <a:effectLst>
                  <a:outerShdw blurRad="18034" dist="18034" dir="2700000" rotWithShape="0">
                    <a:srgbClr val="FFFFFF">
                      <a:alpha val="50000"/>
                    </a:srgbClr>
                  </a:outerShdw>
                </a:effectLst>
              </a:rPr>
              <a:t>A Jumping Off Point to Research</a:t>
            </a:r>
          </a:p>
        </p:txBody>
      </p:sp>
      <p:sp>
        <p:nvSpPr>
          <p:cNvPr id="200" name="Shape 200"/>
          <p:cNvSpPr>
            <a:spLocks noGrp="1"/>
          </p:cNvSpPr>
          <p:nvPr>
            <p:ph type="body" idx="4294967295"/>
          </p:nvPr>
        </p:nvSpPr>
        <p:spPr>
          <a:xfrm>
            <a:off x="1527586" y="5411096"/>
            <a:ext cx="11477214" cy="2781992"/>
          </a:xfrm>
          <a:prstGeom prst="rect">
            <a:avLst/>
          </a:prstGeom>
          <a:noFill/>
        </p:spPr>
        <p:txBody>
          <a:bodyPr lIns="50800" tIns="50800" rIns="50800" bIns="50800" anchor="ctr">
            <a:noAutofit/>
          </a:bodyPr>
          <a:lstStyle/>
          <a:p>
            <a:pPr marL="0" lvl="0" indent="0">
              <a:buNone/>
              <a:defRPr sz="1800">
                <a:solidFill>
                  <a:srgbClr val="000000"/>
                </a:solidFill>
                <a:effectLst/>
              </a:defRPr>
            </a:pPr>
            <a:r>
              <a:rPr lang="en-US" sz="4100" dirty="0" smtClean="0">
                <a:solidFill>
                  <a:srgbClr val="FFFFFF"/>
                </a:solidFill>
                <a:effectLst>
                  <a:outerShdw blurRad="25400" dist="12700" dir="5400000" rotWithShape="0">
                    <a:srgbClr val="000000">
                      <a:alpha val="50000"/>
                    </a:srgbClr>
                  </a:outerShdw>
                </a:effectLst>
              </a:rPr>
              <a:t>Britannica School: Elementary</a:t>
            </a:r>
          </a:p>
          <a:p>
            <a:pPr marL="0" lvl="0" indent="0">
              <a:buNone/>
              <a:defRPr sz="1800">
                <a:solidFill>
                  <a:srgbClr val="000000"/>
                </a:solidFill>
                <a:effectLst/>
              </a:defRPr>
            </a:pPr>
            <a:r>
              <a:rPr sz="4100" dirty="0" smtClean="0">
                <a:solidFill>
                  <a:srgbClr val="FFFFFF"/>
                </a:solidFill>
                <a:effectLst>
                  <a:outerShdw blurRad="25400" dist="12700" dir="5400000" rotWithShape="0">
                    <a:srgbClr val="000000">
                      <a:alpha val="50000"/>
                    </a:srgbClr>
                  </a:outerShdw>
                </a:effectLst>
              </a:rPr>
              <a:t>Britannica </a:t>
            </a:r>
            <a:r>
              <a:rPr sz="4100" dirty="0">
                <a:solidFill>
                  <a:srgbClr val="FFFFFF"/>
                </a:solidFill>
                <a:effectLst>
                  <a:outerShdw blurRad="25400" dist="12700" dir="5400000" rotWithShape="0">
                    <a:srgbClr val="000000">
                      <a:alpha val="50000"/>
                    </a:srgbClr>
                  </a:outerShdw>
                </a:effectLst>
              </a:rPr>
              <a:t>School: Middle</a:t>
            </a:r>
          </a:p>
          <a:p>
            <a:pPr marL="0" lvl="0" indent="0">
              <a:buNone/>
              <a:defRPr sz="1800">
                <a:solidFill>
                  <a:srgbClr val="000000"/>
                </a:solidFill>
                <a:effectLst/>
              </a:defRPr>
            </a:pPr>
            <a:r>
              <a:rPr sz="4100" dirty="0">
                <a:solidFill>
                  <a:srgbClr val="FFFFFF"/>
                </a:solidFill>
                <a:effectLst>
                  <a:outerShdw blurRad="25400" dist="12700" dir="5400000" rotWithShape="0">
                    <a:srgbClr val="000000">
                      <a:alpha val="50000"/>
                    </a:srgbClr>
                  </a:outerShdw>
                </a:effectLst>
              </a:rPr>
              <a:t>Britannica </a:t>
            </a:r>
            <a:r>
              <a:rPr sz="4100" dirty="0" smtClean="0">
                <a:solidFill>
                  <a:srgbClr val="FFFFFF"/>
                </a:solidFill>
                <a:effectLst>
                  <a:outerShdw blurRad="25400" dist="12700" dir="5400000" rotWithShape="0">
                    <a:srgbClr val="000000">
                      <a:alpha val="50000"/>
                    </a:srgbClr>
                  </a:outerShdw>
                </a:effectLst>
              </a:rPr>
              <a:t>Schoo</a:t>
            </a:r>
            <a:r>
              <a:rPr lang="en-US" sz="4100" dirty="0" smtClean="0">
                <a:solidFill>
                  <a:srgbClr val="FFFFFF"/>
                </a:solidFill>
                <a:effectLst>
                  <a:outerShdw blurRad="25400" dist="12700" dir="5400000" rotWithShape="0">
                    <a:srgbClr val="000000">
                      <a:alpha val="50000"/>
                    </a:srgbClr>
                  </a:outerShdw>
                </a:effectLst>
              </a:rPr>
              <a:t>l</a:t>
            </a:r>
            <a:r>
              <a:rPr sz="4100" dirty="0" smtClean="0">
                <a:solidFill>
                  <a:srgbClr val="FFFFFF"/>
                </a:solidFill>
                <a:effectLst>
                  <a:outerShdw blurRad="25400" dist="12700" dir="5400000" rotWithShape="0">
                    <a:srgbClr val="000000">
                      <a:alpha val="50000"/>
                    </a:srgbClr>
                  </a:outerShdw>
                </a:effectLst>
              </a:rPr>
              <a:t>: </a:t>
            </a:r>
            <a:r>
              <a:rPr sz="4100" dirty="0">
                <a:solidFill>
                  <a:srgbClr val="FFFFFF"/>
                </a:solidFill>
                <a:effectLst>
                  <a:outerShdw blurRad="25400" dist="12700" dir="5400000" rotWithShape="0">
                    <a:srgbClr val="000000">
                      <a:alpha val="50000"/>
                    </a:srgbClr>
                  </a:outerShdw>
                </a:effectLst>
              </a:rPr>
              <a:t>High</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2" name="Shape 202"/>
          <p:cNvSpPr>
            <a:spLocks noGrp="1"/>
          </p:cNvSpPr>
          <p:nvPr>
            <p:ph type="title" idx="4294967295"/>
          </p:nvPr>
        </p:nvSpPr>
        <p:spPr>
          <a:xfrm>
            <a:off x="1331913" y="152401"/>
            <a:ext cx="11672887" cy="1960880"/>
          </a:xfrm>
          <a:prstGeom prst="rect">
            <a:avLst/>
          </a:prstGeom>
        </p:spPr>
        <p:txBody>
          <a:bodyPr>
            <a:normAutofit fontScale="90000"/>
          </a:bodyPr>
          <a:lstStyle>
            <a:lvl1pPr>
              <a:tabLst>
                <a:tab pos="1485900" algn="l"/>
              </a:tabLst>
              <a:defRPr sz="7900"/>
            </a:lvl1pPr>
          </a:lstStyle>
          <a:p>
            <a:pPr lvl="0">
              <a:defRPr sz="1800">
                <a:solidFill>
                  <a:srgbClr val="000000"/>
                </a:solidFill>
                <a:effectLst/>
              </a:defRPr>
            </a:pPr>
            <a:r>
              <a:rPr sz="7200" dirty="0">
                <a:solidFill>
                  <a:schemeClr val="bg2"/>
                </a:solidFill>
                <a:effectLst>
                  <a:outerShdw blurRad="25400" dist="25400" dir="2700000" rotWithShape="0">
                    <a:srgbClr val="FFFFFF">
                      <a:alpha val="50000"/>
                    </a:srgbClr>
                  </a:outerShdw>
                </a:effectLst>
              </a:rPr>
              <a:t>Britannica School: </a:t>
            </a:r>
            <a:r>
              <a:rPr lang="en-US" sz="7200" dirty="0" smtClean="0">
                <a:solidFill>
                  <a:schemeClr val="bg2"/>
                </a:solidFill>
                <a:effectLst>
                  <a:outerShdw blurRad="25400" dist="25400" dir="2700000" rotWithShape="0">
                    <a:srgbClr val="FFFFFF">
                      <a:alpha val="50000"/>
                    </a:srgbClr>
                  </a:outerShdw>
                </a:effectLst>
              </a:rPr>
              <a:t>Elementary, Middle, High</a:t>
            </a:r>
            <a:endParaRPr sz="7200" dirty="0">
              <a:solidFill>
                <a:schemeClr val="bg2"/>
              </a:solidFill>
              <a:effectLst>
                <a:outerShdw blurRad="25400" dist="25400" dir="2700000" rotWithShape="0">
                  <a:srgbClr val="FFFFFF">
                    <a:alpha val="50000"/>
                  </a:srgbClr>
                </a:outerShdw>
              </a:effectLst>
            </a:endParaRPr>
          </a:p>
        </p:txBody>
      </p:sp>
      <p:sp>
        <p:nvSpPr>
          <p:cNvPr id="203" name="Shape 203"/>
          <p:cNvSpPr>
            <a:spLocks noGrp="1"/>
          </p:cNvSpPr>
          <p:nvPr>
            <p:ph type="body" idx="4294967295"/>
          </p:nvPr>
        </p:nvSpPr>
        <p:spPr>
          <a:xfrm>
            <a:off x="1481138" y="2316481"/>
            <a:ext cx="11523662" cy="7127558"/>
          </a:xfrm>
          <a:prstGeom prst="rect">
            <a:avLst/>
          </a:prstGeom>
        </p:spPr>
        <p:txBody>
          <a:bodyPr>
            <a:normAutofit fontScale="47500" lnSpcReduction="20000"/>
          </a:bodyPr>
          <a:lstStyle/>
          <a:p>
            <a:pPr defTabSz="315468">
              <a:spcBef>
                <a:spcPts val="3400"/>
              </a:spcBef>
              <a:defRPr sz="1800">
                <a:solidFill>
                  <a:srgbClr val="000000"/>
                </a:solidFill>
              </a:defRPr>
            </a:pPr>
            <a:r>
              <a:rPr lang="en-US" sz="4000" dirty="0" smtClean="0">
                <a:solidFill>
                  <a:schemeClr val="bg1"/>
                </a:solidFill>
                <a:latin typeface="Hoefler Text"/>
                <a:ea typeface="Hoefler Text"/>
                <a:cs typeface="Hoefler Text"/>
                <a:sym typeface="Hoefler Text"/>
              </a:rPr>
              <a:t>Found in Grades 3 – 6 Science Curriculum Maps and Grades 4 – 7 Social Studies Curriculum Maps</a:t>
            </a:r>
          </a:p>
          <a:p>
            <a:pPr defTabSz="315468">
              <a:spcBef>
                <a:spcPts val="3400"/>
              </a:spcBef>
              <a:defRPr sz="1800">
                <a:solidFill>
                  <a:srgbClr val="000000"/>
                </a:solidFill>
              </a:defRPr>
            </a:pPr>
            <a:r>
              <a:rPr lang="en-US" sz="4000" dirty="0" smtClean="0">
                <a:solidFill>
                  <a:schemeClr val="bg1"/>
                </a:solidFill>
                <a:latin typeface="Hoefler Text"/>
                <a:ea typeface="Hoefler Text"/>
                <a:cs typeface="Hoefler Text"/>
                <a:sym typeface="Hoefler Text"/>
              </a:rPr>
              <a:t>Recommended </a:t>
            </a:r>
            <a:r>
              <a:rPr lang="en-US" sz="4000" dirty="0">
                <a:solidFill>
                  <a:schemeClr val="bg1"/>
                </a:solidFill>
                <a:latin typeface="Hoefler Text"/>
                <a:ea typeface="Hoefler Text"/>
                <a:cs typeface="Hoefler Text"/>
                <a:sym typeface="Hoefler Text"/>
              </a:rPr>
              <a:t>for students in grades </a:t>
            </a:r>
            <a:r>
              <a:rPr lang="en-US" sz="4000" dirty="0" smtClean="0">
                <a:solidFill>
                  <a:schemeClr val="bg1"/>
                </a:solidFill>
                <a:latin typeface="Hoefler Text"/>
                <a:ea typeface="Hoefler Text"/>
                <a:cs typeface="Hoefler Text"/>
                <a:sym typeface="Hoefler Text"/>
              </a:rPr>
              <a:t>K-6 (Elementary), students in 6-8 </a:t>
            </a:r>
            <a:r>
              <a:rPr lang="en-US" sz="4000" dirty="0">
                <a:solidFill>
                  <a:schemeClr val="bg1"/>
                </a:solidFill>
                <a:latin typeface="Hoefler Text"/>
                <a:ea typeface="Hoefler Text"/>
                <a:cs typeface="Hoefler Text"/>
                <a:sym typeface="Hoefler Text"/>
              </a:rPr>
              <a:t>(Middle</a:t>
            </a:r>
            <a:r>
              <a:rPr lang="en-US" sz="4000" dirty="0" smtClean="0">
                <a:solidFill>
                  <a:schemeClr val="bg1"/>
                </a:solidFill>
                <a:latin typeface="Hoefler Text"/>
                <a:ea typeface="Hoefler Text"/>
                <a:cs typeface="Hoefler Text"/>
                <a:sym typeface="Hoefler Text"/>
              </a:rPr>
              <a:t>), </a:t>
            </a:r>
            <a:r>
              <a:rPr lang="en-US" sz="4000" dirty="0">
                <a:solidFill>
                  <a:schemeClr val="bg1"/>
                </a:solidFill>
                <a:latin typeface="Hoefler Text"/>
                <a:ea typeface="Hoefler Text"/>
                <a:cs typeface="Hoefler Text"/>
                <a:sym typeface="Hoefler Text"/>
              </a:rPr>
              <a:t>and </a:t>
            </a:r>
            <a:r>
              <a:rPr lang="en-US" sz="4000" dirty="0" smtClean="0">
                <a:solidFill>
                  <a:schemeClr val="bg1"/>
                </a:solidFill>
                <a:latin typeface="Hoefler Text"/>
                <a:ea typeface="Hoefler Text"/>
                <a:cs typeface="Hoefler Text"/>
                <a:sym typeface="Hoefler Text"/>
              </a:rPr>
              <a:t>has content </a:t>
            </a:r>
            <a:r>
              <a:rPr lang="en-US" sz="4000" dirty="0">
                <a:solidFill>
                  <a:schemeClr val="bg1"/>
                </a:solidFill>
                <a:latin typeface="Hoefler Text"/>
                <a:ea typeface="Hoefler Text"/>
                <a:cs typeface="Hoefler Text"/>
                <a:sym typeface="Hoefler Text"/>
              </a:rPr>
              <a:t>to prepare students for college-level research (High</a:t>
            </a:r>
            <a:r>
              <a:rPr lang="en-US" sz="4000" dirty="0" smtClean="0">
                <a:solidFill>
                  <a:schemeClr val="bg1"/>
                </a:solidFill>
                <a:latin typeface="Hoefler Text"/>
                <a:ea typeface="Hoefler Text"/>
                <a:cs typeface="Hoefler Text"/>
                <a:sym typeface="Hoefler Text"/>
              </a:rPr>
              <a:t>)</a:t>
            </a:r>
            <a:endParaRPr lang="en-US" sz="4000" dirty="0">
              <a:solidFill>
                <a:schemeClr val="bg1"/>
              </a:solidFill>
              <a:latin typeface="Hoefler Text"/>
              <a:ea typeface="Hoefler Text"/>
              <a:cs typeface="Hoefler Text"/>
              <a:sym typeface="Hoefler Text"/>
            </a:endParaRPr>
          </a:p>
          <a:p>
            <a:pPr defTabSz="315468">
              <a:spcBef>
                <a:spcPts val="3400"/>
              </a:spcBef>
              <a:defRPr sz="1800">
                <a:solidFill>
                  <a:srgbClr val="000000"/>
                </a:solidFill>
              </a:defRPr>
            </a:pPr>
            <a:r>
              <a:rPr lang="en-US" sz="4000" dirty="0">
                <a:solidFill>
                  <a:schemeClr val="bg1"/>
                </a:solidFill>
                <a:latin typeface="Hoefler Text"/>
                <a:ea typeface="Hoefler Text"/>
                <a:cs typeface="Hoefler Text"/>
                <a:sym typeface="Hoefler Text"/>
              </a:rPr>
              <a:t>Britannica Learning Zone designed for grades PreK-2</a:t>
            </a:r>
          </a:p>
          <a:p>
            <a:pPr lvl="1" defTabSz="315468">
              <a:spcBef>
                <a:spcPts val="3400"/>
              </a:spcBef>
              <a:defRPr sz="1800">
                <a:solidFill>
                  <a:srgbClr val="000000"/>
                </a:solidFill>
              </a:defRPr>
            </a:pPr>
            <a:r>
              <a:rPr lang="en-US" sz="3431" dirty="0">
                <a:solidFill>
                  <a:schemeClr val="bg1"/>
                </a:solidFill>
                <a:latin typeface="Hoefler Text"/>
                <a:ea typeface="Hoefler Text"/>
                <a:cs typeface="Hoefler Text"/>
                <a:sym typeface="Hoefler Text"/>
              </a:rPr>
              <a:t>Offers play-based activities for learning </a:t>
            </a:r>
            <a:r>
              <a:rPr lang="en-US" sz="3431" dirty="0" err="1">
                <a:solidFill>
                  <a:schemeClr val="bg1"/>
                </a:solidFill>
                <a:latin typeface="Hoefler Text"/>
                <a:ea typeface="Hoefler Text"/>
                <a:cs typeface="Hoefler Text"/>
                <a:sym typeface="Hoefler Text"/>
              </a:rPr>
              <a:t>colours</a:t>
            </a:r>
            <a:r>
              <a:rPr lang="en-US" sz="3431" dirty="0">
                <a:solidFill>
                  <a:schemeClr val="bg1"/>
                </a:solidFill>
                <a:latin typeface="Hoefler Text"/>
                <a:ea typeface="Hoefler Text"/>
                <a:cs typeface="Hoefler Text"/>
                <a:sym typeface="Hoefler Text"/>
              </a:rPr>
              <a:t>, geography, numbers, shapes, how to tell time, and vocabulary</a:t>
            </a:r>
          </a:p>
          <a:p>
            <a:pPr defTabSz="315468">
              <a:spcBef>
                <a:spcPts val="3400"/>
              </a:spcBef>
              <a:defRPr sz="1800">
                <a:solidFill>
                  <a:srgbClr val="000000"/>
                </a:solidFill>
              </a:defRPr>
            </a:pPr>
            <a:r>
              <a:rPr lang="en-US" sz="4000" i="1" dirty="0">
                <a:solidFill>
                  <a:schemeClr val="bg1"/>
                </a:solidFill>
                <a:latin typeface="Hoefler Text"/>
                <a:ea typeface="Hoefler Text"/>
                <a:cs typeface="Hoefler Text"/>
                <a:sym typeface="Hoefler Text"/>
              </a:rPr>
              <a:t>Canada In Focus </a:t>
            </a:r>
            <a:r>
              <a:rPr lang="en-US" sz="4000" dirty="0">
                <a:solidFill>
                  <a:schemeClr val="bg1"/>
                </a:solidFill>
                <a:latin typeface="Hoefler Text"/>
                <a:ea typeface="Hoefler Text"/>
                <a:cs typeface="Hoefler Text"/>
                <a:sym typeface="Hoefler Text"/>
              </a:rPr>
              <a:t>section devoted to articles about significant Canadian people, places, and history </a:t>
            </a:r>
          </a:p>
          <a:p>
            <a:pPr defTabSz="315468">
              <a:spcBef>
                <a:spcPts val="3400"/>
              </a:spcBef>
              <a:defRPr sz="1800">
                <a:solidFill>
                  <a:srgbClr val="000000"/>
                </a:solidFill>
              </a:defRPr>
            </a:pPr>
            <a:r>
              <a:rPr lang="en-US" sz="4000" dirty="0">
                <a:solidFill>
                  <a:schemeClr val="bg1"/>
                </a:solidFill>
                <a:latin typeface="Hoefler Text"/>
                <a:ea typeface="Hoefler Text"/>
                <a:cs typeface="Hoefler Text"/>
                <a:sym typeface="Hoefler Text"/>
              </a:rPr>
              <a:t>3 reading levels allow users to change level while maintaining age appropriate interface</a:t>
            </a:r>
          </a:p>
          <a:p>
            <a:pPr defTabSz="315468">
              <a:spcBef>
                <a:spcPts val="3400"/>
              </a:spcBef>
              <a:defRPr sz="1800">
                <a:solidFill>
                  <a:srgbClr val="000000"/>
                </a:solidFill>
              </a:defRPr>
            </a:pPr>
            <a:r>
              <a:rPr lang="en-US" sz="4000" dirty="0">
                <a:solidFill>
                  <a:schemeClr val="bg1"/>
                </a:solidFill>
                <a:latin typeface="Hoefler Text"/>
                <a:ea typeface="Hoefler Text"/>
                <a:cs typeface="Hoefler Text"/>
                <a:sym typeface="Hoefler Text"/>
              </a:rPr>
              <a:t>Embedded </a:t>
            </a:r>
            <a:r>
              <a:rPr lang="en-US" sz="4000" dirty="0" smtClean="0">
                <a:solidFill>
                  <a:schemeClr val="bg1"/>
                </a:solidFill>
                <a:latin typeface="Hoefler Text"/>
                <a:ea typeface="Hoefler Text"/>
                <a:cs typeface="Hoefler Text"/>
                <a:sym typeface="Hoefler Text"/>
              </a:rPr>
              <a:t>read-aloud </a:t>
            </a:r>
            <a:r>
              <a:rPr lang="en-US" sz="4000" dirty="0">
                <a:solidFill>
                  <a:schemeClr val="bg1"/>
                </a:solidFill>
                <a:latin typeface="Hoefler Text"/>
                <a:ea typeface="Hoefler Text"/>
                <a:cs typeface="Hoefler Text"/>
                <a:sym typeface="Hoefler Text"/>
              </a:rPr>
              <a:t>feature and font adjustment</a:t>
            </a:r>
          </a:p>
          <a:p>
            <a:pPr defTabSz="315468">
              <a:spcBef>
                <a:spcPts val="3400"/>
              </a:spcBef>
              <a:defRPr sz="1800">
                <a:solidFill>
                  <a:srgbClr val="000000"/>
                </a:solidFill>
              </a:defRPr>
            </a:pPr>
            <a:r>
              <a:rPr lang="en-US" sz="4000" dirty="0">
                <a:solidFill>
                  <a:schemeClr val="bg1"/>
                </a:solidFill>
                <a:latin typeface="Hoefler Text"/>
                <a:ea typeface="Hoefler Text"/>
                <a:cs typeface="Hoefler Text"/>
                <a:sym typeface="Hoefler Text"/>
              </a:rPr>
              <a:t>Text translation for 100 languages</a:t>
            </a:r>
          </a:p>
          <a:p>
            <a:pPr defTabSz="315468">
              <a:spcBef>
                <a:spcPts val="3400"/>
              </a:spcBef>
              <a:defRPr sz="1800">
                <a:solidFill>
                  <a:srgbClr val="000000"/>
                </a:solidFill>
              </a:defRPr>
            </a:pPr>
            <a:r>
              <a:rPr lang="en-US" sz="4000" dirty="0">
                <a:solidFill>
                  <a:schemeClr val="bg1"/>
                </a:solidFill>
                <a:latin typeface="Hoefler Text"/>
                <a:ea typeface="Hoefler Text"/>
                <a:cs typeface="Hoefler Text"/>
                <a:sym typeface="Hoefler Text"/>
              </a:rPr>
              <a:t>Seamless access on tablet, smartphone, laptop or desktop</a:t>
            </a:r>
          </a:p>
          <a:p>
            <a:pPr defTabSz="315468">
              <a:spcBef>
                <a:spcPts val="3400"/>
              </a:spcBef>
              <a:defRPr sz="1800">
                <a:solidFill>
                  <a:srgbClr val="000000"/>
                </a:solidFill>
              </a:defRPr>
            </a:pPr>
            <a:r>
              <a:rPr lang="en-US" sz="4000" dirty="0">
                <a:solidFill>
                  <a:schemeClr val="bg1"/>
                </a:solidFill>
                <a:latin typeface="Hoefler Text"/>
                <a:ea typeface="Hoefler Text"/>
                <a:cs typeface="Hoefler Text"/>
                <a:sym typeface="Hoefler Text"/>
              </a:rPr>
              <a:t>Educator tools including lesson plan builder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title" idx="4294967295"/>
          </p:nvPr>
        </p:nvSpPr>
        <p:spPr>
          <a:xfrm>
            <a:off x="990600" y="1765300"/>
            <a:ext cx="12014200" cy="3124200"/>
          </a:xfrm>
          <a:prstGeom prst="rect">
            <a:avLst/>
          </a:prstGeom>
        </p:spPr>
        <p:txBody>
          <a:bodyPr/>
          <a:lstStyle>
            <a:lvl1pPr>
              <a:tabLst>
                <a:tab pos="1485900" algn="l"/>
              </a:tabLst>
            </a:lvl1pPr>
          </a:lstStyle>
          <a:p>
            <a:pPr lvl="0">
              <a:defRPr sz="1800">
                <a:solidFill>
                  <a:srgbClr val="000000"/>
                </a:solidFill>
                <a:effectLst/>
              </a:defRPr>
            </a:pPr>
            <a:r>
              <a:rPr sz="9400" dirty="0">
                <a:solidFill>
                  <a:srgbClr val="363929"/>
                </a:solidFill>
                <a:effectLst>
                  <a:outerShdw blurRad="25400" dist="25400" dir="2700000" rotWithShape="0">
                    <a:srgbClr val="FFFFFF">
                      <a:alpha val="50000"/>
                    </a:srgbClr>
                  </a:outerShdw>
                </a:effectLst>
              </a:rPr>
              <a:t>Support </a:t>
            </a:r>
            <a:r>
              <a:rPr sz="9400" dirty="0" smtClean="0">
                <a:solidFill>
                  <a:srgbClr val="363929"/>
                </a:solidFill>
                <a:effectLst>
                  <a:outerShdw blurRad="25400" dist="25400" dir="2700000" rotWithShape="0">
                    <a:srgbClr val="FFFFFF">
                      <a:alpha val="50000"/>
                    </a:srgbClr>
                  </a:outerShdw>
                </a:effectLst>
              </a:rPr>
              <a:t>for</a:t>
            </a:r>
            <a:r>
              <a:rPr lang="en-US" sz="9400" dirty="0" smtClean="0">
                <a:solidFill>
                  <a:srgbClr val="363929"/>
                </a:solidFill>
                <a:effectLst>
                  <a:outerShdw blurRad="25400" dist="25400" dir="2700000" rotWithShape="0">
                    <a:srgbClr val="FFFFFF">
                      <a:alpha val="50000"/>
                    </a:srgbClr>
                  </a:outerShdw>
                </a:effectLst>
              </a:rPr>
              <a:t> </a:t>
            </a:r>
            <a:r>
              <a:rPr sz="9400" dirty="0" smtClean="0">
                <a:solidFill>
                  <a:srgbClr val="363929"/>
                </a:solidFill>
                <a:effectLst>
                  <a:outerShdw blurRad="25400" dist="25400" dir="2700000" rotWithShape="0">
                    <a:srgbClr val="FFFFFF">
                      <a:alpha val="50000"/>
                    </a:srgbClr>
                  </a:outerShdw>
                </a:effectLst>
              </a:rPr>
              <a:t>Using </a:t>
            </a:r>
            <a:r>
              <a:rPr sz="9400" dirty="0">
                <a:solidFill>
                  <a:srgbClr val="363929"/>
                </a:solidFill>
                <a:effectLst>
                  <a:outerShdw blurRad="25400" dist="25400" dir="2700000" rotWithShape="0">
                    <a:srgbClr val="FFFFFF">
                      <a:alpha val="50000"/>
                    </a:srgbClr>
                  </a:outerShdw>
                </a:effectLst>
              </a:rPr>
              <a:t>the ORC</a:t>
            </a:r>
          </a:p>
        </p:txBody>
      </p:sp>
      <p:sp>
        <p:nvSpPr>
          <p:cNvPr id="211" name="Shape 211"/>
          <p:cNvSpPr>
            <a:spLocks noGrp="1"/>
          </p:cNvSpPr>
          <p:nvPr>
            <p:ph type="body" idx="4294967295"/>
          </p:nvPr>
        </p:nvSpPr>
        <p:spPr>
          <a:xfrm>
            <a:off x="1742738" y="5141913"/>
            <a:ext cx="11262061" cy="3213100"/>
          </a:xfrm>
          <a:prstGeom prst="rect">
            <a:avLst/>
          </a:prstGeom>
          <a:noFill/>
        </p:spPr>
        <p:txBody>
          <a:bodyPr lIns="50800" tIns="50800" rIns="50800" bIns="50800" anchor="ctr">
            <a:noAutofit/>
          </a:bodyPr>
          <a:lstStyle/>
          <a:p>
            <a:pPr marL="0" lvl="0" indent="0">
              <a:buNone/>
              <a:defRPr sz="1800">
                <a:solidFill>
                  <a:srgbClr val="000000"/>
                </a:solidFill>
                <a:effectLst/>
              </a:defRPr>
            </a:pPr>
            <a:r>
              <a:rPr sz="4800" dirty="0">
                <a:solidFill>
                  <a:srgbClr val="FFFFFF"/>
                </a:solidFill>
                <a:effectLst>
                  <a:outerShdw blurRad="25400" dist="12700" dir="5400000" rotWithShape="0">
                    <a:srgbClr val="000000">
                      <a:alpha val="50000"/>
                    </a:srgbClr>
                  </a:outerShdw>
                </a:effectLst>
              </a:rPr>
              <a:t>ORC Support Site</a:t>
            </a:r>
          </a:p>
          <a:p>
            <a:pPr marL="0" lvl="0" indent="0">
              <a:buNone/>
              <a:defRPr sz="1800">
                <a:solidFill>
                  <a:srgbClr val="000000"/>
                </a:solidFill>
                <a:effectLst/>
              </a:defRPr>
            </a:pPr>
            <a:r>
              <a:rPr sz="4800" dirty="0">
                <a:solidFill>
                  <a:srgbClr val="FFFFFF"/>
                </a:solidFill>
                <a:effectLst>
                  <a:outerShdw blurRad="25400" dist="12700" dir="5400000" rotWithShape="0">
                    <a:srgbClr val="000000">
                      <a:alpha val="50000"/>
                    </a:srgbClr>
                  </a:outerShdw>
                </a:effectLst>
              </a:rPr>
              <a:t>ORC Listserv</a:t>
            </a:r>
          </a:p>
          <a:p>
            <a:pPr marL="0" lvl="0" indent="0">
              <a:buNone/>
              <a:defRPr sz="1800">
                <a:solidFill>
                  <a:srgbClr val="000000"/>
                </a:solidFill>
                <a:effectLst/>
              </a:defRPr>
            </a:pPr>
            <a:r>
              <a:rPr sz="4800" dirty="0">
                <a:solidFill>
                  <a:srgbClr val="FFFFFF"/>
                </a:solidFill>
                <a:effectLst>
                  <a:outerShdw blurRad="25400" dist="12700" dir="5400000" rotWithShape="0">
                    <a:srgbClr val="000000">
                      <a:alpha val="50000"/>
                    </a:srgbClr>
                  </a:outerShdw>
                </a:effectLst>
              </a:rPr>
              <a:t>Links</a:t>
            </a:r>
          </a:p>
          <a:p>
            <a:pPr marL="0" lvl="0" indent="0">
              <a:buNone/>
              <a:defRPr sz="1800">
                <a:solidFill>
                  <a:srgbClr val="000000"/>
                </a:solidFill>
                <a:effectLst/>
              </a:defRPr>
            </a:pPr>
            <a:r>
              <a:rPr sz="4800" dirty="0">
                <a:solidFill>
                  <a:srgbClr val="FFFFFF"/>
                </a:solidFill>
                <a:effectLst>
                  <a:outerShdw blurRad="25400" dist="12700" dir="5400000" rotWithShape="0">
                    <a:srgbClr val="000000">
                      <a:alpha val="50000"/>
                    </a:srgbClr>
                  </a:outerShdw>
                </a:effectLst>
              </a:rPr>
              <a:t>Contact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3" name="Shape 213"/>
          <p:cNvSpPr>
            <a:spLocks noGrp="1"/>
          </p:cNvSpPr>
          <p:nvPr>
            <p:ph type="title" idx="4294967295"/>
          </p:nvPr>
        </p:nvSpPr>
        <p:spPr>
          <a:xfrm>
            <a:off x="1385888" y="152400"/>
            <a:ext cx="11618912" cy="2590800"/>
          </a:xfrm>
          <a:prstGeom prst="rect">
            <a:avLst/>
          </a:prstGeom>
        </p:spPr>
        <p:txBody>
          <a:bodyPr/>
          <a:lstStyle>
            <a:lvl1pPr>
              <a:tabLst>
                <a:tab pos="1485900" algn="l"/>
              </a:tabLst>
              <a:defRPr sz="7900"/>
            </a:lvl1pPr>
          </a:lstStyle>
          <a:p>
            <a:pPr lvl="0">
              <a:defRPr sz="1800">
                <a:solidFill>
                  <a:srgbClr val="000000"/>
                </a:solidFill>
                <a:effectLst/>
              </a:defRPr>
            </a:pPr>
            <a:r>
              <a:rPr sz="7900" dirty="0">
                <a:solidFill>
                  <a:schemeClr val="bg2"/>
                </a:solidFill>
                <a:effectLst>
                  <a:outerShdw blurRad="25400" dist="25400" dir="2700000" rotWithShape="0">
                    <a:srgbClr val="FFFFFF">
                      <a:alpha val="50000"/>
                    </a:srgbClr>
                  </a:outerShdw>
                </a:effectLst>
              </a:rPr>
              <a:t>ORC Support Site</a:t>
            </a:r>
          </a:p>
        </p:txBody>
      </p:sp>
      <p:sp>
        <p:nvSpPr>
          <p:cNvPr id="214" name="Shape 214"/>
          <p:cNvSpPr>
            <a:spLocks noGrp="1"/>
          </p:cNvSpPr>
          <p:nvPr>
            <p:ph type="body" idx="4294967295"/>
          </p:nvPr>
        </p:nvSpPr>
        <p:spPr>
          <a:xfrm>
            <a:off x="1558925" y="2600325"/>
            <a:ext cx="11445875" cy="6808788"/>
          </a:xfrm>
          <a:prstGeom prst="rect">
            <a:avLst/>
          </a:prstGeom>
        </p:spPr>
        <p:txBody>
          <a:bodyPr>
            <a:normAutofit fontScale="92500" lnSpcReduction="10000"/>
          </a:bodyPr>
          <a:lstStyle/>
          <a:p>
            <a:pPr marL="0" lvl="0" indent="0" defTabSz="338327">
              <a:spcBef>
                <a:spcPts val="3700"/>
              </a:spcBef>
              <a:buSzTx/>
              <a:buNone/>
              <a:defRPr sz="1800">
                <a:solidFill>
                  <a:srgbClr val="000000"/>
                </a:solidFill>
              </a:defRPr>
            </a:pPr>
            <a:r>
              <a:rPr sz="3108" u="sng" dirty="0">
                <a:solidFill>
                  <a:schemeClr val="bg1"/>
                </a:solidFill>
                <a:latin typeface="Hoefler Text"/>
                <a:ea typeface="Hoefler Text"/>
                <a:cs typeface="Hoefler Text"/>
                <a:sym typeface="Hoefler Text"/>
              </a:rPr>
              <a:t>www.onlinereferencecentre.ca</a:t>
            </a:r>
            <a:endParaRPr sz="3108" dirty="0">
              <a:solidFill>
                <a:schemeClr val="bg1"/>
              </a:solidFill>
              <a:latin typeface="Hoefler Text"/>
              <a:ea typeface="Hoefler Text"/>
              <a:cs typeface="Hoefler Text"/>
              <a:sym typeface="Hoefler Text"/>
            </a:endParaRPr>
          </a:p>
          <a:p>
            <a:pPr defTabSz="338327">
              <a:spcBef>
                <a:spcPts val="3700"/>
              </a:spcBef>
              <a:defRPr sz="1800">
                <a:solidFill>
                  <a:srgbClr val="000000"/>
                </a:solidFill>
              </a:defRPr>
            </a:pPr>
            <a:r>
              <a:rPr sz="3108" dirty="0">
                <a:solidFill>
                  <a:schemeClr val="bg1"/>
                </a:solidFill>
                <a:latin typeface="Hoefler Text"/>
                <a:ea typeface="Hoefler Text"/>
                <a:cs typeface="Hoefler Text"/>
                <a:sym typeface="Hoefler Text"/>
              </a:rPr>
              <a:t>Resource training materials - podcasts, videos, archived webinars</a:t>
            </a:r>
            <a:r>
              <a:rPr sz="3108" dirty="0" smtClean="0">
                <a:solidFill>
                  <a:schemeClr val="bg1"/>
                </a:solidFill>
                <a:latin typeface="Hoefler Text"/>
                <a:ea typeface="Hoefler Text"/>
                <a:cs typeface="Hoefler Text"/>
                <a:sym typeface="Hoefler Text"/>
              </a:rPr>
              <a:t>,</a:t>
            </a:r>
            <a:r>
              <a:rPr lang="en-US" sz="3108" dirty="0" smtClean="0">
                <a:solidFill>
                  <a:schemeClr val="bg1"/>
                </a:solidFill>
                <a:latin typeface="Hoefler Text"/>
                <a:ea typeface="Hoefler Text"/>
                <a:cs typeface="Hoefler Text"/>
                <a:sym typeface="Hoefler Text"/>
              </a:rPr>
              <a:t> </a:t>
            </a:r>
            <a:r>
              <a:rPr lang="en-US" sz="3108" dirty="0" err="1" smtClean="0">
                <a:solidFill>
                  <a:schemeClr val="bg1"/>
                </a:solidFill>
                <a:latin typeface="Hoefler Text"/>
                <a:ea typeface="Hoefler Text"/>
                <a:cs typeface="Hoefler Text"/>
                <a:sym typeface="Hoefler Text"/>
              </a:rPr>
              <a:t>TwitterChats</a:t>
            </a:r>
            <a:r>
              <a:rPr lang="en-US" sz="3108" dirty="0" smtClean="0">
                <a:solidFill>
                  <a:schemeClr val="bg1"/>
                </a:solidFill>
                <a:latin typeface="Hoefler Text"/>
                <a:ea typeface="Hoefler Text"/>
                <a:cs typeface="Hoefler Text"/>
                <a:sym typeface="Hoefler Text"/>
              </a:rPr>
              <a:t>,</a:t>
            </a:r>
            <a:r>
              <a:rPr sz="3108" dirty="0" smtClean="0">
                <a:solidFill>
                  <a:schemeClr val="bg1"/>
                </a:solidFill>
                <a:latin typeface="Hoefler Text"/>
                <a:ea typeface="Hoefler Text"/>
                <a:cs typeface="Hoefler Text"/>
                <a:sym typeface="Hoefler Text"/>
              </a:rPr>
              <a:t> </a:t>
            </a:r>
            <a:r>
              <a:rPr sz="3108" dirty="0">
                <a:solidFill>
                  <a:schemeClr val="bg1"/>
                </a:solidFill>
                <a:latin typeface="Hoefler Text"/>
                <a:ea typeface="Hoefler Text"/>
                <a:cs typeface="Hoefler Text"/>
                <a:sym typeface="Hoefler Text"/>
              </a:rPr>
              <a:t>and guides</a:t>
            </a:r>
          </a:p>
          <a:p>
            <a:pPr defTabSz="338327">
              <a:spcBef>
                <a:spcPts val="3700"/>
              </a:spcBef>
              <a:defRPr sz="1800">
                <a:solidFill>
                  <a:srgbClr val="000000"/>
                </a:solidFill>
              </a:defRPr>
            </a:pPr>
            <a:r>
              <a:rPr sz="3108" dirty="0">
                <a:solidFill>
                  <a:schemeClr val="bg1"/>
                </a:solidFill>
                <a:latin typeface="Hoefler Text"/>
                <a:ea typeface="Hoefler Text"/>
                <a:cs typeface="Hoefler Text"/>
                <a:sym typeface="Hoefler Text"/>
              </a:rPr>
              <a:t>Information about upcoming free ORC PD opportunities</a:t>
            </a:r>
          </a:p>
          <a:p>
            <a:pPr defTabSz="338327">
              <a:spcBef>
                <a:spcPts val="3700"/>
              </a:spcBef>
              <a:defRPr sz="1800">
                <a:solidFill>
                  <a:srgbClr val="000000"/>
                </a:solidFill>
              </a:defRPr>
            </a:pPr>
            <a:r>
              <a:rPr sz="3108" dirty="0">
                <a:solidFill>
                  <a:schemeClr val="bg1"/>
                </a:solidFill>
                <a:latin typeface="Hoefler Text"/>
                <a:ea typeface="Hoefler Text"/>
                <a:cs typeface="Hoefler Text"/>
                <a:sym typeface="Hoefler Text"/>
              </a:rPr>
              <a:t>Information about province-wide resource trials and surveys</a:t>
            </a:r>
          </a:p>
          <a:p>
            <a:pPr defTabSz="338327">
              <a:spcBef>
                <a:spcPts val="3700"/>
              </a:spcBef>
              <a:defRPr sz="1800">
                <a:solidFill>
                  <a:srgbClr val="000000"/>
                </a:solidFill>
              </a:defRPr>
            </a:pPr>
            <a:r>
              <a:rPr sz="3108" dirty="0">
                <a:solidFill>
                  <a:schemeClr val="bg1"/>
                </a:solidFill>
                <a:latin typeface="Hoefler Text"/>
                <a:ea typeface="Hoefler Text"/>
                <a:cs typeface="Hoefler Text"/>
                <a:sym typeface="Hoefler Text"/>
              </a:rPr>
              <a:t>Online booking system for ORC sessions</a:t>
            </a:r>
          </a:p>
          <a:p>
            <a:pPr defTabSz="338327">
              <a:spcBef>
                <a:spcPts val="3700"/>
              </a:spcBef>
              <a:defRPr sz="1800">
                <a:solidFill>
                  <a:srgbClr val="000000"/>
                </a:solidFill>
              </a:defRPr>
            </a:pPr>
            <a:r>
              <a:rPr sz="3108" dirty="0">
                <a:solidFill>
                  <a:schemeClr val="bg1"/>
                </a:solidFill>
                <a:latin typeface="Hoefler Text"/>
                <a:ea typeface="Hoefler Text"/>
                <a:cs typeface="Hoefler Text"/>
                <a:sym typeface="Hoefler Text"/>
              </a:rPr>
              <a:t>Calendar of ORC </a:t>
            </a:r>
            <a:r>
              <a:rPr sz="3108" dirty="0" smtClean="0">
                <a:solidFill>
                  <a:schemeClr val="bg1"/>
                </a:solidFill>
                <a:latin typeface="Hoefler Text"/>
                <a:ea typeface="Hoefler Text"/>
                <a:cs typeface="Hoefler Text"/>
                <a:sym typeface="Hoefler Text"/>
              </a:rPr>
              <a:t>Event</a:t>
            </a:r>
            <a:r>
              <a:rPr lang="en-US" sz="3108" dirty="0" smtClean="0">
                <a:solidFill>
                  <a:schemeClr val="bg1"/>
                </a:solidFill>
                <a:latin typeface="Hoefler Text"/>
                <a:ea typeface="Hoefler Text"/>
                <a:cs typeface="Hoefler Text"/>
                <a:sym typeface="Hoefler Text"/>
              </a:rPr>
              <a:t>s</a:t>
            </a:r>
            <a:endParaRPr sz="3108" dirty="0">
              <a:solidFill>
                <a:schemeClr val="bg1"/>
              </a:solidFill>
              <a:latin typeface="Hoefler Text"/>
              <a:ea typeface="Hoefler Text"/>
              <a:cs typeface="Hoefler Text"/>
              <a:sym typeface="Hoefler Text"/>
            </a:endParaRPr>
          </a:p>
          <a:p>
            <a:pPr defTabSz="338327">
              <a:spcBef>
                <a:spcPts val="3700"/>
              </a:spcBef>
              <a:defRPr sz="1800">
                <a:solidFill>
                  <a:srgbClr val="000000"/>
                </a:solidFill>
              </a:defRPr>
            </a:pPr>
            <a:r>
              <a:rPr sz="3108" dirty="0">
                <a:solidFill>
                  <a:schemeClr val="bg1"/>
                </a:solidFill>
                <a:latin typeface="Hoefler Text"/>
                <a:ea typeface="Hoefler Text"/>
                <a:cs typeface="Hoefler Text"/>
                <a:sym typeface="Hoefler Text"/>
              </a:rPr>
              <a:t>Links to ORC </a:t>
            </a:r>
            <a:r>
              <a:rPr sz="3108" dirty="0" smtClean="0">
                <a:solidFill>
                  <a:schemeClr val="bg1"/>
                </a:solidFill>
                <a:latin typeface="Hoefler Text"/>
                <a:ea typeface="Hoefler Text"/>
                <a:cs typeface="Hoefler Text"/>
                <a:sym typeface="Hoefler Text"/>
              </a:rPr>
              <a:t>Twitter</a:t>
            </a:r>
            <a:r>
              <a:rPr lang="en-US" sz="3108" dirty="0" smtClean="0">
                <a:solidFill>
                  <a:schemeClr val="bg1"/>
                </a:solidFill>
                <a:latin typeface="Hoefler Text"/>
                <a:ea typeface="Hoefler Text"/>
                <a:cs typeface="Hoefler Text"/>
                <a:sym typeface="Hoefler Text"/>
              </a:rPr>
              <a:t>, YouTube,</a:t>
            </a:r>
            <a:r>
              <a:rPr sz="3108" dirty="0" smtClean="0">
                <a:solidFill>
                  <a:schemeClr val="bg1"/>
                </a:solidFill>
                <a:latin typeface="Hoefler Text"/>
                <a:ea typeface="Hoefler Text"/>
                <a:cs typeface="Hoefler Text"/>
                <a:sym typeface="Hoefler Text"/>
              </a:rPr>
              <a:t> </a:t>
            </a:r>
            <a:r>
              <a:rPr sz="3108" dirty="0">
                <a:solidFill>
                  <a:schemeClr val="bg1"/>
                </a:solidFill>
                <a:latin typeface="Hoefler Text"/>
                <a:ea typeface="Hoefler Text"/>
                <a:cs typeface="Hoefler Text"/>
                <a:sym typeface="Hoefler Text"/>
              </a:rPr>
              <a:t>and Facebook accounts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6" name="Shape 216"/>
          <p:cNvSpPr>
            <a:spLocks noGrp="1"/>
          </p:cNvSpPr>
          <p:nvPr>
            <p:ph type="title" idx="4294967295"/>
          </p:nvPr>
        </p:nvSpPr>
        <p:spPr>
          <a:xfrm>
            <a:off x="1458913" y="152400"/>
            <a:ext cx="11545887" cy="2590800"/>
          </a:xfrm>
          <a:prstGeom prst="rect">
            <a:avLst/>
          </a:prstGeom>
        </p:spPr>
        <p:txBody>
          <a:bodyPr/>
          <a:lstStyle>
            <a:lvl1pPr>
              <a:tabLst>
                <a:tab pos="1485900" algn="l"/>
              </a:tabLst>
              <a:defRPr sz="7900"/>
            </a:lvl1pPr>
          </a:lstStyle>
          <a:p>
            <a:pPr lvl="0">
              <a:defRPr sz="1800">
                <a:solidFill>
                  <a:srgbClr val="000000"/>
                </a:solidFill>
                <a:effectLst/>
              </a:defRPr>
            </a:pPr>
            <a:r>
              <a:rPr sz="7900" dirty="0">
                <a:solidFill>
                  <a:schemeClr val="bg2"/>
                </a:solidFill>
                <a:effectLst>
                  <a:outerShdw blurRad="25400" dist="25400" dir="2700000" rotWithShape="0">
                    <a:srgbClr val="FFFFFF">
                      <a:alpha val="50000"/>
                    </a:srgbClr>
                  </a:outerShdw>
                </a:effectLst>
              </a:rPr>
              <a:t>ORC Listserv</a:t>
            </a:r>
          </a:p>
        </p:txBody>
      </p:sp>
      <p:sp>
        <p:nvSpPr>
          <p:cNvPr id="217" name="Shape 217"/>
          <p:cNvSpPr>
            <a:spLocks noGrp="1"/>
          </p:cNvSpPr>
          <p:nvPr>
            <p:ph type="body" idx="4294967295"/>
          </p:nvPr>
        </p:nvSpPr>
        <p:spPr>
          <a:xfrm>
            <a:off x="1581150" y="2620963"/>
            <a:ext cx="11423650" cy="6781800"/>
          </a:xfrm>
          <a:prstGeom prst="rect">
            <a:avLst/>
          </a:prstGeom>
        </p:spPr>
        <p:txBody>
          <a:bodyPr>
            <a:normAutofit/>
          </a:bodyPr>
          <a:lstStyle/>
          <a:p>
            <a:pPr defTabSz="292607">
              <a:spcBef>
                <a:spcPts val="3200"/>
              </a:spcBef>
              <a:defRPr sz="1800">
                <a:solidFill>
                  <a:srgbClr val="000000"/>
                </a:solidFill>
              </a:defRPr>
            </a:pPr>
            <a:r>
              <a:rPr sz="2688" dirty="0">
                <a:solidFill>
                  <a:schemeClr val="bg1"/>
                </a:solidFill>
                <a:latin typeface="Hoefler Text"/>
                <a:ea typeface="Hoefler Text"/>
                <a:cs typeface="Hoefler Text"/>
                <a:sym typeface="Hoefler Text"/>
              </a:rPr>
              <a:t>Weekly email </a:t>
            </a:r>
            <a:r>
              <a:rPr sz="2688" dirty="0" smtClean="0">
                <a:solidFill>
                  <a:schemeClr val="bg1"/>
                </a:solidFill>
                <a:latin typeface="Hoefler Text"/>
                <a:ea typeface="Hoefler Text"/>
                <a:cs typeface="Hoefler Text"/>
                <a:sym typeface="Hoefler Text"/>
              </a:rPr>
              <a:t>updates</a:t>
            </a:r>
            <a:r>
              <a:rPr lang="en-CA" sz="2688" dirty="0" smtClean="0">
                <a:solidFill>
                  <a:schemeClr val="bg1"/>
                </a:solidFill>
                <a:latin typeface="Hoefler Text"/>
                <a:ea typeface="Hoefler Text"/>
                <a:cs typeface="Hoefler Text"/>
                <a:sym typeface="Hoefler Text"/>
              </a:rPr>
              <a:t> powered by </a:t>
            </a:r>
            <a:r>
              <a:rPr lang="en-CA" sz="2688" dirty="0" err="1" smtClean="0">
                <a:solidFill>
                  <a:schemeClr val="bg1"/>
                </a:solidFill>
                <a:latin typeface="Hoefler Text"/>
                <a:ea typeface="Hoefler Text"/>
                <a:cs typeface="Hoefler Text"/>
                <a:sym typeface="Hoefler Text"/>
              </a:rPr>
              <a:t>MailChimp</a:t>
            </a:r>
            <a:r>
              <a:rPr lang="en-CA" sz="2688" dirty="0" smtClean="0">
                <a:solidFill>
                  <a:schemeClr val="bg1"/>
                </a:solidFill>
                <a:latin typeface="Hoefler Text"/>
                <a:ea typeface="Hoefler Text"/>
                <a:cs typeface="Hoefler Text"/>
                <a:sym typeface="Hoefler Text"/>
              </a:rPr>
              <a:t> and</a:t>
            </a:r>
            <a:r>
              <a:rPr sz="2688" dirty="0" smtClean="0">
                <a:solidFill>
                  <a:schemeClr val="bg1"/>
                </a:solidFill>
                <a:latin typeface="Hoefler Text"/>
                <a:ea typeface="Hoefler Text"/>
                <a:cs typeface="Hoefler Text"/>
                <a:sym typeface="Hoefler Text"/>
              </a:rPr>
              <a:t> </a:t>
            </a:r>
            <a:r>
              <a:rPr sz="2688" dirty="0">
                <a:solidFill>
                  <a:schemeClr val="bg1"/>
                </a:solidFill>
                <a:latin typeface="Hoefler Text"/>
                <a:ea typeface="Hoefler Text"/>
                <a:cs typeface="Hoefler Text"/>
                <a:sym typeface="Hoefler Text"/>
              </a:rPr>
              <a:t>organized by </a:t>
            </a:r>
            <a:r>
              <a:rPr lang="en-CA" sz="2688" dirty="0" smtClean="0">
                <a:solidFill>
                  <a:schemeClr val="bg1"/>
                </a:solidFill>
                <a:latin typeface="Hoefler Text"/>
                <a:ea typeface="Hoefler Text"/>
                <a:cs typeface="Hoefler Text"/>
                <a:sym typeface="Hoefler Text"/>
              </a:rPr>
              <a:t>grade level</a:t>
            </a:r>
            <a:r>
              <a:rPr sz="2688" dirty="0" smtClean="0">
                <a:solidFill>
                  <a:schemeClr val="bg1"/>
                </a:solidFill>
                <a:latin typeface="Hoefler Text"/>
                <a:ea typeface="Hoefler Text"/>
                <a:cs typeface="Hoefler Text"/>
                <a:sym typeface="Hoefler Text"/>
              </a:rPr>
              <a:t>:</a:t>
            </a:r>
            <a:endParaRPr sz="2688" dirty="0">
              <a:solidFill>
                <a:schemeClr val="bg1"/>
              </a:solidFill>
              <a:latin typeface="Hoefler Text"/>
              <a:ea typeface="Hoefler Text"/>
              <a:cs typeface="Hoefler Text"/>
              <a:sym typeface="Hoefler Text"/>
            </a:endParaRPr>
          </a:p>
          <a:p>
            <a:pPr marL="806704" lvl="1" indent="-457200" defTabSz="292607">
              <a:spcBef>
                <a:spcPts val="3200"/>
              </a:spcBef>
              <a:defRPr sz="1800">
                <a:solidFill>
                  <a:srgbClr val="000000"/>
                </a:solidFill>
              </a:defRPr>
            </a:pPr>
            <a:r>
              <a:rPr sz="2688" dirty="0">
                <a:solidFill>
                  <a:schemeClr val="bg1"/>
                </a:solidFill>
                <a:latin typeface="Hoefler Text"/>
                <a:ea typeface="Hoefler Text"/>
                <a:cs typeface="Hoefler Text"/>
                <a:sym typeface="Hoefler Text"/>
              </a:rPr>
              <a:t>New resources and features</a:t>
            </a:r>
          </a:p>
          <a:p>
            <a:pPr marL="806704" lvl="1" indent="-457200" defTabSz="292607">
              <a:spcBef>
                <a:spcPts val="3200"/>
              </a:spcBef>
              <a:defRPr sz="1800">
                <a:solidFill>
                  <a:srgbClr val="000000"/>
                </a:solidFill>
              </a:defRPr>
            </a:pPr>
            <a:r>
              <a:rPr lang="en-US" sz="2688" dirty="0">
                <a:solidFill>
                  <a:schemeClr val="bg1"/>
                </a:solidFill>
                <a:latin typeface="Hoefler Text"/>
                <a:ea typeface="Hoefler Text"/>
                <a:cs typeface="Hoefler Text"/>
                <a:sym typeface="Hoefler Text"/>
              </a:rPr>
              <a:t>P</a:t>
            </a:r>
            <a:r>
              <a:rPr sz="2688" dirty="0" smtClean="0">
                <a:solidFill>
                  <a:schemeClr val="bg1"/>
                </a:solidFill>
                <a:latin typeface="Hoefler Text"/>
                <a:ea typeface="Hoefler Text"/>
                <a:cs typeface="Hoefler Text"/>
                <a:sym typeface="Hoefler Text"/>
              </a:rPr>
              <a:t>rovince-wide </a:t>
            </a:r>
            <a:r>
              <a:rPr sz="2688" dirty="0">
                <a:solidFill>
                  <a:schemeClr val="bg1"/>
                </a:solidFill>
                <a:latin typeface="Hoefler Text"/>
                <a:ea typeface="Hoefler Text"/>
                <a:cs typeface="Hoefler Text"/>
                <a:sym typeface="Hoefler Text"/>
              </a:rPr>
              <a:t>trials</a:t>
            </a:r>
          </a:p>
          <a:p>
            <a:pPr marL="806704" lvl="1" indent="-457200" defTabSz="292607">
              <a:spcBef>
                <a:spcPts val="3200"/>
              </a:spcBef>
              <a:defRPr sz="1800">
                <a:solidFill>
                  <a:srgbClr val="000000"/>
                </a:solidFill>
              </a:defRPr>
            </a:pPr>
            <a:r>
              <a:rPr lang="en-US" sz="2688" dirty="0">
                <a:solidFill>
                  <a:schemeClr val="bg1"/>
                </a:solidFill>
                <a:latin typeface="Hoefler Text"/>
                <a:ea typeface="Hoefler Text"/>
                <a:cs typeface="Hoefler Text"/>
                <a:sym typeface="Hoefler Text"/>
              </a:rPr>
              <a:t>S</a:t>
            </a:r>
            <a:r>
              <a:rPr sz="2688" dirty="0" smtClean="0">
                <a:solidFill>
                  <a:schemeClr val="bg1"/>
                </a:solidFill>
                <a:latin typeface="Hoefler Text"/>
                <a:ea typeface="Hoefler Text"/>
                <a:cs typeface="Hoefler Text"/>
                <a:sym typeface="Hoefler Text"/>
              </a:rPr>
              <a:t>urveys</a:t>
            </a:r>
            <a:endParaRPr sz="2688" dirty="0">
              <a:solidFill>
                <a:schemeClr val="bg1"/>
              </a:solidFill>
              <a:latin typeface="Hoefler Text"/>
              <a:ea typeface="Hoefler Text"/>
              <a:cs typeface="Hoefler Text"/>
              <a:sym typeface="Hoefler Text"/>
            </a:endParaRPr>
          </a:p>
          <a:p>
            <a:pPr marL="806704" lvl="1" indent="-457200" defTabSz="292607">
              <a:spcBef>
                <a:spcPts val="3200"/>
              </a:spcBef>
              <a:defRPr sz="1800">
                <a:solidFill>
                  <a:srgbClr val="000000"/>
                </a:solidFill>
              </a:defRPr>
            </a:pPr>
            <a:r>
              <a:rPr sz="2688" dirty="0">
                <a:solidFill>
                  <a:schemeClr val="bg1"/>
                </a:solidFill>
                <a:latin typeface="Hoefler Text"/>
                <a:ea typeface="Hoefler Text"/>
                <a:cs typeface="Hoefler Text"/>
                <a:sym typeface="Hoefler Text"/>
              </a:rPr>
              <a:t>Free PD opportunities</a:t>
            </a:r>
          </a:p>
          <a:p>
            <a:pPr defTabSz="292607">
              <a:spcBef>
                <a:spcPts val="3200"/>
              </a:spcBef>
              <a:defRPr sz="1800">
                <a:solidFill>
                  <a:srgbClr val="000000"/>
                </a:solidFill>
              </a:defRPr>
            </a:pPr>
            <a:r>
              <a:rPr sz="2688" dirty="0">
                <a:solidFill>
                  <a:schemeClr val="bg1"/>
                </a:solidFill>
                <a:latin typeface="Hoefler Text"/>
                <a:ea typeface="Hoefler Text"/>
                <a:cs typeface="Hoefler Text"/>
                <a:sym typeface="Hoefler Text"/>
              </a:rPr>
              <a:t>No emails during school breaks</a:t>
            </a:r>
          </a:p>
          <a:p>
            <a:pPr defTabSz="292607">
              <a:spcBef>
                <a:spcPts val="3200"/>
              </a:spcBef>
              <a:defRPr sz="1800">
                <a:solidFill>
                  <a:srgbClr val="000000"/>
                </a:solidFill>
              </a:defRPr>
            </a:pPr>
            <a:r>
              <a:rPr sz="2688" dirty="0" smtClean="0">
                <a:solidFill>
                  <a:schemeClr val="bg1"/>
                </a:solidFill>
                <a:latin typeface="Hoefler Text"/>
                <a:ea typeface="Hoefler Text"/>
                <a:cs typeface="Hoefler Text"/>
                <a:sym typeface="Hoefler Text"/>
              </a:rPr>
              <a:t>Email </a:t>
            </a:r>
            <a:r>
              <a:rPr lang="en-CA" sz="2688" u="sng" dirty="0" smtClean="0">
                <a:solidFill>
                  <a:schemeClr val="bg1"/>
                </a:solidFill>
                <a:latin typeface="Hoefler Text"/>
                <a:ea typeface="Hoefler Text"/>
                <a:cs typeface="Hoefler Text"/>
                <a:sym typeface="Hoefler Text"/>
              </a:rPr>
              <a:t>ORC@thealbertalibrary.ab.ca </a:t>
            </a:r>
            <a:r>
              <a:rPr sz="2688" dirty="0" smtClean="0">
                <a:solidFill>
                  <a:schemeClr val="bg1"/>
                </a:solidFill>
                <a:latin typeface="Hoefler Text"/>
                <a:ea typeface="Hoefler Text"/>
                <a:cs typeface="Hoefler Text"/>
                <a:sym typeface="Hoefler Text"/>
              </a:rPr>
              <a:t>or </a:t>
            </a:r>
            <a:r>
              <a:rPr sz="2688" dirty="0">
                <a:solidFill>
                  <a:schemeClr val="bg1"/>
                </a:solidFill>
                <a:latin typeface="Hoefler Text"/>
                <a:ea typeface="Hoefler Text"/>
                <a:cs typeface="Hoefler Text"/>
                <a:sym typeface="Hoefler Text"/>
              </a:rPr>
              <a:t>visit the ORC Support Site to join today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9" name="Shape 219"/>
          <p:cNvSpPr>
            <a:spLocks noGrp="1"/>
          </p:cNvSpPr>
          <p:nvPr>
            <p:ph type="title" idx="4294967295"/>
          </p:nvPr>
        </p:nvSpPr>
        <p:spPr>
          <a:xfrm>
            <a:off x="1495425" y="152400"/>
            <a:ext cx="11509375" cy="2590800"/>
          </a:xfrm>
          <a:prstGeom prst="rect">
            <a:avLst/>
          </a:prstGeom>
        </p:spPr>
        <p:txBody>
          <a:bodyPr/>
          <a:lstStyle>
            <a:lvl1pPr>
              <a:tabLst>
                <a:tab pos="1485900" algn="l"/>
              </a:tabLst>
              <a:defRPr sz="7900"/>
            </a:lvl1pPr>
          </a:lstStyle>
          <a:p>
            <a:pPr lvl="0">
              <a:defRPr sz="1800">
                <a:solidFill>
                  <a:srgbClr val="000000"/>
                </a:solidFill>
                <a:effectLst/>
              </a:defRPr>
            </a:pPr>
            <a:r>
              <a:rPr sz="7900" dirty="0">
                <a:solidFill>
                  <a:schemeClr val="bg2"/>
                </a:solidFill>
                <a:effectLst>
                  <a:outerShdw blurRad="25400" dist="25400" dir="2700000" rotWithShape="0">
                    <a:srgbClr val="FFFFFF">
                      <a:alpha val="50000"/>
                    </a:srgbClr>
                  </a:outerShdw>
                </a:effectLst>
              </a:rPr>
              <a:t>Links to Check Out</a:t>
            </a:r>
          </a:p>
        </p:txBody>
      </p:sp>
      <p:sp>
        <p:nvSpPr>
          <p:cNvPr id="220" name="Shape 220"/>
          <p:cNvSpPr>
            <a:spLocks noGrp="1"/>
          </p:cNvSpPr>
          <p:nvPr>
            <p:ph type="body" idx="4294967295"/>
          </p:nvPr>
        </p:nvSpPr>
        <p:spPr>
          <a:xfrm>
            <a:off x="1215614" y="2043952"/>
            <a:ext cx="10983558" cy="7390503"/>
          </a:xfrm>
          <a:prstGeom prst="rect">
            <a:avLst/>
          </a:prstGeom>
          <a:ln w="9525">
            <a:bevel/>
          </a:ln>
        </p:spPr>
        <p:txBody>
          <a:bodyPr>
            <a:normAutofit fontScale="62500" lnSpcReduction="20000"/>
          </a:bodyPr>
          <a:lstStyle/>
          <a:p>
            <a:pPr marL="0" lvl="0" indent="0" defTabSz="256031">
              <a:spcBef>
                <a:spcPts val="2800"/>
              </a:spcBef>
              <a:buSzTx/>
              <a:buNone/>
              <a:defRPr sz="1800">
                <a:solidFill>
                  <a:srgbClr val="000000"/>
                </a:solidFill>
              </a:defRPr>
            </a:pPr>
            <a:endParaRPr sz="3359" dirty="0">
              <a:solidFill>
                <a:schemeClr val="bg1"/>
              </a:solidFill>
              <a:latin typeface="Hoefler Text" charset="0"/>
              <a:ea typeface="Hoefler Text" charset="0"/>
              <a:cs typeface="Hoefler Text" charset="0"/>
              <a:sym typeface="Hoefler Text"/>
            </a:endParaRPr>
          </a:p>
          <a:p>
            <a:pPr marL="0" indent="0" algn="ctr" defTabSz="332993">
              <a:spcBef>
                <a:spcPts val="2300"/>
              </a:spcBef>
              <a:buClrTx/>
              <a:buSzTx/>
              <a:buFontTx/>
              <a:buNone/>
              <a:defRPr sz="3192"/>
            </a:pPr>
            <a:r>
              <a:rPr lang="en-US" sz="3600" dirty="0">
                <a:solidFill>
                  <a:schemeClr val="bg1"/>
                </a:solidFill>
                <a:latin typeface="Hoefler Text" charset="0"/>
                <a:ea typeface="Hoefler Text" charset="0"/>
                <a:cs typeface="Hoefler Text" charset="0"/>
              </a:rPr>
              <a:t>ORC Support Site</a:t>
            </a:r>
          </a:p>
          <a:p>
            <a:pPr marL="0" indent="0" algn="ctr" defTabSz="332993">
              <a:spcBef>
                <a:spcPts val="2300"/>
              </a:spcBef>
              <a:buClrTx/>
              <a:buSzTx/>
              <a:buFontTx/>
              <a:buNone/>
              <a:defRPr sz="3192"/>
            </a:pPr>
            <a:r>
              <a:rPr lang="en-US" sz="4400" b="1" u="sng" dirty="0">
                <a:solidFill>
                  <a:schemeClr val="bg1"/>
                </a:solidFill>
                <a:latin typeface="Hoefler Text" charset="0"/>
                <a:ea typeface="Hoefler Text" charset="0"/>
                <a:cs typeface="Hoefler Text" charset="0"/>
              </a:rPr>
              <a:t>www.onlinereferencecentre.ca</a:t>
            </a:r>
            <a:endParaRPr lang="en-US" sz="4400" b="1" u="sng" dirty="0">
              <a:solidFill>
                <a:schemeClr val="bg1"/>
              </a:solidFill>
              <a:latin typeface="Hoefler Text" charset="0"/>
              <a:ea typeface="Hoefler Text" charset="0"/>
              <a:cs typeface="Hoefler Text" charset="0"/>
              <a:hlinkClick r:id=""/>
            </a:endParaRPr>
          </a:p>
          <a:p>
            <a:pPr marL="0" indent="0" algn="ctr" defTabSz="332993">
              <a:spcBef>
                <a:spcPts val="2300"/>
              </a:spcBef>
              <a:buClrTx/>
              <a:buSzTx/>
              <a:buFontTx/>
              <a:buNone/>
              <a:defRPr sz="3192"/>
            </a:pPr>
            <a:r>
              <a:rPr lang="en-US" sz="3600" dirty="0">
                <a:solidFill>
                  <a:schemeClr val="bg1"/>
                </a:solidFill>
                <a:latin typeface="Hoefler Text" charset="0"/>
                <a:ea typeface="Hoefler Text" charset="0"/>
                <a:cs typeface="Hoefler Text" charset="0"/>
              </a:rPr>
              <a:t>ORC Listserv</a:t>
            </a:r>
          </a:p>
          <a:p>
            <a:pPr marL="0" indent="0" algn="ctr" defTabSz="332993">
              <a:spcBef>
                <a:spcPts val="2300"/>
              </a:spcBef>
              <a:buClrTx/>
              <a:buSzTx/>
              <a:buFontTx/>
              <a:buNone/>
              <a:defRPr sz="3192"/>
            </a:pPr>
            <a:r>
              <a:rPr lang="en-US" sz="4400" b="1" u="sng" dirty="0">
                <a:solidFill>
                  <a:schemeClr val="bg1"/>
                </a:solidFill>
                <a:latin typeface="Hoefler Text" charset="0"/>
                <a:ea typeface="Hoefler Text" charset="0"/>
                <a:cs typeface="Hoefler Text" charset="0"/>
              </a:rPr>
              <a:t>http://eepurl.com/cgred5</a:t>
            </a:r>
          </a:p>
          <a:p>
            <a:pPr marL="0" indent="0" algn="ctr" defTabSz="332993">
              <a:spcBef>
                <a:spcPts val="2300"/>
              </a:spcBef>
              <a:buClrTx/>
              <a:buSzTx/>
              <a:buFontTx/>
              <a:buNone/>
              <a:defRPr sz="3192"/>
            </a:pPr>
            <a:r>
              <a:rPr lang="en-US" sz="3600" dirty="0">
                <a:solidFill>
                  <a:schemeClr val="bg1"/>
                </a:solidFill>
                <a:latin typeface="Hoefler Text" charset="0"/>
                <a:ea typeface="Hoefler Text" charset="0"/>
                <a:cs typeface="Hoefler Text" charset="0"/>
              </a:rPr>
              <a:t>ORC Facebook</a:t>
            </a:r>
          </a:p>
          <a:p>
            <a:pPr marL="0" indent="0" algn="ctr" defTabSz="332993">
              <a:spcBef>
                <a:spcPts val="2300"/>
              </a:spcBef>
              <a:buClrTx/>
              <a:buSzTx/>
              <a:buFontTx/>
              <a:buNone/>
              <a:defRPr sz="3192"/>
            </a:pPr>
            <a:r>
              <a:rPr lang="en-US" sz="4400" b="1" u="sng" dirty="0">
                <a:solidFill>
                  <a:schemeClr val="bg1"/>
                </a:solidFill>
                <a:latin typeface="Hoefler Text" charset="0"/>
                <a:ea typeface="Hoefler Text" charset="0"/>
                <a:cs typeface="Hoefler Text" charset="0"/>
              </a:rPr>
              <a:t>www.facebook.com/OnlineReferenceCentre</a:t>
            </a:r>
            <a:r>
              <a:rPr lang="en-US" sz="3600" dirty="0">
                <a:solidFill>
                  <a:schemeClr val="bg1"/>
                </a:solidFill>
                <a:latin typeface="Hoefler Text" charset="0"/>
                <a:ea typeface="Hoefler Text" charset="0"/>
                <a:cs typeface="Hoefler Text" charset="0"/>
              </a:rPr>
              <a:t/>
            </a:r>
            <a:br>
              <a:rPr lang="en-US" sz="3600" dirty="0">
                <a:solidFill>
                  <a:schemeClr val="bg1"/>
                </a:solidFill>
                <a:latin typeface="Hoefler Text" charset="0"/>
                <a:ea typeface="Hoefler Text" charset="0"/>
                <a:cs typeface="Hoefler Text" charset="0"/>
              </a:rPr>
            </a:br>
            <a:r>
              <a:rPr lang="en-US" sz="3600" dirty="0">
                <a:solidFill>
                  <a:schemeClr val="bg1"/>
                </a:solidFill>
                <a:latin typeface="Hoefler Text" charset="0"/>
                <a:ea typeface="Hoefler Text" charset="0"/>
                <a:cs typeface="Hoefler Text" charset="0"/>
              </a:rPr>
              <a:t/>
            </a:r>
            <a:br>
              <a:rPr lang="en-US" sz="3600" dirty="0">
                <a:solidFill>
                  <a:schemeClr val="bg1"/>
                </a:solidFill>
                <a:latin typeface="Hoefler Text" charset="0"/>
                <a:ea typeface="Hoefler Text" charset="0"/>
                <a:cs typeface="Hoefler Text" charset="0"/>
              </a:rPr>
            </a:br>
            <a:r>
              <a:rPr lang="en-US" sz="3600" dirty="0">
                <a:solidFill>
                  <a:schemeClr val="bg1"/>
                </a:solidFill>
                <a:latin typeface="Hoefler Text" charset="0"/>
                <a:ea typeface="Hoefler Text" charset="0"/>
                <a:cs typeface="Hoefler Text" charset="0"/>
              </a:rPr>
              <a:t>ORC Twitter</a:t>
            </a:r>
          </a:p>
          <a:p>
            <a:pPr marL="0" indent="0" algn="ctr" defTabSz="332993">
              <a:spcBef>
                <a:spcPts val="2300"/>
              </a:spcBef>
              <a:buClrTx/>
              <a:buSzTx/>
              <a:buFontTx/>
              <a:buNone/>
              <a:defRPr sz="3192"/>
            </a:pPr>
            <a:r>
              <a:rPr lang="en-US" sz="3800" b="1" u="sng" dirty="0">
                <a:solidFill>
                  <a:schemeClr val="bg1"/>
                </a:solidFill>
                <a:latin typeface="Hoefler Text" charset="0"/>
                <a:ea typeface="Hoefler Text" charset="0"/>
                <a:cs typeface="Hoefler Text" charset="0"/>
              </a:rPr>
              <a:t>https://twitter.com/ORC_AB</a:t>
            </a:r>
          </a:p>
          <a:p>
            <a:pPr marL="0" indent="0" algn="ctr" defTabSz="332993">
              <a:spcBef>
                <a:spcPts val="2300"/>
              </a:spcBef>
              <a:buClrTx/>
              <a:buSzTx/>
              <a:buFontTx/>
              <a:buNone/>
              <a:defRPr sz="3192"/>
            </a:pPr>
            <a:r>
              <a:rPr lang="en-US" sz="3600" dirty="0">
                <a:solidFill>
                  <a:schemeClr val="bg1"/>
                </a:solidFill>
                <a:latin typeface="Hoefler Text" charset="0"/>
                <a:ea typeface="Hoefler Text" charset="0"/>
                <a:cs typeface="Hoefler Text" charset="0"/>
              </a:rPr>
              <a:t>ORC YouTube</a:t>
            </a:r>
          </a:p>
          <a:p>
            <a:pPr marL="0" indent="0" algn="ctr" defTabSz="332993">
              <a:spcBef>
                <a:spcPts val="2300"/>
              </a:spcBef>
              <a:buClrTx/>
              <a:buSzTx/>
              <a:buFontTx/>
              <a:buNone/>
              <a:defRPr sz="3192"/>
            </a:pPr>
            <a:r>
              <a:rPr lang="en-US" sz="3800" b="1" u="sng" dirty="0">
                <a:solidFill>
                  <a:schemeClr val="bg1"/>
                </a:solidFill>
                <a:latin typeface="Hoefler Text" charset="0"/>
                <a:ea typeface="Hoefler Text" charset="0"/>
                <a:cs typeface="Hoefler Text" charset="0"/>
              </a:rPr>
              <a:t>https://www.youtube.com/channel/UC0KNbdjEt6OwuTsXvfhUnFg</a:t>
            </a:r>
            <a:endParaRPr lang="en-US" sz="3800" b="1" u="sng" dirty="0">
              <a:solidFill>
                <a:schemeClr val="bg1"/>
              </a:solidFill>
              <a:latin typeface="Hoefler Text" charset="0"/>
              <a:ea typeface="Hoefler Text" charset="0"/>
              <a:cs typeface="Hoefler Text" charset="0"/>
              <a:hlinkClick r:id="rId2"/>
            </a:endParaRPr>
          </a:p>
          <a:p>
            <a:pPr marL="0" lvl="0" indent="0" defTabSz="256031">
              <a:spcBef>
                <a:spcPts val="2800"/>
              </a:spcBef>
              <a:buSzTx/>
              <a:buNone/>
              <a:defRPr sz="1800">
                <a:solidFill>
                  <a:srgbClr val="000000"/>
                </a:solidFill>
              </a:defRPr>
            </a:pPr>
            <a:endParaRPr sz="3359" dirty="0">
              <a:solidFill>
                <a:schemeClr val="bg1"/>
              </a:solidFill>
              <a:latin typeface="Hoefler Text"/>
              <a:ea typeface="Hoefler Text"/>
              <a:cs typeface="Hoefler Text"/>
              <a:sym typeface="Hoefler Tex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2" name="Shape 222"/>
          <p:cNvSpPr>
            <a:spLocks noGrp="1"/>
          </p:cNvSpPr>
          <p:nvPr>
            <p:ph type="title" idx="4294967295"/>
          </p:nvPr>
        </p:nvSpPr>
        <p:spPr>
          <a:xfrm>
            <a:off x="2540000" y="1765300"/>
            <a:ext cx="10464800" cy="3124200"/>
          </a:xfrm>
          <a:prstGeom prst="rect">
            <a:avLst/>
          </a:prstGeom>
        </p:spPr>
        <p:txBody>
          <a:bodyPr/>
          <a:lstStyle>
            <a:lvl1pPr>
              <a:tabLst>
                <a:tab pos="1485900" algn="l"/>
              </a:tabLst>
              <a:defRPr sz="7900"/>
            </a:lvl1pPr>
          </a:lstStyle>
          <a:p>
            <a:pPr lvl="0">
              <a:defRPr sz="1800">
                <a:solidFill>
                  <a:srgbClr val="000000"/>
                </a:solidFill>
                <a:effectLst/>
              </a:defRPr>
            </a:pPr>
            <a:r>
              <a:rPr sz="7900" dirty="0">
                <a:solidFill>
                  <a:schemeClr val="bg2"/>
                </a:solidFill>
                <a:effectLst>
                  <a:outerShdw blurRad="25400" dist="25400" dir="2700000" rotWithShape="0">
                    <a:srgbClr val="FFFFFF">
                      <a:alpha val="50000"/>
                    </a:srgbClr>
                  </a:outerShdw>
                </a:effectLst>
              </a:rPr>
              <a:t>Contact</a:t>
            </a:r>
          </a:p>
        </p:txBody>
      </p:sp>
      <p:sp>
        <p:nvSpPr>
          <p:cNvPr id="223" name="Shape 223"/>
          <p:cNvSpPr>
            <a:spLocks noGrp="1"/>
          </p:cNvSpPr>
          <p:nvPr>
            <p:ph type="body" idx="4294967295"/>
          </p:nvPr>
        </p:nvSpPr>
        <p:spPr>
          <a:xfrm>
            <a:off x="2540000" y="4453666"/>
            <a:ext cx="10464800" cy="2124934"/>
          </a:xfrm>
          <a:prstGeom prst="rect">
            <a:avLst/>
          </a:prstGeom>
        </p:spPr>
        <p:txBody>
          <a:bodyPr>
            <a:noAutofit/>
          </a:bodyPr>
          <a:lstStyle/>
          <a:p>
            <a:pPr marL="0" lvl="0" indent="0" defTabSz="237743">
              <a:spcBef>
                <a:spcPts val="2600"/>
              </a:spcBef>
              <a:buSzTx/>
              <a:buNone/>
              <a:defRPr sz="1800">
                <a:solidFill>
                  <a:srgbClr val="000000"/>
                </a:solidFill>
              </a:defRPr>
            </a:pPr>
            <a:r>
              <a:rPr sz="2400" dirty="0">
                <a:solidFill>
                  <a:schemeClr val="bg1"/>
                </a:solidFill>
                <a:latin typeface="Hoefler Text"/>
                <a:ea typeface="Hoefler Text"/>
                <a:cs typeface="Hoefler Text"/>
                <a:sym typeface="Hoefler Text"/>
              </a:rPr>
              <a:t>For more information or to schedule a </a:t>
            </a:r>
            <a:r>
              <a:rPr sz="2400" dirty="0" smtClean="0">
                <a:solidFill>
                  <a:schemeClr val="bg1"/>
                </a:solidFill>
                <a:latin typeface="Hoefler Text"/>
                <a:ea typeface="Hoefler Text"/>
                <a:cs typeface="Hoefler Text"/>
                <a:sym typeface="Hoefler Text"/>
              </a:rPr>
              <a:t>school</a:t>
            </a:r>
            <a:r>
              <a:rPr lang="en-US" sz="2400" dirty="0" smtClean="0">
                <a:solidFill>
                  <a:schemeClr val="bg1"/>
                </a:solidFill>
                <a:latin typeface="Hoefler Text"/>
                <a:ea typeface="Hoefler Text"/>
                <a:cs typeface="Hoefler Text"/>
                <a:sym typeface="Hoefler Text"/>
              </a:rPr>
              <a:t>/library</a:t>
            </a:r>
            <a:r>
              <a:rPr sz="2400" dirty="0" smtClean="0">
                <a:solidFill>
                  <a:schemeClr val="bg1"/>
                </a:solidFill>
                <a:latin typeface="Hoefler Text"/>
                <a:ea typeface="Hoefler Text"/>
                <a:cs typeface="Hoefler Text"/>
                <a:sym typeface="Hoefler Text"/>
              </a:rPr>
              <a:t> </a:t>
            </a:r>
            <a:r>
              <a:rPr sz="2400" dirty="0">
                <a:solidFill>
                  <a:schemeClr val="bg1"/>
                </a:solidFill>
                <a:latin typeface="Hoefler Text"/>
                <a:ea typeface="Hoefler Text"/>
                <a:cs typeface="Hoefler Text"/>
                <a:sym typeface="Hoefler Text"/>
              </a:rPr>
              <a:t>presentation contact </a:t>
            </a:r>
          </a:p>
          <a:p>
            <a:pPr marL="0" lvl="0" indent="0" defTabSz="237743">
              <a:spcBef>
                <a:spcPts val="2600"/>
              </a:spcBef>
              <a:buSzTx/>
              <a:buNone/>
              <a:defRPr sz="1800">
                <a:solidFill>
                  <a:srgbClr val="000000"/>
                </a:solidFill>
              </a:defRPr>
            </a:pPr>
            <a:r>
              <a:rPr lang="en-US" sz="2400" dirty="0" smtClean="0">
                <a:solidFill>
                  <a:schemeClr val="bg1"/>
                </a:solidFill>
                <a:latin typeface="Hoefler Text"/>
                <a:ea typeface="Hoefler Text"/>
                <a:cs typeface="Hoefler Text"/>
                <a:sym typeface="Hoefler Text"/>
              </a:rPr>
              <a:t>Bethany Arsenault</a:t>
            </a:r>
            <a:r>
              <a:rPr sz="2400" dirty="0" smtClean="0">
                <a:solidFill>
                  <a:schemeClr val="bg1"/>
                </a:solidFill>
                <a:latin typeface="Hoefler Text"/>
                <a:ea typeface="Hoefler Text"/>
                <a:cs typeface="Hoefler Text"/>
                <a:sym typeface="Hoefler Text"/>
              </a:rPr>
              <a:t>, </a:t>
            </a:r>
            <a:r>
              <a:rPr sz="2400" dirty="0">
                <a:solidFill>
                  <a:schemeClr val="bg1"/>
                </a:solidFill>
                <a:latin typeface="Hoefler Text"/>
                <a:ea typeface="Hoefler Text"/>
                <a:cs typeface="Hoefler Text"/>
                <a:sym typeface="Hoefler Text"/>
              </a:rPr>
              <a:t>ORC Coordinator</a:t>
            </a:r>
          </a:p>
          <a:p>
            <a:pPr marL="0" lvl="0" indent="0" defTabSz="237743">
              <a:spcBef>
                <a:spcPts val="2600"/>
              </a:spcBef>
              <a:buSzTx/>
              <a:buNone/>
              <a:defRPr sz="1800">
                <a:solidFill>
                  <a:srgbClr val="000000"/>
                </a:solidFill>
              </a:defRPr>
            </a:pPr>
            <a:endParaRPr sz="2400" dirty="0">
              <a:solidFill>
                <a:schemeClr val="bg1"/>
              </a:solidFill>
              <a:latin typeface="Hoefler Text"/>
              <a:ea typeface="Hoefler Text"/>
              <a:cs typeface="Hoefler Text"/>
              <a:sym typeface="Hoefler Text"/>
            </a:endParaRPr>
          </a:p>
          <a:p>
            <a:pPr marL="0" lvl="0" indent="0" defTabSz="237743">
              <a:spcBef>
                <a:spcPts val="2600"/>
              </a:spcBef>
              <a:buSzTx/>
              <a:buNone/>
              <a:defRPr sz="1800">
                <a:solidFill>
                  <a:srgbClr val="000000"/>
                </a:solidFill>
              </a:defRPr>
            </a:pPr>
            <a:r>
              <a:rPr sz="2400" dirty="0">
                <a:solidFill>
                  <a:schemeClr val="bg1"/>
                </a:solidFill>
                <a:latin typeface="Hoefler Text"/>
                <a:ea typeface="Hoefler Text"/>
                <a:cs typeface="Hoefler Text"/>
                <a:sym typeface="Hoefler Text"/>
              </a:rPr>
              <a:t>Call 780-414-0805 Ext. </a:t>
            </a:r>
            <a:r>
              <a:rPr sz="2400" dirty="0" smtClean="0">
                <a:solidFill>
                  <a:schemeClr val="bg1"/>
                </a:solidFill>
                <a:latin typeface="Hoefler Text"/>
                <a:ea typeface="Hoefler Text"/>
                <a:cs typeface="Hoefler Text"/>
                <a:sym typeface="Hoefler Text"/>
              </a:rPr>
              <a:t>2</a:t>
            </a:r>
            <a:r>
              <a:rPr lang="en-US" sz="2400" dirty="0" smtClean="0">
                <a:solidFill>
                  <a:schemeClr val="bg1"/>
                </a:solidFill>
                <a:latin typeface="Hoefler Text"/>
                <a:ea typeface="Hoefler Text"/>
                <a:cs typeface="Hoefler Text"/>
                <a:sym typeface="Hoefler Text"/>
              </a:rPr>
              <a:t>36</a:t>
            </a:r>
            <a:endParaRPr sz="2400" dirty="0">
              <a:solidFill>
                <a:schemeClr val="bg1"/>
              </a:solidFill>
              <a:latin typeface="Hoefler Text"/>
              <a:ea typeface="Hoefler Text"/>
              <a:cs typeface="Hoefler Text"/>
              <a:sym typeface="Hoefler Text"/>
            </a:endParaRPr>
          </a:p>
          <a:p>
            <a:pPr marL="0" lvl="0" indent="0" defTabSz="237743">
              <a:spcBef>
                <a:spcPts val="2600"/>
              </a:spcBef>
              <a:buSzTx/>
              <a:buNone/>
              <a:defRPr sz="1800">
                <a:solidFill>
                  <a:srgbClr val="000000"/>
                </a:solidFill>
              </a:defRPr>
            </a:pPr>
            <a:r>
              <a:rPr sz="2400" dirty="0">
                <a:solidFill>
                  <a:schemeClr val="bg1"/>
                </a:solidFill>
                <a:latin typeface="Hoefler Text"/>
                <a:ea typeface="Hoefler Text"/>
                <a:cs typeface="Hoefler Text"/>
                <a:sym typeface="Hoefler Text"/>
              </a:rPr>
              <a:t>OR</a:t>
            </a:r>
          </a:p>
          <a:p>
            <a:pPr marL="0" lvl="0" indent="0" defTabSz="237743">
              <a:spcBef>
                <a:spcPts val="2600"/>
              </a:spcBef>
              <a:buSzTx/>
              <a:buNone/>
              <a:defRPr sz="1800">
                <a:solidFill>
                  <a:srgbClr val="000000"/>
                </a:solidFill>
              </a:defRPr>
            </a:pPr>
            <a:r>
              <a:rPr sz="2400" dirty="0">
                <a:solidFill>
                  <a:schemeClr val="bg1"/>
                </a:solidFill>
                <a:latin typeface="Hoefler Text"/>
                <a:ea typeface="Hoefler Text"/>
                <a:cs typeface="Hoefler Text"/>
                <a:sym typeface="Hoefler Text"/>
              </a:rPr>
              <a:t>Email </a:t>
            </a:r>
            <a:r>
              <a:rPr lang="en-US" sz="2400" u="sng" dirty="0" smtClean="0">
                <a:solidFill>
                  <a:schemeClr val="bg1"/>
                </a:solidFill>
                <a:latin typeface="Hoefler Text"/>
                <a:ea typeface="Hoefler Text"/>
                <a:cs typeface="Hoefler Text"/>
                <a:sym typeface="Hoefler Text"/>
              </a:rPr>
              <a:t>barsenault</a:t>
            </a:r>
            <a:r>
              <a:rPr sz="2400" u="sng" dirty="0" smtClean="0">
                <a:solidFill>
                  <a:schemeClr val="bg1"/>
                </a:solidFill>
                <a:latin typeface="Hoefler Text"/>
                <a:ea typeface="Hoefler Text"/>
                <a:cs typeface="Hoefler Text"/>
                <a:sym typeface="Hoefler Text"/>
              </a:rPr>
              <a:t>@thealbertalibrary.ab.ca</a:t>
            </a:r>
            <a:endParaRPr sz="2400" dirty="0">
              <a:solidFill>
                <a:schemeClr val="bg1"/>
              </a:solidFill>
              <a:latin typeface="Hoefler Text"/>
              <a:ea typeface="Hoefler Text"/>
              <a:cs typeface="Hoefler Text"/>
              <a:sym typeface="Hoefler Tex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1" name="Shape 71"/>
          <p:cNvSpPr>
            <a:spLocks noGrp="1"/>
          </p:cNvSpPr>
          <p:nvPr>
            <p:ph type="title" idx="4294967295"/>
          </p:nvPr>
        </p:nvSpPr>
        <p:spPr>
          <a:xfrm>
            <a:off x="3937299" y="7272169"/>
            <a:ext cx="5045336" cy="1753497"/>
          </a:xfrm>
          <a:prstGeom prst="rect">
            <a:avLst/>
          </a:prstGeom>
          <a:noFill/>
        </p:spPr>
        <p:txBody>
          <a:bodyPr lIns="50800" tIns="50800" rIns="50800" bIns="50800" anchor="ctr">
            <a:noAutofit/>
          </a:bodyPr>
          <a:lstStyle>
            <a:lvl1pPr>
              <a:tabLst/>
              <a:defRPr sz="7100">
                <a:solidFill>
                  <a:srgbClr val="FFFFFF"/>
                </a:solidFill>
                <a:effectLst>
                  <a:outerShdw blurRad="25400" dist="12700" dir="5400000" rotWithShape="0">
                    <a:srgbClr val="000000">
                      <a:alpha val="50000"/>
                    </a:srgbClr>
                  </a:outerShdw>
                </a:effectLst>
              </a:defRPr>
            </a:lvl1pPr>
          </a:lstStyle>
          <a:p>
            <a:pPr lvl="0">
              <a:defRPr sz="1800">
                <a:solidFill>
                  <a:srgbClr val="000000"/>
                </a:solidFill>
                <a:effectLst/>
              </a:defRPr>
            </a:pPr>
            <a:r>
              <a:rPr sz="7100" dirty="0">
                <a:solidFill>
                  <a:schemeClr val="bg2"/>
                </a:solidFill>
                <a:effectLst>
                  <a:outerShdw blurRad="25400" dist="12700" dir="5400000" rotWithShape="0">
                    <a:srgbClr val="000000">
                      <a:alpha val="50000"/>
                    </a:srgbClr>
                  </a:outerShdw>
                </a:effectLst>
              </a:rPr>
              <a:t>Questions?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5" name="Shape 65"/>
          <p:cNvSpPr>
            <a:spLocks noGrp="1"/>
          </p:cNvSpPr>
          <p:nvPr>
            <p:ph type="title" idx="4294967295"/>
          </p:nvPr>
        </p:nvSpPr>
        <p:spPr>
          <a:xfrm>
            <a:off x="1346200" y="152400"/>
            <a:ext cx="11658600" cy="2214563"/>
          </a:xfrm>
          <a:prstGeom prst="rect">
            <a:avLst/>
          </a:prstGeom>
        </p:spPr>
        <p:txBody>
          <a:bodyPr/>
          <a:lstStyle>
            <a:lvl1pPr>
              <a:tabLst>
                <a:tab pos="1485900" algn="l"/>
              </a:tabLst>
              <a:defRPr sz="7100">
                <a:latin typeface="Hoefler Text"/>
                <a:ea typeface="Hoefler Text"/>
                <a:cs typeface="Hoefler Text"/>
                <a:sym typeface="Hoefler Text"/>
              </a:defRPr>
            </a:lvl1pPr>
          </a:lstStyle>
          <a:p>
            <a:pPr lvl="0">
              <a:defRPr sz="1800">
                <a:solidFill>
                  <a:srgbClr val="000000"/>
                </a:solidFill>
                <a:effectLst/>
              </a:defRPr>
            </a:pPr>
            <a:r>
              <a:rPr sz="7100" dirty="0">
                <a:solidFill>
                  <a:schemeClr val="bg2"/>
                </a:solidFill>
                <a:effectLst>
                  <a:outerShdw blurRad="25400" dist="25400" dir="2700000" rotWithShape="0">
                    <a:srgbClr val="FFFFFF">
                      <a:alpha val="50000"/>
                    </a:srgbClr>
                  </a:outerShdw>
                </a:effectLst>
                <a:latin typeface="+mj-lt"/>
              </a:rPr>
              <a:t>Q: What’s in it for </a:t>
            </a:r>
            <a:r>
              <a:rPr sz="7100" dirty="0" smtClean="0">
                <a:solidFill>
                  <a:schemeClr val="bg2"/>
                </a:solidFill>
                <a:effectLst>
                  <a:outerShdw blurRad="25400" dist="25400" dir="2700000" rotWithShape="0">
                    <a:srgbClr val="FFFFFF">
                      <a:alpha val="50000"/>
                    </a:srgbClr>
                  </a:outerShdw>
                </a:effectLst>
                <a:latin typeface="+mj-lt"/>
              </a:rPr>
              <a:t>Libr</a:t>
            </a:r>
            <a:r>
              <a:rPr lang="en-US" sz="7100" dirty="0" smtClean="0">
                <a:solidFill>
                  <a:schemeClr val="bg2"/>
                </a:solidFill>
                <a:effectLst>
                  <a:outerShdw blurRad="25400" dist="25400" dir="2700000" rotWithShape="0">
                    <a:srgbClr val="FFFFFF">
                      <a:alpha val="50000"/>
                    </a:srgbClr>
                  </a:outerShdw>
                </a:effectLst>
                <a:latin typeface="+mj-lt"/>
              </a:rPr>
              <a:t>ary Staff</a:t>
            </a:r>
            <a:r>
              <a:rPr sz="7100" dirty="0" smtClean="0">
                <a:solidFill>
                  <a:schemeClr val="bg2"/>
                </a:solidFill>
                <a:effectLst>
                  <a:outerShdw blurRad="25400" dist="25400" dir="2700000" rotWithShape="0">
                    <a:srgbClr val="FFFFFF">
                      <a:alpha val="50000"/>
                    </a:srgbClr>
                  </a:outerShdw>
                </a:effectLst>
                <a:latin typeface="+mj-lt"/>
              </a:rPr>
              <a:t>?</a:t>
            </a:r>
            <a:endParaRPr sz="7100" dirty="0">
              <a:solidFill>
                <a:schemeClr val="bg2"/>
              </a:solidFill>
              <a:effectLst>
                <a:outerShdw blurRad="25400" dist="25400" dir="2700000" rotWithShape="0">
                  <a:srgbClr val="FFFFFF">
                    <a:alpha val="50000"/>
                  </a:srgbClr>
                </a:outerShdw>
              </a:effectLst>
              <a:latin typeface="+mj-lt"/>
            </a:endParaRPr>
          </a:p>
        </p:txBody>
      </p:sp>
      <p:sp>
        <p:nvSpPr>
          <p:cNvPr id="66" name="Shape 66"/>
          <p:cNvSpPr>
            <a:spLocks noGrp="1"/>
          </p:cNvSpPr>
          <p:nvPr>
            <p:ph type="body" idx="4294967295"/>
          </p:nvPr>
        </p:nvSpPr>
        <p:spPr>
          <a:xfrm>
            <a:off x="1454150" y="2366963"/>
            <a:ext cx="11550650" cy="7185025"/>
          </a:xfrm>
          <a:prstGeom prst="rect">
            <a:avLst/>
          </a:prstGeom>
        </p:spPr>
        <p:txBody>
          <a:bodyPr>
            <a:normAutofit lnSpcReduction="10000"/>
          </a:bodyPr>
          <a:lstStyle/>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Direct curricular correlations and the ability to search curricular outcomes</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Curriculum mapping for:</a:t>
            </a:r>
          </a:p>
          <a:p>
            <a:pPr marL="521208" lvl="1" indent="-226314" defTabSz="246888">
              <a:spcBef>
                <a:spcPts val="2700"/>
              </a:spcBef>
              <a:defRPr sz="2268">
                <a:latin typeface="Hoefler Text"/>
                <a:ea typeface="Hoefler Text"/>
                <a:cs typeface="Hoefler Text"/>
                <a:sym typeface="Hoefler Text"/>
              </a:defRPr>
            </a:pPr>
            <a:r>
              <a:rPr lang="en-US" dirty="0">
                <a:solidFill>
                  <a:schemeClr val="bg1"/>
                </a:solidFill>
              </a:rPr>
              <a:t>Elementary </a:t>
            </a:r>
            <a:r>
              <a:rPr lang="en-US" dirty="0" smtClean="0">
                <a:solidFill>
                  <a:schemeClr val="bg1"/>
                </a:solidFill>
              </a:rPr>
              <a:t>Science and Social Studies (Published </a:t>
            </a:r>
            <a:r>
              <a:rPr lang="en-US" dirty="0">
                <a:solidFill>
                  <a:schemeClr val="bg1"/>
                </a:solidFill>
              </a:rPr>
              <a:t>in 2016/2017)</a:t>
            </a:r>
          </a:p>
          <a:p>
            <a:pPr marL="521208" lvl="1" indent="-226314" defTabSz="246888">
              <a:spcBef>
                <a:spcPts val="2700"/>
              </a:spcBef>
              <a:defRPr sz="2268">
                <a:latin typeface="Hoefler Text"/>
                <a:ea typeface="Hoefler Text"/>
                <a:cs typeface="Hoefler Text"/>
                <a:sym typeface="Hoefler Text"/>
              </a:defRPr>
            </a:pPr>
            <a:r>
              <a:rPr lang="en-US" dirty="0" smtClean="0">
                <a:solidFill>
                  <a:schemeClr val="bg1"/>
                </a:solidFill>
              </a:rPr>
              <a:t>Secondary </a:t>
            </a:r>
            <a:r>
              <a:rPr lang="en-US" dirty="0">
                <a:solidFill>
                  <a:schemeClr val="bg1"/>
                </a:solidFill>
              </a:rPr>
              <a:t>Science and Social Studies (Will be completed in 2017/2018</a:t>
            </a:r>
            <a:r>
              <a:rPr lang="en-US" dirty="0" smtClean="0">
                <a:solidFill>
                  <a:schemeClr val="bg1"/>
                </a:solidFill>
              </a:rPr>
              <a:t>)</a:t>
            </a:r>
            <a:endParaRPr lang="en-US" dirty="0">
              <a:solidFill>
                <a:schemeClr val="bg1"/>
              </a:solidFill>
            </a:endParaRPr>
          </a:p>
          <a:p>
            <a:pPr defTabSz="246888">
              <a:spcBef>
                <a:spcPts val="2700"/>
              </a:spcBef>
              <a:defRPr sz="1800">
                <a:solidFill>
                  <a:srgbClr val="000000"/>
                </a:solidFill>
              </a:defRPr>
            </a:pPr>
            <a:r>
              <a:rPr sz="2268" dirty="0" smtClean="0">
                <a:solidFill>
                  <a:schemeClr val="bg1"/>
                </a:solidFill>
                <a:latin typeface="Hoefler Text"/>
                <a:ea typeface="Hoefler Text"/>
                <a:cs typeface="Hoefler Text"/>
                <a:sym typeface="Hoefler Text"/>
              </a:rPr>
              <a:t>Support </a:t>
            </a:r>
            <a:r>
              <a:rPr sz="2268" dirty="0">
                <a:solidFill>
                  <a:schemeClr val="bg1"/>
                </a:solidFill>
                <a:latin typeface="Hoefler Text"/>
                <a:ea typeface="Hoefler Text"/>
                <a:cs typeface="Hoefler Text"/>
                <a:sym typeface="Hoefler Text"/>
              </a:rPr>
              <a:t>for diverse patrons</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Access to journals like </a:t>
            </a:r>
            <a:r>
              <a:rPr sz="2268" i="1" dirty="0">
                <a:solidFill>
                  <a:schemeClr val="bg1"/>
                </a:solidFill>
                <a:latin typeface="Hoefler Text"/>
                <a:ea typeface="Hoefler Text"/>
                <a:cs typeface="Hoefler Text"/>
                <a:sym typeface="Hoefler Text"/>
              </a:rPr>
              <a:t>Walrus, National Geographic, School Library Journal, Men’s Health, </a:t>
            </a:r>
            <a:r>
              <a:rPr sz="2268" dirty="0">
                <a:solidFill>
                  <a:schemeClr val="bg1"/>
                </a:solidFill>
                <a:latin typeface="Hoefler Text"/>
                <a:ea typeface="Hoefler Text"/>
                <a:cs typeface="Hoefler Text"/>
                <a:sym typeface="Hoefler Text"/>
              </a:rPr>
              <a:t>and </a:t>
            </a:r>
            <a:r>
              <a:rPr sz="2268" i="1" dirty="0">
                <a:solidFill>
                  <a:schemeClr val="bg1"/>
                </a:solidFill>
                <a:latin typeface="Hoefler Text"/>
                <a:ea typeface="Hoefler Text"/>
                <a:cs typeface="Hoefler Text"/>
                <a:sym typeface="Hoefler Text"/>
              </a:rPr>
              <a:t>Maclean’s</a:t>
            </a:r>
            <a:r>
              <a:rPr sz="2268" dirty="0">
                <a:solidFill>
                  <a:schemeClr val="bg1"/>
                </a:solidFill>
                <a:latin typeface="Hoefler Text"/>
                <a:ea typeface="Hoefler Text"/>
                <a:cs typeface="Hoefler Text"/>
                <a:sym typeface="Hoefler Text"/>
              </a:rPr>
              <a:t> (RSS feeds can be set up)</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Consistent and explicit update schedules </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Access to vetted content including website to supplement print collections</a:t>
            </a:r>
          </a:p>
          <a:p>
            <a:pPr defTabSz="246888">
              <a:spcBef>
                <a:spcPts val="2700"/>
              </a:spcBef>
              <a:defRPr sz="1800">
                <a:solidFill>
                  <a:srgbClr val="000000"/>
                </a:solidFill>
              </a:defRPr>
            </a:pPr>
            <a:r>
              <a:rPr sz="2268" dirty="0">
                <a:solidFill>
                  <a:schemeClr val="bg1"/>
                </a:solidFill>
                <a:latin typeface="Hoefler Text"/>
                <a:ea typeface="Hoefler Text"/>
                <a:cs typeface="Hoefler Text"/>
                <a:sym typeface="Hoefler Text"/>
              </a:rPr>
              <a:t>Ability to create permalinks that can be posted on a website/</a:t>
            </a:r>
            <a:r>
              <a:rPr sz="2268" dirty="0" err="1">
                <a:solidFill>
                  <a:schemeClr val="bg1"/>
                </a:solidFill>
                <a:latin typeface="Hoefler Text"/>
                <a:ea typeface="Hoefler Text"/>
                <a:cs typeface="Hoefler Text"/>
                <a:sym typeface="Hoefler Text"/>
              </a:rPr>
              <a:t>moodle</a:t>
            </a:r>
            <a:r>
              <a:rPr sz="2268" dirty="0">
                <a:solidFill>
                  <a:schemeClr val="bg1"/>
                </a:solidFill>
                <a:latin typeface="Hoefler Text"/>
                <a:ea typeface="Hoefler Text"/>
                <a:cs typeface="Hoefler Text"/>
                <a:sym typeface="Hoefler Text"/>
              </a:rPr>
              <a:t>/blog or sent in an email blast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Shape 68"/>
          <p:cNvSpPr>
            <a:spLocks noGrp="1"/>
          </p:cNvSpPr>
          <p:nvPr>
            <p:ph type="title" idx="4294967295"/>
          </p:nvPr>
        </p:nvSpPr>
        <p:spPr>
          <a:xfrm>
            <a:off x="1422400" y="450850"/>
            <a:ext cx="11582400" cy="1882775"/>
          </a:xfrm>
          <a:prstGeom prst="rect">
            <a:avLst/>
          </a:prstGeom>
        </p:spPr>
        <p:txBody>
          <a:bodyPr>
            <a:normAutofit fontScale="90000"/>
          </a:bodyPr>
          <a:lstStyle>
            <a:lvl1pPr>
              <a:tabLst>
                <a:tab pos="1485900" algn="l"/>
              </a:tabLst>
              <a:defRPr sz="7100">
                <a:latin typeface="Hoefler Text"/>
                <a:ea typeface="Hoefler Text"/>
                <a:cs typeface="Hoefler Text"/>
                <a:sym typeface="Hoefler Text"/>
              </a:defRPr>
            </a:lvl1pPr>
          </a:lstStyle>
          <a:p>
            <a:pPr lvl="0">
              <a:defRPr sz="1800">
                <a:solidFill>
                  <a:srgbClr val="000000"/>
                </a:solidFill>
                <a:effectLst/>
              </a:defRPr>
            </a:pPr>
            <a:r>
              <a:rPr sz="7100" dirty="0">
                <a:solidFill>
                  <a:schemeClr val="bg2"/>
                </a:solidFill>
                <a:effectLst>
                  <a:outerShdw blurRad="25400" dist="25400" dir="2700000" rotWithShape="0">
                    <a:srgbClr val="FFFFFF">
                      <a:alpha val="50000"/>
                    </a:srgbClr>
                  </a:outerShdw>
                </a:effectLst>
                <a:latin typeface="+mj-lt"/>
              </a:rPr>
              <a:t>Q: How do I access the ORC?</a:t>
            </a:r>
            <a:r>
              <a:rPr sz="7100" dirty="0">
                <a:solidFill>
                  <a:schemeClr val="bg2"/>
                </a:solidFill>
                <a:effectLst>
                  <a:outerShdw blurRad="25400" dist="25400" dir="2700000" rotWithShape="0">
                    <a:srgbClr val="FFFFFF">
                      <a:alpha val="50000"/>
                    </a:srgbClr>
                  </a:outerShdw>
                </a:effectLst>
              </a:rPr>
              <a:t>	</a:t>
            </a:r>
          </a:p>
        </p:txBody>
      </p:sp>
      <p:sp>
        <p:nvSpPr>
          <p:cNvPr id="69" name="Shape 69"/>
          <p:cNvSpPr>
            <a:spLocks noGrp="1"/>
          </p:cNvSpPr>
          <p:nvPr>
            <p:ph type="body" idx="4294967295"/>
          </p:nvPr>
        </p:nvSpPr>
        <p:spPr>
          <a:xfrm>
            <a:off x="1549400" y="2333625"/>
            <a:ext cx="11455400" cy="7086600"/>
          </a:xfrm>
          <a:prstGeom prst="rect">
            <a:avLst/>
          </a:prstGeom>
        </p:spPr>
        <p:txBody>
          <a:bodyPr>
            <a:normAutofit fontScale="92500" lnSpcReduction="10000"/>
          </a:bodyPr>
          <a:lstStyle/>
          <a:p>
            <a:pPr defTabSz="315468">
              <a:spcBef>
                <a:spcPts val="3400"/>
              </a:spcBef>
              <a:defRPr sz="1800">
                <a:solidFill>
                  <a:srgbClr val="000000"/>
                </a:solidFill>
              </a:defRPr>
            </a:pPr>
            <a:r>
              <a:rPr sz="2760" dirty="0">
                <a:solidFill>
                  <a:schemeClr val="bg1"/>
                </a:solidFill>
                <a:latin typeface="Hoefler Text" charset="0"/>
                <a:ea typeface="Hoefler Text" charset="0"/>
                <a:cs typeface="Hoefler Text" charset="0"/>
              </a:rPr>
              <a:t>Go the </a:t>
            </a:r>
            <a:r>
              <a:rPr sz="2760" u="sng" dirty="0">
                <a:solidFill>
                  <a:schemeClr val="bg1"/>
                </a:solidFill>
                <a:latin typeface="Hoefler Text" charset="0"/>
                <a:ea typeface="Hoefler Text" charset="0"/>
                <a:cs typeface="Hoefler Text" charset="0"/>
              </a:rPr>
              <a:t>LearnAlberta.ca</a:t>
            </a:r>
            <a:endParaRPr sz="2760" dirty="0">
              <a:solidFill>
                <a:schemeClr val="bg1"/>
              </a:solidFill>
              <a:latin typeface="Hoefler Text" charset="0"/>
              <a:ea typeface="Hoefler Text" charset="0"/>
              <a:cs typeface="Hoefler Text" charset="0"/>
            </a:endParaRPr>
          </a:p>
          <a:p>
            <a:pPr defTabSz="315468">
              <a:spcBef>
                <a:spcPts val="3400"/>
              </a:spcBef>
              <a:defRPr sz="1800">
                <a:solidFill>
                  <a:srgbClr val="000000"/>
                </a:solidFill>
              </a:defRPr>
            </a:pPr>
            <a:r>
              <a:rPr sz="2760" dirty="0">
                <a:solidFill>
                  <a:schemeClr val="bg1"/>
                </a:solidFill>
                <a:latin typeface="Hoefler Text" charset="0"/>
                <a:ea typeface="Hoefler Text" charset="0"/>
                <a:cs typeface="Hoefler Text" charset="0"/>
              </a:rPr>
              <a:t>Select English or French</a:t>
            </a:r>
          </a:p>
          <a:p>
            <a:pPr defTabSz="315468">
              <a:spcBef>
                <a:spcPts val="3400"/>
              </a:spcBef>
              <a:defRPr sz="1800">
                <a:solidFill>
                  <a:srgbClr val="000000"/>
                </a:solidFill>
              </a:defRPr>
            </a:pPr>
            <a:r>
              <a:rPr sz="2760" dirty="0">
                <a:solidFill>
                  <a:schemeClr val="bg1"/>
                </a:solidFill>
                <a:latin typeface="Hoefler Text" charset="0"/>
                <a:ea typeface="Hoefler Text" charset="0"/>
                <a:cs typeface="Hoefler Text" charset="0"/>
              </a:rPr>
              <a:t>Click “Online Reference Centre” in the tab along the top of the screen</a:t>
            </a:r>
          </a:p>
          <a:p>
            <a:pPr defTabSz="315468">
              <a:spcBef>
                <a:spcPts val="3400"/>
              </a:spcBef>
              <a:defRPr sz="1800">
                <a:solidFill>
                  <a:srgbClr val="000000"/>
                </a:solidFill>
              </a:defRPr>
            </a:pPr>
            <a:r>
              <a:rPr sz="2760" dirty="0">
                <a:solidFill>
                  <a:schemeClr val="bg1"/>
                </a:solidFill>
                <a:latin typeface="Hoefler Text" charset="0"/>
                <a:ea typeface="Hoefler Text" charset="0"/>
                <a:cs typeface="Hoefler Text" charset="0"/>
              </a:rPr>
              <a:t>In school automatic authentication should occur</a:t>
            </a:r>
          </a:p>
          <a:p>
            <a:pPr defTabSz="315468">
              <a:spcBef>
                <a:spcPts val="3400"/>
              </a:spcBef>
              <a:defRPr sz="1800">
                <a:solidFill>
                  <a:srgbClr val="000000"/>
                </a:solidFill>
              </a:defRPr>
            </a:pPr>
            <a:r>
              <a:rPr sz="2760" dirty="0">
                <a:solidFill>
                  <a:schemeClr val="bg1"/>
                </a:solidFill>
                <a:latin typeface="Hoefler Text" charset="0"/>
                <a:ea typeface="Hoefler Text" charset="0"/>
                <a:cs typeface="Hoefler Text" charset="0"/>
              </a:rPr>
              <a:t>Outside of school access requires a district username and password</a:t>
            </a:r>
          </a:p>
          <a:p>
            <a:pPr marL="834009" lvl="1" indent="-457200" defTabSz="315468">
              <a:spcBef>
                <a:spcPts val="3400"/>
              </a:spcBef>
              <a:defRPr sz="1800">
                <a:solidFill>
                  <a:srgbClr val="000000"/>
                </a:solidFill>
              </a:defRPr>
            </a:pPr>
            <a:r>
              <a:rPr sz="2760" dirty="0">
                <a:solidFill>
                  <a:schemeClr val="bg1"/>
                </a:solidFill>
                <a:latin typeface="Hoefler Text" charset="0"/>
                <a:ea typeface="Hoefler Text" charset="0"/>
                <a:cs typeface="Hoefler Text" charset="0"/>
              </a:rPr>
              <a:t>LA___________ (username)    ______________ (password)</a:t>
            </a:r>
          </a:p>
          <a:p>
            <a:pPr defTabSz="315468">
              <a:spcBef>
                <a:spcPts val="3400"/>
              </a:spcBef>
              <a:defRPr sz="1800">
                <a:solidFill>
                  <a:srgbClr val="000000"/>
                </a:solidFill>
              </a:defRPr>
            </a:pPr>
            <a:r>
              <a:rPr sz="2760" dirty="0">
                <a:solidFill>
                  <a:schemeClr val="bg1"/>
                </a:solidFill>
                <a:latin typeface="Hoefler Text" charset="0"/>
                <a:ea typeface="Hoefler Text" charset="0"/>
                <a:cs typeface="Hoefler Text" charset="0"/>
              </a:rPr>
              <a:t>Share your district username and password using low tech methods - do not post on an open website</a:t>
            </a:r>
          </a:p>
          <a:p>
            <a:pPr defTabSz="315468">
              <a:spcBef>
                <a:spcPts val="3400"/>
              </a:spcBef>
              <a:defRPr sz="1800">
                <a:solidFill>
                  <a:srgbClr val="000000"/>
                </a:solidFill>
              </a:defRPr>
            </a:pPr>
            <a:r>
              <a:rPr sz="2760" dirty="0">
                <a:solidFill>
                  <a:schemeClr val="bg1"/>
                </a:solidFill>
                <a:latin typeface="Hoefler Text" charset="0"/>
                <a:ea typeface="Hoefler Text" charset="0"/>
                <a:cs typeface="Hoefler Text" charset="0"/>
              </a:rPr>
              <a:t>Email </a:t>
            </a:r>
            <a:r>
              <a:rPr sz="2760" u="sng" dirty="0">
                <a:solidFill>
                  <a:schemeClr val="bg1"/>
                </a:solidFill>
                <a:latin typeface="Hoefler Text" charset="0"/>
                <a:ea typeface="Hoefler Text" charset="0"/>
                <a:cs typeface="Hoefler Text" charset="0"/>
              </a:rPr>
              <a:t>ORC@thealbertalibrary.ab.ca</a:t>
            </a:r>
            <a:r>
              <a:rPr sz="2760" dirty="0">
                <a:solidFill>
                  <a:schemeClr val="bg1"/>
                </a:solidFill>
                <a:latin typeface="Hoefler Text" charset="0"/>
                <a:ea typeface="Hoefler Text" charset="0"/>
                <a:cs typeface="Hoefler Text" charset="0"/>
              </a:rPr>
              <a:t> for your remote username/password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idx="4294967295"/>
          </p:nvPr>
        </p:nvSpPr>
        <p:spPr>
          <a:xfrm>
            <a:off x="1325563" y="152400"/>
            <a:ext cx="11679237" cy="2590800"/>
          </a:xfrm>
          <a:prstGeom prst="rect">
            <a:avLst/>
          </a:prstGeom>
        </p:spPr>
        <p:txBody>
          <a:bodyPr/>
          <a:lstStyle/>
          <a:p>
            <a:pPr lvl="0" algn="ctr">
              <a:tabLst>
                <a:tab pos="1485900" algn="l"/>
              </a:tabLst>
              <a:defRPr sz="1800">
                <a:solidFill>
                  <a:srgbClr val="000000"/>
                </a:solidFill>
                <a:effectLst/>
              </a:defRPr>
            </a:pPr>
            <a:r>
              <a:rPr lang="en-US" sz="6600" dirty="0" smtClean="0">
                <a:solidFill>
                  <a:schemeClr val="bg2"/>
                </a:solidFill>
                <a:effectLst>
                  <a:outerShdw blurRad="25400" dist="25400" dir="2700000" rotWithShape="0">
                    <a:srgbClr val="FFFFFF">
                      <a:alpha val="50000"/>
                    </a:srgbClr>
                  </a:outerShdw>
                </a:effectLst>
              </a:rPr>
              <a:t>How to use an ORC curriculum map</a:t>
            </a:r>
            <a:endParaRPr sz="6600" dirty="0">
              <a:solidFill>
                <a:schemeClr val="bg2"/>
              </a:solidFill>
              <a:effectLst>
                <a:outerShdw blurRad="25400" dist="25400" dir="2700000" rotWithShape="0">
                  <a:srgbClr val="FFFFFF">
                    <a:alpha val="50000"/>
                  </a:srgbClr>
                </a:outerShdw>
              </a:effectLst>
            </a:endParaRPr>
          </a:p>
        </p:txBody>
      </p:sp>
      <p:sp>
        <p:nvSpPr>
          <p:cNvPr id="74" name="Shape 74"/>
          <p:cNvSpPr>
            <a:spLocks noGrp="1"/>
          </p:cNvSpPr>
          <p:nvPr>
            <p:ph type="body" idx="4294967295"/>
          </p:nvPr>
        </p:nvSpPr>
        <p:spPr>
          <a:xfrm>
            <a:off x="710004" y="2560638"/>
            <a:ext cx="5905949" cy="6784975"/>
          </a:xfrm>
          <a:prstGeom prst="rect">
            <a:avLst/>
          </a:prstGeom>
        </p:spPr>
        <p:txBody>
          <a:bodyPr>
            <a:normAutofit fontScale="85000" lnSpcReduction="20000"/>
          </a:bodyPr>
          <a:lstStyle/>
          <a:p>
            <a:pPr defTabSz="370331">
              <a:spcBef>
                <a:spcPts val="3200"/>
              </a:spcBef>
              <a:defRPr sz="1800">
                <a:solidFill>
                  <a:srgbClr val="000000"/>
                </a:solidFill>
              </a:defRPr>
            </a:pPr>
            <a:r>
              <a:rPr lang="en-US" sz="2430" dirty="0" smtClean="0">
                <a:solidFill>
                  <a:srgbClr val="FFFFFF"/>
                </a:solidFill>
                <a:latin typeface="Hoefler Text" charset="0"/>
                <a:ea typeface="Hoefler Text" charset="0"/>
                <a:cs typeface="Hoefler Text" charset="0"/>
              </a:rPr>
              <a:t>Map ORC resources to the Alberta Social Studies and Science curricula</a:t>
            </a:r>
          </a:p>
          <a:p>
            <a:pPr defTabSz="370331">
              <a:spcBef>
                <a:spcPts val="3200"/>
              </a:spcBef>
              <a:defRPr sz="1800">
                <a:solidFill>
                  <a:srgbClr val="000000"/>
                </a:solidFill>
              </a:defRPr>
            </a:pPr>
            <a:r>
              <a:rPr lang="en-US" sz="2430" dirty="0" smtClean="0">
                <a:solidFill>
                  <a:srgbClr val="FFFFFF"/>
                </a:solidFill>
                <a:latin typeface="Hoefler Text" charset="0"/>
                <a:ea typeface="Hoefler Text" charset="0"/>
                <a:cs typeface="Hoefler Text" charset="0"/>
              </a:rPr>
              <a:t>Once the Science and Social Studies curricula is mapped, English and Language Arts curriculum will be mapped </a:t>
            </a:r>
          </a:p>
          <a:p>
            <a:pPr defTabSz="370331">
              <a:spcBef>
                <a:spcPts val="3200"/>
              </a:spcBef>
              <a:defRPr sz="1800">
                <a:solidFill>
                  <a:srgbClr val="000000"/>
                </a:solidFill>
              </a:defRPr>
            </a:pPr>
            <a:r>
              <a:rPr lang="en-US" sz="2430" dirty="0" smtClean="0">
                <a:solidFill>
                  <a:srgbClr val="FFFFFF"/>
                </a:solidFill>
                <a:latin typeface="Hoefler Text" charset="0"/>
                <a:ea typeface="Hoefler Text" charset="0"/>
                <a:cs typeface="Hoefler Text" charset="0"/>
              </a:rPr>
              <a:t>Each subject is </a:t>
            </a:r>
            <a:r>
              <a:rPr lang="en-US" sz="2430" dirty="0" err="1" smtClean="0">
                <a:solidFill>
                  <a:srgbClr val="FFFFFF"/>
                </a:solidFill>
                <a:latin typeface="Hoefler Text" charset="0"/>
                <a:ea typeface="Hoefler Text" charset="0"/>
                <a:cs typeface="Hoefler Text" charset="0"/>
              </a:rPr>
              <a:t>colour</a:t>
            </a:r>
            <a:r>
              <a:rPr lang="en-US" sz="2430" dirty="0" smtClean="0">
                <a:solidFill>
                  <a:srgbClr val="FFFFFF"/>
                </a:solidFill>
                <a:latin typeface="Hoefler Text" charset="0"/>
                <a:ea typeface="Hoefler Text" charset="0"/>
                <a:cs typeface="Hoefler Text" charset="0"/>
              </a:rPr>
              <a:t>-coded </a:t>
            </a:r>
            <a:endParaRPr sz="2430" dirty="0">
              <a:solidFill>
                <a:srgbClr val="FFFFFF"/>
              </a:solidFill>
              <a:latin typeface="Hoefler Text" charset="0"/>
              <a:ea typeface="Hoefler Text" charset="0"/>
              <a:cs typeface="Hoefler Text" charset="0"/>
            </a:endParaRPr>
          </a:p>
          <a:p>
            <a:pPr defTabSz="370331">
              <a:spcBef>
                <a:spcPts val="3200"/>
              </a:spcBef>
              <a:defRPr sz="1800">
                <a:solidFill>
                  <a:srgbClr val="000000"/>
                </a:solidFill>
              </a:defRPr>
            </a:pPr>
            <a:r>
              <a:rPr lang="en-US" sz="2430" dirty="0" smtClean="0">
                <a:solidFill>
                  <a:srgbClr val="FFFFFF"/>
                </a:solidFill>
                <a:latin typeface="Hoefler Text" charset="0"/>
                <a:ea typeface="Hoefler Text" charset="0"/>
                <a:cs typeface="Hoefler Text" charset="0"/>
              </a:rPr>
              <a:t>Each map identifies the grade, subject, topics included, and resources included</a:t>
            </a:r>
            <a:endParaRPr sz="2430" dirty="0">
              <a:solidFill>
                <a:srgbClr val="FFFFFF"/>
              </a:solidFill>
              <a:latin typeface="Hoefler Text" charset="0"/>
              <a:ea typeface="Hoefler Text" charset="0"/>
              <a:cs typeface="Hoefler Text" charset="0"/>
            </a:endParaRPr>
          </a:p>
          <a:p>
            <a:pPr defTabSz="370331">
              <a:spcBef>
                <a:spcPts val="3200"/>
              </a:spcBef>
              <a:defRPr sz="1800">
                <a:solidFill>
                  <a:srgbClr val="000000"/>
                </a:solidFill>
              </a:defRPr>
            </a:pPr>
            <a:r>
              <a:rPr lang="en-US" sz="2430" dirty="0" smtClean="0">
                <a:solidFill>
                  <a:srgbClr val="FFFFFF"/>
                </a:solidFill>
                <a:latin typeface="Hoefler Text" charset="0"/>
                <a:ea typeface="Hoefler Text" charset="0"/>
                <a:cs typeface="Hoefler Text" charset="0"/>
              </a:rPr>
              <a:t>Each map identifies when it was originally published and when it was last updated</a:t>
            </a:r>
            <a:endParaRPr sz="2430" dirty="0">
              <a:solidFill>
                <a:srgbClr val="FFFFFF"/>
              </a:solidFill>
              <a:latin typeface="Hoefler Text" charset="0"/>
              <a:ea typeface="Hoefler Text" charset="0"/>
              <a:cs typeface="Hoefler Text" charset="0"/>
            </a:endParaRPr>
          </a:p>
          <a:p>
            <a:pPr defTabSz="370331">
              <a:spcBef>
                <a:spcPts val="3200"/>
              </a:spcBef>
              <a:defRPr sz="1800">
                <a:solidFill>
                  <a:srgbClr val="000000"/>
                </a:solidFill>
              </a:defRPr>
            </a:pPr>
            <a:r>
              <a:rPr sz="2430" dirty="0">
                <a:solidFill>
                  <a:srgbClr val="FFFFFF"/>
                </a:solidFill>
                <a:latin typeface="Hoefler Text" charset="0"/>
                <a:ea typeface="Hoefler Text" charset="0"/>
                <a:cs typeface="Hoefler Text" charset="0"/>
              </a:rPr>
              <a:t> </a:t>
            </a:r>
            <a:r>
              <a:rPr lang="en-US" sz="2430" dirty="0" smtClean="0">
                <a:solidFill>
                  <a:srgbClr val="FFFFFF"/>
                </a:solidFill>
                <a:latin typeface="Hoefler Text" charset="0"/>
                <a:ea typeface="Hoefler Text" charset="0"/>
                <a:cs typeface="Hoefler Text" charset="0"/>
              </a:rPr>
              <a:t>Each map identifies the author of that particular map</a:t>
            </a:r>
            <a:endParaRPr sz="2430" dirty="0">
              <a:solidFill>
                <a:srgbClr val="FFFFFF"/>
              </a:solidFill>
              <a:latin typeface="Hoefler Text" charset="0"/>
              <a:ea typeface="Hoefler Text" charset="0"/>
              <a:cs typeface="Hoefler Text" charset="0"/>
            </a:endParaRPr>
          </a:p>
          <a:p>
            <a:pPr defTabSz="370331">
              <a:spcBef>
                <a:spcPts val="3200"/>
              </a:spcBef>
              <a:defRPr sz="1800">
                <a:solidFill>
                  <a:srgbClr val="000000"/>
                </a:solidFill>
              </a:defRPr>
            </a:pPr>
            <a:r>
              <a:rPr lang="en-US" sz="2430" dirty="0" smtClean="0">
                <a:solidFill>
                  <a:srgbClr val="FFFFFF"/>
                </a:solidFill>
                <a:latin typeface="Hoefler Text" charset="0"/>
                <a:ea typeface="Hoefler Text" charset="0"/>
                <a:cs typeface="Hoefler Text" charset="0"/>
              </a:rPr>
              <a:t>Takes between 75-100 hours to create each map</a:t>
            </a:r>
            <a:endParaRPr sz="2430" dirty="0">
              <a:solidFill>
                <a:srgbClr val="FFFFFF"/>
              </a:solidFill>
              <a:latin typeface="Hoefler Text" charset="0"/>
              <a:ea typeface="Hoefler Text" charset="0"/>
              <a:cs typeface="Hoefler Text"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4744" y="2560638"/>
            <a:ext cx="5065656" cy="65623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p:nvPr/>
        </p:nvSpPr>
        <p:spPr>
          <a:xfrm>
            <a:off x="992233" y="4569024"/>
            <a:ext cx="11680734" cy="61555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584200">
              <a:defRPr sz="4000" u="sng">
                <a:solidFill>
                  <a:srgbClr val="000000"/>
                </a:solidFill>
                <a:latin typeface="Palatino"/>
                <a:ea typeface="Palatino"/>
                <a:cs typeface="Palatino"/>
                <a:sym typeface="Palatino"/>
                <a:hlinkClick r:id="rId3"/>
              </a:defRPr>
            </a:lvl1pPr>
          </a:lstStyle>
          <a:p>
            <a:pPr lvl="0">
              <a:defRPr sz="1800" u="none"/>
            </a:pPr>
            <a:endParaRPr sz="4000" u="sng" dirty="0">
              <a:hlinkClick r:id="rId3"/>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2195" y="161925"/>
            <a:ext cx="7781925" cy="9429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p:nvPr/>
        </p:nvSpPr>
        <p:spPr>
          <a:xfrm>
            <a:off x="992233" y="4569024"/>
            <a:ext cx="11680734" cy="61555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584200">
              <a:defRPr sz="4000" u="sng">
                <a:solidFill>
                  <a:srgbClr val="000000"/>
                </a:solidFill>
                <a:latin typeface="Palatino"/>
                <a:ea typeface="Palatino"/>
                <a:cs typeface="Palatino"/>
                <a:sym typeface="Palatino"/>
                <a:hlinkClick r:id="rId2"/>
              </a:defRPr>
            </a:lvl1pPr>
          </a:lstStyle>
          <a:p>
            <a:pPr lvl="0">
              <a:defRPr sz="1800" u="none"/>
            </a:pPr>
            <a:endParaRPr sz="4000" u="sng" dirty="0">
              <a:hlinkClick r:id="rId2"/>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437" y="128587"/>
            <a:ext cx="7781925" cy="9496425"/>
          </a:xfrm>
          <a:prstGeom prst="rect">
            <a:avLst/>
          </a:prstGeom>
        </p:spPr>
      </p:pic>
    </p:spTree>
    <p:extLst>
      <p:ext uri="{BB962C8B-B14F-4D97-AF65-F5344CB8AC3E}">
        <p14:creationId xmlns:p14="http://schemas.microsoft.com/office/powerpoint/2010/main" val="3575714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p:nvPr/>
        </p:nvSpPr>
        <p:spPr>
          <a:xfrm>
            <a:off x="992233" y="4569024"/>
            <a:ext cx="11680734" cy="61555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584200">
              <a:defRPr sz="4000" u="sng">
                <a:solidFill>
                  <a:srgbClr val="000000"/>
                </a:solidFill>
                <a:latin typeface="Palatino"/>
                <a:ea typeface="Palatino"/>
                <a:cs typeface="Palatino"/>
                <a:sym typeface="Palatino"/>
                <a:hlinkClick r:id="rId2"/>
              </a:defRPr>
            </a:lvl1pPr>
          </a:lstStyle>
          <a:p>
            <a:pPr lvl="0">
              <a:defRPr sz="1800" u="none"/>
            </a:pPr>
            <a:endParaRPr sz="4000" u="sng" dirty="0">
              <a:hlinkClick r:id="rId2"/>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0962" y="133350"/>
            <a:ext cx="7762875" cy="9486900"/>
          </a:xfrm>
          <a:prstGeom prst="rect">
            <a:avLst/>
          </a:prstGeom>
        </p:spPr>
      </p:pic>
    </p:spTree>
    <p:extLst>
      <p:ext uri="{BB962C8B-B14F-4D97-AF65-F5344CB8AC3E}">
        <p14:creationId xmlns:p14="http://schemas.microsoft.com/office/powerpoint/2010/main" val="1891809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LinenBook">
  <a:themeElements>
    <a:clrScheme name="LinenBook">
      <a:dk1>
        <a:srgbClr val="000000"/>
      </a:dk1>
      <a:lt1>
        <a:srgbClr val="FFFFFF"/>
      </a:lt1>
      <a:dk2>
        <a:srgbClr val="5C5C5C"/>
      </a:dk2>
      <a:lt2>
        <a:srgbClr val="E0E0E0"/>
      </a:lt2>
      <a:accent1>
        <a:srgbClr val="768893"/>
      </a:accent1>
      <a:accent2>
        <a:srgbClr val="81914E"/>
      </a:accent2>
      <a:accent3>
        <a:srgbClr val="CCA156"/>
      </a:accent3>
      <a:accent4>
        <a:srgbClr val="AD6D3D"/>
      </a:accent4>
      <a:accent5>
        <a:srgbClr val="A5322E"/>
      </a:accent5>
      <a:accent6>
        <a:srgbClr val="705A64"/>
      </a:accent6>
      <a:hlink>
        <a:srgbClr val="0000FF"/>
      </a:hlink>
      <a:folHlink>
        <a:srgbClr val="FF00FF"/>
      </a:folHlink>
    </a:clrScheme>
    <a:fontScheme name="LinenBook">
      <a:majorFont>
        <a:latin typeface="Optima"/>
        <a:ea typeface="Optima"/>
        <a:cs typeface="Optima"/>
      </a:majorFont>
      <a:minorFont>
        <a:latin typeface="Optima"/>
        <a:ea typeface="Optima"/>
        <a:cs typeface="Optima"/>
      </a:minorFont>
    </a:fontScheme>
    <a:fmtScheme name="Linen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363929"/>
            </a:solidFill>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Circuit</Template>
  <TotalTime>666</TotalTime>
  <Words>4107</Words>
  <Application>Microsoft Macintosh PowerPoint</Application>
  <PresentationFormat>Custom</PresentationFormat>
  <Paragraphs>488</Paragraphs>
  <Slides>37</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Avenir Heavy</vt:lpstr>
      <vt:lpstr>Avenir Heavy Oblique</vt:lpstr>
      <vt:lpstr>Avenir Roman</vt:lpstr>
      <vt:lpstr>Hoefler Text</vt:lpstr>
      <vt:lpstr>Optima</vt:lpstr>
      <vt:lpstr>Palatino</vt:lpstr>
      <vt:lpstr>Trebuchet MS</vt:lpstr>
      <vt:lpstr>Tw Cen MT</vt:lpstr>
      <vt:lpstr>Zapf Dingbats</vt:lpstr>
      <vt:lpstr>Arial</vt:lpstr>
      <vt:lpstr>Circuit</vt:lpstr>
      <vt:lpstr>Taking Away the Homework Help Challenge with ORC Curriculum Maps</vt:lpstr>
      <vt:lpstr>Q: What is the ORC?</vt:lpstr>
      <vt:lpstr>Q: Why These Resources? </vt:lpstr>
      <vt:lpstr>Q: What’s in it for Library Staff?</vt:lpstr>
      <vt:lpstr>Q: How do I access the ORC? </vt:lpstr>
      <vt:lpstr>How to use an ORC curriculum map</vt:lpstr>
      <vt:lpstr>PowerPoint Presentation</vt:lpstr>
      <vt:lpstr>PowerPoint Presentation</vt:lpstr>
      <vt:lpstr>PowerPoint Presentation</vt:lpstr>
      <vt:lpstr>PowerPoint Presentation</vt:lpstr>
      <vt:lpstr> Literacy Development and English Language Arts</vt:lpstr>
      <vt:lpstr>Early World of Learning </vt:lpstr>
      <vt:lpstr>BookFLIX </vt:lpstr>
      <vt:lpstr>TeachingBooks.net </vt:lpstr>
      <vt:lpstr>Literature Resource Center</vt:lpstr>
      <vt:lpstr>Academic OneFile</vt:lpstr>
      <vt:lpstr>Supplementing Nonfiction Science &amp; Health Content</vt:lpstr>
      <vt:lpstr>Amazing Animals of the World </vt:lpstr>
      <vt:lpstr>PebbleGO Animals &amp; Science</vt:lpstr>
      <vt:lpstr>PowerKnowledge Suite</vt:lpstr>
      <vt:lpstr>National Geographic Kids  Virtual Library</vt:lpstr>
      <vt:lpstr>Science In Context </vt:lpstr>
      <vt:lpstr>Teen Health and Wellness</vt:lpstr>
      <vt:lpstr>Supplementing Nonfiction Humanties Content</vt:lpstr>
      <vt:lpstr>Canada In Context</vt:lpstr>
      <vt:lpstr>Global Issues In Context</vt:lpstr>
      <vt:lpstr>World History In Context</vt:lpstr>
      <vt:lpstr>Culturegrams</vt:lpstr>
      <vt:lpstr>The Canadian Encyclopedia</vt:lpstr>
      <vt:lpstr>Multidisciplinary Resources:  A Jumping Off Point to Research</vt:lpstr>
      <vt:lpstr>Britannica School: Elementary, Middle, High</vt:lpstr>
      <vt:lpstr>Support for Using the ORC</vt:lpstr>
      <vt:lpstr>ORC Support Site</vt:lpstr>
      <vt:lpstr>ORC Listserv</vt:lpstr>
      <vt:lpstr>Links to Check Out</vt:lpstr>
      <vt:lpstr>Contact</vt:lpstr>
      <vt:lpstr>Questions?</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Away the Homework Help Challenge</dc:title>
  <dc:creator>Bethany Arsenault</dc:creator>
  <cp:lastModifiedBy>Bethany MacCallum</cp:lastModifiedBy>
  <cp:revision>45</cp:revision>
  <dcterms:modified xsi:type="dcterms:W3CDTF">2017-10-03T17:46:27Z</dcterms:modified>
</cp:coreProperties>
</file>