
<file path=[Content_Types].xml><?xml version="1.0" encoding="utf-8"?>
<Types xmlns="http://schemas.openxmlformats.org/package/2006/content-types">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64" r:id="rId3"/>
    <p:sldId id="257" r:id="rId4"/>
    <p:sldId id="258" r:id="rId5"/>
    <p:sldId id="259" r:id="rId6"/>
    <p:sldId id="263" r:id="rId7"/>
    <p:sldId id="260" r:id="rId8"/>
    <p:sldId id="262"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9708" autoAdjust="0"/>
  </p:normalViewPr>
  <p:slideViewPr>
    <p:cSldViewPr>
      <p:cViewPr varScale="1">
        <p:scale>
          <a:sx n="100" d="100"/>
          <a:sy n="100" d="100"/>
        </p:scale>
        <p:origin x="1852" y="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6B62D-B638-4D0F-BC83-AA10F4E84EC1}" type="datetimeFigureOut">
              <a:rPr lang="en-CA" smtClean="0"/>
              <a:t>2016-05-02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53F87-C414-459B-B20F-A508A3BD9D34}" type="slidenum">
              <a:rPr lang="en-CA" smtClean="0"/>
              <a:t>‹#›</a:t>
            </a:fld>
            <a:endParaRPr lang="en-CA"/>
          </a:p>
        </p:txBody>
      </p:sp>
    </p:spTree>
    <p:extLst>
      <p:ext uri="{BB962C8B-B14F-4D97-AF65-F5344CB8AC3E}">
        <p14:creationId xmlns:p14="http://schemas.microsoft.com/office/powerpoint/2010/main" val="207552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F53F87-C414-459B-B20F-A508A3BD9D34}" type="slidenum">
              <a:rPr lang="en-CA" smtClean="0"/>
              <a:t>1</a:t>
            </a:fld>
            <a:endParaRPr lang="en-CA"/>
          </a:p>
        </p:txBody>
      </p:sp>
    </p:spTree>
    <p:extLst>
      <p:ext uri="{BB962C8B-B14F-4D97-AF65-F5344CB8AC3E}">
        <p14:creationId xmlns:p14="http://schemas.microsoft.com/office/powerpoint/2010/main" val="216607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F53F87-C414-459B-B20F-A508A3BD9D34}" type="slidenum">
              <a:rPr lang="en-CA" smtClean="0"/>
              <a:t>10</a:t>
            </a:fld>
            <a:endParaRPr lang="en-CA"/>
          </a:p>
        </p:txBody>
      </p:sp>
    </p:spTree>
    <p:extLst>
      <p:ext uri="{BB962C8B-B14F-4D97-AF65-F5344CB8AC3E}">
        <p14:creationId xmlns:p14="http://schemas.microsoft.com/office/powerpoint/2010/main" val="17193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Kerby</a:t>
            </a:r>
            <a:endParaRPr lang="en-CA" dirty="0"/>
          </a:p>
        </p:txBody>
      </p:sp>
      <p:sp>
        <p:nvSpPr>
          <p:cNvPr id="4" name="Slide Number Placeholder 3"/>
          <p:cNvSpPr>
            <a:spLocks noGrp="1"/>
          </p:cNvSpPr>
          <p:nvPr>
            <p:ph type="sldNum" sz="quarter" idx="10"/>
          </p:nvPr>
        </p:nvSpPr>
        <p:spPr/>
        <p:txBody>
          <a:bodyPr/>
          <a:lstStyle/>
          <a:p>
            <a:fld id="{10F53F87-C414-459B-B20F-A508A3BD9D34}" type="slidenum">
              <a:rPr lang="en-CA" smtClean="0"/>
              <a:t>2</a:t>
            </a:fld>
            <a:endParaRPr lang="en-CA"/>
          </a:p>
        </p:txBody>
      </p:sp>
    </p:spTree>
    <p:extLst>
      <p:ext uri="{BB962C8B-B14F-4D97-AF65-F5344CB8AC3E}">
        <p14:creationId xmlns:p14="http://schemas.microsoft.com/office/powerpoint/2010/main" val="279613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Kerby</a:t>
            </a:r>
            <a:endParaRPr lang="en-CA" dirty="0"/>
          </a:p>
        </p:txBody>
      </p:sp>
      <p:sp>
        <p:nvSpPr>
          <p:cNvPr id="4" name="Slide Number Placeholder 3"/>
          <p:cNvSpPr>
            <a:spLocks noGrp="1"/>
          </p:cNvSpPr>
          <p:nvPr>
            <p:ph type="sldNum" sz="quarter" idx="10"/>
          </p:nvPr>
        </p:nvSpPr>
        <p:spPr/>
        <p:txBody>
          <a:bodyPr/>
          <a:lstStyle/>
          <a:p>
            <a:fld id="{10F53F87-C414-459B-B20F-A508A3BD9D34}" type="slidenum">
              <a:rPr lang="en-CA" smtClean="0"/>
              <a:t>3</a:t>
            </a:fld>
            <a:endParaRPr lang="en-CA"/>
          </a:p>
        </p:txBody>
      </p:sp>
    </p:spTree>
    <p:extLst>
      <p:ext uri="{BB962C8B-B14F-4D97-AF65-F5344CB8AC3E}">
        <p14:creationId xmlns:p14="http://schemas.microsoft.com/office/powerpoint/2010/main" val="201420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Hannah:</a:t>
            </a:r>
          </a:p>
          <a:p>
            <a:pPr lvl="0"/>
            <a:r>
              <a:rPr lang="en-CA" sz="1200" kern="1200" dirty="0" smtClean="0">
                <a:solidFill>
                  <a:schemeClr val="tx1"/>
                </a:solidFill>
                <a:effectLst/>
                <a:latin typeface="+mn-lt"/>
                <a:ea typeface="+mn-ea"/>
                <a:cs typeface="+mn-cs"/>
              </a:rPr>
              <a:t>Build the Tallest Freestanding Structure</a:t>
            </a:r>
          </a:p>
          <a:p>
            <a:pPr lvl="1"/>
            <a:r>
              <a:rPr lang="en-CA" sz="1200" kern="1200" dirty="0" smtClean="0">
                <a:solidFill>
                  <a:schemeClr val="tx1"/>
                </a:solidFill>
                <a:effectLst/>
                <a:latin typeface="+mn-lt"/>
                <a:ea typeface="+mn-ea"/>
                <a:cs typeface="+mn-cs"/>
              </a:rPr>
              <a:t>The winning team is the one that has the tallest structure measured from the table top surface to the top of the marshmallow. That means the structure cannot be suspended from a higher structure, like a chair, ceiling or chandelier.</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Entire Marshmallow Must be on Top of the structure. Cutting or eating part of the marshmallow disqualifies the team.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You may use as much or as little of the kit as you want.  You do not have to use up all the supplies. The team cannot use the paper bag as part of their structure.</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Teams are free to break the spaghetti, cut up the tape and string to create new structures.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Challenge Lasts 18 minutes</a:t>
            </a:r>
          </a:p>
          <a:p>
            <a:pPr lvl="1"/>
            <a:r>
              <a:rPr lang="en-CA" sz="1200" kern="1200" dirty="0" smtClean="0">
                <a:solidFill>
                  <a:schemeClr val="tx1"/>
                </a:solidFill>
                <a:effectLst/>
                <a:latin typeface="+mn-lt"/>
                <a:ea typeface="+mn-ea"/>
                <a:cs typeface="+mn-cs"/>
              </a:rPr>
              <a:t>Teams cannot hold on to the structure when the time runs out. Those touching or supporting the structure at the end of the exercise will be disqualified.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Ensure Everyone Understands the Rules</a:t>
            </a:r>
          </a:p>
          <a:p>
            <a:pPr lvl="1"/>
            <a:r>
              <a:rPr lang="en-CA" sz="1200" kern="1200" dirty="0" smtClean="0">
                <a:solidFill>
                  <a:schemeClr val="tx1"/>
                </a:solidFill>
                <a:effectLst/>
                <a:latin typeface="+mn-lt"/>
                <a:ea typeface="+mn-ea"/>
                <a:cs typeface="+mn-cs"/>
              </a:rPr>
              <a:t>Don’t worry about repeating the rules too many times. Repeat them at least three times. Ask if anyone has any questions before starting.</a:t>
            </a:r>
          </a:p>
          <a:p>
            <a:endParaRPr lang="en-CA" dirty="0"/>
          </a:p>
        </p:txBody>
      </p:sp>
      <p:sp>
        <p:nvSpPr>
          <p:cNvPr id="4" name="Slide Number Placeholder 3"/>
          <p:cNvSpPr>
            <a:spLocks noGrp="1"/>
          </p:cNvSpPr>
          <p:nvPr>
            <p:ph type="sldNum" sz="quarter" idx="10"/>
          </p:nvPr>
        </p:nvSpPr>
        <p:spPr/>
        <p:txBody>
          <a:bodyPr/>
          <a:lstStyle/>
          <a:p>
            <a:fld id="{10F53F87-C414-459B-B20F-A508A3BD9D34}" type="slidenum">
              <a:rPr lang="en-CA" smtClean="0"/>
              <a:t>4</a:t>
            </a:fld>
            <a:endParaRPr lang="en-CA"/>
          </a:p>
        </p:txBody>
      </p:sp>
    </p:spTree>
    <p:extLst>
      <p:ext uri="{BB962C8B-B14F-4D97-AF65-F5344CB8AC3E}">
        <p14:creationId xmlns:p14="http://schemas.microsoft.com/office/powerpoint/2010/main" val="68169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Start the countdown clock and the music with the start of the challenge.</a:t>
            </a:r>
          </a:p>
          <a:p>
            <a:pPr lvl="0"/>
            <a:r>
              <a:rPr lang="en-CA" sz="1200" kern="1200" dirty="0" smtClean="0">
                <a:solidFill>
                  <a:schemeClr val="tx1"/>
                </a:solidFill>
                <a:effectLst/>
                <a:latin typeface="+mn-lt"/>
                <a:ea typeface="+mn-ea"/>
                <a:cs typeface="+mn-cs"/>
              </a:rPr>
              <a:t>Walk around the Room</a:t>
            </a:r>
          </a:p>
          <a:p>
            <a:pPr lvl="1"/>
            <a:r>
              <a:rPr lang="en-CA" sz="1200" kern="1200" dirty="0" smtClean="0">
                <a:solidFill>
                  <a:schemeClr val="tx1"/>
                </a:solidFill>
                <a:effectLst/>
                <a:latin typeface="+mn-lt"/>
                <a:ea typeface="+mn-ea"/>
                <a:cs typeface="+mn-cs"/>
              </a:rPr>
              <a:t>It’s amazing to see the development of the structures as well as notice the patterns of innovation most teams follow.</a:t>
            </a:r>
          </a:p>
          <a:p>
            <a:pPr lvl="0"/>
            <a:r>
              <a:rPr lang="en-CA" sz="1200" kern="1200" dirty="0" smtClean="0">
                <a:solidFill>
                  <a:schemeClr val="tx1"/>
                </a:solidFill>
                <a:effectLst/>
                <a:latin typeface="+mn-lt"/>
                <a:ea typeface="+mn-ea"/>
                <a:cs typeface="+mn-cs"/>
              </a:rPr>
              <a:t>Remind the Teams of the Time</a:t>
            </a:r>
          </a:p>
          <a:p>
            <a:pPr lvl="1"/>
            <a:r>
              <a:rPr lang="en-CA" sz="1200" kern="1200" dirty="0" smtClean="0">
                <a:solidFill>
                  <a:schemeClr val="tx1"/>
                </a:solidFill>
                <a:effectLst/>
                <a:latin typeface="+mn-lt"/>
                <a:ea typeface="+mn-ea"/>
                <a:cs typeface="+mn-cs"/>
              </a:rPr>
              <a:t>Countdown the time: Call 12 minutes, minutes (half-way through), 7 minutes, 5 minutes, 3 minutes, 2 minutes, 1 minute, 30 seconds and a ten-second count down.  </a:t>
            </a:r>
          </a:p>
          <a:p>
            <a:pPr lvl="0"/>
            <a:r>
              <a:rPr lang="en-CA" sz="1200" kern="1200" dirty="0" smtClean="0">
                <a:solidFill>
                  <a:schemeClr val="tx1"/>
                </a:solidFill>
                <a:effectLst/>
                <a:latin typeface="+mn-lt"/>
                <a:ea typeface="+mn-ea"/>
                <a:cs typeface="+mn-cs"/>
              </a:rPr>
              <a:t>Call Out How the Teams are Doing</a:t>
            </a:r>
          </a:p>
          <a:p>
            <a:pPr lvl="1"/>
            <a:r>
              <a:rPr lang="en-CA" sz="1200" kern="1200" dirty="0" smtClean="0">
                <a:solidFill>
                  <a:schemeClr val="tx1"/>
                </a:solidFill>
                <a:effectLst/>
                <a:latin typeface="+mn-lt"/>
                <a:ea typeface="+mn-ea"/>
                <a:cs typeface="+mn-cs"/>
              </a:rPr>
              <a:t>Let the entire group know how teams are progressing. Call out each time a team builds a standing structure. Build a friendly rivalry. Encourage people to look around. Don’t be afraid to raise the energy and the stakes.</a:t>
            </a:r>
          </a:p>
          <a:p>
            <a:pPr lvl="0"/>
            <a:r>
              <a:rPr lang="en-CA" sz="1200" kern="1200" dirty="0" smtClean="0">
                <a:solidFill>
                  <a:schemeClr val="tx1"/>
                </a:solidFill>
                <a:effectLst/>
                <a:latin typeface="+mn-lt"/>
                <a:ea typeface="+mn-ea"/>
                <a:cs typeface="+mn-cs"/>
              </a:rPr>
              <a:t>Remind the Teams that Holders will be Disqualified:</a:t>
            </a:r>
          </a:p>
          <a:p>
            <a:pPr lvl="1"/>
            <a:r>
              <a:rPr lang="en-CA" sz="1200" kern="1200" dirty="0" smtClean="0">
                <a:solidFill>
                  <a:schemeClr val="tx1"/>
                </a:solidFill>
                <a:effectLst/>
                <a:latin typeface="+mn-lt"/>
                <a:ea typeface="+mn-ea"/>
                <a:cs typeface="+mn-cs"/>
              </a:rPr>
              <a:t>Several teams will have the powerful desire to hold on to their structure at the end. Usually because the marshmallow, which they just placed onto their structure moments before, causing the structure to buckle. The winning structure needs to be stable.</a:t>
            </a:r>
          </a:p>
          <a:p>
            <a:r>
              <a:rPr lang="en-CA" sz="1200" kern="1200" dirty="0" smtClean="0">
                <a:solidFill>
                  <a:schemeClr val="tx1"/>
                </a:solidFill>
                <a:effectLst/>
                <a:latin typeface="+mn-lt"/>
                <a:ea typeface="+mn-ea"/>
                <a:cs typeface="+mn-cs"/>
              </a:rPr>
              <a:t>After the clock runs out, ask everyone in the room to sit down so everyone can see the structures. Likely, just over half the teams will have standing structures.</a:t>
            </a:r>
          </a:p>
          <a:p>
            <a:pPr lvl="0"/>
            <a:r>
              <a:rPr lang="en-CA" sz="1200" kern="1200" dirty="0" smtClean="0">
                <a:solidFill>
                  <a:schemeClr val="tx1"/>
                </a:solidFill>
                <a:effectLst/>
                <a:latin typeface="+mn-lt"/>
                <a:ea typeface="+mn-ea"/>
                <a:cs typeface="+mn-cs"/>
              </a:rPr>
              <a:t>Measure the Structures</a:t>
            </a:r>
          </a:p>
          <a:p>
            <a:pPr lvl="1"/>
            <a:r>
              <a:rPr lang="en-CA" sz="1200" kern="1200" dirty="0" smtClean="0">
                <a:solidFill>
                  <a:schemeClr val="tx1"/>
                </a:solidFill>
                <a:effectLst/>
                <a:latin typeface="+mn-lt"/>
                <a:ea typeface="+mn-ea"/>
                <a:cs typeface="+mn-cs"/>
              </a:rPr>
              <a:t>From the shortest standing structure to the tallest, measure and call out the heights. If you’re documenting the challenge, have someone record the heights (</a:t>
            </a:r>
            <a:r>
              <a:rPr lang="en-CA" sz="1200" kern="1200" dirty="0" err="1" smtClean="0">
                <a:solidFill>
                  <a:schemeClr val="tx1"/>
                </a:solidFill>
                <a:effectLst/>
                <a:latin typeface="+mn-lt"/>
                <a:ea typeface="+mn-ea"/>
                <a:cs typeface="+mn-cs"/>
              </a:rPr>
              <a:t>eg</a:t>
            </a:r>
            <a:r>
              <a:rPr lang="en-CA" sz="1200" kern="1200" dirty="0" smtClean="0">
                <a:solidFill>
                  <a:schemeClr val="tx1"/>
                </a:solidFill>
                <a:effectLst/>
                <a:latin typeface="+mn-lt"/>
                <a:ea typeface="+mn-ea"/>
                <a:cs typeface="+mn-cs"/>
              </a:rPr>
              <a:t>. Flipchart).</a:t>
            </a:r>
          </a:p>
          <a:p>
            <a:endParaRPr lang="en-CA" dirty="0"/>
          </a:p>
        </p:txBody>
      </p:sp>
      <p:sp>
        <p:nvSpPr>
          <p:cNvPr id="4" name="Slide Number Placeholder 3"/>
          <p:cNvSpPr>
            <a:spLocks noGrp="1"/>
          </p:cNvSpPr>
          <p:nvPr>
            <p:ph type="sldNum" sz="quarter" idx="10"/>
          </p:nvPr>
        </p:nvSpPr>
        <p:spPr/>
        <p:txBody>
          <a:bodyPr/>
          <a:lstStyle/>
          <a:p>
            <a:fld id="{10F53F87-C414-459B-B20F-A508A3BD9D34}" type="slidenum">
              <a:rPr lang="en-CA" smtClean="0"/>
              <a:t>5</a:t>
            </a:fld>
            <a:endParaRPr lang="en-CA"/>
          </a:p>
        </p:txBody>
      </p:sp>
    </p:spTree>
    <p:extLst>
      <p:ext uri="{BB962C8B-B14F-4D97-AF65-F5344CB8AC3E}">
        <p14:creationId xmlns:p14="http://schemas.microsoft.com/office/powerpoint/2010/main" val="237351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After the clock runs out, ask everyone in the room to sit down so everyone can see the structures. Likely, just over half the teams will have standing structures.</a:t>
            </a:r>
          </a:p>
          <a:p>
            <a:pPr lvl="0"/>
            <a:r>
              <a:rPr lang="en-CA" sz="1200" kern="1200" dirty="0" smtClean="0">
                <a:solidFill>
                  <a:schemeClr val="tx1"/>
                </a:solidFill>
                <a:effectLst/>
                <a:latin typeface="+mn-lt"/>
                <a:ea typeface="+mn-ea"/>
                <a:cs typeface="+mn-cs"/>
              </a:rPr>
              <a:t>Measure the Structures (Hannah)</a:t>
            </a:r>
          </a:p>
          <a:p>
            <a:pPr lvl="1"/>
            <a:r>
              <a:rPr lang="en-CA" sz="1200" kern="1200" dirty="0" smtClean="0">
                <a:solidFill>
                  <a:schemeClr val="tx1"/>
                </a:solidFill>
                <a:effectLst/>
                <a:latin typeface="+mn-lt"/>
                <a:ea typeface="+mn-ea"/>
                <a:cs typeface="+mn-cs"/>
              </a:rPr>
              <a:t>From the shortest standing structure to the tallest, measure and call out the heights. If you’re documenting the challenge, have someone record the heights (Kerby) (</a:t>
            </a:r>
            <a:r>
              <a:rPr lang="en-CA" sz="1200" kern="1200" dirty="0" err="1" smtClean="0">
                <a:solidFill>
                  <a:schemeClr val="tx1"/>
                </a:solidFill>
                <a:effectLst/>
                <a:latin typeface="+mn-lt"/>
                <a:ea typeface="+mn-ea"/>
                <a:cs typeface="+mn-cs"/>
              </a:rPr>
              <a:t>eg</a:t>
            </a:r>
            <a:r>
              <a:rPr lang="en-CA" sz="1200" kern="1200" dirty="0" smtClean="0">
                <a:solidFill>
                  <a:schemeClr val="tx1"/>
                </a:solidFill>
                <a:effectLst/>
                <a:latin typeface="+mn-lt"/>
                <a:ea typeface="+mn-ea"/>
                <a:cs typeface="+mn-cs"/>
              </a:rPr>
              <a:t>. Flipchart).</a:t>
            </a:r>
          </a:p>
          <a:p>
            <a:endParaRPr lang="en-CA" dirty="0"/>
          </a:p>
        </p:txBody>
      </p:sp>
      <p:sp>
        <p:nvSpPr>
          <p:cNvPr id="4" name="Slide Number Placeholder 3"/>
          <p:cNvSpPr>
            <a:spLocks noGrp="1"/>
          </p:cNvSpPr>
          <p:nvPr>
            <p:ph type="sldNum" sz="quarter" idx="10"/>
          </p:nvPr>
        </p:nvSpPr>
        <p:spPr/>
        <p:txBody>
          <a:bodyPr/>
          <a:lstStyle/>
          <a:p>
            <a:fld id="{10F53F87-C414-459B-B20F-A508A3BD9D34}" type="slidenum">
              <a:rPr lang="en-CA" smtClean="0"/>
              <a:t>6</a:t>
            </a:fld>
            <a:endParaRPr lang="en-CA"/>
          </a:p>
        </p:txBody>
      </p:sp>
    </p:spTree>
    <p:extLst>
      <p:ext uri="{BB962C8B-B14F-4D97-AF65-F5344CB8AC3E}">
        <p14:creationId xmlns:p14="http://schemas.microsoft.com/office/powerpoint/2010/main" val="348475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Kerby:</a:t>
            </a:r>
          </a:p>
          <a:p>
            <a:pPr lvl="0"/>
            <a:r>
              <a:rPr lang="en-CA" sz="1200" kern="1200" dirty="0" smtClean="0">
                <a:solidFill>
                  <a:schemeClr val="tx1"/>
                </a:solidFill>
                <a:effectLst/>
                <a:latin typeface="+mn-lt"/>
                <a:ea typeface="+mn-ea"/>
                <a:cs typeface="+mn-cs"/>
              </a:rPr>
              <a:t>Identify the Winning Team</a:t>
            </a:r>
          </a:p>
          <a:p>
            <a:pPr lvl="1"/>
            <a:r>
              <a:rPr lang="en-CA" sz="1200" kern="1200" dirty="0" smtClean="0">
                <a:solidFill>
                  <a:schemeClr val="tx1"/>
                </a:solidFill>
                <a:effectLst/>
                <a:latin typeface="+mn-lt"/>
                <a:ea typeface="+mn-ea"/>
                <a:cs typeface="+mn-cs"/>
              </a:rPr>
              <a:t>Ensure they get a standing ovation and a prize (if you’ve offered one). </a:t>
            </a:r>
          </a:p>
          <a:p>
            <a:endParaRPr lang="en-CA" dirty="0"/>
          </a:p>
        </p:txBody>
      </p:sp>
      <p:sp>
        <p:nvSpPr>
          <p:cNvPr id="4" name="Slide Number Placeholder 3"/>
          <p:cNvSpPr>
            <a:spLocks noGrp="1"/>
          </p:cNvSpPr>
          <p:nvPr>
            <p:ph type="sldNum" sz="quarter" idx="10"/>
          </p:nvPr>
        </p:nvSpPr>
        <p:spPr/>
        <p:txBody>
          <a:bodyPr/>
          <a:lstStyle/>
          <a:p>
            <a:fld id="{10F53F87-C414-459B-B20F-A508A3BD9D34}" type="slidenum">
              <a:rPr lang="en-CA" smtClean="0"/>
              <a:t>7</a:t>
            </a:fld>
            <a:endParaRPr lang="en-CA"/>
          </a:p>
        </p:txBody>
      </p:sp>
    </p:spTree>
    <p:extLst>
      <p:ext uri="{BB962C8B-B14F-4D97-AF65-F5344CB8AC3E}">
        <p14:creationId xmlns:p14="http://schemas.microsoft.com/office/powerpoint/2010/main" val="138515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F53F87-C414-459B-B20F-A508A3BD9D34}" type="slidenum">
              <a:rPr lang="en-CA" smtClean="0"/>
              <a:t>8</a:t>
            </a:fld>
            <a:endParaRPr lang="en-CA"/>
          </a:p>
        </p:txBody>
      </p:sp>
    </p:spTree>
    <p:extLst>
      <p:ext uri="{BB962C8B-B14F-4D97-AF65-F5344CB8AC3E}">
        <p14:creationId xmlns:p14="http://schemas.microsoft.com/office/powerpoint/2010/main" val="295940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F53F87-C414-459B-B20F-A508A3BD9D34}" type="slidenum">
              <a:rPr lang="en-CA" smtClean="0"/>
              <a:t>9</a:t>
            </a:fld>
            <a:endParaRPr lang="en-CA"/>
          </a:p>
        </p:txBody>
      </p:sp>
    </p:spTree>
    <p:extLst>
      <p:ext uri="{BB962C8B-B14F-4D97-AF65-F5344CB8AC3E}">
        <p14:creationId xmlns:p14="http://schemas.microsoft.com/office/powerpoint/2010/main" val="371032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4F270D6F-D0F9-4051-8D7C-A358257C56BC}" type="datetimeFigureOut">
              <a:rPr lang="en-CA" smtClean="0"/>
              <a:t>2016-05-02</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0F244B63-16A0-4F4D-AC98-2998C640553F}" type="slidenum">
              <a:rPr lang="en-CA" smtClean="0"/>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270D6F-D0F9-4051-8D7C-A358257C56BC}" type="datetimeFigureOut">
              <a:rPr lang="en-CA" smtClean="0"/>
              <a:t>2016-05-02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244B63-16A0-4F4D-AC98-2998C640553F}"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270D6F-D0F9-4051-8D7C-A358257C56BC}" type="datetimeFigureOut">
              <a:rPr lang="en-CA" smtClean="0"/>
              <a:t>2016-05-02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244B63-16A0-4F4D-AC98-2998C640553F}"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270D6F-D0F9-4051-8D7C-A358257C56BC}" type="datetimeFigureOut">
              <a:rPr lang="en-CA" smtClean="0"/>
              <a:t>2016-05-02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244B63-16A0-4F4D-AC98-2998C640553F}"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270D6F-D0F9-4051-8D7C-A358257C56BC}" type="datetimeFigureOut">
              <a:rPr lang="en-CA" smtClean="0"/>
              <a:t>2016-05-02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244B63-16A0-4F4D-AC98-2998C640553F}" type="slidenum">
              <a:rPr lang="en-CA" smtClean="0"/>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270D6F-D0F9-4051-8D7C-A358257C56BC}" type="datetimeFigureOut">
              <a:rPr lang="en-CA" smtClean="0"/>
              <a:t>2016-05-02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244B63-16A0-4F4D-AC98-2998C640553F}"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270D6F-D0F9-4051-8D7C-A358257C56BC}" type="datetimeFigureOut">
              <a:rPr lang="en-CA" smtClean="0"/>
              <a:t>2016-05-02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244B63-16A0-4F4D-AC98-2998C640553F}"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270D6F-D0F9-4051-8D7C-A358257C56BC}" type="datetimeFigureOut">
              <a:rPr lang="en-CA" smtClean="0"/>
              <a:t>2016-05-02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244B63-16A0-4F4D-AC98-2998C640553F}"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F270D6F-D0F9-4051-8D7C-A358257C56BC}" type="datetimeFigureOut">
              <a:rPr lang="en-CA" smtClean="0"/>
              <a:t>2016-05-02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244B63-16A0-4F4D-AC98-2998C640553F}" type="slidenum">
              <a:rPr lang="en-CA" smtClean="0"/>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270D6F-D0F9-4051-8D7C-A358257C56BC}" type="datetimeFigureOut">
              <a:rPr lang="en-CA" smtClean="0"/>
              <a:t>2016-05-02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244B63-16A0-4F4D-AC98-2998C640553F}"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F270D6F-D0F9-4051-8D7C-A358257C56BC}" type="datetimeFigureOut">
              <a:rPr lang="en-CA" smtClean="0"/>
              <a:t>2016-05-02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244B63-16A0-4F4D-AC98-2998C640553F}" type="slidenum">
              <a:rPr lang="en-CA" smtClean="0"/>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F270D6F-D0F9-4051-8D7C-A358257C56BC}" type="datetimeFigureOut">
              <a:rPr lang="en-CA" smtClean="0"/>
              <a:t>2016-05-02</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F244B63-16A0-4F4D-AC98-2998C640553F}" type="slidenum">
              <a:rPr lang="en-CA" smtClean="0"/>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ed.com/talks/tom_wujec_build_a_tower?language=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817440"/>
            <a:ext cx="8100392" cy="5040560"/>
          </a:xfrm>
          <a:prstGeom prst="rect">
            <a:avLst/>
          </a:prstGeom>
        </p:spPr>
      </p:pic>
      <p:sp>
        <p:nvSpPr>
          <p:cNvPr id="2" name="Title 1"/>
          <p:cNvSpPr>
            <a:spLocks noGrp="1"/>
          </p:cNvSpPr>
          <p:nvPr>
            <p:ph type="ctrTitle"/>
          </p:nvPr>
        </p:nvSpPr>
        <p:spPr>
          <a:xfrm>
            <a:off x="1390484" y="-315416"/>
            <a:ext cx="7406640" cy="1957038"/>
          </a:xfrm>
        </p:spPr>
        <p:txBody>
          <a:bodyPr/>
          <a:lstStyle/>
          <a:p>
            <a:r>
              <a:rPr lang="en-CA" dirty="0" smtClean="0"/>
              <a:t>Spaghetti, Marshmallows, and Teamwork!</a:t>
            </a:r>
            <a:endParaRPr lang="en-CA" dirty="0"/>
          </a:p>
        </p:txBody>
      </p:sp>
      <p:sp>
        <p:nvSpPr>
          <p:cNvPr id="3" name="Subtitle 2"/>
          <p:cNvSpPr>
            <a:spLocks noGrp="1"/>
          </p:cNvSpPr>
          <p:nvPr>
            <p:ph type="subTitle" idx="1"/>
          </p:nvPr>
        </p:nvSpPr>
        <p:spPr>
          <a:xfrm>
            <a:off x="1331640" y="1748408"/>
            <a:ext cx="7406640" cy="1752600"/>
          </a:xfrm>
        </p:spPr>
        <p:txBody>
          <a:bodyPr/>
          <a:lstStyle/>
          <a:p>
            <a:r>
              <a:rPr lang="en-CA" dirty="0" smtClean="0"/>
              <a:t>Hannah Loewen &amp; Kerby Salberg</a:t>
            </a:r>
            <a:endParaRPr lang="en-CA"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2869"/>
          <a:stretch/>
        </p:blipFill>
        <p:spPr>
          <a:xfrm>
            <a:off x="6375874" y="2274252"/>
            <a:ext cx="2588614" cy="43951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3102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Thoughts…</a:t>
            </a:r>
            <a:endParaRPr lang="en-CA"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6511" y="1695082"/>
            <a:ext cx="8134001" cy="5162918"/>
          </a:xfrm>
          <a:prstGeom prst="rect">
            <a:avLst/>
          </a:prstGeom>
        </p:spPr>
      </p:pic>
      <p:sp>
        <p:nvSpPr>
          <p:cNvPr id="4" name="Content Placeholder 2"/>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CA" dirty="0" smtClean="0"/>
              <a:t>Did you have fun?</a:t>
            </a:r>
          </a:p>
          <a:p>
            <a:r>
              <a:rPr lang="en-CA" dirty="0" smtClean="0"/>
              <a:t>Did you make any new friends? (</a:t>
            </a:r>
            <a:r>
              <a:rPr lang="en-CA" dirty="0"/>
              <a:t>h</a:t>
            </a:r>
            <a:r>
              <a:rPr lang="en-CA" dirty="0" smtClean="0"/>
              <a:t>opefully no enemies!)</a:t>
            </a:r>
          </a:p>
          <a:p>
            <a:r>
              <a:rPr lang="en-CA" dirty="0" smtClean="0"/>
              <a:t>What insights can you take home following this exercise? </a:t>
            </a:r>
          </a:p>
          <a:p>
            <a:r>
              <a:rPr lang="en-CA" dirty="0" smtClean="0"/>
              <a:t>How will this impact your approach to working with your colleagues or interacting with your peers?</a:t>
            </a:r>
          </a:p>
          <a:p>
            <a:pPr marL="82296" indent="0">
              <a:buNone/>
            </a:pPr>
            <a:endParaRPr lang="en-CA" dirty="0" smtClean="0"/>
          </a:p>
        </p:txBody>
      </p:sp>
    </p:spTree>
    <p:extLst>
      <p:ext uri="{BB962C8B-B14F-4D97-AF65-F5344CB8AC3E}">
        <p14:creationId xmlns:p14="http://schemas.microsoft.com/office/powerpoint/2010/main" val="38062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Things…</a:t>
            </a:r>
            <a:endParaRPr lang="en-CA" dirty="0"/>
          </a:p>
        </p:txBody>
      </p:sp>
      <p:sp>
        <p:nvSpPr>
          <p:cNvPr id="3" name="Content Placeholder 2"/>
          <p:cNvSpPr txBox="1">
            <a:spLocks/>
          </p:cNvSpPr>
          <p:nvPr/>
        </p:nvSpPr>
        <p:spPr>
          <a:xfrm>
            <a:off x="1435608" y="1447800"/>
            <a:ext cx="7498080" cy="48006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CA" dirty="0" smtClean="0"/>
              <a:t>Find 10 things you have in common with every other person in your group</a:t>
            </a:r>
          </a:p>
          <a:p>
            <a:r>
              <a:rPr lang="en-US" dirty="0" smtClean="0"/>
              <a:t>Avoid the obvious! (</a:t>
            </a:r>
            <a:r>
              <a:rPr lang="en-US" dirty="0" err="1" smtClean="0"/>
              <a:t>eg</a:t>
            </a:r>
            <a:r>
              <a:rPr lang="en-US"/>
              <a:t> </a:t>
            </a:r>
            <a:r>
              <a:rPr lang="en-US" smtClean="0"/>
              <a:t>“we</a:t>
            </a:r>
            <a:r>
              <a:rPr lang="en-US" dirty="0" smtClean="0"/>
              <a:t> all have a nose”)</a:t>
            </a:r>
            <a:endParaRPr lang="en-CA" dirty="0" smtClean="0"/>
          </a:p>
          <a:p>
            <a:r>
              <a:rPr lang="en-US" dirty="0" smtClean="0"/>
              <a:t>Have one person record your group’s list</a:t>
            </a:r>
          </a:p>
          <a:p>
            <a:r>
              <a:rPr lang="en-US" dirty="0" smtClean="0"/>
              <a:t>Let’s compare!</a:t>
            </a:r>
            <a:endParaRPr lang="en-CA" dirty="0" smtClean="0"/>
          </a:p>
          <a:p>
            <a:pPr marL="82296" indent="0">
              <a:buFont typeface="Wingdings 2"/>
              <a:buNone/>
            </a:pPr>
            <a:endParaRPr lang="en-CA" dirty="0"/>
          </a:p>
        </p:txBody>
      </p:sp>
    </p:spTree>
    <p:extLst>
      <p:ext uri="{BB962C8B-B14F-4D97-AF65-F5344CB8AC3E}">
        <p14:creationId xmlns:p14="http://schemas.microsoft.com/office/powerpoint/2010/main" val="165710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Goal</a:t>
            </a:r>
            <a:endParaRPr lang="en-CA" dirty="0"/>
          </a:p>
        </p:txBody>
      </p:sp>
      <p:sp>
        <p:nvSpPr>
          <p:cNvPr id="3" name="Content Placeholder 2"/>
          <p:cNvSpPr>
            <a:spLocks noGrp="1"/>
          </p:cNvSpPr>
          <p:nvPr>
            <p:ph idx="1"/>
          </p:nvPr>
        </p:nvSpPr>
        <p:spPr/>
        <p:txBody>
          <a:bodyPr/>
          <a:lstStyle/>
          <a:p>
            <a:r>
              <a:rPr lang="en-CA" dirty="0" smtClean="0"/>
              <a:t>Build the tallest freestanding structure using the follow supplies:</a:t>
            </a:r>
          </a:p>
          <a:p>
            <a:pPr marL="82296"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621" y="3861048"/>
            <a:ext cx="8067675" cy="2333625"/>
          </a:xfrm>
          <a:prstGeom prst="rect">
            <a:avLst/>
          </a:prstGeom>
          <a:ln>
            <a:noFill/>
          </a:ln>
          <a:effectLst>
            <a:softEdge rad="112500"/>
          </a:effectLst>
        </p:spPr>
      </p:pic>
    </p:spTree>
    <p:extLst>
      <p:ext uri="{BB962C8B-B14F-4D97-AF65-F5344CB8AC3E}">
        <p14:creationId xmlns:p14="http://schemas.microsoft.com/office/powerpoint/2010/main" val="5052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Rules</a:t>
            </a:r>
            <a:endParaRPr lang="en-CA" dirty="0"/>
          </a:p>
        </p:txBody>
      </p:sp>
      <p:sp>
        <p:nvSpPr>
          <p:cNvPr id="3" name="Content Placeholder 2"/>
          <p:cNvSpPr>
            <a:spLocks noGrp="1"/>
          </p:cNvSpPr>
          <p:nvPr>
            <p:ph idx="1"/>
          </p:nvPr>
        </p:nvSpPr>
        <p:spPr/>
        <p:txBody>
          <a:bodyPr/>
          <a:lstStyle/>
          <a:p>
            <a:r>
              <a:rPr lang="en-CA" dirty="0" smtClean="0"/>
              <a:t>You have 18 minutes to complete the challenge</a:t>
            </a:r>
          </a:p>
          <a:p>
            <a:r>
              <a:rPr lang="en-CA" dirty="0" smtClean="0"/>
              <a:t>The structure cannot be suspended</a:t>
            </a:r>
          </a:p>
          <a:p>
            <a:r>
              <a:rPr lang="en-CA" dirty="0" smtClean="0"/>
              <a:t>The entire marshmallow must be on top</a:t>
            </a:r>
          </a:p>
          <a:p>
            <a:r>
              <a:rPr lang="en-CA" dirty="0" smtClean="0"/>
              <a:t>Use as much or as little of the kit as you want</a:t>
            </a:r>
          </a:p>
          <a:p>
            <a:r>
              <a:rPr lang="en-CA" dirty="0" smtClean="0"/>
              <a:t>You can break up the spaghetti, string or tape</a:t>
            </a:r>
            <a:endParaRPr lang="en-CA" dirty="0"/>
          </a:p>
        </p:txBody>
      </p:sp>
    </p:spTree>
    <p:extLst>
      <p:ext uri="{BB962C8B-B14F-4D97-AF65-F5344CB8AC3E}">
        <p14:creationId xmlns:p14="http://schemas.microsoft.com/office/powerpoint/2010/main" val="28126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Ready… Set… </a:t>
            </a:r>
            <a:r>
              <a:rPr lang="en-CA" dirty="0" smtClean="0"/>
              <a:t>Go!</a:t>
            </a:r>
            <a:endParaRPr lang="en-CA" dirty="0"/>
          </a:p>
        </p:txBody>
      </p:sp>
    </p:spTree>
    <p:controls>
      <mc:AlternateContent xmlns:mc="http://schemas.openxmlformats.org/markup-compatibility/2006">
        <mc:Choice xmlns:v="urn:schemas-microsoft-com:vml" Requires="v">
          <p:control spid="1046" name="ShockwaveFlash1" r:id="rId2" imgW="7128000" imgH="2521080"/>
        </mc:Choice>
        <mc:Fallback>
          <p:control name="ShockwaveFlash1" r:id="rId2" imgW="7128000" imgH="2521080">
            <p:pic>
              <p:nvPicPr>
                <p:cNvPr id="3" name="ShockwaveFlash1"/>
                <p:cNvPicPr preferRelativeResize="0">
                  <a:picLocks noChangeArrowheads="1" noChangeShapeType="1"/>
                </p:cNvPicPr>
                <p:nvPr/>
              </p:nvPicPr>
              <p:blipFill>
                <a:blip r:embed="rId5"/>
                <a:srcRect/>
                <a:stretch>
                  <a:fillRect/>
                </a:stretch>
              </p:blipFill>
              <p:spPr bwMode="auto">
                <a:xfrm>
                  <a:off x="1476375" y="2205038"/>
                  <a:ext cx="7127875" cy="25209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06090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Ta-Da!</a:t>
            </a:r>
            <a:endParaRPr lang="en-CA" dirty="0"/>
          </a:p>
        </p:txBody>
      </p:sp>
      <p:pic>
        <p:nvPicPr>
          <p:cNvPr id="4"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6511" y="1695082"/>
            <a:ext cx="8134001" cy="51629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876756"/>
            <a:ext cx="2736304" cy="182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640" y="4797152"/>
            <a:ext cx="2736304" cy="182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184" y="330153"/>
            <a:ext cx="2736304" cy="182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2440" y="1623794"/>
            <a:ext cx="2736304" cy="182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220" y="3210473"/>
            <a:ext cx="2736304" cy="182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928" y="1916832"/>
            <a:ext cx="2736304" cy="182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1261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And the winner is…</a:t>
            </a:r>
            <a:endParaRPr lang="en-CA" dirty="0"/>
          </a:p>
        </p:txBody>
      </p:sp>
      <p:pic>
        <p:nvPicPr>
          <p:cNvPr id="1026" name="Picture 2" descr="C:\Users\ksalberg\AppData\Local\Microsoft\Windows\Temporary Internet Files\Content.IE5\5GOX5N3L\trophyF[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1844824"/>
            <a:ext cx="3111224" cy="473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7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 you think?</a:t>
            </a:r>
            <a:endParaRPr lang="en-CA"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6511" y="1695082"/>
            <a:ext cx="8134001" cy="5162918"/>
          </a:xfrm>
          <a:prstGeom prst="rect">
            <a:avLst/>
          </a:prstGeom>
        </p:spPr>
      </p:pic>
      <p:sp>
        <p:nvSpPr>
          <p:cNvPr id="4" name="Content Placeholder 2"/>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CA" dirty="0" smtClean="0"/>
              <a:t>Did it go as you expected?</a:t>
            </a:r>
          </a:p>
          <a:p>
            <a:r>
              <a:rPr lang="en-CA" dirty="0" smtClean="0"/>
              <a:t>Did anyone take charge?</a:t>
            </a:r>
          </a:p>
          <a:p>
            <a:r>
              <a:rPr lang="en-CA" dirty="0" smtClean="0"/>
              <a:t>Did anyone disagree with your plans/procedures?</a:t>
            </a:r>
          </a:p>
          <a:p>
            <a:r>
              <a:rPr lang="en-CA" dirty="0" smtClean="0"/>
              <a:t>How did you resolve conflict?</a:t>
            </a:r>
          </a:p>
          <a:p>
            <a:r>
              <a:rPr lang="en-CA" dirty="0" smtClean="0"/>
              <a:t>How soon did you start building?</a:t>
            </a:r>
            <a:endParaRPr lang="en-CA" dirty="0"/>
          </a:p>
        </p:txBody>
      </p:sp>
    </p:spTree>
    <p:extLst>
      <p:ext uri="{BB962C8B-B14F-4D97-AF65-F5344CB8AC3E}">
        <p14:creationId xmlns:p14="http://schemas.microsoft.com/office/powerpoint/2010/main" val="14293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TED Talk</a:t>
            </a:r>
            <a:endParaRPr lang="en-CA" dirty="0"/>
          </a:p>
        </p:txBody>
      </p:sp>
      <p:sp>
        <p:nvSpPr>
          <p:cNvPr id="3" name="Content Placeholder 2"/>
          <p:cNvSpPr>
            <a:spLocks noGrp="1"/>
          </p:cNvSpPr>
          <p:nvPr>
            <p:ph idx="1"/>
          </p:nvPr>
        </p:nvSpPr>
        <p:spPr/>
        <p:txBody>
          <a:bodyPr/>
          <a:lstStyle/>
          <a:p>
            <a:r>
              <a:rPr lang="en-CA" dirty="0" smtClean="0">
                <a:hlinkClick r:id="rId3"/>
              </a:rPr>
              <a:t>Tom </a:t>
            </a:r>
            <a:r>
              <a:rPr lang="en-CA" dirty="0" err="1" smtClean="0">
                <a:hlinkClick r:id="rId3"/>
              </a:rPr>
              <a:t>Wujec</a:t>
            </a:r>
            <a:r>
              <a:rPr lang="en-CA" dirty="0" smtClean="0">
                <a:hlinkClick r:id="rId3"/>
              </a:rPr>
              <a:t>:  Build a tower, build a team</a:t>
            </a:r>
            <a:endParaRPr lang="en-CA" dirty="0" smtClean="0"/>
          </a:p>
        </p:txBody>
      </p:sp>
    </p:spTree>
    <p:extLst>
      <p:ext uri="{BB962C8B-B14F-4D97-AF65-F5344CB8AC3E}">
        <p14:creationId xmlns:p14="http://schemas.microsoft.com/office/powerpoint/2010/main" val="42443011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317</TotalTime>
  <Words>773</Words>
  <Application>Microsoft Office PowerPoint</Application>
  <PresentationFormat>On-screen Show (4:3)</PresentationFormat>
  <Paragraphs>76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Gill Sans MT</vt:lpstr>
      <vt:lpstr>Verdana</vt:lpstr>
      <vt:lpstr>Wingdings 2</vt:lpstr>
      <vt:lpstr>Solstice</vt:lpstr>
      <vt:lpstr>Spaghetti, Marshmallows, and Teamwork!</vt:lpstr>
      <vt:lpstr>Ten Things…</vt:lpstr>
      <vt:lpstr>Goal</vt:lpstr>
      <vt:lpstr>Rules</vt:lpstr>
      <vt:lpstr>Ready… Set… Go!</vt:lpstr>
      <vt:lpstr>Ta-Da!</vt:lpstr>
      <vt:lpstr>And the winner is…</vt:lpstr>
      <vt:lpstr>What do you think?</vt:lpstr>
      <vt:lpstr>The TED Talk</vt:lpstr>
      <vt:lpstr>Final Thoughts…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Marshmallow Challenge</dc:title>
  <dc:creator>Kerby Salberg</dc:creator>
  <cp:lastModifiedBy>Brian Lin</cp:lastModifiedBy>
  <cp:revision>44</cp:revision>
  <cp:lastPrinted>2015-03-19T20:26:54Z</cp:lastPrinted>
  <dcterms:created xsi:type="dcterms:W3CDTF">2015-02-12T22:25:00Z</dcterms:created>
  <dcterms:modified xsi:type="dcterms:W3CDTF">2016-05-02T15:18:59Z</dcterms:modified>
</cp:coreProperties>
</file>