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98" r:id="rId4"/>
    <p:sldId id="258" r:id="rId5"/>
    <p:sldId id="259" r:id="rId6"/>
    <p:sldId id="300" r:id="rId7"/>
    <p:sldId id="322" r:id="rId8"/>
    <p:sldId id="264" r:id="rId9"/>
    <p:sldId id="336" r:id="rId10"/>
    <p:sldId id="296" r:id="rId11"/>
    <p:sldId id="260" r:id="rId12"/>
    <p:sldId id="338" r:id="rId13"/>
    <p:sldId id="339" r:id="rId14"/>
    <p:sldId id="340" r:id="rId15"/>
    <p:sldId id="332" r:id="rId16"/>
    <p:sldId id="261" r:id="rId17"/>
    <p:sldId id="262" r:id="rId18"/>
    <p:sldId id="263" r:id="rId19"/>
    <p:sldId id="333" r:id="rId20"/>
    <p:sldId id="265" r:id="rId21"/>
    <p:sldId id="266" r:id="rId22"/>
    <p:sldId id="343" r:id="rId23"/>
    <p:sldId id="267" r:id="rId24"/>
    <p:sldId id="299" r:id="rId25"/>
    <p:sldId id="274" r:id="rId26"/>
    <p:sldId id="268" r:id="rId27"/>
    <p:sldId id="269" r:id="rId28"/>
    <p:sldId id="270" r:id="rId29"/>
    <p:sldId id="278" r:id="rId30"/>
    <p:sldId id="342" r:id="rId31"/>
    <p:sldId id="272" r:id="rId32"/>
    <p:sldId id="273" r:id="rId33"/>
    <p:sldId id="275" r:id="rId34"/>
    <p:sldId id="276" r:id="rId35"/>
    <p:sldId id="277" r:id="rId36"/>
    <p:sldId id="279" r:id="rId37"/>
    <p:sldId id="316" r:id="rId38"/>
    <p:sldId id="323" r:id="rId39"/>
    <p:sldId id="341" r:id="rId40"/>
    <p:sldId id="280" r:id="rId41"/>
    <p:sldId id="281" r:id="rId42"/>
    <p:sldId id="282" r:id="rId43"/>
    <p:sldId id="283" r:id="rId44"/>
    <p:sldId id="284" r:id="rId45"/>
    <p:sldId id="285" r:id="rId46"/>
    <p:sldId id="286" r:id="rId47"/>
    <p:sldId id="324" r:id="rId48"/>
    <p:sldId id="287" r:id="rId49"/>
    <p:sldId id="288" r:id="rId50"/>
    <p:sldId id="301" r:id="rId51"/>
    <p:sldId id="289" r:id="rId52"/>
    <p:sldId id="290" r:id="rId53"/>
    <p:sldId id="302" r:id="rId54"/>
    <p:sldId id="303" r:id="rId55"/>
    <p:sldId id="295" r:id="rId56"/>
    <p:sldId id="304" r:id="rId57"/>
    <p:sldId id="317" r:id="rId58"/>
    <p:sldId id="318" r:id="rId59"/>
    <p:sldId id="319" r:id="rId60"/>
    <p:sldId id="320" r:id="rId61"/>
    <p:sldId id="297" r:id="rId62"/>
    <p:sldId id="293" r:id="rId63"/>
    <p:sldId id="325" r:id="rId64"/>
    <p:sldId id="334" r:id="rId65"/>
    <p:sldId id="335" r:id="rId66"/>
    <p:sldId id="311" r:id="rId67"/>
    <p:sldId id="312" r:id="rId68"/>
    <p:sldId id="313" r:id="rId69"/>
    <p:sldId id="314" r:id="rId70"/>
    <p:sldId id="305" r:id="rId71"/>
    <p:sldId id="330" r:id="rId72"/>
    <p:sldId id="331" r:id="rId73"/>
    <p:sldId id="315" r:id="rId74"/>
    <p:sldId id="294" r:id="rId75"/>
    <p:sldId id="329" r:id="rId76"/>
    <p:sldId id="337" r:id="rId77"/>
    <p:sldId id="328" r:id="rId7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67" d="100"/>
          <a:sy n="67" d="100"/>
        </p:scale>
        <p:origin x="643"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en-US"/>
              <a:t>Click to edit Master title style</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50000"/>
                  </a:schemeClr>
                </a:solidFill>
              </a:defRPr>
            </a:lvl1pPr>
          </a:lstStyle>
          <a:p>
            <a:fld id="{F7AFFB9B-9FB8-469E-96F9-4D32314110B6}" type="datetimeFigureOut">
              <a:rPr lang="en-US" dirty="0"/>
              <a:t>10/8/2019</a:t>
            </a:fld>
            <a:endParaRPr lang="en-US" dirty="0"/>
          </a:p>
        </p:txBody>
      </p:sp>
      <p:sp>
        <p:nvSpPr>
          <p:cNvPr id="5" name="Footer Placeholder 4"/>
          <p:cNvSpPr>
            <a:spLocks noGrp="1"/>
          </p:cNvSpPr>
          <p:nvPr>
            <p:ph type="ftr" sz="quarter" idx="11"/>
          </p:nvPr>
        </p:nvSpPr>
        <p:spPr>
          <a:xfrm rot="21420000">
            <a:off x="-5560" y="4883024"/>
            <a:ext cx="4047239" cy="1195538"/>
          </a:xfrm>
        </p:spPr>
        <p:txBody>
          <a:bodyPr vert="horz" lIns="91440" tIns="45720" rIns="91440" bIns="45720" rtlCol="0" anchor="ctr"/>
          <a:lstStyle>
            <a:lvl1pPr algn="r">
              <a:defRPr lang="en-US" sz="5400" dirty="0"/>
            </a:lvl1pPr>
          </a:lstStyle>
          <a:p>
            <a:endParaRPr lang="en-US" dirty="0"/>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6D22F896-40B5-4ADD-8801-0D06FADFA095}" type="slidenum">
              <a:rPr lang="en-US" dirty="0"/>
              <a:pPr/>
              <a:t>‹#›</a:t>
            </a:fld>
            <a:endParaRPr lang="en-US" dirty="0"/>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cSld>
  <p:clrMapOvr>
    <a:masterClrMapping/>
  </p:clrMapOvr>
  <mc:AlternateContent xmlns:mc="http://schemas.openxmlformats.org/markup-compatibility/2006" xmlns:p14="http://schemas.microsoft.com/office/powerpoint/2010/main">
    <mc:Choice Requires="p14">
      <p:transition spd="slow" p14:dur="2000" advClick="0" advTm="19000"/>
    </mc:Choice>
    <mc:Fallback xmlns="">
      <p:transition spd="slow" advClick="0" advTm="19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41D2AC3-6A0B-4169-B1EA-E3AE8B351BDD}" type="datetimeFigureOut">
              <a:rPr lang="en-US" dirty="0"/>
              <a:t>10/8/2019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19000"/>
    </mc:Choice>
    <mc:Fallback xmlns="">
      <p:transition spd="slow" advClick="0" advTm="19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D4B9363-8B87-41B7-9F8E-64519CBB8F34}" type="datetimeFigureOut">
              <a:rPr lang="en-US" dirty="0"/>
              <a:t>10/8/2019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19000"/>
    </mc:Choice>
    <mc:Fallback xmlns="">
      <p:transition spd="slow" advClick="0" advTm="19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en-US"/>
              <a:t>Click to edit Master title style</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AEF5746-5284-4951-9F37-7AE924EDBCB7}" type="datetimeFigureOut">
              <a:rPr lang="en-US" dirty="0"/>
              <a:t>10/8/2019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mc:AlternateContent xmlns:mc="http://schemas.openxmlformats.org/markup-compatibility/2006" xmlns:p14="http://schemas.microsoft.com/office/powerpoint/2010/main">
    <mc:Choice Requires="p14">
      <p:transition spd="slow" p14:dur="2000" advClick="0" advTm="19000"/>
    </mc:Choice>
    <mc:Fallback xmlns="">
      <p:transition spd="slow" advClick="0" advTm="19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2398B29-7265-4A65-A2A4-6703C057B7C1}" type="datetimeFigureOut">
              <a:rPr lang="en-US" dirty="0"/>
              <a:t>10/8/2019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19000"/>
    </mc:Choice>
    <mc:Fallback xmlns="">
      <p:transition spd="slow" advClick="0" advTm="19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en-US"/>
              <a:t>Click to edit Master title style</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28FBA082-94DF-4C4B-A041-6624924AB0A8}" type="datetimeFigureOut">
              <a:rPr lang="en-US" dirty="0"/>
              <a:t>10/8/2019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19000"/>
    </mc:Choice>
    <mc:Fallback xmlns="">
      <p:transition spd="slow" advClick="0" advTm="19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n-US"/>
              <a:t>Click to edit Master title style</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B27686C4-3AB5-4E0C-86CA-FB108C350AA9}" type="datetimeFigureOut">
              <a:rPr lang="en-US" dirty="0"/>
              <a:t>10/8/2019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19000"/>
    </mc:Choice>
    <mc:Fallback xmlns="">
      <p:transition spd="slow" advClick="0" advTm="19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FF1211-4E0C-4AB3-B04F-585959BDAFE8}" type="datetimeFigureOut">
              <a:rPr lang="en-US" dirty="0"/>
              <a:t>10/8/2019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19000"/>
    </mc:Choice>
    <mc:Fallback xmlns="">
      <p:transition spd="slow" advClick="0" advTm="19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8BDECAF-D3BE-4069-9C78-642ECCD01477}" type="datetimeFigureOut">
              <a:rPr lang="en-US" dirty="0"/>
              <a:t>10/8/2019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19000"/>
    </mc:Choice>
    <mc:Fallback xmlns="">
      <p:transition spd="slow" advClick="0" advTm="19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FBDC27-E420-4878-9EE6-7B9656D6442A}" type="datetimeFigureOut">
              <a:rPr lang="en-US" dirty="0"/>
              <a:t>10/8/2019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19000"/>
    </mc:Choice>
    <mc:Fallback xmlns="">
      <p:transition spd="slow" advClick="0" advTm="19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en-US"/>
              <a:t>Click to edit Master title style</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F7F47CF-67C9-420C-80A5-E2069FF0C2DF}" type="datetimeFigureOut">
              <a:rPr lang="en-US" dirty="0"/>
              <a:t>10/8/2019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19000"/>
    </mc:Choice>
    <mc:Fallback xmlns="">
      <p:transition spd="slow" advClick="0" advTm="19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E22DC73-F065-42F5-A9F2-D90B2E42A0B3}" type="datetimeFigureOut">
              <a:rPr lang="en-US" dirty="0"/>
              <a:t>10/8/2019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19000"/>
    </mc:Choice>
    <mc:Fallback xmlns="">
      <p:transition spd="slow" advClick="0" advTm="19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3"/>
          <p:cNvSpPr>
            <a:spLocks noGrp="1"/>
          </p:cNvSpPr>
          <p:nvPr>
            <p:ph sz="quarter" idx="13"/>
          </p:nvPr>
        </p:nvSpPr>
        <p:spPr>
          <a:xfrm>
            <a:off x="685802" y="2861733"/>
            <a:ext cx="5088712" cy="2512852"/>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3" name="Content Placeholder 5"/>
          <p:cNvSpPr>
            <a:spLocks noGrp="1"/>
          </p:cNvSpPr>
          <p:nvPr>
            <p:ph sz="quarter" idx="14"/>
          </p:nvPr>
        </p:nvSpPr>
        <p:spPr>
          <a:xfrm>
            <a:off x="5993969" y="2861733"/>
            <a:ext cx="5088713" cy="2512852"/>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6BEA702-9B29-41CC-9BCC-3DF8A0D379FE}" type="datetimeFigureOut">
              <a:rPr lang="en-US" dirty="0"/>
              <a:t>10/8/2019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19000"/>
    </mc:Choice>
    <mc:Fallback xmlns="">
      <p:transition spd="slow" advClick="0" advTm="19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97649AC-CB8F-4FF1-9A34-5861C74DD0A7}" type="datetimeFigureOut">
              <a:rPr lang="en-US" dirty="0"/>
              <a:t>10/8/2019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19000"/>
    </mc:Choice>
    <mc:Fallback xmlns="">
      <p:transition spd="slow" advClick="0" advTm="19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C5CECA-2D3A-4680-9B49-752200DE467C}" type="datetimeFigureOut">
              <a:rPr lang="en-US" dirty="0"/>
              <a:t>10/8/2019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19000"/>
    </mc:Choice>
    <mc:Fallback xmlns="">
      <p:transition spd="slow" advClick="0" advTm="19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en-US"/>
              <a:t>Click to edit Master title style</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0C3BFE2-83B7-4B0A-B9D3-AB28331082B3}" type="datetimeFigureOut">
              <a:rPr lang="en-US" dirty="0"/>
              <a:t>10/8/2019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19000"/>
    </mc:Choice>
    <mc:Fallback xmlns="">
      <p:transition spd="slow" advClick="0" advTm="19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2EF78E3-FDA3-4D28-AAA2-0B81F349A39D}" type="datetimeFigureOut">
              <a:rPr lang="en-US" dirty="0"/>
              <a:t>10/8/2019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19000"/>
    </mc:Choice>
    <mc:Fallback xmlns="">
      <p:transition spd="slow" advClick="0" advTm="19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50000"/>
                  </a:schemeClr>
                </a:solidFill>
              </a:defRPr>
            </a:lvl1pPr>
          </a:lstStyle>
          <a:p>
            <a:fld id="{C35BB1C6-BF8F-4481-8AB2-603A1C8A906A}" type="datetimeFigureOut">
              <a:rPr lang="en-US" dirty="0"/>
              <a:t>10/8/2019</a:t>
            </a:fld>
            <a:endParaRPr lang="en-US" dirty="0"/>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50000"/>
                  </a:schemeClr>
                </a:solidFill>
              </a:defRPr>
            </a:lvl1pPr>
          </a:lstStyle>
          <a:p>
            <a:endParaRPr lang="en-US" dirty="0"/>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50000"/>
                  </a:schemeClr>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mc:AlternateContent xmlns:mc="http://schemas.openxmlformats.org/markup-compatibility/2006" xmlns:p14="http://schemas.microsoft.com/office/powerpoint/2010/main">
    <mc:Choice Requires="p14">
      <p:transition spd="slow" p14:dur="2000" advClick="0" advTm="19000"/>
    </mc:Choice>
    <mc:Fallback xmlns="">
      <p:transition spd="slow" advClick="0" advTm="19000"/>
    </mc:Fallback>
  </mc:AlternateContent>
  <p:hf sldNum="0" hdr="0" ftr="0" dt="0"/>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1.jp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 Id="rId5" Type="http://schemas.openxmlformats.org/officeDocument/2006/relationships/image" Target="../media/image18.jpg"/><Relationship Id="rId4" Type="http://schemas.openxmlformats.org/officeDocument/2006/relationships/image" Target="../media/image17.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21.jpg"/><Relationship Id="rId13" Type="http://schemas.openxmlformats.org/officeDocument/2006/relationships/hyperlink" Target="https://creativecommons.org/licenses/by-nd/3.0/" TargetMode="External"/><Relationship Id="rId3" Type="http://schemas.openxmlformats.org/officeDocument/2006/relationships/hyperlink" Target="http://fatfighters.blogspot.com/2005/05/so-many-books-so-little-time.html" TargetMode="External"/><Relationship Id="rId7" Type="http://schemas.openxmlformats.org/officeDocument/2006/relationships/hyperlink" Target="https://creativecommons.org/licenses/by-nc-nd/3.0/" TargetMode="External"/><Relationship Id="rId12" Type="http://schemas.openxmlformats.org/officeDocument/2006/relationships/hyperlink" Target="http://grupoleoalicante.blogspot.com/2013_09_01_archive.html" TargetMode="External"/><Relationship Id="rId2" Type="http://schemas.openxmlformats.org/officeDocument/2006/relationships/image" Target="../media/image19.jpg"/><Relationship Id="rId16" Type="http://schemas.openxmlformats.org/officeDocument/2006/relationships/hyperlink" Target="https://creativecommons.org/licenses/by-sa/3.0/" TargetMode="External"/><Relationship Id="rId1" Type="http://schemas.openxmlformats.org/officeDocument/2006/relationships/slideLayout" Target="../slideLayouts/slideLayout2.xml"/><Relationship Id="rId6" Type="http://schemas.openxmlformats.org/officeDocument/2006/relationships/hyperlink" Target="http://bethsnotesplus.com/2011/10/rumble-in-jungle.html" TargetMode="External"/><Relationship Id="rId11" Type="http://schemas.openxmlformats.org/officeDocument/2006/relationships/image" Target="../media/image22.jpg"/><Relationship Id="rId5" Type="http://schemas.openxmlformats.org/officeDocument/2006/relationships/image" Target="../media/image20.jpeg"/><Relationship Id="rId15" Type="http://schemas.openxmlformats.org/officeDocument/2006/relationships/hyperlink" Target="http://showmelibrarian.blogspot.com/2013/08/wrapping-up-summer-with-preschool-dance.html" TargetMode="External"/><Relationship Id="rId10" Type="http://schemas.openxmlformats.org/officeDocument/2006/relationships/hyperlink" Target="https://creativecommons.org/licenses/by-nc/3.0/" TargetMode="External"/><Relationship Id="rId4" Type="http://schemas.openxmlformats.org/officeDocument/2006/relationships/hyperlink" Target="https://creativecommons.org/licenses/by-nc-sa/3.0/" TargetMode="External"/><Relationship Id="rId9" Type="http://schemas.openxmlformats.org/officeDocument/2006/relationships/hyperlink" Target="https://sunflowerstorytime.com/2010/11/19/in-the-jungle/" TargetMode="External"/><Relationship Id="rId14" Type="http://schemas.openxmlformats.org/officeDocument/2006/relationships/image" Target="../media/image23.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CA" dirty="0"/>
              <a:t>physical Literacy</a:t>
            </a:r>
          </a:p>
        </p:txBody>
      </p:sp>
      <p:sp>
        <p:nvSpPr>
          <p:cNvPr id="3" name="Subtitle 2"/>
          <p:cNvSpPr>
            <a:spLocks noGrp="1"/>
          </p:cNvSpPr>
          <p:nvPr>
            <p:ph type="subTitle" idx="1"/>
          </p:nvPr>
        </p:nvSpPr>
        <p:spPr/>
        <p:txBody>
          <a:bodyPr/>
          <a:lstStyle/>
          <a:p>
            <a:r>
              <a:rPr lang="en-CA" dirty="0"/>
              <a:t> linking literacy</a:t>
            </a:r>
          </a:p>
          <a:p>
            <a:r>
              <a:rPr lang="en-CA" dirty="0"/>
              <a:t>Mitzi Fortin – community librarian – </a:t>
            </a:r>
            <a:r>
              <a:rPr lang="en-CA" dirty="0" err="1"/>
              <a:t>lumby</a:t>
            </a:r>
            <a:r>
              <a:rPr lang="en-CA" dirty="0"/>
              <a:t> branch - ORL</a:t>
            </a:r>
          </a:p>
        </p:txBody>
      </p:sp>
    </p:spTree>
    <p:extLst>
      <p:ext uri="{BB962C8B-B14F-4D97-AF65-F5344CB8AC3E}">
        <p14:creationId xmlns:p14="http://schemas.microsoft.com/office/powerpoint/2010/main" val="1557592548"/>
      </p:ext>
    </p:extLst>
  </p:cSld>
  <p:clrMapOvr>
    <a:masterClrMapping/>
  </p:clrMapOvr>
  <mc:AlternateContent xmlns:mc="http://schemas.openxmlformats.org/markup-compatibility/2006" xmlns:p14="http://schemas.microsoft.com/office/powerpoint/2010/main">
    <mc:Choice Requires="p14">
      <p:transition spd="slow" p14:dur="2000" advClick="0" advTm="16834"/>
    </mc:Choice>
    <mc:Fallback xmlns="">
      <p:transition spd="slow" advClick="0" advTm="16834"/>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If you can’t…</a:t>
            </a:r>
          </a:p>
        </p:txBody>
      </p:sp>
      <p:pic>
        <p:nvPicPr>
          <p:cNvPr id="4" name="Content Placeholder 3"/>
          <p:cNvPicPr>
            <a:picLocks noGrp="1" noChangeAspect="1"/>
          </p:cNvPicPr>
          <p:nvPr>
            <p:ph sz="quarter" idx="13"/>
          </p:nvPr>
        </p:nvPicPr>
        <p:blipFill>
          <a:blip r:embed="rId2"/>
          <a:stretch>
            <a:fillRect/>
          </a:stretch>
        </p:blipFill>
        <p:spPr>
          <a:xfrm>
            <a:off x="2157809" y="2063750"/>
            <a:ext cx="7450931" cy="3311525"/>
          </a:xfrm>
          <a:prstGeom prst="rect">
            <a:avLst/>
          </a:prstGeom>
        </p:spPr>
      </p:pic>
    </p:spTree>
    <p:extLst>
      <p:ext uri="{BB962C8B-B14F-4D97-AF65-F5344CB8AC3E}">
        <p14:creationId xmlns:p14="http://schemas.microsoft.com/office/powerpoint/2010/main" val="3183105077"/>
      </p:ext>
    </p:extLst>
  </p:cSld>
  <p:clrMapOvr>
    <a:masterClrMapping/>
  </p:clrMapOvr>
  <mc:AlternateContent xmlns:mc="http://schemas.openxmlformats.org/markup-compatibility/2006" xmlns:p14="http://schemas.microsoft.com/office/powerpoint/2010/main">
    <mc:Choice Requires="p14">
      <p:transition spd="slow" p14:dur="2000" advClick="0" advTm="26337"/>
    </mc:Choice>
    <mc:Fallback xmlns="">
      <p:transition spd="slow" advClick="0" advTm="26337"/>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Linking literacy was born </a:t>
            </a:r>
          </a:p>
        </p:txBody>
      </p:sp>
      <p:sp>
        <p:nvSpPr>
          <p:cNvPr id="3" name="Content Placeholder 2"/>
          <p:cNvSpPr>
            <a:spLocks noGrp="1"/>
          </p:cNvSpPr>
          <p:nvPr>
            <p:ph sz="quarter" idx="13"/>
          </p:nvPr>
        </p:nvSpPr>
        <p:spPr/>
        <p:txBody>
          <a:bodyPr/>
          <a:lstStyle/>
          <a:p>
            <a:r>
              <a:rPr lang="en-CA" dirty="0"/>
              <a:t>I felt we could make a difference and make it fun for the kids</a:t>
            </a:r>
          </a:p>
          <a:p>
            <a:r>
              <a:rPr lang="en-CA" dirty="0"/>
              <a:t>I brought together some ideas for programming AND TALKED TO THE BUILDING AND PROGRAMS MANAGER</a:t>
            </a:r>
          </a:p>
          <a:p>
            <a:r>
              <a:rPr lang="en-CA" dirty="0"/>
              <a:t>The name was actually coined by the building supervisor</a:t>
            </a:r>
          </a:p>
        </p:txBody>
      </p:sp>
    </p:spTree>
    <p:extLst>
      <p:ext uri="{BB962C8B-B14F-4D97-AF65-F5344CB8AC3E}">
        <p14:creationId xmlns:p14="http://schemas.microsoft.com/office/powerpoint/2010/main" val="59197274"/>
      </p:ext>
    </p:extLst>
  </p:cSld>
  <p:clrMapOvr>
    <a:masterClrMapping/>
  </p:clrMapOvr>
  <mc:AlternateContent xmlns:mc="http://schemas.openxmlformats.org/markup-compatibility/2006" xmlns:p14="http://schemas.microsoft.com/office/powerpoint/2010/main">
    <mc:Choice Requires="p14">
      <p:transition spd="slow" p14:dur="2000" advClick="0" advTm="19301"/>
    </mc:Choice>
    <mc:Fallback xmlns="">
      <p:transition spd="slow" advClick="0" advTm="19301"/>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252E8-151D-4A80-B399-2DAC76395267}"/>
              </a:ext>
            </a:extLst>
          </p:cNvPr>
          <p:cNvSpPr>
            <a:spLocks noGrp="1"/>
          </p:cNvSpPr>
          <p:nvPr>
            <p:ph type="title"/>
          </p:nvPr>
        </p:nvSpPr>
        <p:spPr/>
        <p:txBody>
          <a:bodyPr/>
          <a:lstStyle/>
          <a:p>
            <a:r>
              <a:rPr lang="en-CA" dirty="0"/>
              <a:t>Ensuring confidence for all</a:t>
            </a:r>
          </a:p>
        </p:txBody>
      </p:sp>
      <p:sp>
        <p:nvSpPr>
          <p:cNvPr id="3" name="Content Placeholder 2">
            <a:extLst>
              <a:ext uri="{FF2B5EF4-FFF2-40B4-BE49-F238E27FC236}">
                <a16:creationId xmlns:a16="http://schemas.microsoft.com/office/drawing/2014/main" id="{F4619038-0C5E-4E53-ACE0-EEE6A674D74E}"/>
              </a:ext>
            </a:extLst>
          </p:cNvPr>
          <p:cNvSpPr>
            <a:spLocks noGrp="1"/>
          </p:cNvSpPr>
          <p:nvPr>
            <p:ph sz="quarter" idx="13"/>
          </p:nvPr>
        </p:nvSpPr>
        <p:spPr/>
        <p:txBody>
          <a:bodyPr/>
          <a:lstStyle/>
          <a:p>
            <a:r>
              <a:rPr lang="en-US" dirty="0"/>
              <a:t>By modifying games and activities so that they are appropriate for each child’s ability level, they ensure the child has fun and achieves success which builds confidence. </a:t>
            </a:r>
            <a:endParaRPr lang="en-CA" dirty="0"/>
          </a:p>
        </p:txBody>
      </p:sp>
    </p:spTree>
    <p:extLst>
      <p:ext uri="{BB962C8B-B14F-4D97-AF65-F5344CB8AC3E}">
        <p14:creationId xmlns:p14="http://schemas.microsoft.com/office/powerpoint/2010/main" val="2637202044"/>
      </p:ext>
    </p:extLst>
  </p:cSld>
  <p:clrMapOvr>
    <a:masterClrMapping/>
  </p:clrMapOvr>
  <mc:AlternateContent xmlns:mc="http://schemas.openxmlformats.org/markup-compatibility/2006" xmlns:p14="http://schemas.microsoft.com/office/powerpoint/2010/main">
    <mc:Choice Requires="p14">
      <p:transition spd="slow" p14:dur="2000" advClick="0" advTm="18576"/>
    </mc:Choice>
    <mc:Fallback xmlns="">
      <p:transition spd="slow" advClick="0" advTm="18576"/>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AB6F4-431A-47C0-AB89-33609301E937}"/>
              </a:ext>
            </a:extLst>
          </p:cNvPr>
          <p:cNvSpPr>
            <a:spLocks noGrp="1"/>
          </p:cNvSpPr>
          <p:nvPr>
            <p:ph type="title"/>
          </p:nvPr>
        </p:nvSpPr>
        <p:spPr/>
        <p:txBody>
          <a:bodyPr/>
          <a:lstStyle/>
          <a:p>
            <a:r>
              <a:rPr lang="en-CA" dirty="0"/>
              <a:t>Inclusive for all</a:t>
            </a:r>
          </a:p>
        </p:txBody>
      </p:sp>
      <p:sp>
        <p:nvSpPr>
          <p:cNvPr id="3" name="Content Placeholder 2">
            <a:extLst>
              <a:ext uri="{FF2B5EF4-FFF2-40B4-BE49-F238E27FC236}">
                <a16:creationId xmlns:a16="http://schemas.microsoft.com/office/drawing/2014/main" id="{E4D5A62D-6F86-4CC2-A1D6-F5A5BB1BE2E6}"/>
              </a:ext>
            </a:extLst>
          </p:cNvPr>
          <p:cNvSpPr>
            <a:spLocks noGrp="1"/>
          </p:cNvSpPr>
          <p:nvPr>
            <p:ph sz="quarter" idx="13"/>
          </p:nvPr>
        </p:nvSpPr>
        <p:spPr/>
        <p:txBody>
          <a:bodyPr/>
          <a:lstStyle/>
          <a:p>
            <a:r>
              <a:rPr lang="en-US" dirty="0"/>
              <a:t>Inclusiveness is learned by children when we bring children of all abilities and backgrounds together to engage in the same activities. </a:t>
            </a:r>
            <a:endParaRPr lang="en-CA" dirty="0"/>
          </a:p>
        </p:txBody>
      </p:sp>
    </p:spTree>
    <p:extLst>
      <p:ext uri="{BB962C8B-B14F-4D97-AF65-F5344CB8AC3E}">
        <p14:creationId xmlns:p14="http://schemas.microsoft.com/office/powerpoint/2010/main" val="4079053213"/>
      </p:ext>
    </p:extLst>
  </p:cSld>
  <p:clrMapOvr>
    <a:masterClrMapping/>
  </p:clrMapOvr>
  <mc:AlternateContent xmlns:mc="http://schemas.openxmlformats.org/markup-compatibility/2006" xmlns:p14="http://schemas.microsoft.com/office/powerpoint/2010/main">
    <mc:Choice Requires="p14">
      <p:transition spd="slow" p14:dur="2000" advClick="0" advTm="18222"/>
    </mc:Choice>
    <mc:Fallback xmlns="">
      <p:transition spd="slow" advClick="0" advTm="18222"/>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0BAEB-DE2D-485E-A1AE-9B30424FD63B}"/>
              </a:ext>
            </a:extLst>
          </p:cNvPr>
          <p:cNvSpPr>
            <a:spLocks noGrp="1"/>
          </p:cNvSpPr>
          <p:nvPr>
            <p:ph type="title"/>
          </p:nvPr>
        </p:nvSpPr>
        <p:spPr/>
        <p:txBody>
          <a:bodyPr/>
          <a:lstStyle/>
          <a:p>
            <a:r>
              <a:rPr lang="en-CA" dirty="0"/>
              <a:t>Cooperation, team work and fun</a:t>
            </a:r>
          </a:p>
        </p:txBody>
      </p:sp>
      <p:sp>
        <p:nvSpPr>
          <p:cNvPr id="3" name="Content Placeholder 2">
            <a:extLst>
              <a:ext uri="{FF2B5EF4-FFF2-40B4-BE49-F238E27FC236}">
                <a16:creationId xmlns:a16="http://schemas.microsoft.com/office/drawing/2014/main" id="{46932221-0195-42B9-BA57-2DA81A42E0CE}"/>
              </a:ext>
            </a:extLst>
          </p:cNvPr>
          <p:cNvSpPr>
            <a:spLocks noGrp="1"/>
          </p:cNvSpPr>
          <p:nvPr>
            <p:ph sz="quarter" idx="13"/>
          </p:nvPr>
        </p:nvSpPr>
        <p:spPr/>
        <p:txBody>
          <a:bodyPr/>
          <a:lstStyle/>
          <a:p>
            <a:r>
              <a:rPr lang="en-US" dirty="0"/>
              <a:t>These qualities develop when each child contributes in the activity, has success and feels valued by the group, by playing games that require a group effort and cooperation. This naturally leads to fun.</a:t>
            </a:r>
            <a:endParaRPr lang="en-CA" dirty="0"/>
          </a:p>
        </p:txBody>
      </p:sp>
    </p:spTree>
    <p:extLst>
      <p:ext uri="{BB962C8B-B14F-4D97-AF65-F5344CB8AC3E}">
        <p14:creationId xmlns:p14="http://schemas.microsoft.com/office/powerpoint/2010/main" val="2675094257"/>
      </p:ext>
    </p:extLst>
  </p:cSld>
  <p:clrMapOvr>
    <a:masterClrMapping/>
  </p:clrMapOvr>
  <mc:AlternateContent xmlns:mc="http://schemas.openxmlformats.org/markup-compatibility/2006" xmlns:p14="http://schemas.microsoft.com/office/powerpoint/2010/main">
    <mc:Choice Requires="p14">
      <p:transition spd="slow" p14:dur="2000" advClick="0" advTm="26188"/>
    </mc:Choice>
    <mc:Fallback xmlns="">
      <p:transition spd="slow" advClick="0" advTm="26188"/>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a:t> the village as well as the regional district partnered with the library. </a:t>
            </a:r>
          </a:p>
        </p:txBody>
      </p:sp>
      <p:sp>
        <p:nvSpPr>
          <p:cNvPr id="3" name="Text Placeholder 2"/>
          <p:cNvSpPr>
            <a:spLocks noGrp="1"/>
          </p:cNvSpPr>
          <p:nvPr>
            <p:ph type="body" idx="1"/>
          </p:nvPr>
        </p:nvSpPr>
        <p:spPr/>
        <p:txBody>
          <a:bodyPr/>
          <a:lstStyle/>
          <a:p>
            <a:endParaRPr lang="en-CA" dirty="0"/>
          </a:p>
          <a:p>
            <a:r>
              <a:rPr lang="en-CA" dirty="0"/>
              <a:t>They supply the hall next to the library for the physical portion for free.</a:t>
            </a:r>
          </a:p>
        </p:txBody>
      </p:sp>
    </p:spTree>
    <p:extLst>
      <p:ext uri="{BB962C8B-B14F-4D97-AF65-F5344CB8AC3E}">
        <p14:creationId xmlns:p14="http://schemas.microsoft.com/office/powerpoint/2010/main" val="3915346935"/>
      </p:ext>
    </p:extLst>
  </p:cSld>
  <p:clrMapOvr>
    <a:masterClrMapping/>
  </p:clrMapOvr>
  <mc:AlternateContent xmlns:mc="http://schemas.openxmlformats.org/markup-compatibility/2006" xmlns:p14="http://schemas.microsoft.com/office/powerpoint/2010/main">
    <mc:Choice Requires="p14">
      <p:transition spd="slow" p14:dur="2000" advClick="0" advTm="9263"/>
    </mc:Choice>
    <mc:Fallback xmlns="">
      <p:transition spd="slow" advClick="0" advTm="9263"/>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a:t>With the hall came some sports equipment </a:t>
            </a:r>
          </a:p>
        </p:txBody>
      </p:sp>
      <p:sp>
        <p:nvSpPr>
          <p:cNvPr id="3" name="Content Placeholder 2"/>
          <p:cNvSpPr>
            <a:spLocks noGrp="1"/>
          </p:cNvSpPr>
          <p:nvPr>
            <p:ph sz="quarter" idx="13"/>
          </p:nvPr>
        </p:nvSpPr>
        <p:spPr/>
        <p:txBody>
          <a:bodyPr/>
          <a:lstStyle/>
          <a:p>
            <a:r>
              <a:rPr lang="en-CA" dirty="0"/>
              <a:t>Unfortunately the equipment was well used, not enough for all the children who attended my program and much of it broken.</a:t>
            </a:r>
          </a:p>
        </p:txBody>
      </p:sp>
    </p:spTree>
    <p:extLst>
      <p:ext uri="{BB962C8B-B14F-4D97-AF65-F5344CB8AC3E}">
        <p14:creationId xmlns:p14="http://schemas.microsoft.com/office/powerpoint/2010/main" val="2279803624"/>
      </p:ext>
    </p:extLst>
  </p:cSld>
  <p:clrMapOvr>
    <a:masterClrMapping/>
  </p:clrMapOvr>
  <mc:AlternateContent xmlns:mc="http://schemas.openxmlformats.org/markup-compatibility/2006" xmlns:p14="http://schemas.microsoft.com/office/powerpoint/2010/main">
    <mc:Choice Requires="p14">
      <p:transition spd="slow" p14:dur="2000" advClick="0" advTm="15344"/>
    </mc:Choice>
    <mc:Fallback xmlns="">
      <p:transition spd="slow" advClick="0" advTm="15344"/>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a:t>In a village you know many people and the ladies at the post office put a flyer about a grant in my post office box, thinking the library could use the funding</a:t>
            </a:r>
            <a:br>
              <a:rPr lang="en-CA" dirty="0"/>
            </a:br>
            <a:endParaRPr lang="en-CA" dirty="0"/>
          </a:p>
        </p:txBody>
      </p:sp>
      <p:sp>
        <p:nvSpPr>
          <p:cNvPr id="3" name="Content Placeholder 2"/>
          <p:cNvSpPr>
            <a:spLocks noGrp="1"/>
          </p:cNvSpPr>
          <p:nvPr>
            <p:ph sz="quarter" idx="13"/>
          </p:nvPr>
        </p:nvSpPr>
        <p:spPr>
          <a:xfrm>
            <a:off x="685800" y="3016469"/>
            <a:ext cx="10394707" cy="2358116"/>
          </a:xfrm>
        </p:spPr>
        <p:txBody>
          <a:bodyPr/>
          <a:lstStyle/>
          <a:p>
            <a:r>
              <a:rPr lang="en-CA" dirty="0"/>
              <a:t>It was for the Canada post community foundation grant</a:t>
            </a:r>
          </a:p>
        </p:txBody>
      </p:sp>
    </p:spTree>
    <p:extLst>
      <p:ext uri="{BB962C8B-B14F-4D97-AF65-F5344CB8AC3E}">
        <p14:creationId xmlns:p14="http://schemas.microsoft.com/office/powerpoint/2010/main" val="183370558"/>
      </p:ext>
    </p:extLst>
  </p:cSld>
  <p:clrMapOvr>
    <a:masterClrMapping/>
  </p:clrMapOvr>
  <mc:AlternateContent xmlns:mc="http://schemas.openxmlformats.org/markup-compatibility/2006" xmlns:p14="http://schemas.microsoft.com/office/powerpoint/2010/main">
    <mc:Choice Requires="p14">
      <p:transition spd="slow" p14:dur="2000" advClick="0" advTm="14156"/>
    </mc:Choice>
    <mc:Fallback xmlns="">
      <p:transition spd="slow" advClick="0" advTm="14156"/>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My Public services director was receptive to the idea </a:t>
            </a:r>
          </a:p>
        </p:txBody>
      </p:sp>
      <p:sp>
        <p:nvSpPr>
          <p:cNvPr id="4" name="Text Placeholder 3"/>
          <p:cNvSpPr>
            <a:spLocks noGrp="1"/>
          </p:cNvSpPr>
          <p:nvPr>
            <p:ph type="body" sz="half" idx="2"/>
          </p:nvPr>
        </p:nvSpPr>
        <p:spPr/>
        <p:txBody>
          <a:bodyPr/>
          <a:lstStyle/>
          <a:p>
            <a:r>
              <a:rPr lang="en-CA" dirty="0"/>
              <a:t>I wrote the grant and sent it for her approval and input.</a:t>
            </a:r>
          </a:p>
        </p:txBody>
      </p:sp>
      <p:sp>
        <p:nvSpPr>
          <p:cNvPr id="3" name="Picture Placeholder 2"/>
          <p:cNvSpPr>
            <a:spLocks noGrp="1"/>
          </p:cNvSpPr>
          <p:nvPr>
            <p:ph type="pic" idx="1"/>
          </p:nvPr>
        </p:nvSpPr>
        <p:spPr/>
      </p:sp>
    </p:spTree>
    <p:extLst>
      <p:ext uri="{BB962C8B-B14F-4D97-AF65-F5344CB8AC3E}">
        <p14:creationId xmlns:p14="http://schemas.microsoft.com/office/powerpoint/2010/main" val="2238108472"/>
      </p:ext>
    </p:extLst>
  </p:cSld>
  <p:clrMapOvr>
    <a:masterClrMapping/>
  </p:clrMapOvr>
  <mc:AlternateContent xmlns:mc="http://schemas.openxmlformats.org/markup-compatibility/2006" xmlns:p14="http://schemas.microsoft.com/office/powerpoint/2010/main">
    <mc:Choice Requires="p14">
      <p:transition spd="slow" p14:dur="2000" advClick="0" advTm="8732"/>
    </mc:Choice>
    <mc:Fallback xmlns="">
      <p:transition spd="slow" advClick="0" advTm="8732"/>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a:t>We received notification that we were successful </a:t>
            </a:r>
          </a:p>
        </p:txBody>
      </p:sp>
      <p:pic>
        <p:nvPicPr>
          <p:cNvPr id="4" name="Picture Placeholder 6" descr="Castigatorul lunii septembrie - Bianca Roman - 207 | CitesteAsta"/>
          <p:cNvPicPr>
            <a:picLocks noGrp="1" noChangeAspect="1"/>
          </p:cNvPicPr>
          <p:nvPr>
            <p:ph sz="quarter" idx="13"/>
          </p:nvPr>
        </p:nvPicPr>
        <p:blipFill>
          <a:blip r:embed="rId2">
            <a:extLst>
              <a:ext uri="{28A0092B-C50C-407E-A947-70E740481C1C}">
                <a14:useLocalDpi xmlns:a14="http://schemas.microsoft.com/office/drawing/2010/main" val="0"/>
              </a:ext>
            </a:extLst>
          </a:blip>
          <a:srcRect t="14146" b="14146"/>
          <a:stretch>
            <a:fillRect/>
          </a:stretch>
        </p:blipFill>
        <p:spPr>
          <a:xfrm>
            <a:off x="1229710" y="2017986"/>
            <a:ext cx="9175531" cy="3090042"/>
          </a:xfrm>
        </p:spPr>
      </p:pic>
    </p:spTree>
    <p:extLst>
      <p:ext uri="{BB962C8B-B14F-4D97-AF65-F5344CB8AC3E}">
        <p14:creationId xmlns:p14="http://schemas.microsoft.com/office/powerpoint/2010/main" val="3714441996"/>
      </p:ext>
    </p:extLst>
  </p:cSld>
  <p:clrMapOvr>
    <a:masterClrMapping/>
  </p:clrMapOvr>
  <mc:AlternateContent xmlns:mc="http://schemas.openxmlformats.org/markup-compatibility/2006" xmlns:p14="http://schemas.microsoft.com/office/powerpoint/2010/main">
    <mc:Choice Requires="p14">
      <p:transition spd="slow" p14:dur="2000" advClick="0" advTm="4744"/>
    </mc:Choice>
    <mc:Fallback xmlns="">
      <p:transition spd="slow" advClick="0" advTm="4744"/>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How it came to be</a:t>
            </a:r>
          </a:p>
        </p:txBody>
      </p:sp>
      <p:sp>
        <p:nvSpPr>
          <p:cNvPr id="3" name="Content Placeholder 2"/>
          <p:cNvSpPr>
            <a:spLocks noGrp="1"/>
          </p:cNvSpPr>
          <p:nvPr>
            <p:ph sz="quarter" idx="13"/>
          </p:nvPr>
        </p:nvSpPr>
        <p:spPr/>
        <p:txBody>
          <a:bodyPr/>
          <a:lstStyle/>
          <a:p>
            <a:r>
              <a:rPr lang="en-CA" dirty="0"/>
              <a:t>There was a gap in programming for the kids who were not ready for preschool so I was </a:t>
            </a:r>
          </a:p>
          <a:p>
            <a:pPr marL="0" indent="0">
              <a:buNone/>
            </a:pPr>
            <a:r>
              <a:rPr lang="en-CA" dirty="0"/>
              <a:t>Approached by the facilities supervisor and asked if there was something the library could</a:t>
            </a:r>
          </a:p>
          <a:p>
            <a:pPr marL="0" indent="0">
              <a:buNone/>
            </a:pPr>
            <a:r>
              <a:rPr lang="en-CA" dirty="0"/>
              <a:t> do with programming for this group </a:t>
            </a:r>
          </a:p>
          <a:p>
            <a:pPr marL="0" indent="0">
              <a:buNone/>
            </a:pPr>
            <a:r>
              <a:rPr lang="en-CA" dirty="0"/>
              <a:t> </a:t>
            </a:r>
          </a:p>
        </p:txBody>
      </p:sp>
    </p:spTree>
    <p:extLst>
      <p:ext uri="{BB962C8B-B14F-4D97-AF65-F5344CB8AC3E}">
        <p14:creationId xmlns:p14="http://schemas.microsoft.com/office/powerpoint/2010/main" val="3973771260"/>
      </p:ext>
    </p:extLst>
  </p:cSld>
  <p:clrMapOvr>
    <a:masterClrMapping/>
  </p:clrMapOvr>
  <mc:AlternateContent xmlns:mc="http://schemas.openxmlformats.org/markup-compatibility/2006" xmlns:p14="http://schemas.microsoft.com/office/powerpoint/2010/main">
    <mc:Choice Requires="p14">
      <p:transition spd="slow" p14:dur="2000" advClick="0" advTm="22212"/>
    </mc:Choice>
    <mc:Fallback xmlns="">
      <p:transition spd="slow" advClick="0" advTm="22212"/>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We now have the equipment we need to run the program for over 20 children</a:t>
            </a:r>
          </a:p>
        </p:txBody>
      </p:sp>
      <p:sp>
        <p:nvSpPr>
          <p:cNvPr id="3" name="Text Placeholder 2"/>
          <p:cNvSpPr>
            <a:spLocks noGrp="1"/>
          </p:cNvSpPr>
          <p:nvPr>
            <p:ph type="body" idx="1"/>
          </p:nvPr>
        </p:nvSpPr>
        <p:spPr/>
        <p:txBody>
          <a:bodyPr/>
          <a:lstStyle/>
          <a:p>
            <a:r>
              <a:rPr lang="en-CA" dirty="0"/>
              <a:t>We have balls, bean bags, spot markers, cones, hoops and a versatile obstacle course.</a:t>
            </a:r>
          </a:p>
        </p:txBody>
      </p:sp>
    </p:spTree>
    <p:extLst>
      <p:ext uri="{BB962C8B-B14F-4D97-AF65-F5344CB8AC3E}">
        <p14:creationId xmlns:p14="http://schemas.microsoft.com/office/powerpoint/2010/main" val="621727111"/>
      </p:ext>
    </p:extLst>
  </p:cSld>
  <p:clrMapOvr>
    <a:masterClrMapping/>
  </p:clrMapOvr>
  <mc:AlternateContent xmlns:mc="http://schemas.openxmlformats.org/markup-compatibility/2006" xmlns:p14="http://schemas.microsoft.com/office/powerpoint/2010/main">
    <mc:Choice Requires="p14">
      <p:transition spd="slow" p14:dur="2000" advClick="0" advTm="11663"/>
    </mc:Choice>
    <mc:Fallback xmlns="">
      <p:transition spd="slow" advClick="0" advTm="11663"/>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a:t>Similar to these:</a:t>
            </a:r>
            <a:br>
              <a:rPr lang="en-CA" dirty="0"/>
            </a:br>
            <a:endParaRPr lang="en-CA" dirty="0"/>
          </a:p>
        </p:txBody>
      </p:sp>
      <p:pic>
        <p:nvPicPr>
          <p:cNvPr id="4" name="Content Placeholder 3" descr="Clipart - Red Marke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6336288" y="486042"/>
            <a:ext cx="1223016" cy="1223016"/>
          </a:xfrm>
        </p:spPr>
      </p:pic>
      <p:pic>
        <p:nvPicPr>
          <p:cNvPr id="5" name="Picture 4" descr="word requests - How to name these cones to mark a field for sport activities? - Chinese Language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846" y="2618444"/>
            <a:ext cx="2318188" cy="2318188"/>
          </a:xfrm>
          <a:prstGeom prst="rect">
            <a:avLst/>
          </a:prstGeom>
        </p:spPr>
      </p:pic>
      <p:pic>
        <p:nvPicPr>
          <p:cNvPr id="6" name="Picture 5" descr="Family Volley: FAMILY FUN FRIDAY! Tic Tac Tos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52064" y="1508777"/>
            <a:ext cx="2494564" cy="2494564"/>
          </a:xfrm>
          <a:prstGeom prst="rect">
            <a:avLst/>
          </a:prstGeom>
        </p:spPr>
      </p:pic>
      <p:pic>
        <p:nvPicPr>
          <p:cNvPr id="7" name="Picture 6" descr="File:Lax ball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4723" y="3909298"/>
            <a:ext cx="2915781" cy="2291255"/>
          </a:xfrm>
          <a:prstGeom prst="rect">
            <a:avLst/>
          </a:prstGeom>
        </p:spPr>
      </p:pic>
      <p:pic>
        <p:nvPicPr>
          <p:cNvPr id="8" name="Picture 7" descr="Dejuguetes: Hula Hoop"/>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89261" y="1807496"/>
            <a:ext cx="2857500" cy="2857500"/>
          </a:xfrm>
          <a:prstGeom prst="rect">
            <a:avLst/>
          </a:prstGeom>
        </p:spPr>
      </p:pic>
      <p:pic>
        <p:nvPicPr>
          <p:cNvPr id="9" name="Picture 8" descr="Turn It Up Tuesday 49 - The Mom Maven"/>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05518" y="2031749"/>
            <a:ext cx="2318407" cy="3491577"/>
          </a:xfrm>
          <a:prstGeom prst="rect">
            <a:avLst/>
          </a:prstGeom>
        </p:spPr>
      </p:pic>
    </p:spTree>
    <p:extLst>
      <p:ext uri="{BB962C8B-B14F-4D97-AF65-F5344CB8AC3E}">
        <p14:creationId xmlns:p14="http://schemas.microsoft.com/office/powerpoint/2010/main" val="53733012"/>
      </p:ext>
    </p:extLst>
  </p:cSld>
  <p:clrMapOvr>
    <a:masterClrMapping/>
  </p:clrMapOvr>
  <mc:AlternateContent xmlns:mc="http://schemas.openxmlformats.org/markup-compatibility/2006" xmlns:p14="http://schemas.microsoft.com/office/powerpoint/2010/main">
    <mc:Choice Requires="p14">
      <p:transition spd="slow" p14:dur="2000" advClick="0" advTm="7984"/>
    </mc:Choice>
    <mc:Fallback xmlns="">
      <p:transition spd="slow" advClick="0" advTm="7984"/>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300CA-819A-4244-A596-E21CAC33A8A4}"/>
              </a:ext>
            </a:extLst>
          </p:cNvPr>
          <p:cNvSpPr>
            <a:spLocks noGrp="1"/>
          </p:cNvSpPr>
          <p:nvPr>
            <p:ph type="title"/>
          </p:nvPr>
        </p:nvSpPr>
        <p:spPr/>
        <p:txBody>
          <a:bodyPr/>
          <a:lstStyle/>
          <a:p>
            <a:r>
              <a:rPr lang="en-US" dirty="0"/>
              <a:t>The program offers early learners the opportunity to learn pre reading skills as well as physical literacy skills</a:t>
            </a:r>
            <a:endParaRPr lang="en-CA" dirty="0"/>
          </a:p>
        </p:txBody>
      </p:sp>
      <p:sp>
        <p:nvSpPr>
          <p:cNvPr id="3" name="Text Placeholder 2">
            <a:extLst>
              <a:ext uri="{FF2B5EF4-FFF2-40B4-BE49-F238E27FC236}">
                <a16:creationId xmlns:a16="http://schemas.microsoft.com/office/drawing/2014/main" id="{23DB1D4E-E00F-4B43-B4EF-E4D0F3CB8C30}"/>
              </a:ext>
            </a:extLst>
          </p:cNvPr>
          <p:cNvSpPr>
            <a:spLocks noGrp="1"/>
          </p:cNvSpPr>
          <p:nvPr>
            <p:ph type="body" idx="1"/>
          </p:nvPr>
        </p:nvSpPr>
        <p:spPr/>
        <p:txBody>
          <a:bodyPr/>
          <a:lstStyle/>
          <a:p>
            <a:r>
              <a:rPr lang="en-US" dirty="0"/>
              <a:t>Through the use of stories and sports resources, children will be learning the concepts of direction, color, balance, pre reading, taking turns, patience, sport readiness and socialization.</a:t>
            </a:r>
            <a:endParaRPr lang="en-CA" dirty="0"/>
          </a:p>
        </p:txBody>
      </p:sp>
      <p:sp>
        <p:nvSpPr>
          <p:cNvPr id="6" name="Rectangle 3">
            <a:extLst>
              <a:ext uri="{FF2B5EF4-FFF2-40B4-BE49-F238E27FC236}">
                <a16:creationId xmlns:a16="http://schemas.microsoft.com/office/drawing/2014/main" id="{B3828E21-64BD-4491-9094-92521772F6B1}"/>
              </a:ext>
            </a:extLst>
          </p:cNvPr>
          <p:cNvSpPr>
            <a:spLocks noChangeArrowheads="1"/>
          </p:cNvSpPr>
          <p:nvPr/>
        </p:nvSpPr>
        <p:spPr bwMode="auto">
          <a:xfrm>
            <a:off x="0" y="0"/>
            <a:ext cx="2560638" cy="15875"/>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38088" rIns="0" bIns="38088" numCol="1" anchor="ctr" anchorCtr="0" compatLnSpc="1">
            <a:prstTxWarp prst="textNoShape">
              <a:avLst/>
            </a:prstTxWarp>
            <a:spAutoFit/>
          </a:bodyPr>
          <a:lstStyle/>
          <a:p>
            <a:endParaRPr lang="en-CA"/>
          </a:p>
        </p:txBody>
      </p:sp>
      <p:sp>
        <p:nvSpPr>
          <p:cNvPr id="7" name="Rectangle 4">
            <a:extLst>
              <a:ext uri="{FF2B5EF4-FFF2-40B4-BE49-F238E27FC236}">
                <a16:creationId xmlns:a16="http://schemas.microsoft.com/office/drawing/2014/main" id="{7AFBCA26-CF3D-4612-A144-58716767EC5A}"/>
              </a:ext>
            </a:extLst>
          </p:cNvPr>
          <p:cNvSpPr>
            <a:spLocks noChangeArrowheads="1"/>
          </p:cNvSpPr>
          <p:nvPr/>
        </p:nvSpPr>
        <p:spPr bwMode="auto">
          <a:xfrm>
            <a:off x="0" y="90100"/>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916661333"/>
      </p:ext>
    </p:extLst>
  </p:cSld>
  <p:clrMapOvr>
    <a:masterClrMapping/>
  </p:clrMapOvr>
  <mc:AlternateContent xmlns:mc="http://schemas.openxmlformats.org/markup-compatibility/2006" xmlns:p14="http://schemas.microsoft.com/office/powerpoint/2010/main">
    <mc:Choice Requires="p14">
      <p:transition spd="slow" p14:dur="2000" advClick="0" advTm="21899"/>
    </mc:Choice>
    <mc:Fallback xmlns="">
      <p:transition spd="slow" advClick="0" advTm="21899"/>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My programs consist of:</a:t>
            </a:r>
          </a:p>
        </p:txBody>
      </p:sp>
      <p:sp>
        <p:nvSpPr>
          <p:cNvPr id="3" name="Content Placeholder 2"/>
          <p:cNvSpPr>
            <a:spLocks noGrp="1"/>
          </p:cNvSpPr>
          <p:nvPr>
            <p:ph sz="quarter" idx="13"/>
          </p:nvPr>
        </p:nvSpPr>
        <p:spPr/>
        <p:txBody>
          <a:bodyPr>
            <a:normAutofit/>
          </a:bodyPr>
          <a:lstStyle/>
          <a:p>
            <a:r>
              <a:rPr lang="en-CA" sz="3200" dirty="0"/>
              <a:t>25 minutes of participation stories, rhymes and songs</a:t>
            </a:r>
          </a:p>
        </p:txBody>
      </p:sp>
    </p:spTree>
    <p:extLst>
      <p:ext uri="{BB962C8B-B14F-4D97-AF65-F5344CB8AC3E}">
        <p14:creationId xmlns:p14="http://schemas.microsoft.com/office/powerpoint/2010/main" val="2412811277"/>
      </p:ext>
    </p:extLst>
  </p:cSld>
  <p:clrMapOvr>
    <a:masterClrMapping/>
  </p:clrMapOvr>
  <mc:AlternateContent xmlns:mc="http://schemas.openxmlformats.org/markup-compatibility/2006" xmlns:p14="http://schemas.microsoft.com/office/powerpoint/2010/main">
    <mc:Choice Requires="p14">
      <p:transition spd="slow" p14:dur="2000" advClick="0" advTm="9835"/>
    </mc:Choice>
    <mc:Fallback xmlns="">
      <p:transition spd="slow" advClick="0" advTm="9835"/>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Lots of movement</a:t>
            </a:r>
          </a:p>
        </p:txBody>
      </p:sp>
      <p:sp>
        <p:nvSpPr>
          <p:cNvPr id="3" name="Content Placeholder 2"/>
          <p:cNvSpPr>
            <a:spLocks noGrp="1"/>
          </p:cNvSpPr>
          <p:nvPr>
            <p:ph sz="quarter" idx="13"/>
          </p:nvPr>
        </p:nvSpPr>
        <p:spPr/>
        <p:txBody>
          <a:bodyPr/>
          <a:lstStyle/>
          <a:p>
            <a:r>
              <a:rPr lang="en-CA" dirty="0"/>
              <a:t>And repetition, Not only in the songs, rhymes and actions as I soon found out</a:t>
            </a:r>
          </a:p>
        </p:txBody>
      </p:sp>
    </p:spTree>
    <p:extLst>
      <p:ext uri="{BB962C8B-B14F-4D97-AF65-F5344CB8AC3E}">
        <p14:creationId xmlns:p14="http://schemas.microsoft.com/office/powerpoint/2010/main" val="2950760267"/>
      </p:ext>
    </p:extLst>
  </p:cSld>
  <p:clrMapOvr>
    <a:masterClrMapping/>
  </p:clrMapOvr>
  <mc:AlternateContent xmlns:mc="http://schemas.openxmlformats.org/markup-compatibility/2006" xmlns:p14="http://schemas.microsoft.com/office/powerpoint/2010/main">
    <mc:Choice Requires="p14">
      <p:transition spd="slow" p14:dur="2000" advClick="0" advTm="7742"/>
    </mc:Choice>
    <mc:Fallback xmlns="">
      <p:transition spd="slow" advClick="0" advTm="7742"/>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We always start like this</a:t>
            </a:r>
          </a:p>
        </p:txBody>
      </p:sp>
      <p:sp>
        <p:nvSpPr>
          <p:cNvPr id="3" name="Content Placeholder 2"/>
          <p:cNvSpPr>
            <a:spLocks noGrp="1"/>
          </p:cNvSpPr>
          <p:nvPr>
            <p:ph sz="quarter" idx="13"/>
          </p:nvPr>
        </p:nvSpPr>
        <p:spPr/>
        <p:txBody>
          <a:bodyPr/>
          <a:lstStyle/>
          <a:p>
            <a:r>
              <a:rPr lang="en-CA" dirty="0" err="1"/>
              <a:t>Criss</a:t>
            </a:r>
            <a:r>
              <a:rPr lang="en-CA" dirty="0"/>
              <a:t> cross applesauce</a:t>
            </a:r>
          </a:p>
          <a:p>
            <a:pPr marL="0" indent="0">
              <a:buNone/>
            </a:pPr>
            <a:r>
              <a:rPr lang="en-CA" dirty="0"/>
              <a:t>This is the way the preschool and kinder-</a:t>
            </a:r>
          </a:p>
          <a:p>
            <a:pPr marL="0" indent="0">
              <a:buNone/>
            </a:pPr>
            <a:r>
              <a:rPr lang="en-CA" dirty="0"/>
              <a:t>Garten classes would like the kiddos to sit</a:t>
            </a:r>
          </a:p>
          <a:p>
            <a:pPr marL="0" indent="0">
              <a:buNone/>
            </a:pPr>
            <a:endParaRPr lang="en-CA" dirty="0"/>
          </a:p>
        </p:txBody>
      </p:sp>
      <p:pic>
        <p:nvPicPr>
          <p:cNvPr id="5" name="Picture 4" descr="Criss Cross Applesauce | Flickr - Photo Shar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49461" y="2345445"/>
            <a:ext cx="2658146" cy="2499824"/>
          </a:xfrm>
          <a:prstGeom prst="rect">
            <a:avLst/>
          </a:prstGeom>
        </p:spPr>
      </p:pic>
    </p:spTree>
    <p:extLst>
      <p:ext uri="{BB962C8B-B14F-4D97-AF65-F5344CB8AC3E}">
        <p14:creationId xmlns:p14="http://schemas.microsoft.com/office/powerpoint/2010/main" val="567039146"/>
      </p:ext>
    </p:extLst>
  </p:cSld>
  <p:clrMapOvr>
    <a:masterClrMapping/>
  </p:clrMapOvr>
  <mc:AlternateContent xmlns:mc="http://schemas.openxmlformats.org/markup-compatibility/2006" xmlns:p14="http://schemas.microsoft.com/office/powerpoint/2010/main">
    <mc:Choice Requires="p14">
      <p:transition spd="slow" p14:dur="2000" advClick="0" advTm="13326"/>
    </mc:Choice>
    <mc:Fallback xmlns="">
      <p:transition spd="slow" advClick="0" advTm="13326"/>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Use Stories such as: </a:t>
            </a:r>
          </a:p>
        </p:txBody>
      </p:sp>
      <p:sp>
        <p:nvSpPr>
          <p:cNvPr id="3" name="Content Placeholder 2"/>
          <p:cNvSpPr>
            <a:spLocks noGrp="1"/>
          </p:cNvSpPr>
          <p:nvPr>
            <p:ph sz="quarter" idx="13"/>
          </p:nvPr>
        </p:nvSpPr>
        <p:spPr/>
        <p:txBody>
          <a:bodyPr/>
          <a:lstStyle/>
          <a:p>
            <a:r>
              <a:rPr lang="en-CA" dirty="0"/>
              <a:t>This book begins with “hey you. Yes I’m talking to you. Stand up!”</a:t>
            </a:r>
          </a:p>
          <a:p>
            <a:r>
              <a:rPr lang="en-CA" dirty="0"/>
              <a:t>How can we not participate?</a:t>
            </a:r>
          </a:p>
        </p:txBody>
      </p:sp>
      <p:pic>
        <p:nvPicPr>
          <p:cNvPr id="5" name="Content Placeholder 3" descr="Bugs bugs bugs | Sunflower Storytim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43678" y="432389"/>
            <a:ext cx="3311525" cy="2810751"/>
          </a:xfrm>
          <a:prstGeom prst="rect">
            <a:avLst/>
          </a:prstGeom>
        </p:spPr>
      </p:pic>
    </p:spTree>
    <p:extLst>
      <p:ext uri="{BB962C8B-B14F-4D97-AF65-F5344CB8AC3E}">
        <p14:creationId xmlns:p14="http://schemas.microsoft.com/office/powerpoint/2010/main" val="3450622655"/>
      </p:ext>
    </p:extLst>
  </p:cSld>
  <p:clrMapOvr>
    <a:masterClrMapping/>
  </p:clrMapOvr>
  <mc:AlternateContent xmlns:mc="http://schemas.openxmlformats.org/markup-compatibility/2006" xmlns:p14="http://schemas.microsoft.com/office/powerpoint/2010/main">
    <mc:Choice Requires="p14">
      <p:transition spd="slow" p14:dur="2000" advClick="0" advTm="16770"/>
    </mc:Choice>
    <mc:Fallback xmlns="">
      <p:transition spd="slow" advClick="0" advTm="1677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That is exactly what we are looking for in a story; One that gets our kiddos listening and waiting for direction.</a:t>
            </a:r>
          </a:p>
        </p:txBody>
      </p:sp>
      <p:sp>
        <p:nvSpPr>
          <p:cNvPr id="3" name="Text Placeholder 2"/>
          <p:cNvSpPr>
            <a:spLocks noGrp="1"/>
          </p:cNvSpPr>
          <p:nvPr>
            <p:ph type="body" idx="1"/>
          </p:nvPr>
        </p:nvSpPr>
        <p:spPr/>
        <p:txBody>
          <a:bodyPr/>
          <a:lstStyle/>
          <a:p>
            <a:r>
              <a:rPr lang="en-CA" dirty="0"/>
              <a:t>The children do exactly as the book suggests…and so do I.                   This part is important as well!</a:t>
            </a:r>
          </a:p>
        </p:txBody>
      </p:sp>
      <p:pic>
        <p:nvPicPr>
          <p:cNvPr id="4" name="Picture 3" descr="Arrow PNG Transparent Images | PNG Al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36524" y="3879287"/>
            <a:ext cx="733510" cy="303830"/>
          </a:xfrm>
          <a:prstGeom prst="rect">
            <a:avLst/>
          </a:prstGeom>
        </p:spPr>
      </p:pic>
    </p:spTree>
    <p:extLst>
      <p:ext uri="{BB962C8B-B14F-4D97-AF65-F5344CB8AC3E}">
        <p14:creationId xmlns:p14="http://schemas.microsoft.com/office/powerpoint/2010/main" val="1451760841"/>
      </p:ext>
    </p:extLst>
  </p:cSld>
  <p:clrMapOvr>
    <a:masterClrMapping/>
  </p:clrMapOvr>
  <mc:AlternateContent xmlns:mc="http://schemas.openxmlformats.org/markup-compatibility/2006" xmlns:p14="http://schemas.microsoft.com/office/powerpoint/2010/main">
    <mc:Choice Requires="p14">
      <p:transition spd="slow" p14:dur="2000" advClick="0" advTm="18221"/>
    </mc:Choice>
    <mc:Fallback xmlns="">
      <p:transition spd="slow" advClick="0" advTm="18221"/>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If there is a number in the book</a:t>
            </a:r>
          </a:p>
        </p:txBody>
      </p:sp>
      <p:sp>
        <p:nvSpPr>
          <p:cNvPr id="3" name="Content Placeholder 2"/>
          <p:cNvSpPr>
            <a:spLocks noGrp="1"/>
          </p:cNvSpPr>
          <p:nvPr>
            <p:ph sz="quarter" idx="13"/>
          </p:nvPr>
        </p:nvSpPr>
        <p:spPr/>
        <p:txBody>
          <a:bodyPr/>
          <a:lstStyle/>
          <a:p>
            <a:r>
              <a:rPr lang="en-CA" dirty="0"/>
              <a:t>I ask can you show me the number with your fingers? Remember this needs to be an action packed program. </a:t>
            </a:r>
            <a:r>
              <a:rPr lang="en-CA" sz="4000" dirty="0"/>
              <a:t>we </a:t>
            </a:r>
            <a:r>
              <a:rPr lang="en-CA" dirty="0"/>
              <a:t>count showing it with our fingers. Modelling what I ask shows those who may not know. It also shows that we all participate. </a:t>
            </a:r>
          </a:p>
        </p:txBody>
      </p:sp>
    </p:spTree>
    <p:extLst>
      <p:ext uri="{BB962C8B-B14F-4D97-AF65-F5344CB8AC3E}">
        <p14:creationId xmlns:p14="http://schemas.microsoft.com/office/powerpoint/2010/main" val="3831335918"/>
      </p:ext>
    </p:extLst>
  </p:cSld>
  <p:clrMapOvr>
    <a:masterClrMapping/>
  </p:clrMapOvr>
  <mc:AlternateContent xmlns:mc="http://schemas.openxmlformats.org/markup-compatibility/2006" xmlns:p14="http://schemas.microsoft.com/office/powerpoint/2010/main">
    <mc:Choice Requires="p14">
      <p:transition spd="slow" p14:dur="2000" advClick="0" advTm="22789"/>
    </mc:Choice>
    <mc:Fallback xmlns="">
      <p:transition spd="slow" advClick="0" advTm="22789"/>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We love stories like</a:t>
            </a:r>
          </a:p>
        </p:txBody>
      </p:sp>
      <p:pic>
        <p:nvPicPr>
          <p:cNvPr id="4" name="Content Placeholder 3" descr="Jbrary - Tune in for Storytime Success"/>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8133146" y="409015"/>
            <a:ext cx="2857500" cy="2857500"/>
          </a:xfrm>
        </p:spPr>
      </p:pic>
      <p:pic>
        <p:nvPicPr>
          <p:cNvPr id="5" name="Picture 4" descr="Toddler Storytime: Favourite Read Alouds - Jbrar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9132" y="2249869"/>
            <a:ext cx="2828925" cy="3095625"/>
          </a:xfrm>
          <a:prstGeom prst="rect">
            <a:avLst/>
          </a:prstGeom>
        </p:spPr>
      </p:pic>
      <p:pic>
        <p:nvPicPr>
          <p:cNvPr id="6" name="Picture 5" descr="Toddler Storytime - Jbrary"/>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4896" y="2766453"/>
            <a:ext cx="2476500" cy="2428875"/>
          </a:xfrm>
          <a:prstGeom prst="rect">
            <a:avLst/>
          </a:prstGeom>
        </p:spPr>
      </p:pic>
      <p:pic>
        <p:nvPicPr>
          <p:cNvPr id="7" name="Picture 6" descr="clip-clop"/>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5730" y="1598502"/>
            <a:ext cx="2463800" cy="2603500"/>
          </a:xfrm>
          <a:prstGeom prst="rect">
            <a:avLst/>
          </a:prstGeom>
        </p:spPr>
      </p:pic>
    </p:spTree>
    <p:extLst>
      <p:ext uri="{BB962C8B-B14F-4D97-AF65-F5344CB8AC3E}">
        <p14:creationId xmlns:p14="http://schemas.microsoft.com/office/powerpoint/2010/main" val="557634160"/>
      </p:ext>
    </p:extLst>
  </p:cSld>
  <p:clrMapOvr>
    <a:masterClrMapping/>
  </p:clrMapOvr>
  <mc:AlternateContent xmlns:mc="http://schemas.openxmlformats.org/markup-compatibility/2006" xmlns:p14="http://schemas.microsoft.com/office/powerpoint/2010/main">
    <mc:Choice Requires="p14">
      <p:transition spd="slow" p14:dur="2000" advClick="0" advTm="8879"/>
    </mc:Choice>
    <mc:Fallback xmlns="">
      <p:transition spd="slow" advClick="0" advTm="8879"/>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a:t>This had to be something more than we were offering</a:t>
            </a:r>
          </a:p>
        </p:txBody>
      </p:sp>
      <p:sp>
        <p:nvSpPr>
          <p:cNvPr id="3" name="Content Placeholder 2"/>
          <p:cNvSpPr>
            <a:spLocks noGrp="1"/>
          </p:cNvSpPr>
          <p:nvPr>
            <p:ph sz="quarter" idx="13"/>
          </p:nvPr>
        </p:nvSpPr>
        <p:spPr/>
        <p:txBody>
          <a:bodyPr/>
          <a:lstStyle/>
          <a:p>
            <a:r>
              <a:rPr lang="en-CA" dirty="0"/>
              <a:t>these kiddos are not prepared to sit and listen to directives. Parents did not attend the regular story times as they believed their children would not sit through them. They wanted an active program.</a:t>
            </a:r>
          </a:p>
          <a:p>
            <a:r>
              <a:rPr lang="en-CA" dirty="0"/>
              <a:t>There had to be a creative way to bridge the gap </a:t>
            </a:r>
          </a:p>
          <a:p>
            <a:endParaRPr lang="en-CA" dirty="0"/>
          </a:p>
        </p:txBody>
      </p:sp>
    </p:spTree>
    <p:extLst>
      <p:ext uri="{BB962C8B-B14F-4D97-AF65-F5344CB8AC3E}">
        <p14:creationId xmlns:p14="http://schemas.microsoft.com/office/powerpoint/2010/main" val="2634425130"/>
      </p:ext>
    </p:extLst>
  </p:cSld>
  <p:clrMapOvr>
    <a:masterClrMapping/>
  </p:clrMapOvr>
  <mc:AlternateContent xmlns:mc="http://schemas.openxmlformats.org/markup-compatibility/2006" xmlns:p14="http://schemas.microsoft.com/office/powerpoint/2010/main">
    <mc:Choice Requires="p14">
      <p:transition spd="slow" p14:dur="2000" advClick="0" advTm="19078"/>
    </mc:Choice>
    <mc:Fallback xmlns="">
      <p:transition spd="slow" advClick="0" advTm="19078"/>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58DE0-010B-470E-BCF9-92E33709D59D}"/>
              </a:ext>
            </a:extLst>
          </p:cNvPr>
          <p:cNvSpPr>
            <a:spLocks noGrp="1"/>
          </p:cNvSpPr>
          <p:nvPr>
            <p:ph type="title"/>
          </p:nvPr>
        </p:nvSpPr>
        <p:spPr/>
        <p:txBody>
          <a:bodyPr/>
          <a:lstStyle/>
          <a:p>
            <a:r>
              <a:rPr lang="en-US" dirty="0"/>
              <a:t>And these:</a:t>
            </a:r>
            <a:endParaRPr lang="en-CA" dirty="0"/>
          </a:p>
        </p:txBody>
      </p:sp>
      <p:pic>
        <p:nvPicPr>
          <p:cNvPr id="5" name="Content Placeholder 4">
            <a:extLst>
              <a:ext uri="{FF2B5EF4-FFF2-40B4-BE49-F238E27FC236}">
                <a16:creationId xmlns:a16="http://schemas.microsoft.com/office/drawing/2014/main" id="{9390FC83-CFE8-4CAB-B4CF-0E18A62B63B7}"/>
              </a:ext>
            </a:extLst>
          </p:cNvPr>
          <p:cNvPicPr>
            <a:picLocks noGrp="1" noChangeAspect="1"/>
          </p:cNvPicPr>
          <p:nvPr>
            <p:ph sz="quarter" idx="13"/>
          </p:nvPr>
        </p:nvPicPr>
        <p:blipFill>
          <a:blip r:embed="rId2">
            <a:extLst>
              <a:ext uri="{837473B0-CC2E-450A-ABE3-18F120FF3D39}">
                <a1611:picAttrSrcUrl xmlns:a1611="http://schemas.microsoft.com/office/drawing/2016/11/main" r:id="rId3"/>
              </a:ext>
            </a:extLst>
          </a:blip>
          <a:stretch>
            <a:fillRect/>
          </a:stretch>
        </p:blipFill>
        <p:spPr>
          <a:xfrm>
            <a:off x="378917" y="2029460"/>
            <a:ext cx="2596235" cy="3311525"/>
          </a:xfrm>
        </p:spPr>
      </p:pic>
      <p:sp>
        <p:nvSpPr>
          <p:cNvPr id="6" name="TextBox 5">
            <a:extLst>
              <a:ext uri="{FF2B5EF4-FFF2-40B4-BE49-F238E27FC236}">
                <a16:creationId xmlns:a16="http://schemas.microsoft.com/office/drawing/2014/main" id="{A3983C4B-32D4-42DA-A1F7-D2163697CC56}"/>
              </a:ext>
            </a:extLst>
          </p:cNvPr>
          <p:cNvSpPr txBox="1"/>
          <p:nvPr/>
        </p:nvSpPr>
        <p:spPr>
          <a:xfrm>
            <a:off x="378917" y="5340985"/>
            <a:ext cx="2596235" cy="369332"/>
          </a:xfrm>
          <a:prstGeom prst="rect">
            <a:avLst/>
          </a:prstGeom>
          <a:noFill/>
        </p:spPr>
        <p:txBody>
          <a:bodyPr wrap="square" rtlCol="0">
            <a:spAutoFit/>
          </a:bodyPr>
          <a:lstStyle/>
          <a:p>
            <a:r>
              <a:rPr lang="en-CA" sz="900">
                <a:hlinkClick r:id="rId3" tooltip="http://fatfighters.blogspot.com/2005/05/so-many-books-so-little-time.html"/>
              </a:rPr>
              <a:t>This Photo</a:t>
            </a:r>
            <a:r>
              <a:rPr lang="en-CA" sz="900"/>
              <a:t> by Unknown Author is licensed under </a:t>
            </a:r>
            <a:r>
              <a:rPr lang="en-CA" sz="900">
                <a:hlinkClick r:id="rId4" tooltip="https://creativecommons.org/licenses/by-nc-sa/3.0/"/>
              </a:rPr>
              <a:t>CC BY-SA-NC</a:t>
            </a:r>
            <a:endParaRPr lang="en-CA" sz="900"/>
          </a:p>
        </p:txBody>
      </p:sp>
      <p:pic>
        <p:nvPicPr>
          <p:cNvPr id="8" name="Picture 7">
            <a:extLst>
              <a:ext uri="{FF2B5EF4-FFF2-40B4-BE49-F238E27FC236}">
                <a16:creationId xmlns:a16="http://schemas.microsoft.com/office/drawing/2014/main" id="{41FB05B4-F5BE-46E3-ADFD-5CB039E5A910}"/>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9225308" y="363855"/>
            <a:ext cx="1857375" cy="2381250"/>
          </a:xfrm>
          <a:prstGeom prst="rect">
            <a:avLst/>
          </a:prstGeom>
        </p:spPr>
      </p:pic>
      <p:sp>
        <p:nvSpPr>
          <p:cNvPr id="9" name="TextBox 8">
            <a:extLst>
              <a:ext uri="{FF2B5EF4-FFF2-40B4-BE49-F238E27FC236}">
                <a16:creationId xmlns:a16="http://schemas.microsoft.com/office/drawing/2014/main" id="{EAA2C135-8431-4588-AA81-C446F5DFCC67}"/>
              </a:ext>
            </a:extLst>
          </p:cNvPr>
          <p:cNvSpPr txBox="1"/>
          <p:nvPr/>
        </p:nvSpPr>
        <p:spPr>
          <a:xfrm>
            <a:off x="9225308" y="2745105"/>
            <a:ext cx="1857375" cy="369332"/>
          </a:xfrm>
          <a:prstGeom prst="rect">
            <a:avLst/>
          </a:prstGeom>
          <a:noFill/>
        </p:spPr>
        <p:txBody>
          <a:bodyPr wrap="square" rtlCol="0">
            <a:spAutoFit/>
          </a:bodyPr>
          <a:lstStyle/>
          <a:p>
            <a:r>
              <a:rPr lang="en-CA" sz="900">
                <a:hlinkClick r:id="rId6" tooltip="http://bethsnotesplus.com/2011/10/rumble-in-jungle.html"/>
              </a:rPr>
              <a:t>This Photo</a:t>
            </a:r>
            <a:r>
              <a:rPr lang="en-CA" sz="900"/>
              <a:t> by Unknown Author is licensed under </a:t>
            </a:r>
            <a:r>
              <a:rPr lang="en-CA" sz="900">
                <a:hlinkClick r:id="rId7" tooltip="https://creativecommons.org/licenses/by-nc-nd/3.0/"/>
              </a:rPr>
              <a:t>CC BY-NC-ND</a:t>
            </a:r>
            <a:endParaRPr lang="en-CA" sz="900"/>
          </a:p>
        </p:txBody>
      </p:sp>
      <p:pic>
        <p:nvPicPr>
          <p:cNvPr id="11" name="Picture 10">
            <a:extLst>
              <a:ext uri="{FF2B5EF4-FFF2-40B4-BE49-F238E27FC236}">
                <a16:creationId xmlns:a16="http://schemas.microsoft.com/office/drawing/2014/main" id="{DACF0A39-A626-47A0-9E16-E99B8BC65B22}"/>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8725725" y="3308985"/>
            <a:ext cx="2032000" cy="2032000"/>
          </a:xfrm>
          <a:prstGeom prst="rect">
            <a:avLst/>
          </a:prstGeom>
        </p:spPr>
      </p:pic>
      <p:sp>
        <p:nvSpPr>
          <p:cNvPr id="12" name="TextBox 11">
            <a:extLst>
              <a:ext uri="{FF2B5EF4-FFF2-40B4-BE49-F238E27FC236}">
                <a16:creationId xmlns:a16="http://schemas.microsoft.com/office/drawing/2014/main" id="{2D0BB514-B672-4AD8-83A5-5E334C654FC4}"/>
              </a:ext>
            </a:extLst>
          </p:cNvPr>
          <p:cNvSpPr txBox="1"/>
          <p:nvPr/>
        </p:nvSpPr>
        <p:spPr>
          <a:xfrm>
            <a:off x="8874760" y="4759564"/>
            <a:ext cx="2032000" cy="369332"/>
          </a:xfrm>
          <a:prstGeom prst="rect">
            <a:avLst/>
          </a:prstGeom>
          <a:noFill/>
        </p:spPr>
        <p:txBody>
          <a:bodyPr wrap="square" rtlCol="0">
            <a:spAutoFit/>
          </a:bodyPr>
          <a:lstStyle/>
          <a:p>
            <a:r>
              <a:rPr lang="en-CA" sz="900">
                <a:hlinkClick r:id="rId9" tooltip="https://sunflowerstorytime.com/2010/11/19/in-the-jungle/"/>
              </a:rPr>
              <a:t>This Photo</a:t>
            </a:r>
            <a:r>
              <a:rPr lang="en-CA" sz="900"/>
              <a:t> by Unknown Author is licensed under </a:t>
            </a:r>
            <a:r>
              <a:rPr lang="en-CA" sz="900">
                <a:hlinkClick r:id="rId10" tooltip="https://creativecommons.org/licenses/by-nc/3.0/"/>
              </a:rPr>
              <a:t>CC BY-NC</a:t>
            </a:r>
            <a:endParaRPr lang="en-CA" sz="900"/>
          </a:p>
        </p:txBody>
      </p:sp>
      <p:pic>
        <p:nvPicPr>
          <p:cNvPr id="14" name="Picture 13">
            <a:extLst>
              <a:ext uri="{FF2B5EF4-FFF2-40B4-BE49-F238E27FC236}">
                <a16:creationId xmlns:a16="http://schemas.microsoft.com/office/drawing/2014/main" id="{42666CBD-788E-4F82-B5A2-4596FBA9CD81}"/>
              </a:ext>
            </a:extLst>
          </p:cNvPr>
          <p:cNvPicPr>
            <a:picLocks noChangeAspect="1"/>
          </p:cNvPicPr>
          <p:nvPr/>
        </p:nvPicPr>
        <p:blipFill>
          <a:blip r:embed="rId11">
            <a:extLst>
              <a:ext uri="{837473B0-CC2E-450A-ABE3-18F120FF3D39}">
                <a1611:picAttrSrcUrl xmlns:a1611="http://schemas.microsoft.com/office/drawing/2016/11/main" r:id="rId12"/>
              </a:ext>
            </a:extLst>
          </a:blip>
          <a:stretch>
            <a:fillRect/>
          </a:stretch>
        </p:blipFill>
        <p:spPr>
          <a:xfrm>
            <a:off x="6478284" y="834232"/>
            <a:ext cx="2571750" cy="3048000"/>
          </a:xfrm>
          <a:prstGeom prst="rect">
            <a:avLst/>
          </a:prstGeom>
        </p:spPr>
      </p:pic>
      <p:sp>
        <p:nvSpPr>
          <p:cNvPr id="15" name="TextBox 14">
            <a:extLst>
              <a:ext uri="{FF2B5EF4-FFF2-40B4-BE49-F238E27FC236}">
                <a16:creationId xmlns:a16="http://schemas.microsoft.com/office/drawing/2014/main" id="{DCC8F171-B147-4F4F-B05D-45955C0025F7}"/>
              </a:ext>
            </a:extLst>
          </p:cNvPr>
          <p:cNvSpPr txBox="1"/>
          <p:nvPr/>
        </p:nvSpPr>
        <p:spPr>
          <a:xfrm>
            <a:off x="6478284" y="3882232"/>
            <a:ext cx="2571750" cy="369332"/>
          </a:xfrm>
          <a:prstGeom prst="rect">
            <a:avLst/>
          </a:prstGeom>
          <a:noFill/>
        </p:spPr>
        <p:txBody>
          <a:bodyPr wrap="square" rtlCol="0">
            <a:spAutoFit/>
          </a:bodyPr>
          <a:lstStyle/>
          <a:p>
            <a:r>
              <a:rPr lang="en-CA" sz="900">
                <a:hlinkClick r:id="rId12" tooltip="http://grupoleoalicante.blogspot.com/2013_09_01_archive.html"/>
              </a:rPr>
              <a:t>This Photo</a:t>
            </a:r>
            <a:r>
              <a:rPr lang="en-CA" sz="900"/>
              <a:t> by Unknown Author is licensed under </a:t>
            </a:r>
            <a:r>
              <a:rPr lang="en-CA" sz="900">
                <a:hlinkClick r:id="rId13" tooltip="https://creativecommons.org/licenses/by-nd/3.0/"/>
              </a:rPr>
              <a:t>CC BY-ND</a:t>
            </a:r>
            <a:endParaRPr lang="en-CA" sz="900"/>
          </a:p>
        </p:txBody>
      </p:sp>
      <p:pic>
        <p:nvPicPr>
          <p:cNvPr id="17" name="Picture 16">
            <a:extLst>
              <a:ext uri="{FF2B5EF4-FFF2-40B4-BE49-F238E27FC236}">
                <a16:creationId xmlns:a16="http://schemas.microsoft.com/office/drawing/2014/main" id="{F5B5054E-2D1C-4BE7-AE15-FC8F1FAEB3C4}"/>
              </a:ext>
            </a:extLst>
          </p:cNvPr>
          <p:cNvPicPr>
            <a:picLocks noChangeAspect="1"/>
          </p:cNvPicPr>
          <p:nvPr/>
        </p:nvPicPr>
        <p:blipFill>
          <a:blip r:embed="rId14">
            <a:extLst>
              <a:ext uri="{837473B0-CC2E-450A-ABE3-18F120FF3D39}">
                <a1611:picAttrSrcUrl xmlns:a1611="http://schemas.microsoft.com/office/drawing/2016/11/main" r:id="rId15"/>
              </a:ext>
            </a:extLst>
          </a:blip>
          <a:stretch>
            <a:fillRect/>
          </a:stretch>
        </p:blipFill>
        <p:spPr>
          <a:xfrm>
            <a:off x="3421793" y="2409933"/>
            <a:ext cx="2754630" cy="2787147"/>
          </a:xfrm>
          <a:prstGeom prst="rect">
            <a:avLst/>
          </a:prstGeom>
        </p:spPr>
      </p:pic>
      <p:sp>
        <p:nvSpPr>
          <p:cNvPr id="18" name="TextBox 17">
            <a:extLst>
              <a:ext uri="{FF2B5EF4-FFF2-40B4-BE49-F238E27FC236}">
                <a16:creationId xmlns:a16="http://schemas.microsoft.com/office/drawing/2014/main" id="{F91A4663-DD04-4016-BA34-F37C4813E97F}"/>
              </a:ext>
            </a:extLst>
          </p:cNvPr>
          <p:cNvSpPr txBox="1"/>
          <p:nvPr/>
        </p:nvSpPr>
        <p:spPr>
          <a:xfrm>
            <a:off x="3994313" y="5677279"/>
            <a:ext cx="2754630" cy="369332"/>
          </a:xfrm>
          <a:prstGeom prst="rect">
            <a:avLst/>
          </a:prstGeom>
          <a:noFill/>
        </p:spPr>
        <p:txBody>
          <a:bodyPr wrap="square" rtlCol="0">
            <a:spAutoFit/>
          </a:bodyPr>
          <a:lstStyle/>
          <a:p>
            <a:r>
              <a:rPr lang="en-CA" sz="900">
                <a:hlinkClick r:id="rId15" tooltip="http://showmelibrarian.blogspot.com/2013/08/wrapping-up-summer-with-preschool-dance.html"/>
              </a:rPr>
              <a:t>This Photo</a:t>
            </a:r>
            <a:r>
              <a:rPr lang="en-CA" sz="900"/>
              <a:t> by Unknown Author is licensed under </a:t>
            </a:r>
            <a:r>
              <a:rPr lang="en-CA" sz="900">
                <a:hlinkClick r:id="rId16" tooltip="https://creativecommons.org/licenses/by-sa/3.0/"/>
              </a:rPr>
              <a:t>CC BY-SA</a:t>
            </a:r>
            <a:endParaRPr lang="en-CA" sz="900"/>
          </a:p>
        </p:txBody>
      </p:sp>
    </p:spTree>
    <p:extLst>
      <p:ext uri="{BB962C8B-B14F-4D97-AF65-F5344CB8AC3E}">
        <p14:creationId xmlns:p14="http://schemas.microsoft.com/office/powerpoint/2010/main" val="3268641912"/>
      </p:ext>
    </p:extLst>
  </p:cSld>
  <p:clrMapOvr>
    <a:masterClrMapping/>
  </p:clrMapOvr>
  <mc:AlternateContent xmlns:mc="http://schemas.openxmlformats.org/markup-compatibility/2006" xmlns:p14="http://schemas.microsoft.com/office/powerpoint/2010/main">
    <mc:Choice Requires="p14">
      <p:transition spd="slow" p14:dur="2000" advClick="0" advTm="9625"/>
    </mc:Choice>
    <mc:Fallback xmlns="">
      <p:transition spd="slow" advClick="0" advTm="9625"/>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Actions, Rhymes and songs between might be</a:t>
            </a:r>
          </a:p>
        </p:txBody>
      </p:sp>
      <p:sp>
        <p:nvSpPr>
          <p:cNvPr id="3" name="Text Placeholder 2"/>
          <p:cNvSpPr>
            <a:spLocks noGrp="1"/>
          </p:cNvSpPr>
          <p:nvPr>
            <p:ph type="body" sz="half" idx="2"/>
          </p:nvPr>
        </p:nvSpPr>
        <p:spPr>
          <a:xfrm>
            <a:off x="685779" y="3689131"/>
            <a:ext cx="10394729" cy="2196662"/>
          </a:xfrm>
        </p:spPr>
        <p:txBody>
          <a:bodyPr>
            <a:normAutofit/>
          </a:bodyPr>
          <a:lstStyle/>
          <a:p>
            <a:r>
              <a:rPr lang="en-CA" dirty="0"/>
              <a:t>I incorporate the spot markers into story time:</a:t>
            </a:r>
          </a:p>
          <a:p>
            <a:r>
              <a:rPr lang="en-CA" dirty="0"/>
              <a:t>This is a circle, a circle, a circle</a:t>
            </a:r>
          </a:p>
          <a:p>
            <a:r>
              <a:rPr lang="en-CA" dirty="0"/>
              <a:t>This is a circle and it is ………….(children say the colour)</a:t>
            </a:r>
          </a:p>
          <a:p>
            <a:r>
              <a:rPr lang="en-CA" dirty="0"/>
              <a:t>I might do this with 3 different colours and then repeat it once more during the story time portion.</a:t>
            </a:r>
          </a:p>
        </p:txBody>
      </p:sp>
    </p:spTree>
    <p:extLst>
      <p:ext uri="{BB962C8B-B14F-4D97-AF65-F5344CB8AC3E}">
        <p14:creationId xmlns:p14="http://schemas.microsoft.com/office/powerpoint/2010/main" val="2922076168"/>
      </p:ext>
    </p:extLst>
  </p:cSld>
  <p:clrMapOvr>
    <a:masterClrMapping/>
  </p:clrMapOvr>
  <mc:AlternateContent xmlns:mc="http://schemas.openxmlformats.org/markup-compatibility/2006" xmlns:p14="http://schemas.microsoft.com/office/powerpoint/2010/main">
    <mc:Choice Requires="p14">
      <p:transition spd="slow" p14:dur="2000" advClick="0" advTm="37516"/>
    </mc:Choice>
    <mc:Fallback xmlns="">
      <p:transition spd="slow" advClick="0" advTm="37516"/>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Others may be:</a:t>
            </a:r>
          </a:p>
        </p:txBody>
      </p:sp>
      <p:sp>
        <p:nvSpPr>
          <p:cNvPr id="3" name="Content Placeholder 2"/>
          <p:cNvSpPr>
            <a:spLocks noGrp="1"/>
          </p:cNvSpPr>
          <p:nvPr>
            <p:ph sz="quarter" idx="13"/>
          </p:nvPr>
        </p:nvSpPr>
        <p:spPr/>
        <p:txBody>
          <a:bodyPr/>
          <a:lstStyle/>
          <a:p>
            <a:r>
              <a:rPr lang="en-CA" dirty="0"/>
              <a:t>Climb up on my rocket ship</a:t>
            </a:r>
          </a:p>
          <a:p>
            <a:pPr marL="0" indent="0">
              <a:buNone/>
            </a:pPr>
            <a:r>
              <a:rPr lang="en-CA" dirty="0"/>
              <a:t>We’re going to take a little trip.</a:t>
            </a:r>
          </a:p>
          <a:p>
            <a:pPr marL="0" indent="0">
              <a:buNone/>
            </a:pPr>
            <a:r>
              <a:rPr lang="en-CA" dirty="0"/>
              <a:t>Are you ready for the count down?</a:t>
            </a:r>
          </a:p>
          <a:p>
            <a:pPr marL="0" indent="0">
              <a:buNone/>
            </a:pPr>
            <a:r>
              <a:rPr lang="en-CA" dirty="0"/>
              <a:t>3, 2, 1 ……….blast off.</a:t>
            </a:r>
          </a:p>
        </p:txBody>
      </p:sp>
      <p:sp>
        <p:nvSpPr>
          <p:cNvPr id="4" name="Content Placeholder 3"/>
          <p:cNvSpPr>
            <a:spLocks noGrp="1"/>
          </p:cNvSpPr>
          <p:nvPr>
            <p:ph sz="quarter" idx="14"/>
          </p:nvPr>
        </p:nvSpPr>
        <p:spPr/>
        <p:txBody>
          <a:bodyPr/>
          <a:lstStyle/>
          <a:p>
            <a:r>
              <a:rPr lang="en-CA" dirty="0"/>
              <a:t>Here is a bunny with ears so funny</a:t>
            </a:r>
          </a:p>
          <a:p>
            <a:pPr marL="0" indent="0">
              <a:buNone/>
            </a:pPr>
            <a:r>
              <a:rPr lang="en-CA" dirty="0"/>
              <a:t>And here is a hole in the ground.</a:t>
            </a:r>
          </a:p>
          <a:p>
            <a:pPr marL="0" indent="0">
              <a:buNone/>
            </a:pPr>
            <a:r>
              <a:rPr lang="en-CA" dirty="0"/>
              <a:t>When a noise he hears, he picks up his ears</a:t>
            </a:r>
          </a:p>
          <a:p>
            <a:pPr marL="0" indent="0">
              <a:buNone/>
            </a:pPr>
            <a:r>
              <a:rPr lang="en-CA" dirty="0"/>
              <a:t>And jumps in the hole in the ground</a:t>
            </a:r>
          </a:p>
          <a:p>
            <a:pPr marL="0" indent="0">
              <a:buNone/>
            </a:pPr>
            <a:r>
              <a:rPr lang="en-CA" dirty="0"/>
              <a:t>(this can be done with fingers or sitting on the floor using our arms and legs)</a:t>
            </a:r>
          </a:p>
        </p:txBody>
      </p:sp>
    </p:spTree>
    <p:extLst>
      <p:ext uri="{BB962C8B-B14F-4D97-AF65-F5344CB8AC3E}">
        <p14:creationId xmlns:p14="http://schemas.microsoft.com/office/powerpoint/2010/main" val="3338092143"/>
      </p:ext>
    </p:extLst>
  </p:cSld>
  <p:clrMapOvr>
    <a:masterClrMapping/>
  </p:clrMapOvr>
  <mc:AlternateContent xmlns:mc="http://schemas.openxmlformats.org/markup-compatibility/2006" xmlns:p14="http://schemas.microsoft.com/office/powerpoint/2010/main">
    <mc:Choice Requires="p14">
      <p:transition spd="slow" p14:dur="2000" advClick="0" advTm="15714"/>
    </mc:Choice>
    <mc:Fallback xmlns="">
      <p:transition spd="slow" advClick="0" advTm="15714"/>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a:t>Rhymes and songs get us up and moving too</a:t>
            </a:r>
          </a:p>
        </p:txBody>
      </p:sp>
      <p:sp>
        <p:nvSpPr>
          <p:cNvPr id="3" name="Content Placeholder 2"/>
          <p:cNvSpPr>
            <a:spLocks noGrp="1"/>
          </p:cNvSpPr>
          <p:nvPr>
            <p:ph sz="quarter" idx="13"/>
          </p:nvPr>
        </p:nvSpPr>
        <p:spPr/>
        <p:txBody>
          <a:bodyPr/>
          <a:lstStyle/>
          <a:p>
            <a:pPr marL="0" indent="0">
              <a:buNone/>
            </a:pPr>
            <a:r>
              <a:rPr lang="en-CA" dirty="0"/>
              <a:t>Head and shoulders                                                                     </a:t>
            </a:r>
          </a:p>
        </p:txBody>
      </p:sp>
      <p:pic>
        <p:nvPicPr>
          <p:cNvPr id="5" name="Content Placeholder 4" descr="การออกกำลังกาย | สาระ ความรู้ ข่าวสาร ความบันเทิง ของชาวมัธยมศึกษา และประถมศึกษา : Knowledge for ..."/>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4487916" y="2328578"/>
            <a:ext cx="4645574" cy="2815752"/>
          </a:xfrm>
        </p:spPr>
      </p:pic>
    </p:spTree>
    <p:extLst>
      <p:ext uri="{BB962C8B-B14F-4D97-AF65-F5344CB8AC3E}">
        <p14:creationId xmlns:p14="http://schemas.microsoft.com/office/powerpoint/2010/main" val="101053452"/>
      </p:ext>
    </p:extLst>
  </p:cSld>
  <p:clrMapOvr>
    <a:masterClrMapping/>
  </p:clrMapOvr>
  <mc:AlternateContent xmlns:mc="http://schemas.openxmlformats.org/markup-compatibility/2006" xmlns:p14="http://schemas.microsoft.com/office/powerpoint/2010/main">
    <mc:Choice Requires="p14">
      <p:transition spd="slow" p14:dur="2000" advClick="0" advTm="5383"/>
    </mc:Choice>
    <mc:Fallback xmlns="">
      <p:transition spd="slow" advClick="0" advTm="5383"/>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The hokey pokey is a favorite</a:t>
            </a:r>
          </a:p>
        </p:txBody>
      </p:sp>
      <p:pic>
        <p:nvPicPr>
          <p:cNvPr id="6" name="Picture Placeholder 5" descr="Hokey-Pokey | That's what it's all about. | Joe Shlabotnik | Flickr"/>
          <p:cNvPicPr>
            <a:picLocks noGrp="1" noChangeAspect="1"/>
          </p:cNvPicPr>
          <p:nvPr>
            <p:ph type="pic" idx="1"/>
          </p:nvPr>
        </p:nvPicPr>
        <p:blipFill>
          <a:blip r:embed="rId2">
            <a:extLst>
              <a:ext uri="{28A0092B-C50C-407E-A947-70E740481C1C}">
                <a14:useLocalDpi xmlns:a14="http://schemas.microsoft.com/office/drawing/2010/main" val="0"/>
              </a:ext>
            </a:extLst>
          </a:blip>
          <a:srcRect t="22665" b="22665"/>
          <a:stretch>
            <a:fillRect/>
          </a:stretch>
        </p:blipFill>
        <p:spPr/>
      </p:pic>
      <p:sp>
        <p:nvSpPr>
          <p:cNvPr id="4" name="Text Placeholder 3"/>
          <p:cNvSpPr>
            <a:spLocks noGrp="1"/>
          </p:cNvSpPr>
          <p:nvPr>
            <p:ph type="body" sz="half" idx="2"/>
          </p:nvPr>
        </p:nvSpPr>
        <p:spPr/>
        <p:txBody>
          <a:bodyPr/>
          <a:lstStyle/>
          <a:p>
            <a:r>
              <a:rPr lang="en-CA" dirty="0"/>
              <a:t>We are fortunate that our book spinners are all on rollers to accommodate our space needs.</a:t>
            </a:r>
          </a:p>
        </p:txBody>
      </p:sp>
    </p:spTree>
    <p:extLst>
      <p:ext uri="{BB962C8B-B14F-4D97-AF65-F5344CB8AC3E}">
        <p14:creationId xmlns:p14="http://schemas.microsoft.com/office/powerpoint/2010/main" val="2595393315"/>
      </p:ext>
    </p:extLst>
  </p:cSld>
  <p:clrMapOvr>
    <a:masterClrMapping/>
  </p:clrMapOvr>
  <mc:AlternateContent xmlns:mc="http://schemas.openxmlformats.org/markup-compatibility/2006" xmlns:p14="http://schemas.microsoft.com/office/powerpoint/2010/main">
    <mc:Choice Requires="p14">
      <p:transition spd="slow" p14:dur="2000" advClick="0" advTm="12135"/>
    </mc:Choice>
    <mc:Fallback xmlns="">
      <p:transition spd="slow" advClick="0" advTm="12135"/>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CA" sz="4000" dirty="0"/>
              <a:t>So that covers the story portion!</a:t>
            </a:r>
            <a:br>
              <a:rPr lang="en-CA" sz="4000" dirty="0"/>
            </a:br>
            <a:r>
              <a:rPr lang="en-CA" sz="4000" dirty="0"/>
              <a:t>participation stories, combined with action rhymes </a:t>
            </a:r>
            <a:r>
              <a:rPr lang="en-CA" sz="4000" dirty="0" err="1"/>
              <a:t>AND/or</a:t>
            </a:r>
            <a:r>
              <a:rPr lang="en-CA" sz="4000" dirty="0"/>
              <a:t> songs with a bit of number, colour and alphabet learning thrown in.</a:t>
            </a:r>
          </a:p>
        </p:txBody>
      </p:sp>
    </p:spTree>
    <p:extLst>
      <p:ext uri="{BB962C8B-B14F-4D97-AF65-F5344CB8AC3E}">
        <p14:creationId xmlns:p14="http://schemas.microsoft.com/office/powerpoint/2010/main" val="3254352652"/>
      </p:ext>
    </p:extLst>
  </p:cSld>
  <p:clrMapOvr>
    <a:masterClrMapping/>
  </p:clrMapOvr>
  <mc:AlternateContent xmlns:mc="http://schemas.openxmlformats.org/markup-compatibility/2006" xmlns:p14="http://schemas.microsoft.com/office/powerpoint/2010/main">
    <mc:Choice Requires="p14">
      <p:transition spd="slow" p14:dur="2000" advClick="0" advTm="13138"/>
    </mc:Choice>
    <mc:Fallback xmlns="">
      <p:transition spd="slow" advClick="0" advTm="13138"/>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Gym time is the physical literacy</a:t>
            </a:r>
          </a:p>
        </p:txBody>
      </p:sp>
      <p:sp>
        <p:nvSpPr>
          <p:cNvPr id="3" name="Content Placeholder 2"/>
          <p:cNvSpPr>
            <a:spLocks noGrp="1"/>
          </p:cNvSpPr>
          <p:nvPr>
            <p:ph sz="quarter" idx="13"/>
          </p:nvPr>
        </p:nvSpPr>
        <p:spPr/>
        <p:txBody>
          <a:bodyPr/>
          <a:lstStyle/>
          <a:p>
            <a:r>
              <a:rPr lang="en-CA" dirty="0"/>
              <a:t>I set up the hall so that we have stations to go to. It keeps the children and myself more organized. </a:t>
            </a:r>
          </a:p>
          <a:p>
            <a:r>
              <a:rPr lang="en-CA" dirty="0"/>
              <a:t>I am fortunate to have story boards with stands to designate stations</a:t>
            </a:r>
          </a:p>
          <a:p>
            <a:r>
              <a:rPr lang="en-CA" dirty="0"/>
              <a:t>It also gives me the cues I might need as reminders.</a:t>
            </a:r>
          </a:p>
        </p:txBody>
      </p:sp>
    </p:spTree>
    <p:extLst>
      <p:ext uri="{BB962C8B-B14F-4D97-AF65-F5344CB8AC3E}">
        <p14:creationId xmlns:p14="http://schemas.microsoft.com/office/powerpoint/2010/main" val="1119021944"/>
      </p:ext>
    </p:extLst>
  </p:cSld>
  <p:clrMapOvr>
    <a:masterClrMapping/>
  </p:clrMapOvr>
  <mc:AlternateContent xmlns:mc="http://schemas.openxmlformats.org/markup-compatibility/2006" xmlns:p14="http://schemas.microsoft.com/office/powerpoint/2010/main">
    <mc:Choice Requires="p14">
      <p:transition spd="slow" p14:dur="2000" advClick="0" advTm="18836"/>
    </mc:Choice>
    <mc:Fallback xmlns="">
      <p:transition spd="slow" advClick="0" advTm="18836"/>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This is what the gym looks like</a:t>
            </a:r>
          </a:p>
        </p:txBody>
      </p:sp>
      <p:pic>
        <p:nvPicPr>
          <p:cNvPr id="7" name="Content Placeholder 6"/>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2939697" y="2063750"/>
            <a:ext cx="5887155" cy="3311525"/>
          </a:xfrm>
        </p:spPr>
      </p:pic>
    </p:spTree>
    <p:extLst>
      <p:ext uri="{BB962C8B-B14F-4D97-AF65-F5344CB8AC3E}">
        <p14:creationId xmlns:p14="http://schemas.microsoft.com/office/powerpoint/2010/main" val="963719918"/>
      </p:ext>
    </p:extLst>
  </p:cSld>
  <p:clrMapOvr>
    <a:masterClrMapping/>
  </p:clrMapOvr>
  <mc:AlternateContent xmlns:mc="http://schemas.openxmlformats.org/markup-compatibility/2006" xmlns:p14="http://schemas.microsoft.com/office/powerpoint/2010/main">
    <mc:Choice Requires="p14">
      <p:transition spd="slow" p14:dur="2000" advClick="0" advTm="8775"/>
    </mc:Choice>
    <mc:Fallback xmlns="">
      <p:transition spd="slow" advClick="0" advTm="8775"/>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And a couple of stations:</a:t>
            </a:r>
          </a:p>
        </p:txBody>
      </p:sp>
      <p:sp>
        <p:nvSpPr>
          <p:cNvPr id="3" name="Text Placeholder 2"/>
          <p:cNvSpPr>
            <a:spLocks noGrp="1"/>
          </p:cNvSpPr>
          <p:nvPr>
            <p:ph type="body" idx="1"/>
          </p:nvPr>
        </p:nvSpPr>
        <p:spPr/>
        <p:txBody>
          <a:bodyPr/>
          <a:lstStyle/>
          <a:p>
            <a:r>
              <a:rPr lang="en-CA" dirty="0"/>
              <a:t>Starting station is always:</a:t>
            </a:r>
          </a:p>
        </p:txBody>
      </p:sp>
      <p:pic>
        <p:nvPicPr>
          <p:cNvPr id="7" name="Content Placeholder 6"/>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995981" y="2862263"/>
            <a:ext cx="4467576" cy="2513012"/>
          </a:xfrm>
        </p:spPr>
      </p:pic>
      <p:sp>
        <p:nvSpPr>
          <p:cNvPr id="5" name="Text Placeholder 4"/>
          <p:cNvSpPr>
            <a:spLocks noGrp="1"/>
          </p:cNvSpPr>
          <p:nvPr>
            <p:ph type="body" sz="quarter" idx="3"/>
          </p:nvPr>
        </p:nvSpPr>
        <p:spPr/>
        <p:txBody>
          <a:bodyPr/>
          <a:lstStyle/>
          <a:p>
            <a:r>
              <a:rPr lang="en-CA" dirty="0"/>
              <a:t>This is the fruit salad</a:t>
            </a:r>
          </a:p>
        </p:txBody>
      </p:sp>
      <p:pic>
        <p:nvPicPr>
          <p:cNvPr id="11" name="Content Placeholder 10"/>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6304581" y="2862263"/>
            <a:ext cx="4467576" cy="2513012"/>
          </a:xfrm>
        </p:spPr>
      </p:pic>
    </p:spTree>
    <p:extLst>
      <p:ext uri="{BB962C8B-B14F-4D97-AF65-F5344CB8AC3E}">
        <p14:creationId xmlns:p14="http://schemas.microsoft.com/office/powerpoint/2010/main" val="3574037728"/>
      </p:ext>
    </p:extLst>
  </p:cSld>
  <p:clrMapOvr>
    <a:masterClrMapping/>
  </p:clrMapOvr>
  <mc:AlternateContent xmlns:mc="http://schemas.openxmlformats.org/markup-compatibility/2006" xmlns:p14="http://schemas.microsoft.com/office/powerpoint/2010/main">
    <mc:Choice Requires="p14">
      <p:transition spd="slow" p14:dur="2000" advClick="0" advTm="10331"/>
    </mc:Choice>
    <mc:Fallback xmlns="">
      <p:transition spd="slow" advClick="0" advTm="10331"/>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7785B-569C-4D31-BEF2-CADFA76978C8}"/>
              </a:ext>
            </a:extLst>
          </p:cNvPr>
          <p:cNvSpPr>
            <a:spLocks noGrp="1"/>
          </p:cNvSpPr>
          <p:nvPr>
            <p:ph type="title"/>
          </p:nvPr>
        </p:nvSpPr>
        <p:spPr/>
        <p:txBody>
          <a:bodyPr/>
          <a:lstStyle/>
          <a:p>
            <a:r>
              <a:rPr lang="en-US" dirty="0"/>
              <a:t>Roll a ball station</a:t>
            </a:r>
            <a:endParaRPr lang="en-CA" dirty="0"/>
          </a:p>
        </p:txBody>
      </p:sp>
      <p:pic>
        <p:nvPicPr>
          <p:cNvPr id="5" name="Content Placeholder 4">
            <a:extLst>
              <a:ext uri="{FF2B5EF4-FFF2-40B4-BE49-F238E27FC236}">
                <a16:creationId xmlns:a16="http://schemas.microsoft.com/office/drawing/2014/main" id="{87D6E489-14FD-4CEC-B5B4-F37762D9A227}"/>
              </a:ext>
            </a:extLst>
          </p:cNvPr>
          <p:cNvPicPr>
            <a:picLocks noGrp="1" noChangeAspect="1"/>
          </p:cNvPicPr>
          <p:nvPr>
            <p:ph sz="quarter" idx="13"/>
          </p:nvPr>
        </p:nvPicPr>
        <p:blipFill>
          <a:blip r:embed="rId2"/>
          <a:stretch>
            <a:fillRect/>
          </a:stretch>
        </p:blipFill>
        <p:spPr>
          <a:xfrm>
            <a:off x="2939697" y="2063750"/>
            <a:ext cx="5887155" cy="3311525"/>
          </a:xfrm>
        </p:spPr>
      </p:pic>
    </p:spTree>
    <p:extLst>
      <p:ext uri="{BB962C8B-B14F-4D97-AF65-F5344CB8AC3E}">
        <p14:creationId xmlns:p14="http://schemas.microsoft.com/office/powerpoint/2010/main" val="125228719"/>
      </p:ext>
    </p:extLst>
  </p:cSld>
  <p:clrMapOvr>
    <a:masterClrMapping/>
  </p:clrMapOvr>
  <mc:AlternateContent xmlns:mc="http://schemas.openxmlformats.org/markup-compatibility/2006" xmlns:p14="http://schemas.microsoft.com/office/powerpoint/2010/main">
    <mc:Choice Requires="p14">
      <p:transition spd="slow" p14:dur="2000" advClick="0" advTm="5223"/>
    </mc:Choice>
    <mc:Fallback xmlns="">
      <p:transition spd="slow" advClick="0" advTm="5223"/>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a:t>I was a school trustee for 4 terms, I KNEW ABOUT AND had worked with the </a:t>
            </a:r>
            <a:r>
              <a:rPr lang="en-CA" dirty="0" err="1"/>
              <a:t>edi</a:t>
            </a:r>
            <a:r>
              <a:rPr lang="en-CA" dirty="0"/>
              <a:t> - early developmental instrument.</a:t>
            </a:r>
          </a:p>
        </p:txBody>
      </p:sp>
      <p:sp>
        <p:nvSpPr>
          <p:cNvPr id="3" name="Content Placeholder 2"/>
          <p:cNvSpPr>
            <a:spLocks noGrp="1"/>
          </p:cNvSpPr>
          <p:nvPr>
            <p:ph sz="quarter" idx="13"/>
          </p:nvPr>
        </p:nvSpPr>
        <p:spPr/>
        <p:txBody>
          <a:bodyPr/>
          <a:lstStyle/>
          <a:p>
            <a:r>
              <a:rPr lang="en-US" dirty="0"/>
              <a:t>I did some research using the </a:t>
            </a:r>
            <a:r>
              <a:rPr lang="en-US" dirty="0" err="1"/>
              <a:t>edi</a:t>
            </a:r>
            <a:endParaRPr lang="en-US" dirty="0"/>
          </a:p>
          <a:p>
            <a:r>
              <a:rPr lang="en-US" dirty="0"/>
              <a:t>Found 25% of the students entering kindergarten in our AREA schools were not meeting the average standard in physical, emotional, social, language and communication, </a:t>
            </a:r>
            <a:endParaRPr lang="en-CA" dirty="0"/>
          </a:p>
        </p:txBody>
      </p:sp>
    </p:spTree>
    <p:extLst>
      <p:ext uri="{BB962C8B-B14F-4D97-AF65-F5344CB8AC3E}">
        <p14:creationId xmlns:p14="http://schemas.microsoft.com/office/powerpoint/2010/main" val="2613888247"/>
      </p:ext>
    </p:extLst>
  </p:cSld>
  <p:clrMapOvr>
    <a:masterClrMapping/>
  </p:clrMapOvr>
  <mc:AlternateContent xmlns:mc="http://schemas.openxmlformats.org/markup-compatibility/2006" xmlns:p14="http://schemas.microsoft.com/office/powerpoint/2010/main">
    <mc:Choice Requires="p14">
      <p:transition spd="slow" p14:dur="2000" advClick="0" advTm="38602"/>
    </mc:Choice>
    <mc:Fallback xmlns="">
      <p:transition spd="slow" advClick="0" advTm="38602"/>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Active for life programs</a:t>
            </a:r>
          </a:p>
        </p:txBody>
      </p:sp>
      <p:sp>
        <p:nvSpPr>
          <p:cNvPr id="3" name="Content Placeholder 2"/>
          <p:cNvSpPr>
            <a:spLocks noGrp="1"/>
          </p:cNvSpPr>
          <p:nvPr>
            <p:ph sz="quarter" idx="13"/>
          </p:nvPr>
        </p:nvSpPr>
        <p:spPr/>
        <p:txBody>
          <a:bodyPr/>
          <a:lstStyle/>
          <a:p>
            <a:r>
              <a:rPr lang="en-CA" dirty="0"/>
              <a:t>There are so many great resources available </a:t>
            </a:r>
          </a:p>
          <a:p>
            <a:pPr marL="0" indent="0">
              <a:buNone/>
            </a:pPr>
            <a:r>
              <a:rPr lang="en-CA" dirty="0"/>
              <a:t>To help us get up and get moving.</a:t>
            </a:r>
          </a:p>
        </p:txBody>
      </p:sp>
      <p:pic>
        <p:nvPicPr>
          <p:cNvPr id="4" name="Picture 3" descr="Paty M's Nutrition World: Move More, Sit Les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0081" y="1688268"/>
            <a:ext cx="4358717" cy="3489422"/>
          </a:xfrm>
          <a:prstGeom prst="rect">
            <a:avLst/>
          </a:prstGeom>
        </p:spPr>
      </p:pic>
    </p:spTree>
    <p:extLst>
      <p:ext uri="{BB962C8B-B14F-4D97-AF65-F5344CB8AC3E}">
        <p14:creationId xmlns:p14="http://schemas.microsoft.com/office/powerpoint/2010/main" val="2329345948"/>
      </p:ext>
    </p:extLst>
  </p:cSld>
  <p:clrMapOvr>
    <a:masterClrMapping/>
  </p:clrMapOvr>
  <mc:AlternateContent xmlns:mc="http://schemas.openxmlformats.org/markup-compatibility/2006" xmlns:p14="http://schemas.microsoft.com/office/powerpoint/2010/main">
    <mc:Choice Requires="p14">
      <p:transition spd="slow" p14:dur="2000" advClick="0" advTm="15711"/>
    </mc:Choice>
    <mc:Fallback xmlns="">
      <p:transition spd="slow" advClick="0" advTm="15711"/>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Activeforlife.com</a:t>
            </a:r>
          </a:p>
        </p:txBody>
      </p:sp>
      <p:sp>
        <p:nvSpPr>
          <p:cNvPr id="3" name="Content Placeholder 2"/>
          <p:cNvSpPr>
            <a:spLocks noGrp="1"/>
          </p:cNvSpPr>
          <p:nvPr>
            <p:ph sz="quarter" idx="13"/>
          </p:nvPr>
        </p:nvSpPr>
        <p:spPr/>
        <p:txBody>
          <a:bodyPr/>
          <a:lstStyle/>
          <a:p>
            <a:r>
              <a:rPr lang="en-CA" dirty="0"/>
              <a:t>I was able to utilize the 3 – 5 year old programs from this site and fill in with my own as</a:t>
            </a:r>
          </a:p>
          <a:p>
            <a:pPr marL="0" indent="0">
              <a:buNone/>
            </a:pPr>
            <a:r>
              <a:rPr lang="en-CA" dirty="0"/>
              <a:t>Needed.</a:t>
            </a:r>
          </a:p>
        </p:txBody>
      </p:sp>
    </p:spTree>
    <p:extLst>
      <p:ext uri="{BB962C8B-B14F-4D97-AF65-F5344CB8AC3E}">
        <p14:creationId xmlns:p14="http://schemas.microsoft.com/office/powerpoint/2010/main" val="3155705103"/>
      </p:ext>
    </p:extLst>
  </p:cSld>
  <p:clrMapOvr>
    <a:masterClrMapping/>
  </p:clrMapOvr>
  <mc:AlternateContent xmlns:mc="http://schemas.openxmlformats.org/markup-compatibility/2006" xmlns:p14="http://schemas.microsoft.com/office/powerpoint/2010/main">
    <mc:Choice Requires="p14">
      <p:transition spd="slow" p14:dur="2000" advClick="0" advTm="9638"/>
    </mc:Choice>
    <mc:Fallback xmlns="">
      <p:transition spd="slow" advClick="0" advTm="9638"/>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a:t>A session on balance might look like this:</a:t>
            </a:r>
          </a:p>
        </p:txBody>
      </p:sp>
      <p:sp>
        <p:nvSpPr>
          <p:cNvPr id="3" name="Content Placeholder 2"/>
          <p:cNvSpPr>
            <a:spLocks noGrp="1"/>
          </p:cNvSpPr>
          <p:nvPr>
            <p:ph sz="quarter" idx="13"/>
          </p:nvPr>
        </p:nvSpPr>
        <p:spPr/>
        <p:txBody>
          <a:bodyPr/>
          <a:lstStyle/>
          <a:p>
            <a:r>
              <a:rPr lang="en-CA" dirty="0"/>
              <a:t>Introduction (2 – 3 minutes)</a:t>
            </a:r>
          </a:p>
          <a:p>
            <a:pPr marL="0" indent="0">
              <a:buNone/>
            </a:pPr>
            <a:r>
              <a:rPr lang="en-CA" dirty="0"/>
              <a:t>Take the children to the hall and begin at the </a:t>
            </a:r>
            <a:r>
              <a:rPr lang="en-CA" dirty="0" err="1"/>
              <a:t>criss</a:t>
            </a:r>
            <a:r>
              <a:rPr lang="en-CA" dirty="0"/>
              <a:t> cross applesauce station</a:t>
            </a:r>
          </a:p>
          <a:p>
            <a:pPr marL="0" indent="0">
              <a:buNone/>
            </a:pPr>
            <a:r>
              <a:rPr lang="en-CA" dirty="0"/>
              <a:t>I start with them sitting along a wall so that they can all see me.</a:t>
            </a:r>
          </a:p>
          <a:p>
            <a:pPr marL="0" indent="0">
              <a:buNone/>
            </a:pPr>
            <a:r>
              <a:rPr lang="en-CA" dirty="0"/>
              <a:t>In about 30 seconds I explain that we will be learning and practicing balance.</a:t>
            </a:r>
          </a:p>
        </p:txBody>
      </p:sp>
    </p:spTree>
    <p:extLst>
      <p:ext uri="{BB962C8B-B14F-4D97-AF65-F5344CB8AC3E}">
        <p14:creationId xmlns:p14="http://schemas.microsoft.com/office/powerpoint/2010/main" val="2693233770"/>
      </p:ext>
    </p:extLst>
  </p:cSld>
  <p:clrMapOvr>
    <a:masterClrMapping/>
  </p:clrMapOvr>
  <mc:AlternateContent xmlns:mc="http://schemas.openxmlformats.org/markup-compatibility/2006" xmlns:p14="http://schemas.microsoft.com/office/powerpoint/2010/main">
    <mc:Choice Requires="p14">
      <p:transition spd="slow" p14:dur="2000" advClick="0" advTm="21698"/>
    </mc:Choice>
    <mc:Fallback xmlns="">
      <p:transition spd="slow" advClick="0" advTm="21698"/>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I might ask. Does anyone know what balance is? </a:t>
            </a:r>
          </a:p>
        </p:txBody>
      </p:sp>
      <p:sp>
        <p:nvSpPr>
          <p:cNvPr id="3" name="Text Placeholder 2"/>
          <p:cNvSpPr>
            <a:spLocks noGrp="1"/>
          </p:cNvSpPr>
          <p:nvPr>
            <p:ph type="body" sz="half" idx="2"/>
          </p:nvPr>
        </p:nvSpPr>
        <p:spPr/>
        <p:txBody>
          <a:bodyPr/>
          <a:lstStyle/>
          <a:p>
            <a:r>
              <a:rPr lang="en-CA" dirty="0"/>
              <a:t>Usually someone wants to demonstrate. So I just say thank you. That is correct…it is when you don’t fall over. If you stand on one foot you balance so you stay up and not fall down.</a:t>
            </a:r>
          </a:p>
        </p:txBody>
      </p:sp>
    </p:spTree>
    <p:extLst>
      <p:ext uri="{BB962C8B-B14F-4D97-AF65-F5344CB8AC3E}">
        <p14:creationId xmlns:p14="http://schemas.microsoft.com/office/powerpoint/2010/main" val="2551670164"/>
      </p:ext>
    </p:extLst>
  </p:cSld>
  <p:clrMapOvr>
    <a:masterClrMapping/>
  </p:clrMapOvr>
  <mc:AlternateContent xmlns:mc="http://schemas.openxmlformats.org/markup-compatibility/2006" xmlns:p14="http://schemas.microsoft.com/office/powerpoint/2010/main">
    <mc:Choice Requires="p14">
      <p:transition spd="slow" p14:dur="2000" advClick="0" advTm="23642"/>
    </mc:Choice>
    <mc:Fallback xmlns="">
      <p:transition spd="slow" advClick="0" advTm="23642"/>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a:t>Remember to keep everything simple</a:t>
            </a:r>
          </a:p>
        </p:txBody>
      </p:sp>
      <p:sp>
        <p:nvSpPr>
          <p:cNvPr id="3" name="Content Placeholder 2"/>
          <p:cNvSpPr>
            <a:spLocks noGrp="1"/>
          </p:cNvSpPr>
          <p:nvPr>
            <p:ph sz="quarter" idx="13"/>
          </p:nvPr>
        </p:nvSpPr>
        <p:spPr/>
        <p:txBody>
          <a:bodyPr/>
          <a:lstStyle/>
          <a:p>
            <a:r>
              <a:rPr lang="en-CA" dirty="0"/>
              <a:t>Always be positive and sometimes funny i.e. wobbling when you are showing balance </a:t>
            </a:r>
          </a:p>
        </p:txBody>
      </p:sp>
    </p:spTree>
    <p:extLst>
      <p:ext uri="{BB962C8B-B14F-4D97-AF65-F5344CB8AC3E}">
        <p14:creationId xmlns:p14="http://schemas.microsoft.com/office/powerpoint/2010/main" val="1598937043"/>
      </p:ext>
    </p:extLst>
  </p:cSld>
  <p:clrMapOvr>
    <a:masterClrMapping/>
  </p:clrMapOvr>
  <mc:AlternateContent xmlns:mc="http://schemas.openxmlformats.org/markup-compatibility/2006" xmlns:p14="http://schemas.microsoft.com/office/powerpoint/2010/main">
    <mc:Choice Requires="p14">
      <p:transition spd="slow" p14:dur="2000" advClick="0" advTm="11504"/>
    </mc:Choice>
    <mc:Fallback xmlns="">
      <p:transition spd="slow" advClick="0" advTm="11504"/>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a:t>We are going to play a game called traffic light</a:t>
            </a:r>
          </a:p>
        </p:txBody>
      </p:sp>
      <p:sp>
        <p:nvSpPr>
          <p:cNvPr id="3" name="Content Placeholder 2"/>
          <p:cNvSpPr>
            <a:spLocks noGrp="1"/>
          </p:cNvSpPr>
          <p:nvPr>
            <p:ph sz="quarter" idx="13"/>
          </p:nvPr>
        </p:nvSpPr>
        <p:spPr/>
        <p:txBody>
          <a:bodyPr/>
          <a:lstStyle/>
          <a:p>
            <a:r>
              <a:rPr lang="en-CA" dirty="0"/>
              <a:t>Give yourself 5 to 8 minutes to explain</a:t>
            </a:r>
            <a:r>
              <a:rPr lang="en-CA" sz="3200" dirty="0"/>
              <a:t> and </a:t>
            </a:r>
            <a:r>
              <a:rPr lang="en-CA" dirty="0"/>
              <a:t>do this station</a:t>
            </a:r>
          </a:p>
          <a:p>
            <a:r>
              <a:rPr lang="en-CA" dirty="0"/>
              <a:t>Hold up the green spot marker and ask what colour is this? Repeat yes it is green (for the benefit of the little ones who are just learning the colours.)</a:t>
            </a:r>
          </a:p>
          <a:p>
            <a:r>
              <a:rPr lang="en-CA" dirty="0"/>
              <a:t>Every moment is a teaching and learning moment</a:t>
            </a:r>
          </a:p>
          <a:p>
            <a:r>
              <a:rPr lang="en-CA" dirty="0"/>
              <a:t>Hold up the red spot marker and ask the same, repeating again</a:t>
            </a:r>
          </a:p>
          <a:p>
            <a:r>
              <a:rPr lang="en-CA" dirty="0"/>
              <a:t>And finally hold up the yellow spot marker and go through the same process</a:t>
            </a:r>
          </a:p>
          <a:p>
            <a:endParaRPr lang="en-CA" dirty="0"/>
          </a:p>
        </p:txBody>
      </p:sp>
    </p:spTree>
    <p:extLst>
      <p:ext uri="{BB962C8B-B14F-4D97-AF65-F5344CB8AC3E}">
        <p14:creationId xmlns:p14="http://schemas.microsoft.com/office/powerpoint/2010/main" val="2317828053"/>
      </p:ext>
    </p:extLst>
  </p:cSld>
  <p:clrMapOvr>
    <a:masterClrMapping/>
  </p:clrMapOvr>
  <mc:AlternateContent xmlns:mc="http://schemas.openxmlformats.org/markup-compatibility/2006" xmlns:p14="http://schemas.microsoft.com/office/powerpoint/2010/main">
    <mc:Choice Requires="p14">
      <p:transition spd="slow" p14:dur="2000" advClick="0" advTm="30065"/>
    </mc:Choice>
    <mc:Fallback xmlns="">
      <p:transition spd="slow" advClick="0" advTm="30065"/>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a:solidFill>
                  <a:srgbClr val="92D050"/>
                </a:solidFill>
              </a:rPr>
              <a:t>Green means walk</a:t>
            </a:r>
            <a:br>
              <a:rPr lang="en-CA" dirty="0">
                <a:solidFill>
                  <a:srgbClr val="92D050"/>
                </a:solidFill>
              </a:rPr>
            </a:br>
            <a:r>
              <a:rPr lang="en-CA" dirty="0">
                <a:solidFill>
                  <a:srgbClr val="FF0000"/>
                </a:solidFill>
              </a:rPr>
              <a:t>red means stop and stand on one foot</a:t>
            </a:r>
            <a:br>
              <a:rPr lang="en-CA" dirty="0"/>
            </a:br>
            <a:r>
              <a:rPr lang="en-CA" dirty="0">
                <a:solidFill>
                  <a:srgbClr val="FFFF00"/>
                </a:solidFill>
              </a:rPr>
              <a:t>yellow means hopping on the spot</a:t>
            </a:r>
          </a:p>
        </p:txBody>
      </p:sp>
      <p:sp>
        <p:nvSpPr>
          <p:cNvPr id="3" name="Content Placeholder 2"/>
          <p:cNvSpPr>
            <a:spLocks noGrp="1"/>
          </p:cNvSpPr>
          <p:nvPr>
            <p:ph sz="quarter" idx="13"/>
          </p:nvPr>
        </p:nvSpPr>
        <p:spPr/>
        <p:txBody>
          <a:bodyPr/>
          <a:lstStyle/>
          <a:p>
            <a:r>
              <a:rPr lang="en-CA" dirty="0"/>
              <a:t>we are following in a line around the hall, like a train.</a:t>
            </a:r>
          </a:p>
          <a:p>
            <a:r>
              <a:rPr lang="en-CA" dirty="0"/>
              <a:t> I hold the spot markers high so all can see and also I do the actions. </a:t>
            </a:r>
          </a:p>
          <a:p>
            <a:r>
              <a:rPr lang="en-CA" dirty="0"/>
              <a:t>I might choose a leader that we all follow after everyone has the hang of what we are doing and I call out the colour they hold up because my voice is louder</a:t>
            </a:r>
          </a:p>
        </p:txBody>
      </p:sp>
    </p:spTree>
    <p:extLst>
      <p:ext uri="{BB962C8B-B14F-4D97-AF65-F5344CB8AC3E}">
        <p14:creationId xmlns:p14="http://schemas.microsoft.com/office/powerpoint/2010/main" val="1487390347"/>
      </p:ext>
    </p:extLst>
  </p:cSld>
  <p:clrMapOvr>
    <a:masterClrMapping/>
  </p:clrMapOvr>
  <mc:AlternateContent xmlns:mc="http://schemas.openxmlformats.org/markup-compatibility/2006" xmlns:p14="http://schemas.microsoft.com/office/powerpoint/2010/main">
    <mc:Choice Requires="p14">
      <p:transition spd="slow" p14:dur="2000" advClick="0" advTm="47710"/>
    </mc:Choice>
    <mc:Fallback xmlns="">
      <p:transition spd="slow" advClick="0" advTm="4771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The red spot marker is the balance portion</a:t>
            </a:r>
          </a:p>
        </p:txBody>
      </p:sp>
      <p:sp>
        <p:nvSpPr>
          <p:cNvPr id="3" name="Text Placeholder 2"/>
          <p:cNvSpPr>
            <a:spLocks noGrp="1"/>
          </p:cNvSpPr>
          <p:nvPr>
            <p:ph type="body" idx="1"/>
          </p:nvPr>
        </p:nvSpPr>
        <p:spPr/>
        <p:txBody>
          <a:bodyPr/>
          <a:lstStyle/>
          <a:p>
            <a:r>
              <a:rPr lang="en-CA" dirty="0"/>
              <a:t>Standing on one foot and count to 2</a:t>
            </a:r>
          </a:p>
          <a:p>
            <a:r>
              <a:rPr lang="en-CA" dirty="0"/>
              <a:t>You can expand on this to count to 5</a:t>
            </a:r>
          </a:p>
          <a:p>
            <a:r>
              <a:rPr lang="en-CA" dirty="0"/>
              <a:t>And if the kids are really keen count to 10</a:t>
            </a:r>
          </a:p>
        </p:txBody>
      </p:sp>
    </p:spTree>
    <p:extLst>
      <p:ext uri="{BB962C8B-B14F-4D97-AF65-F5344CB8AC3E}">
        <p14:creationId xmlns:p14="http://schemas.microsoft.com/office/powerpoint/2010/main" val="938661838"/>
      </p:ext>
    </p:extLst>
  </p:cSld>
  <p:clrMapOvr>
    <a:masterClrMapping/>
  </p:clrMapOvr>
  <mc:AlternateContent xmlns:mc="http://schemas.openxmlformats.org/markup-compatibility/2006" xmlns:p14="http://schemas.microsoft.com/office/powerpoint/2010/main">
    <mc:Choice Requires="p14">
      <p:transition spd="slow" p14:dur="2000" advClick="0" advTm="18415"/>
    </mc:Choice>
    <mc:Fallback xmlns="">
      <p:transition spd="slow" advClick="0" advTm="18415"/>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Next station…</a:t>
            </a:r>
            <a:r>
              <a:rPr lang="en-CA" dirty="0" err="1"/>
              <a:t>frOGGY</a:t>
            </a:r>
            <a:r>
              <a:rPr lang="en-CA" dirty="0"/>
              <a:t> HOP</a:t>
            </a:r>
          </a:p>
        </p:txBody>
      </p:sp>
      <p:sp>
        <p:nvSpPr>
          <p:cNvPr id="3" name="Content Placeholder 2"/>
          <p:cNvSpPr>
            <a:spLocks noGrp="1"/>
          </p:cNvSpPr>
          <p:nvPr>
            <p:ph sz="quarter" idx="13"/>
          </p:nvPr>
        </p:nvSpPr>
        <p:spPr/>
        <p:txBody>
          <a:bodyPr/>
          <a:lstStyle/>
          <a:p>
            <a:r>
              <a:rPr lang="en-CA" dirty="0"/>
              <a:t>This station will take 5 to 8 minutes</a:t>
            </a:r>
          </a:p>
        </p:txBody>
      </p:sp>
    </p:spTree>
    <p:extLst>
      <p:ext uri="{BB962C8B-B14F-4D97-AF65-F5344CB8AC3E}">
        <p14:creationId xmlns:p14="http://schemas.microsoft.com/office/powerpoint/2010/main" val="2242910271"/>
      </p:ext>
    </p:extLst>
  </p:cSld>
  <p:clrMapOvr>
    <a:masterClrMapping/>
  </p:clrMapOvr>
  <mc:AlternateContent xmlns:mc="http://schemas.openxmlformats.org/markup-compatibility/2006" xmlns:p14="http://schemas.microsoft.com/office/powerpoint/2010/main">
    <mc:Choice Requires="p14">
      <p:transition spd="slow" p14:dur="2000" advClick="0" advTm="7427"/>
    </mc:Choice>
    <mc:Fallback xmlns="">
      <p:transition spd="slow" advClick="0" advTm="7427"/>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This is done to a song and actions</a:t>
            </a:r>
          </a:p>
        </p:txBody>
      </p:sp>
      <p:sp>
        <p:nvSpPr>
          <p:cNvPr id="3" name="Content Placeholder 2"/>
          <p:cNvSpPr>
            <a:spLocks noGrp="1"/>
          </p:cNvSpPr>
          <p:nvPr>
            <p:ph sz="quarter" idx="13"/>
          </p:nvPr>
        </p:nvSpPr>
        <p:spPr/>
        <p:txBody>
          <a:bodyPr/>
          <a:lstStyle/>
          <a:p>
            <a:r>
              <a:rPr lang="en-CA" dirty="0"/>
              <a:t>I get the group to sit along the wall</a:t>
            </a:r>
          </a:p>
          <a:p>
            <a:r>
              <a:rPr lang="en-CA" dirty="0"/>
              <a:t>I explain that they are to copy the actions I do</a:t>
            </a:r>
          </a:p>
          <a:p>
            <a:r>
              <a:rPr lang="en-CA" dirty="0"/>
              <a:t>Each child is given a bean bag</a:t>
            </a:r>
          </a:p>
          <a:p>
            <a:r>
              <a:rPr lang="en-CA" dirty="0"/>
              <a:t>These are the frogs</a:t>
            </a:r>
          </a:p>
          <a:p>
            <a:r>
              <a:rPr lang="en-CA" dirty="0"/>
              <a:t>The frogs want to hop…they can hardly wait to hop</a:t>
            </a:r>
          </a:p>
        </p:txBody>
      </p:sp>
    </p:spTree>
    <p:extLst>
      <p:ext uri="{BB962C8B-B14F-4D97-AF65-F5344CB8AC3E}">
        <p14:creationId xmlns:p14="http://schemas.microsoft.com/office/powerpoint/2010/main" val="2987349301"/>
      </p:ext>
    </p:extLst>
  </p:cSld>
  <p:clrMapOvr>
    <a:masterClrMapping/>
  </p:clrMapOvr>
  <mc:AlternateContent xmlns:mc="http://schemas.openxmlformats.org/markup-compatibility/2006" xmlns:p14="http://schemas.microsoft.com/office/powerpoint/2010/main">
    <mc:Choice Requires="p14">
      <p:transition spd="slow" p14:dur="2000" advClick="0" advTm="30602"/>
    </mc:Choice>
    <mc:Fallback xmlns="">
      <p:transition spd="slow" advClick="0" advTm="30602"/>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err="1"/>
              <a:t>i</a:t>
            </a:r>
            <a:r>
              <a:rPr lang="en-CA" dirty="0"/>
              <a:t> thought if I could combine participation stories and gym time that could be the key</a:t>
            </a:r>
          </a:p>
        </p:txBody>
      </p:sp>
      <p:sp>
        <p:nvSpPr>
          <p:cNvPr id="3" name="Content Placeholder 2"/>
          <p:cNvSpPr>
            <a:spLocks noGrp="1"/>
          </p:cNvSpPr>
          <p:nvPr>
            <p:ph sz="quarter" idx="13"/>
          </p:nvPr>
        </p:nvSpPr>
        <p:spPr/>
        <p:txBody>
          <a:bodyPr/>
          <a:lstStyle/>
          <a:p>
            <a:r>
              <a:rPr lang="en-CA" dirty="0"/>
              <a:t>AROUND THAT same time, The preschool teachers were going to A FUNDAMENTAL MOVEMENT SKILLS WORKSHOP and asked if I wanted to come too. THAT was THE KEY I needed to set the direction for the new program. </a:t>
            </a:r>
          </a:p>
        </p:txBody>
      </p:sp>
    </p:spTree>
    <p:extLst>
      <p:ext uri="{BB962C8B-B14F-4D97-AF65-F5344CB8AC3E}">
        <p14:creationId xmlns:p14="http://schemas.microsoft.com/office/powerpoint/2010/main" val="2309849061"/>
      </p:ext>
    </p:extLst>
  </p:cSld>
  <p:clrMapOvr>
    <a:masterClrMapping/>
  </p:clrMapOvr>
  <mc:AlternateContent xmlns:mc="http://schemas.openxmlformats.org/markup-compatibility/2006" xmlns:p14="http://schemas.microsoft.com/office/powerpoint/2010/main">
    <mc:Choice Requires="p14">
      <p:transition spd="slow" p14:dur="2000" advClick="0" advTm="21822"/>
    </mc:Choice>
    <mc:Fallback xmlns="">
      <p:transition spd="slow" advClick="0" advTm="21822"/>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a:t>Song and action for this balance station</a:t>
            </a:r>
          </a:p>
        </p:txBody>
      </p:sp>
      <p:sp>
        <p:nvSpPr>
          <p:cNvPr id="3" name="Content Placeholder 2"/>
          <p:cNvSpPr>
            <a:spLocks noGrp="1"/>
          </p:cNvSpPr>
          <p:nvPr>
            <p:ph sz="quarter" idx="13"/>
          </p:nvPr>
        </p:nvSpPr>
        <p:spPr/>
        <p:txBody>
          <a:bodyPr>
            <a:normAutofit fontScale="85000" lnSpcReduction="20000"/>
          </a:bodyPr>
          <a:lstStyle/>
          <a:p>
            <a:r>
              <a:rPr lang="en-CA" sz="3500" dirty="0" err="1"/>
              <a:t>Froggy</a:t>
            </a:r>
            <a:r>
              <a:rPr lang="en-CA" sz="3500" dirty="0"/>
              <a:t> is hopping</a:t>
            </a:r>
          </a:p>
          <a:p>
            <a:pPr marL="0" indent="0">
              <a:buNone/>
            </a:pPr>
            <a:r>
              <a:rPr lang="en-CA" dirty="0" err="1"/>
              <a:t>Froggy</a:t>
            </a:r>
            <a:r>
              <a:rPr lang="en-CA" dirty="0"/>
              <a:t> is hopping on my toes, on my toes, on my toes. (place the bean bag on our toes)</a:t>
            </a:r>
          </a:p>
          <a:p>
            <a:pPr marL="0" indent="0">
              <a:buNone/>
            </a:pPr>
            <a:r>
              <a:rPr lang="en-CA" dirty="0" err="1"/>
              <a:t>Froggy</a:t>
            </a:r>
            <a:r>
              <a:rPr lang="en-CA" dirty="0"/>
              <a:t> is hopping on my toes…..ribbit</a:t>
            </a:r>
          </a:p>
          <a:p>
            <a:pPr marL="0" indent="0">
              <a:buNone/>
            </a:pPr>
            <a:r>
              <a:rPr lang="en-CA" dirty="0" err="1"/>
              <a:t>Froggy</a:t>
            </a:r>
            <a:r>
              <a:rPr lang="en-CA" dirty="0"/>
              <a:t> jumped to my knee!</a:t>
            </a:r>
          </a:p>
          <a:p>
            <a:pPr marL="0" indent="0">
              <a:buNone/>
            </a:pPr>
            <a:r>
              <a:rPr lang="en-CA" dirty="0" err="1"/>
              <a:t>Froggy</a:t>
            </a:r>
            <a:r>
              <a:rPr lang="en-CA" dirty="0"/>
              <a:t> is hopping on my knee, on my knee, on my knee.</a:t>
            </a:r>
          </a:p>
          <a:p>
            <a:pPr marL="0" indent="0">
              <a:buNone/>
            </a:pPr>
            <a:r>
              <a:rPr lang="en-CA" dirty="0" err="1"/>
              <a:t>Froggy</a:t>
            </a:r>
            <a:r>
              <a:rPr lang="en-CA" dirty="0"/>
              <a:t> is hopping on my knee…..ribbit</a:t>
            </a:r>
          </a:p>
          <a:p>
            <a:pPr marL="0" indent="0">
              <a:buNone/>
            </a:pPr>
            <a:r>
              <a:rPr lang="en-CA" dirty="0"/>
              <a:t>Repeat on to tummy, shoulder and head.</a:t>
            </a:r>
          </a:p>
          <a:p>
            <a:pPr marL="0" indent="0">
              <a:buNone/>
            </a:pPr>
            <a:r>
              <a:rPr lang="en-CA" dirty="0"/>
              <a:t>Then the frog hops to the ground and hops away.</a:t>
            </a:r>
          </a:p>
        </p:txBody>
      </p:sp>
    </p:spTree>
    <p:extLst>
      <p:ext uri="{BB962C8B-B14F-4D97-AF65-F5344CB8AC3E}">
        <p14:creationId xmlns:p14="http://schemas.microsoft.com/office/powerpoint/2010/main" val="492542693"/>
      </p:ext>
    </p:extLst>
  </p:cSld>
  <p:clrMapOvr>
    <a:masterClrMapping/>
  </p:clrMapOvr>
  <mc:AlternateContent xmlns:mc="http://schemas.openxmlformats.org/markup-compatibility/2006" xmlns:p14="http://schemas.microsoft.com/office/powerpoint/2010/main">
    <mc:Choice Requires="p14">
      <p:transition spd="slow" p14:dur="2000" advClick="0" advTm="39089"/>
    </mc:Choice>
    <mc:Fallback xmlns="">
      <p:transition spd="slow" advClick="0" advTm="39089"/>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a:t>We may do this twice so that children experience the success of balancing the bean bag</a:t>
            </a:r>
          </a:p>
        </p:txBody>
      </p:sp>
      <p:sp>
        <p:nvSpPr>
          <p:cNvPr id="3" name="Content Placeholder 2"/>
          <p:cNvSpPr>
            <a:spLocks noGrp="1"/>
          </p:cNvSpPr>
          <p:nvPr>
            <p:ph sz="quarter" idx="13"/>
          </p:nvPr>
        </p:nvSpPr>
        <p:spPr/>
        <p:txBody>
          <a:bodyPr/>
          <a:lstStyle/>
          <a:p>
            <a:r>
              <a:rPr lang="en-CA" dirty="0"/>
              <a:t>I will remind them to keep still once they balance their frog. </a:t>
            </a:r>
          </a:p>
          <a:p>
            <a:r>
              <a:rPr lang="en-CA" dirty="0"/>
              <a:t>Use positives such as great job everyone. </a:t>
            </a:r>
          </a:p>
          <a:p>
            <a:r>
              <a:rPr lang="en-CA" dirty="0"/>
              <a:t>Look at those frogs sitting so still</a:t>
            </a:r>
          </a:p>
        </p:txBody>
      </p:sp>
    </p:spTree>
    <p:extLst>
      <p:ext uri="{BB962C8B-B14F-4D97-AF65-F5344CB8AC3E}">
        <p14:creationId xmlns:p14="http://schemas.microsoft.com/office/powerpoint/2010/main" val="3692874499"/>
      </p:ext>
    </p:extLst>
  </p:cSld>
  <p:clrMapOvr>
    <a:masterClrMapping/>
  </p:clrMapOvr>
  <mc:AlternateContent xmlns:mc="http://schemas.openxmlformats.org/markup-compatibility/2006" xmlns:p14="http://schemas.microsoft.com/office/powerpoint/2010/main">
    <mc:Choice Requires="p14">
      <p:transition spd="slow" p14:dur="2000" advClick="0" advTm="20639"/>
    </mc:Choice>
    <mc:Fallback xmlns="">
      <p:transition spd="slow" advClick="0" advTm="20639"/>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Next station…circus</a:t>
            </a:r>
          </a:p>
        </p:txBody>
      </p:sp>
      <p:sp>
        <p:nvSpPr>
          <p:cNvPr id="3" name="Content Placeholder 2"/>
          <p:cNvSpPr>
            <a:spLocks noGrp="1"/>
          </p:cNvSpPr>
          <p:nvPr>
            <p:ph sz="quarter" idx="13"/>
          </p:nvPr>
        </p:nvSpPr>
        <p:spPr/>
        <p:txBody>
          <a:bodyPr/>
          <a:lstStyle/>
          <a:p>
            <a:r>
              <a:rPr lang="en-CA" dirty="0"/>
              <a:t>I place masking tape on the floor in a straight line – it is our tight rope</a:t>
            </a:r>
          </a:p>
          <a:p>
            <a:r>
              <a:rPr lang="en-CA" dirty="0"/>
              <a:t>I explain that we are in a circus.</a:t>
            </a:r>
          </a:p>
          <a:p>
            <a:r>
              <a:rPr lang="en-CA" dirty="0"/>
              <a:t>Our rope goes from the roof of one building to the roof of another building</a:t>
            </a:r>
          </a:p>
          <a:p>
            <a:r>
              <a:rPr lang="en-CA" dirty="0"/>
              <a:t>Look at all the people who came to see us</a:t>
            </a:r>
          </a:p>
          <a:p>
            <a:endParaRPr lang="en-CA" dirty="0"/>
          </a:p>
        </p:txBody>
      </p:sp>
    </p:spTree>
    <p:extLst>
      <p:ext uri="{BB962C8B-B14F-4D97-AF65-F5344CB8AC3E}">
        <p14:creationId xmlns:p14="http://schemas.microsoft.com/office/powerpoint/2010/main" val="2184038536"/>
      </p:ext>
    </p:extLst>
  </p:cSld>
  <p:clrMapOvr>
    <a:masterClrMapping/>
  </p:clrMapOvr>
  <mc:AlternateContent xmlns:mc="http://schemas.openxmlformats.org/markup-compatibility/2006" xmlns:p14="http://schemas.microsoft.com/office/powerpoint/2010/main">
    <mc:Choice Requires="p14">
      <p:transition spd="slow" p14:dur="2000" advClick="0" advTm="17230"/>
    </mc:Choice>
    <mc:Fallback xmlns="">
      <p:transition spd="slow" advClick="0" advTm="1723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I then ask them to watch me</a:t>
            </a:r>
          </a:p>
        </p:txBody>
      </p:sp>
      <p:sp>
        <p:nvSpPr>
          <p:cNvPr id="3" name="Content Placeholder 2"/>
          <p:cNvSpPr>
            <a:spLocks noGrp="1"/>
          </p:cNvSpPr>
          <p:nvPr>
            <p:ph sz="quarter" idx="13"/>
          </p:nvPr>
        </p:nvSpPr>
        <p:spPr/>
        <p:txBody>
          <a:bodyPr/>
          <a:lstStyle/>
          <a:p>
            <a:r>
              <a:rPr lang="en-CA" dirty="0"/>
              <a:t>Watching with your eyes and not following </a:t>
            </a:r>
          </a:p>
          <a:p>
            <a:r>
              <a:rPr lang="en-CA" dirty="0"/>
              <a:t>I first hold my bean bag in my hand, arms out to your sides and show them balancing as I walk across the tight rope</a:t>
            </a:r>
          </a:p>
          <a:p>
            <a:r>
              <a:rPr lang="en-CA" dirty="0"/>
              <a:t>Remind them to Keep you arms out for balance</a:t>
            </a:r>
          </a:p>
          <a:p>
            <a:r>
              <a:rPr lang="en-CA" dirty="0"/>
              <a:t>One foot in front of the other</a:t>
            </a:r>
          </a:p>
          <a:p>
            <a:r>
              <a:rPr lang="en-CA" dirty="0"/>
              <a:t>Now let us watch the other tight rope walkers</a:t>
            </a:r>
          </a:p>
          <a:p>
            <a:r>
              <a:rPr lang="en-CA" dirty="0"/>
              <a:t>Each take turns just walking across and we clap</a:t>
            </a:r>
          </a:p>
          <a:p>
            <a:endParaRPr lang="en-CA" dirty="0"/>
          </a:p>
        </p:txBody>
      </p:sp>
    </p:spTree>
    <p:extLst>
      <p:ext uri="{BB962C8B-B14F-4D97-AF65-F5344CB8AC3E}">
        <p14:creationId xmlns:p14="http://schemas.microsoft.com/office/powerpoint/2010/main" val="1873101503"/>
      </p:ext>
    </p:extLst>
  </p:cSld>
  <p:clrMapOvr>
    <a:masterClrMapping/>
  </p:clrMapOvr>
  <mc:AlternateContent xmlns:mc="http://schemas.openxmlformats.org/markup-compatibility/2006" xmlns:p14="http://schemas.microsoft.com/office/powerpoint/2010/main">
    <mc:Choice Requires="p14">
      <p:transition spd="slow" p14:dur="2000" advClick="0" advTm="31375"/>
    </mc:Choice>
    <mc:Fallback xmlns="">
      <p:transition spd="slow" advClick="0" advTm="31375"/>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a:t>Next we add the balanced bean bag</a:t>
            </a:r>
          </a:p>
        </p:txBody>
      </p:sp>
      <p:sp>
        <p:nvSpPr>
          <p:cNvPr id="3" name="Content Placeholder 2"/>
          <p:cNvSpPr>
            <a:spLocks noGrp="1"/>
          </p:cNvSpPr>
          <p:nvPr>
            <p:ph sz="quarter" idx="13"/>
          </p:nvPr>
        </p:nvSpPr>
        <p:spPr/>
        <p:txBody>
          <a:bodyPr/>
          <a:lstStyle/>
          <a:p>
            <a:r>
              <a:rPr lang="en-CA" dirty="0"/>
              <a:t>I place the bean bag on my head and ask the group to copy me.</a:t>
            </a:r>
          </a:p>
          <a:p>
            <a:r>
              <a:rPr lang="en-CA" dirty="0"/>
              <a:t>Let’s take a practice walk across the room with the bean bag balanced on our heads</a:t>
            </a:r>
          </a:p>
          <a:p>
            <a:r>
              <a:rPr lang="en-CA" dirty="0"/>
              <a:t>Then we each take a turn walking the tight rope with the beanbag on our heads</a:t>
            </a:r>
          </a:p>
          <a:p>
            <a:r>
              <a:rPr lang="en-CA" dirty="0"/>
              <a:t>Positive encouragement</a:t>
            </a:r>
          </a:p>
          <a:p>
            <a:r>
              <a:rPr lang="en-CA" dirty="0"/>
              <a:t>Help those having difficulty</a:t>
            </a:r>
          </a:p>
          <a:p>
            <a:endParaRPr lang="en-CA" dirty="0"/>
          </a:p>
        </p:txBody>
      </p:sp>
    </p:spTree>
    <p:extLst>
      <p:ext uri="{BB962C8B-B14F-4D97-AF65-F5344CB8AC3E}">
        <p14:creationId xmlns:p14="http://schemas.microsoft.com/office/powerpoint/2010/main" val="889822480"/>
      </p:ext>
    </p:extLst>
  </p:cSld>
  <p:clrMapOvr>
    <a:masterClrMapping/>
  </p:clrMapOvr>
  <mc:AlternateContent xmlns:mc="http://schemas.openxmlformats.org/markup-compatibility/2006" xmlns:p14="http://schemas.microsoft.com/office/powerpoint/2010/main">
    <mc:Choice Requires="p14">
      <p:transition spd="slow" p14:dur="2000" advClick="0" advTm="25821"/>
    </mc:Choice>
    <mc:Fallback xmlns="">
      <p:transition spd="slow" advClick="0" advTm="25821"/>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a:t>Balance a bean bag on your head and walk to the other wall</a:t>
            </a:r>
          </a:p>
        </p:txBody>
      </p:sp>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2745829" y="2054772"/>
            <a:ext cx="5977757" cy="3362489"/>
          </a:xfrm>
        </p:spPr>
      </p:pic>
    </p:spTree>
    <p:extLst>
      <p:ext uri="{BB962C8B-B14F-4D97-AF65-F5344CB8AC3E}">
        <p14:creationId xmlns:p14="http://schemas.microsoft.com/office/powerpoint/2010/main" val="760332285"/>
      </p:ext>
    </p:extLst>
  </p:cSld>
  <p:clrMapOvr>
    <a:masterClrMapping/>
  </p:clrMapOvr>
  <mc:AlternateContent xmlns:mc="http://schemas.openxmlformats.org/markup-compatibility/2006" xmlns:p14="http://schemas.microsoft.com/office/powerpoint/2010/main">
    <mc:Choice Requires="p14">
      <p:transition spd="slow" p14:dur="2000" advClick="0" advTm="6887"/>
    </mc:Choice>
    <mc:Fallback xmlns="">
      <p:transition spd="slow" advClick="0" advTm="6887"/>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a:t>Once we have touched on balance and the children get the hang of that</a:t>
            </a:r>
          </a:p>
        </p:txBody>
      </p:sp>
      <p:sp>
        <p:nvSpPr>
          <p:cNvPr id="3" name="Content Placeholder 2"/>
          <p:cNvSpPr>
            <a:spLocks noGrp="1"/>
          </p:cNvSpPr>
          <p:nvPr>
            <p:ph sz="quarter" idx="13"/>
          </p:nvPr>
        </p:nvSpPr>
        <p:spPr/>
        <p:txBody>
          <a:bodyPr/>
          <a:lstStyle/>
          <a:p>
            <a:r>
              <a:rPr lang="en-CA" dirty="0"/>
              <a:t>We can introduce catching the beanbag</a:t>
            </a:r>
          </a:p>
        </p:txBody>
      </p:sp>
    </p:spTree>
    <p:extLst>
      <p:ext uri="{BB962C8B-B14F-4D97-AF65-F5344CB8AC3E}">
        <p14:creationId xmlns:p14="http://schemas.microsoft.com/office/powerpoint/2010/main" val="2745487792"/>
      </p:ext>
    </p:extLst>
  </p:cSld>
  <p:clrMapOvr>
    <a:masterClrMapping/>
  </p:clrMapOvr>
  <mc:AlternateContent xmlns:mc="http://schemas.openxmlformats.org/markup-compatibility/2006" xmlns:p14="http://schemas.microsoft.com/office/powerpoint/2010/main">
    <mc:Choice Requires="p14">
      <p:transition spd="slow" p14:dur="2000" advClick="0" advTm="5447"/>
    </mc:Choice>
    <mc:Fallback xmlns="">
      <p:transition spd="slow" advClick="0" advTm="5447"/>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Next station might be fruit salad</a:t>
            </a:r>
          </a:p>
        </p:txBody>
      </p:sp>
      <p:sp>
        <p:nvSpPr>
          <p:cNvPr id="3" name="Content Placeholder 2"/>
          <p:cNvSpPr>
            <a:spLocks noGrp="1"/>
          </p:cNvSpPr>
          <p:nvPr>
            <p:ph sz="quarter" idx="13"/>
          </p:nvPr>
        </p:nvSpPr>
        <p:spPr/>
        <p:txBody>
          <a:bodyPr/>
          <a:lstStyle/>
          <a:p>
            <a:r>
              <a:rPr lang="en-CA" dirty="0"/>
              <a:t>I place 4 hoops around the activity space</a:t>
            </a:r>
          </a:p>
          <a:p>
            <a:r>
              <a:rPr lang="en-CA" dirty="0"/>
              <a:t>The colours are the colours of my beanbags – red, blue, yellow and green</a:t>
            </a:r>
          </a:p>
          <a:p>
            <a:r>
              <a:rPr lang="en-CA" dirty="0"/>
              <a:t>I hand out the bean bags</a:t>
            </a:r>
          </a:p>
          <a:p>
            <a:r>
              <a:rPr lang="en-CA" dirty="0"/>
              <a:t>I show them how to toss and catch the beanbag</a:t>
            </a:r>
          </a:p>
          <a:p>
            <a:r>
              <a:rPr lang="en-CA" dirty="0"/>
              <a:t>I explain we do not throw it way up, we want it to be more like popcorn so it hits our hands and we toss it up a little way</a:t>
            </a:r>
          </a:p>
        </p:txBody>
      </p:sp>
    </p:spTree>
    <p:extLst>
      <p:ext uri="{BB962C8B-B14F-4D97-AF65-F5344CB8AC3E}">
        <p14:creationId xmlns:p14="http://schemas.microsoft.com/office/powerpoint/2010/main" val="958386056"/>
      </p:ext>
    </p:extLst>
  </p:cSld>
  <p:clrMapOvr>
    <a:masterClrMapping/>
  </p:clrMapOvr>
  <mc:AlternateContent xmlns:mc="http://schemas.openxmlformats.org/markup-compatibility/2006" xmlns:p14="http://schemas.microsoft.com/office/powerpoint/2010/main">
    <mc:Choice Requires="p14">
      <p:transition spd="slow" p14:dur="2000" advClick="0" advTm="34296"/>
    </mc:Choice>
    <mc:Fallback xmlns="">
      <p:transition spd="slow" advClick="0" advTm="34296"/>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a:t>I have to explain about the fruit next</a:t>
            </a:r>
          </a:p>
        </p:txBody>
      </p:sp>
      <p:sp>
        <p:nvSpPr>
          <p:cNvPr id="3" name="Content Placeholder 2"/>
          <p:cNvSpPr>
            <a:spLocks noGrp="1"/>
          </p:cNvSpPr>
          <p:nvPr>
            <p:ph sz="quarter" idx="13"/>
          </p:nvPr>
        </p:nvSpPr>
        <p:spPr/>
        <p:txBody>
          <a:bodyPr>
            <a:normAutofit lnSpcReduction="10000"/>
          </a:bodyPr>
          <a:lstStyle/>
          <a:p>
            <a:r>
              <a:rPr lang="en-CA" dirty="0"/>
              <a:t>I tell the children that if you have a red beanbag I want you to come over to the red hoop – this is the fruit bowl and you are red cherries</a:t>
            </a:r>
          </a:p>
          <a:p>
            <a:r>
              <a:rPr lang="en-CA" dirty="0"/>
              <a:t>I tell the children that if you have a blue beanbag I want you to come over to the blue hoop – this is the fruit bowl and you are the blue berries</a:t>
            </a:r>
          </a:p>
          <a:p>
            <a:r>
              <a:rPr lang="en-CA" dirty="0"/>
              <a:t>I tell the children that if you have a green beanbag I want you to come over to the green hoop -  you are green apples</a:t>
            </a:r>
          </a:p>
          <a:p>
            <a:r>
              <a:rPr lang="en-CA" dirty="0"/>
              <a:t>I then tell remaining children with the yellow beanbags to come to the yellow hoop, which is the fruit bowl -  you are the bananas</a:t>
            </a:r>
          </a:p>
        </p:txBody>
      </p:sp>
    </p:spTree>
    <p:extLst>
      <p:ext uri="{BB962C8B-B14F-4D97-AF65-F5344CB8AC3E}">
        <p14:creationId xmlns:p14="http://schemas.microsoft.com/office/powerpoint/2010/main" val="3195235386"/>
      </p:ext>
    </p:extLst>
  </p:cSld>
  <p:clrMapOvr>
    <a:masterClrMapping/>
  </p:clrMapOvr>
  <mc:AlternateContent xmlns:mc="http://schemas.openxmlformats.org/markup-compatibility/2006" xmlns:p14="http://schemas.microsoft.com/office/powerpoint/2010/main">
    <mc:Choice Requires="p14">
      <p:transition spd="slow" p14:dur="2000" advClick="0" advTm="39458"/>
    </mc:Choice>
    <mc:Fallback xmlns="">
      <p:transition spd="slow" advClick="0" advTm="39458"/>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a:t>Everyone will toss and catch their beanbags until I call your fruit. If I do not call your fruit…you continue to toss your beanbag</a:t>
            </a:r>
          </a:p>
        </p:txBody>
      </p:sp>
      <p:sp>
        <p:nvSpPr>
          <p:cNvPr id="3" name="Content Placeholder 2"/>
          <p:cNvSpPr>
            <a:spLocks noGrp="1"/>
          </p:cNvSpPr>
          <p:nvPr>
            <p:ph sz="quarter" idx="13"/>
          </p:nvPr>
        </p:nvSpPr>
        <p:spPr>
          <a:xfrm>
            <a:off x="685801" y="2612571"/>
            <a:ext cx="10394706" cy="3200400"/>
          </a:xfrm>
        </p:spPr>
        <p:txBody>
          <a:bodyPr>
            <a:normAutofit/>
          </a:bodyPr>
          <a:lstStyle/>
          <a:p>
            <a:r>
              <a:rPr lang="en-CA" dirty="0"/>
              <a:t>When I call your fruit, you toss your beanbag into your fruit bowl and run to me in the center of the room</a:t>
            </a:r>
          </a:p>
          <a:p>
            <a:r>
              <a:rPr lang="en-CA" dirty="0"/>
              <a:t>The group that has run over to me, has to complete a task and then run back to their fruit bowl, pick up their beanbag and continue tossing your beanbag.</a:t>
            </a:r>
          </a:p>
          <a:p>
            <a:r>
              <a:rPr lang="en-CA" dirty="0"/>
              <a:t>If I call our fruit salad, everyone tosses their beanbag in their fruit bowl and runs to me – remember your space bubbles. You complete the task and then run back to your fruit bowl, retrieve your beanbag and toss – up and down, up and down.</a:t>
            </a:r>
          </a:p>
        </p:txBody>
      </p:sp>
    </p:spTree>
    <p:extLst>
      <p:ext uri="{BB962C8B-B14F-4D97-AF65-F5344CB8AC3E}">
        <p14:creationId xmlns:p14="http://schemas.microsoft.com/office/powerpoint/2010/main" val="3678282433"/>
      </p:ext>
    </p:extLst>
  </p:cSld>
  <p:clrMapOvr>
    <a:masterClrMapping/>
  </p:clrMapOvr>
  <mc:AlternateContent xmlns:mc="http://schemas.openxmlformats.org/markup-compatibility/2006" xmlns:p14="http://schemas.microsoft.com/office/powerpoint/2010/main">
    <mc:Choice Requires="p14">
      <p:transition spd="slow" p14:dur="2000" advClick="0" advTm="53144"/>
    </mc:Choice>
    <mc:Fallback xmlns="">
      <p:transition spd="slow" advClick="0" advTm="53144"/>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a:t>I WAS already DOING THE STORY TIME PORTION</a:t>
            </a:r>
          </a:p>
        </p:txBody>
      </p:sp>
      <p:sp>
        <p:nvSpPr>
          <p:cNvPr id="3" name="Content Placeholder 2"/>
          <p:cNvSpPr>
            <a:spLocks noGrp="1"/>
          </p:cNvSpPr>
          <p:nvPr>
            <p:ph sz="quarter" idx="13"/>
          </p:nvPr>
        </p:nvSpPr>
        <p:spPr/>
        <p:txBody>
          <a:bodyPr/>
          <a:lstStyle/>
          <a:p>
            <a:r>
              <a:rPr lang="en-CA" dirty="0"/>
              <a:t>ALL I NEEDED WAS TO FIGURE OUT HOW TO LINK STORY TIME LITERACY TO THE PHYSICAL COMPONENTS. </a:t>
            </a:r>
          </a:p>
          <a:p>
            <a:r>
              <a:rPr lang="en-CA" dirty="0"/>
              <a:t>WE DO USE RHYMES AND SONGS SO THAT PART WAS AN EASY WORK IN and a start for physical activity</a:t>
            </a:r>
          </a:p>
        </p:txBody>
      </p:sp>
    </p:spTree>
    <p:extLst>
      <p:ext uri="{BB962C8B-B14F-4D97-AF65-F5344CB8AC3E}">
        <p14:creationId xmlns:p14="http://schemas.microsoft.com/office/powerpoint/2010/main" val="2141121106"/>
      </p:ext>
    </p:extLst>
  </p:cSld>
  <p:clrMapOvr>
    <a:masterClrMapping/>
  </p:clrMapOvr>
  <mc:AlternateContent xmlns:mc="http://schemas.openxmlformats.org/markup-compatibility/2006" xmlns:p14="http://schemas.microsoft.com/office/powerpoint/2010/main">
    <mc:Choice Requires="p14">
      <p:transition spd="slow" p14:dur="2000" advClick="0" advTm="26572"/>
    </mc:Choice>
    <mc:Fallback xmlns="">
      <p:transition spd="slow" advClick="0" advTm="26572"/>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a:t>We have had to play this in a few of our sessions</a:t>
            </a:r>
          </a:p>
        </p:txBody>
      </p:sp>
      <p:sp>
        <p:nvSpPr>
          <p:cNvPr id="3" name="Content Placeholder 2"/>
          <p:cNvSpPr>
            <a:spLocks noGrp="1"/>
          </p:cNvSpPr>
          <p:nvPr>
            <p:ph sz="quarter" idx="13"/>
          </p:nvPr>
        </p:nvSpPr>
        <p:spPr/>
        <p:txBody>
          <a:bodyPr/>
          <a:lstStyle/>
          <a:p>
            <a:r>
              <a:rPr lang="en-CA" dirty="0"/>
              <a:t>The children do like it and it helps with their coordination, colour concepts as well as running and skills development.</a:t>
            </a:r>
          </a:p>
        </p:txBody>
      </p:sp>
    </p:spTree>
    <p:extLst>
      <p:ext uri="{BB962C8B-B14F-4D97-AF65-F5344CB8AC3E}">
        <p14:creationId xmlns:p14="http://schemas.microsoft.com/office/powerpoint/2010/main" val="3712139935"/>
      </p:ext>
    </p:extLst>
  </p:cSld>
  <p:clrMapOvr>
    <a:masterClrMapping/>
  </p:clrMapOvr>
  <mc:AlternateContent xmlns:mc="http://schemas.openxmlformats.org/markup-compatibility/2006" xmlns:p14="http://schemas.microsoft.com/office/powerpoint/2010/main">
    <mc:Choice Requires="p14">
      <p:transition spd="slow" p14:dur="2000" advClick="0" advTm="9817"/>
    </mc:Choice>
    <mc:Fallback xmlns="">
      <p:transition spd="slow" advClick="0" advTm="9817"/>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a:t>Always communicate with the group</a:t>
            </a:r>
          </a:p>
        </p:txBody>
      </p:sp>
      <p:pic>
        <p:nvPicPr>
          <p:cNvPr id="4" name="Content Placeholder 3"/>
          <p:cNvPicPr>
            <a:picLocks noGrp="1" noChangeAspect="1"/>
          </p:cNvPicPr>
          <p:nvPr>
            <p:ph sz="quarter" idx="13"/>
          </p:nvPr>
        </p:nvPicPr>
        <p:blipFill>
          <a:blip r:embed="rId2"/>
          <a:stretch>
            <a:fillRect/>
          </a:stretch>
        </p:blipFill>
        <p:spPr>
          <a:xfrm>
            <a:off x="3050738" y="2063750"/>
            <a:ext cx="5665073" cy="3311525"/>
          </a:xfrm>
          <a:prstGeom prst="rect">
            <a:avLst/>
          </a:prstGeom>
        </p:spPr>
      </p:pic>
    </p:spTree>
    <p:extLst>
      <p:ext uri="{BB962C8B-B14F-4D97-AF65-F5344CB8AC3E}">
        <p14:creationId xmlns:p14="http://schemas.microsoft.com/office/powerpoint/2010/main" val="1199026812"/>
      </p:ext>
    </p:extLst>
  </p:cSld>
  <p:clrMapOvr>
    <a:masterClrMapping/>
  </p:clrMapOvr>
  <mc:AlternateContent xmlns:mc="http://schemas.openxmlformats.org/markup-compatibility/2006" xmlns:p14="http://schemas.microsoft.com/office/powerpoint/2010/main">
    <mc:Choice Requires="p14">
      <p:transition spd="slow" p14:dur="2000" advClick="0" advTm="15010"/>
    </mc:Choice>
    <mc:Fallback xmlns="">
      <p:transition spd="slow" advClick="0" advTm="1501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Wrap up back at the first station</a:t>
            </a:r>
          </a:p>
        </p:txBody>
      </p:sp>
      <p:sp>
        <p:nvSpPr>
          <p:cNvPr id="3" name="Content Placeholder 2"/>
          <p:cNvSpPr>
            <a:spLocks noGrp="1"/>
          </p:cNvSpPr>
          <p:nvPr>
            <p:ph sz="quarter" idx="13"/>
          </p:nvPr>
        </p:nvSpPr>
        <p:spPr/>
        <p:txBody>
          <a:bodyPr/>
          <a:lstStyle/>
          <a:p>
            <a:r>
              <a:rPr lang="en-CA" dirty="0"/>
              <a:t>We sit </a:t>
            </a:r>
            <a:r>
              <a:rPr lang="en-CA" dirty="0" err="1"/>
              <a:t>criss</a:t>
            </a:r>
            <a:r>
              <a:rPr lang="en-CA" dirty="0"/>
              <a:t> cross applesauce and ask if everyone understands about balancing.</a:t>
            </a:r>
          </a:p>
          <a:p>
            <a:r>
              <a:rPr lang="en-CA" dirty="0"/>
              <a:t>They usually tell me what their favourite part was. </a:t>
            </a:r>
          </a:p>
          <a:p>
            <a:r>
              <a:rPr lang="en-CA" dirty="0"/>
              <a:t>We head back to the library for checking out books, getting coats and a stamp</a:t>
            </a:r>
          </a:p>
          <a:p>
            <a:r>
              <a:rPr lang="en-CA" dirty="0"/>
              <a:t>I then clean up the hall, sweep it and put our equipment away.</a:t>
            </a:r>
          </a:p>
        </p:txBody>
      </p:sp>
    </p:spTree>
    <p:extLst>
      <p:ext uri="{BB962C8B-B14F-4D97-AF65-F5344CB8AC3E}">
        <p14:creationId xmlns:p14="http://schemas.microsoft.com/office/powerpoint/2010/main" val="240936193"/>
      </p:ext>
    </p:extLst>
  </p:cSld>
  <p:clrMapOvr>
    <a:masterClrMapping/>
  </p:clrMapOvr>
  <mc:AlternateContent xmlns:mc="http://schemas.openxmlformats.org/markup-compatibility/2006" xmlns:p14="http://schemas.microsoft.com/office/powerpoint/2010/main">
    <mc:Choice Requires="p14">
      <p:transition spd="slow" p14:dur="2000" advClick="0" advTm="16625"/>
    </mc:Choice>
    <mc:Fallback xmlns="">
      <p:transition spd="slow" advClick="0" advTm="16625"/>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a:t>So that is what a session might look like</a:t>
            </a:r>
          </a:p>
        </p:txBody>
      </p:sp>
      <p:sp>
        <p:nvSpPr>
          <p:cNvPr id="3" name="Content Placeholder 2"/>
          <p:cNvSpPr>
            <a:spLocks noGrp="1"/>
          </p:cNvSpPr>
          <p:nvPr>
            <p:ph sz="quarter" idx="13"/>
          </p:nvPr>
        </p:nvSpPr>
        <p:spPr/>
        <p:txBody>
          <a:bodyPr/>
          <a:lstStyle/>
          <a:p>
            <a:r>
              <a:rPr lang="en-CA" dirty="0"/>
              <a:t>But there is so much more and many ways to build new programs</a:t>
            </a:r>
          </a:p>
        </p:txBody>
      </p:sp>
    </p:spTree>
    <p:extLst>
      <p:ext uri="{BB962C8B-B14F-4D97-AF65-F5344CB8AC3E}">
        <p14:creationId xmlns:p14="http://schemas.microsoft.com/office/powerpoint/2010/main" val="175418798"/>
      </p:ext>
    </p:extLst>
  </p:cSld>
  <p:clrMapOvr>
    <a:masterClrMapping/>
  </p:clrMapOvr>
  <mc:AlternateContent xmlns:mc="http://schemas.openxmlformats.org/markup-compatibility/2006" xmlns:p14="http://schemas.microsoft.com/office/powerpoint/2010/main">
    <mc:Choice Requires="p14">
      <p:transition spd="slow" p14:dur="2000" advClick="0" advTm="6673"/>
    </mc:Choice>
    <mc:Fallback xmlns="">
      <p:transition spd="slow" advClick="0" advTm="6673"/>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The concept of over</a:t>
            </a:r>
          </a:p>
        </p:txBody>
      </p:sp>
      <p:sp>
        <p:nvSpPr>
          <p:cNvPr id="3" name="Content Placeholder 2"/>
          <p:cNvSpPr>
            <a:spLocks noGrp="1"/>
          </p:cNvSpPr>
          <p:nvPr>
            <p:ph sz="quarter" idx="13"/>
          </p:nvPr>
        </p:nvSpPr>
        <p:spPr/>
        <p:txBody>
          <a:bodyPr/>
          <a:lstStyle/>
          <a:p>
            <a:r>
              <a:rPr lang="en-CA" dirty="0"/>
              <a:t>Jack be nimble, jack be quick</a:t>
            </a:r>
          </a:p>
        </p:txBody>
      </p:sp>
    </p:spTree>
    <p:extLst>
      <p:ext uri="{BB962C8B-B14F-4D97-AF65-F5344CB8AC3E}">
        <p14:creationId xmlns:p14="http://schemas.microsoft.com/office/powerpoint/2010/main" val="4210339004"/>
      </p:ext>
    </p:extLst>
  </p:cSld>
  <p:clrMapOvr>
    <a:masterClrMapping/>
  </p:clrMapOvr>
  <mc:AlternateContent xmlns:mc="http://schemas.openxmlformats.org/markup-compatibility/2006" xmlns:p14="http://schemas.microsoft.com/office/powerpoint/2010/main">
    <mc:Choice Requires="p14">
      <p:transition spd="slow" p14:dur="2000" advClick="0" advTm="5522"/>
    </mc:Choice>
    <mc:Fallback xmlns="">
      <p:transition spd="slow" advClick="0" advTm="5522"/>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We have our cones</a:t>
            </a:r>
          </a:p>
        </p:txBody>
      </p:sp>
      <p:sp>
        <p:nvSpPr>
          <p:cNvPr id="3" name="Content Placeholder 2"/>
          <p:cNvSpPr>
            <a:spLocks noGrp="1"/>
          </p:cNvSpPr>
          <p:nvPr>
            <p:ph sz="quarter" idx="13"/>
          </p:nvPr>
        </p:nvSpPr>
        <p:spPr/>
        <p:txBody>
          <a:bodyPr/>
          <a:lstStyle/>
          <a:p>
            <a:r>
              <a:rPr lang="en-CA" dirty="0"/>
              <a:t>I have a cone for each child and they place them on the ground and we say the rhyme and jump over the “candle stick.”</a:t>
            </a:r>
          </a:p>
        </p:txBody>
      </p:sp>
    </p:spTree>
    <p:extLst>
      <p:ext uri="{BB962C8B-B14F-4D97-AF65-F5344CB8AC3E}">
        <p14:creationId xmlns:p14="http://schemas.microsoft.com/office/powerpoint/2010/main" val="2374907219"/>
      </p:ext>
    </p:extLst>
  </p:cSld>
  <p:clrMapOvr>
    <a:masterClrMapping/>
  </p:clrMapOvr>
  <mc:AlternateContent xmlns:mc="http://schemas.openxmlformats.org/markup-compatibility/2006" xmlns:p14="http://schemas.microsoft.com/office/powerpoint/2010/main">
    <mc:Choice Requires="p14">
      <p:transition spd="slow" p14:dur="2000" advClick="0" advTm="10256"/>
    </mc:Choice>
    <mc:Fallback xmlns="">
      <p:transition spd="slow" advClick="0" advTm="10256"/>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a:t>incorporate balls into the sessions</a:t>
            </a:r>
          </a:p>
        </p:txBody>
      </p:sp>
      <p:sp>
        <p:nvSpPr>
          <p:cNvPr id="3" name="Content Placeholder 2"/>
          <p:cNvSpPr>
            <a:spLocks noGrp="1"/>
          </p:cNvSpPr>
          <p:nvPr>
            <p:ph sz="quarter" idx="13"/>
          </p:nvPr>
        </p:nvSpPr>
        <p:spPr/>
        <p:txBody>
          <a:bodyPr/>
          <a:lstStyle/>
          <a:p>
            <a:r>
              <a:rPr lang="en-CA" dirty="0"/>
              <a:t>Roll a ball is the first task to introduce with balls</a:t>
            </a:r>
          </a:p>
          <a:p>
            <a:r>
              <a:rPr lang="en-CA" dirty="0"/>
              <a:t>This works with the children paired up</a:t>
            </a:r>
          </a:p>
          <a:p>
            <a:r>
              <a:rPr lang="en-CA" dirty="0"/>
              <a:t>I ask them to sit across from one another</a:t>
            </a:r>
          </a:p>
          <a:p>
            <a:r>
              <a:rPr lang="en-CA" dirty="0"/>
              <a:t>We need goal markers so that is your legs</a:t>
            </a:r>
          </a:p>
          <a:p>
            <a:r>
              <a:rPr lang="en-CA" dirty="0"/>
              <a:t>Let’s stretch our legs apart so that we can roll the ball to each other</a:t>
            </a:r>
          </a:p>
          <a:p>
            <a:r>
              <a:rPr lang="en-CA" dirty="0"/>
              <a:t>We are going to roll the ball…not bounce it and our partner will catch it with both hands</a:t>
            </a:r>
          </a:p>
        </p:txBody>
      </p:sp>
    </p:spTree>
    <p:extLst>
      <p:ext uri="{BB962C8B-B14F-4D97-AF65-F5344CB8AC3E}">
        <p14:creationId xmlns:p14="http://schemas.microsoft.com/office/powerpoint/2010/main" val="712045430"/>
      </p:ext>
    </p:extLst>
  </p:cSld>
  <p:clrMapOvr>
    <a:masterClrMapping/>
  </p:clrMapOvr>
  <mc:AlternateContent xmlns:mc="http://schemas.openxmlformats.org/markup-compatibility/2006" xmlns:p14="http://schemas.microsoft.com/office/powerpoint/2010/main">
    <mc:Choice Requires="p14">
      <p:transition spd="slow" p14:dur="2000" advClick="0" advTm="24338"/>
    </mc:Choice>
    <mc:Fallback xmlns="">
      <p:transition spd="slow" advClick="0" advTm="24338"/>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a:t>If it seems too easy for the children</a:t>
            </a:r>
          </a:p>
        </p:txBody>
      </p:sp>
      <p:sp>
        <p:nvSpPr>
          <p:cNvPr id="3" name="Content Placeholder 2"/>
          <p:cNvSpPr>
            <a:spLocks noGrp="1"/>
          </p:cNvSpPr>
          <p:nvPr>
            <p:ph sz="quarter" idx="13"/>
          </p:nvPr>
        </p:nvSpPr>
        <p:spPr/>
        <p:txBody>
          <a:bodyPr/>
          <a:lstStyle/>
          <a:p>
            <a:r>
              <a:rPr lang="en-CA" dirty="0"/>
              <a:t>Well we just move back a bit further and try it</a:t>
            </a:r>
          </a:p>
        </p:txBody>
      </p:sp>
    </p:spTree>
    <p:extLst>
      <p:ext uri="{BB962C8B-B14F-4D97-AF65-F5344CB8AC3E}">
        <p14:creationId xmlns:p14="http://schemas.microsoft.com/office/powerpoint/2010/main" val="397644156"/>
      </p:ext>
    </p:extLst>
  </p:cSld>
  <p:clrMapOvr>
    <a:masterClrMapping/>
  </p:clrMapOvr>
  <mc:AlternateContent xmlns:mc="http://schemas.openxmlformats.org/markup-compatibility/2006" xmlns:p14="http://schemas.microsoft.com/office/powerpoint/2010/main">
    <mc:Choice Requires="p14">
      <p:transition spd="slow" p14:dur="2000" advClick="0" advTm="4868"/>
    </mc:Choice>
    <mc:Fallback xmlns="">
      <p:transition spd="slow" advClick="0" advTm="4868"/>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a:t>While we have the balls in a session</a:t>
            </a:r>
          </a:p>
        </p:txBody>
      </p:sp>
      <p:sp>
        <p:nvSpPr>
          <p:cNvPr id="3" name="Content Placeholder 2"/>
          <p:cNvSpPr>
            <a:spLocks noGrp="1"/>
          </p:cNvSpPr>
          <p:nvPr>
            <p:ph sz="quarter" idx="13"/>
          </p:nvPr>
        </p:nvSpPr>
        <p:spPr/>
        <p:txBody>
          <a:bodyPr/>
          <a:lstStyle/>
          <a:p>
            <a:r>
              <a:rPr lang="en-CA" dirty="0"/>
              <a:t>I can then introduce what an underhand roll looks like</a:t>
            </a:r>
          </a:p>
        </p:txBody>
      </p:sp>
    </p:spTree>
    <p:extLst>
      <p:ext uri="{BB962C8B-B14F-4D97-AF65-F5344CB8AC3E}">
        <p14:creationId xmlns:p14="http://schemas.microsoft.com/office/powerpoint/2010/main" val="4264613146"/>
      </p:ext>
    </p:extLst>
  </p:cSld>
  <p:clrMapOvr>
    <a:masterClrMapping/>
  </p:clrMapOvr>
  <mc:AlternateContent xmlns:mc="http://schemas.openxmlformats.org/markup-compatibility/2006" xmlns:p14="http://schemas.microsoft.com/office/powerpoint/2010/main">
    <mc:Choice Requires="p14">
      <p:transition spd="slow" p14:dur="2000" advClick="0" advTm="7096"/>
    </mc:Choice>
    <mc:Fallback xmlns="">
      <p:transition spd="slow" advClick="0" advTm="7096"/>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a:t>I model this and explain</a:t>
            </a:r>
          </a:p>
        </p:txBody>
      </p:sp>
      <p:sp>
        <p:nvSpPr>
          <p:cNvPr id="3" name="Content Placeholder 2"/>
          <p:cNvSpPr>
            <a:spLocks noGrp="1"/>
          </p:cNvSpPr>
          <p:nvPr>
            <p:ph sz="quarter" idx="13"/>
          </p:nvPr>
        </p:nvSpPr>
        <p:spPr/>
        <p:txBody>
          <a:bodyPr/>
          <a:lstStyle/>
          <a:p>
            <a:r>
              <a:rPr lang="en-CA" dirty="0"/>
              <a:t>We will swing our arm like an elephant’s trunk</a:t>
            </a:r>
          </a:p>
          <a:p>
            <a:r>
              <a:rPr lang="en-CA" dirty="0"/>
              <a:t>Look where you want to roll the ball</a:t>
            </a:r>
          </a:p>
          <a:p>
            <a:r>
              <a:rPr lang="en-CA" dirty="0"/>
              <a:t>Step forward with the opposite foot – not the one on the same side as your arm with the ball in it</a:t>
            </a:r>
          </a:p>
          <a:p>
            <a:r>
              <a:rPr lang="en-CA" dirty="0"/>
              <a:t>Swing that arm forward and let go of the ball</a:t>
            </a:r>
          </a:p>
          <a:p>
            <a:r>
              <a:rPr lang="en-CA" dirty="0"/>
              <a:t>Help those who need it and always encourage them</a:t>
            </a:r>
          </a:p>
        </p:txBody>
      </p:sp>
    </p:spTree>
    <p:extLst>
      <p:ext uri="{BB962C8B-B14F-4D97-AF65-F5344CB8AC3E}">
        <p14:creationId xmlns:p14="http://schemas.microsoft.com/office/powerpoint/2010/main" val="4150589821"/>
      </p:ext>
    </p:extLst>
  </p:cSld>
  <p:clrMapOvr>
    <a:masterClrMapping/>
  </p:clrMapOvr>
  <mc:AlternateContent xmlns:mc="http://schemas.openxmlformats.org/markup-compatibility/2006" xmlns:p14="http://schemas.microsoft.com/office/powerpoint/2010/main">
    <mc:Choice Requires="p14">
      <p:transition spd="slow" p14:dur="2000" advClick="0" advTm="25220"/>
    </mc:Choice>
    <mc:Fallback xmlns="">
      <p:transition spd="slow" advClick="0" advTm="2522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a:t>So how do we define physical literacy?</a:t>
            </a:r>
          </a:p>
        </p:txBody>
      </p:sp>
      <p:sp>
        <p:nvSpPr>
          <p:cNvPr id="3" name="Content Placeholder 2"/>
          <p:cNvSpPr>
            <a:spLocks noGrp="1"/>
          </p:cNvSpPr>
          <p:nvPr>
            <p:ph sz="quarter" idx="13"/>
          </p:nvPr>
        </p:nvSpPr>
        <p:spPr/>
        <p:txBody>
          <a:bodyPr/>
          <a:lstStyle/>
          <a:p>
            <a:r>
              <a:rPr lang="en-CA" dirty="0"/>
              <a:t>Active for life states that “it is when kids have developed the skills, confidence, and love of movement to be physically active for life.</a:t>
            </a:r>
          </a:p>
          <a:p>
            <a:endParaRPr lang="en-CA" dirty="0"/>
          </a:p>
        </p:txBody>
      </p:sp>
    </p:spTree>
    <p:extLst>
      <p:ext uri="{BB962C8B-B14F-4D97-AF65-F5344CB8AC3E}">
        <p14:creationId xmlns:p14="http://schemas.microsoft.com/office/powerpoint/2010/main" val="1502171580"/>
      </p:ext>
    </p:extLst>
  </p:cSld>
  <p:clrMapOvr>
    <a:masterClrMapping/>
  </p:clrMapOvr>
  <mc:AlternateContent xmlns:mc="http://schemas.openxmlformats.org/markup-compatibility/2006" xmlns:p14="http://schemas.microsoft.com/office/powerpoint/2010/main">
    <mc:Choice Requires="p14">
      <p:transition spd="slow" p14:dur="2000" advClick="0" advTm="26893"/>
    </mc:Choice>
    <mc:Fallback xmlns="">
      <p:transition spd="slow" advClick="0" advTm="26893"/>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I begin with simple tasks</a:t>
            </a:r>
          </a:p>
        </p:txBody>
      </p:sp>
      <p:sp>
        <p:nvSpPr>
          <p:cNvPr id="3" name="Content Placeholder 2"/>
          <p:cNvSpPr>
            <a:spLocks noGrp="1"/>
          </p:cNvSpPr>
          <p:nvPr>
            <p:ph sz="quarter" idx="13"/>
          </p:nvPr>
        </p:nvSpPr>
        <p:spPr/>
        <p:txBody>
          <a:bodyPr/>
          <a:lstStyle/>
          <a:p>
            <a:r>
              <a:rPr lang="en-CA" dirty="0"/>
              <a:t>We work our way up to actually learning games</a:t>
            </a:r>
          </a:p>
        </p:txBody>
      </p:sp>
    </p:spTree>
    <p:extLst>
      <p:ext uri="{BB962C8B-B14F-4D97-AF65-F5344CB8AC3E}">
        <p14:creationId xmlns:p14="http://schemas.microsoft.com/office/powerpoint/2010/main" val="2723897062"/>
      </p:ext>
    </p:extLst>
  </p:cSld>
  <p:clrMapOvr>
    <a:masterClrMapping/>
  </p:clrMapOvr>
  <mc:AlternateContent xmlns:mc="http://schemas.openxmlformats.org/markup-compatibility/2006" xmlns:p14="http://schemas.microsoft.com/office/powerpoint/2010/main">
    <mc:Choice Requires="p14">
      <p:transition spd="slow" p14:dur="2000" advClick="0" advTm="6777"/>
    </mc:Choice>
    <mc:Fallback xmlns="">
      <p:transition spd="slow" advClick="0" advTm="6777"/>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a:t>Catching can begin with a scrap of material in a scarf size</a:t>
            </a:r>
          </a:p>
        </p:txBody>
      </p:sp>
      <p:sp>
        <p:nvSpPr>
          <p:cNvPr id="3" name="Content Placeholder 2"/>
          <p:cNvSpPr>
            <a:spLocks noGrp="1"/>
          </p:cNvSpPr>
          <p:nvPr>
            <p:ph sz="quarter" idx="13"/>
          </p:nvPr>
        </p:nvSpPr>
        <p:spPr/>
        <p:txBody>
          <a:bodyPr/>
          <a:lstStyle/>
          <a:p>
            <a:r>
              <a:rPr lang="en-CA" dirty="0"/>
              <a:t>It floats to the ground slower allowing for better success among our group</a:t>
            </a:r>
          </a:p>
        </p:txBody>
      </p:sp>
    </p:spTree>
    <p:extLst>
      <p:ext uri="{BB962C8B-B14F-4D97-AF65-F5344CB8AC3E}">
        <p14:creationId xmlns:p14="http://schemas.microsoft.com/office/powerpoint/2010/main" val="4289839396"/>
      </p:ext>
    </p:extLst>
  </p:cSld>
  <p:clrMapOvr>
    <a:masterClrMapping/>
  </p:clrMapOvr>
  <mc:AlternateContent xmlns:mc="http://schemas.openxmlformats.org/markup-compatibility/2006" xmlns:p14="http://schemas.microsoft.com/office/powerpoint/2010/main">
    <mc:Choice Requires="p14">
      <p:transition spd="slow" p14:dur="2000" advClick="0" advTm="9520"/>
    </mc:Choice>
    <mc:Fallback xmlns="">
      <p:transition spd="slow" advClick="0" advTm="952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a:t>Over, under and through concepts</a:t>
            </a:r>
          </a:p>
        </p:txBody>
      </p:sp>
      <p:sp>
        <p:nvSpPr>
          <p:cNvPr id="3" name="Content Placeholder 2"/>
          <p:cNvSpPr>
            <a:spLocks noGrp="1"/>
          </p:cNvSpPr>
          <p:nvPr>
            <p:ph sz="quarter" idx="13"/>
          </p:nvPr>
        </p:nvSpPr>
        <p:spPr/>
        <p:txBody>
          <a:bodyPr/>
          <a:lstStyle/>
          <a:p>
            <a:r>
              <a:rPr lang="en-CA" dirty="0"/>
              <a:t>I have the obstacle course but it could be as simple as over this hat, under the table and through the door. </a:t>
            </a:r>
          </a:p>
          <a:p>
            <a:r>
              <a:rPr lang="en-CA" dirty="0"/>
              <a:t>We are limited only by </a:t>
            </a:r>
            <a:r>
              <a:rPr lang="en-CA"/>
              <a:t>our imaginations</a:t>
            </a:r>
          </a:p>
        </p:txBody>
      </p:sp>
    </p:spTree>
    <p:extLst>
      <p:ext uri="{BB962C8B-B14F-4D97-AF65-F5344CB8AC3E}">
        <p14:creationId xmlns:p14="http://schemas.microsoft.com/office/powerpoint/2010/main" val="1587477435"/>
      </p:ext>
    </p:extLst>
  </p:cSld>
  <p:clrMapOvr>
    <a:masterClrMapping/>
  </p:clrMapOvr>
  <mc:AlternateContent xmlns:mc="http://schemas.openxmlformats.org/markup-compatibility/2006" xmlns:p14="http://schemas.microsoft.com/office/powerpoint/2010/main">
    <mc:Choice Requires="p14">
      <p:transition spd="slow" p14:dur="2000" advClick="0" advTm="13646"/>
    </mc:Choice>
    <mc:Fallback xmlns="">
      <p:transition spd="slow" advClick="0" advTm="13646"/>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a:t>I teach them to hold and control sports gear</a:t>
            </a:r>
          </a:p>
        </p:txBody>
      </p:sp>
      <p:sp>
        <p:nvSpPr>
          <p:cNvPr id="3" name="Content Placeholder 2"/>
          <p:cNvSpPr>
            <a:spLocks noGrp="1"/>
          </p:cNvSpPr>
          <p:nvPr>
            <p:ph sz="quarter" idx="13"/>
          </p:nvPr>
        </p:nvSpPr>
        <p:spPr/>
        <p:txBody>
          <a:bodyPr/>
          <a:lstStyle/>
          <a:p>
            <a:r>
              <a:rPr lang="en-CA" dirty="0"/>
              <a:t>Such as a hockey stick or ball before we learn anything about playing a game</a:t>
            </a:r>
          </a:p>
          <a:p>
            <a:r>
              <a:rPr lang="en-CA" dirty="0"/>
              <a:t>We have the resources for learning this on our shelves</a:t>
            </a:r>
          </a:p>
        </p:txBody>
      </p:sp>
    </p:spTree>
    <p:extLst>
      <p:ext uri="{BB962C8B-B14F-4D97-AF65-F5344CB8AC3E}">
        <p14:creationId xmlns:p14="http://schemas.microsoft.com/office/powerpoint/2010/main" val="754451902"/>
      </p:ext>
    </p:extLst>
  </p:cSld>
  <p:clrMapOvr>
    <a:masterClrMapping/>
  </p:clrMapOvr>
  <mc:AlternateContent xmlns:mc="http://schemas.openxmlformats.org/markup-compatibility/2006" xmlns:p14="http://schemas.microsoft.com/office/powerpoint/2010/main">
    <mc:Choice Requires="p14">
      <p:transition spd="slow" p14:dur="2000" advClick="0" advTm="20262"/>
    </mc:Choice>
    <mc:Fallback xmlns="">
      <p:transition spd="slow" advClick="0" advTm="20262"/>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a:t>Each time I see improvements</a:t>
            </a:r>
          </a:p>
        </p:txBody>
      </p:sp>
      <p:sp>
        <p:nvSpPr>
          <p:cNvPr id="3" name="Content Placeholder 2"/>
          <p:cNvSpPr>
            <a:spLocks noGrp="1"/>
          </p:cNvSpPr>
          <p:nvPr>
            <p:ph sz="quarter" idx="13"/>
          </p:nvPr>
        </p:nvSpPr>
        <p:spPr/>
        <p:txBody>
          <a:bodyPr/>
          <a:lstStyle/>
          <a:p>
            <a:r>
              <a:rPr lang="en-CA" dirty="0"/>
              <a:t>I see improvements in participation</a:t>
            </a:r>
          </a:p>
          <a:p>
            <a:r>
              <a:rPr lang="en-CA" dirty="0"/>
              <a:t>I see improvements in physical components such as balance, knowing the difference between over, under and through.</a:t>
            </a:r>
          </a:p>
          <a:p>
            <a:r>
              <a:rPr lang="en-CA" dirty="0"/>
              <a:t>I see the children and parents excited about each day we meet</a:t>
            </a:r>
          </a:p>
          <a:p>
            <a:r>
              <a:rPr lang="en-CA" dirty="0"/>
              <a:t>I feel that the library is making a difference and hope it will be reflected in our </a:t>
            </a:r>
            <a:r>
              <a:rPr lang="en-CA" dirty="0" err="1"/>
              <a:t>edi</a:t>
            </a:r>
            <a:r>
              <a:rPr lang="en-CA"/>
              <a:t>.</a:t>
            </a:r>
          </a:p>
        </p:txBody>
      </p:sp>
    </p:spTree>
    <p:extLst>
      <p:ext uri="{BB962C8B-B14F-4D97-AF65-F5344CB8AC3E}">
        <p14:creationId xmlns:p14="http://schemas.microsoft.com/office/powerpoint/2010/main" val="2683178179"/>
      </p:ext>
    </p:extLst>
  </p:cSld>
  <p:clrMapOvr>
    <a:masterClrMapping/>
  </p:clrMapOvr>
  <mc:AlternateContent xmlns:mc="http://schemas.openxmlformats.org/markup-compatibility/2006" xmlns:p14="http://schemas.microsoft.com/office/powerpoint/2010/main">
    <mc:Choice Requires="p14">
      <p:transition spd="slow" p14:dur="2000" advClick="0" advTm="20603"/>
    </mc:Choice>
    <mc:Fallback xmlns="">
      <p:transition spd="slow" advClick="0" advTm="20603"/>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a:t>IT IS A PROGRAM THAT I HAVE BECOME VERY PASSIONATE ABOUT</a:t>
            </a:r>
          </a:p>
        </p:txBody>
      </p:sp>
      <p:sp>
        <p:nvSpPr>
          <p:cNvPr id="3" name="Content Placeholder 2"/>
          <p:cNvSpPr>
            <a:spLocks noGrp="1"/>
          </p:cNvSpPr>
          <p:nvPr>
            <p:ph sz="quarter" idx="13"/>
          </p:nvPr>
        </p:nvSpPr>
        <p:spPr/>
        <p:txBody>
          <a:bodyPr/>
          <a:lstStyle/>
          <a:p>
            <a:r>
              <a:rPr lang="en-CA" dirty="0"/>
              <a:t>HOW CAN WE NOT FEEL PASSIONATE ABOUT LEARNING? </a:t>
            </a:r>
          </a:p>
          <a:p>
            <a:r>
              <a:rPr lang="en-CA" dirty="0"/>
              <a:t>I FEEL IT IS OUR JOB TO INTRODUCE LITERACY OF ALL TYPES TO OUR COMMUNITY</a:t>
            </a:r>
          </a:p>
          <a:p>
            <a:r>
              <a:rPr lang="en-CA" dirty="0"/>
              <a:t>WE POSSESS THE KEYS</a:t>
            </a:r>
          </a:p>
          <a:p>
            <a:r>
              <a:rPr lang="en-CA" dirty="0"/>
              <a:t>OUR LIBRARIES HAVE THE RESOURCES</a:t>
            </a:r>
          </a:p>
          <a:p>
            <a:r>
              <a:rPr lang="en-CA" dirty="0"/>
              <a:t>WE ARE THE INFORMATION STATIONS IN OUR COMMUNITIES</a:t>
            </a:r>
          </a:p>
          <a:p>
            <a:r>
              <a:rPr lang="en-CA" dirty="0"/>
              <a:t>ALL WE NEED IS THE DESIRE </a:t>
            </a:r>
          </a:p>
        </p:txBody>
      </p:sp>
    </p:spTree>
    <p:extLst>
      <p:ext uri="{BB962C8B-B14F-4D97-AF65-F5344CB8AC3E}">
        <p14:creationId xmlns:p14="http://schemas.microsoft.com/office/powerpoint/2010/main" val="1608303752"/>
      </p:ext>
    </p:extLst>
  </p:cSld>
  <p:clrMapOvr>
    <a:masterClrMapping/>
  </p:clrMapOvr>
  <mc:AlternateContent xmlns:mc="http://schemas.openxmlformats.org/markup-compatibility/2006" xmlns:p14="http://schemas.microsoft.com/office/powerpoint/2010/main">
    <mc:Choice Requires="p14">
      <p:transition spd="slow" p14:dur="2000" advClick="0" advTm="20895"/>
    </mc:Choice>
    <mc:Fallback xmlns="">
      <p:transition spd="slow" advClick="0" advTm="20895"/>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27B8A-0E5B-4D0E-B096-9CE11473949C}"/>
              </a:ext>
            </a:extLst>
          </p:cNvPr>
          <p:cNvSpPr>
            <a:spLocks noGrp="1"/>
          </p:cNvSpPr>
          <p:nvPr>
            <p:ph type="title"/>
          </p:nvPr>
        </p:nvSpPr>
        <p:spPr/>
        <p:txBody>
          <a:bodyPr/>
          <a:lstStyle/>
          <a:p>
            <a:r>
              <a:rPr lang="en-CA" dirty="0"/>
              <a:t>So why physical literacy?</a:t>
            </a:r>
          </a:p>
        </p:txBody>
      </p:sp>
      <p:sp>
        <p:nvSpPr>
          <p:cNvPr id="3" name="Content Placeholder 2">
            <a:extLst>
              <a:ext uri="{FF2B5EF4-FFF2-40B4-BE49-F238E27FC236}">
                <a16:creationId xmlns:a16="http://schemas.microsoft.com/office/drawing/2014/main" id="{89CD29CB-E837-4FFF-98B0-CAE353982614}"/>
              </a:ext>
            </a:extLst>
          </p:cNvPr>
          <p:cNvSpPr>
            <a:spLocks noGrp="1"/>
          </p:cNvSpPr>
          <p:nvPr>
            <p:ph sz="quarter" idx="13"/>
          </p:nvPr>
        </p:nvSpPr>
        <p:spPr/>
        <p:txBody>
          <a:bodyPr/>
          <a:lstStyle/>
          <a:p>
            <a:r>
              <a:rPr lang="en-US" dirty="0"/>
              <a:t>If that was a lot to take in, think of it this way. Physical literacy boils down to this, it improves everyone’s overall well-being, emotionally, physically and mentally. everyone, of every age and ability, deserves health and well-being and the best way to achieve this is to play whenever you can.</a:t>
            </a:r>
            <a:endParaRPr lang="en-CA" dirty="0"/>
          </a:p>
          <a:p>
            <a:endParaRPr lang="en-CA" dirty="0"/>
          </a:p>
        </p:txBody>
      </p:sp>
    </p:spTree>
    <p:extLst>
      <p:ext uri="{BB962C8B-B14F-4D97-AF65-F5344CB8AC3E}">
        <p14:creationId xmlns:p14="http://schemas.microsoft.com/office/powerpoint/2010/main" val="203839897"/>
      </p:ext>
    </p:extLst>
  </p:cSld>
  <p:clrMapOvr>
    <a:masterClrMapping/>
  </p:clrMapOvr>
  <mc:AlternateContent xmlns:mc="http://schemas.openxmlformats.org/markup-compatibility/2006" xmlns:p14="http://schemas.microsoft.com/office/powerpoint/2010/main">
    <mc:Choice Requires="p14">
      <p:transition spd="slow" p14:dur="2000" advClick="0" advTm="25196"/>
    </mc:Choice>
    <mc:Fallback xmlns="">
      <p:transition spd="slow" advClick="0" advTm="25196"/>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I hope that you see the </a:t>
            </a:r>
            <a:r>
              <a:rPr lang="en-CA"/>
              <a:t>benefits of </a:t>
            </a:r>
            <a:r>
              <a:rPr lang="en-CA" dirty="0"/>
              <a:t>this idea and find some small way to incorporate physical literacy into your programs</a:t>
            </a:r>
          </a:p>
        </p:txBody>
      </p:sp>
      <p:sp>
        <p:nvSpPr>
          <p:cNvPr id="3" name="Text Placeholder 2"/>
          <p:cNvSpPr>
            <a:spLocks noGrp="1"/>
          </p:cNvSpPr>
          <p:nvPr>
            <p:ph type="body" sz="half" idx="2"/>
          </p:nvPr>
        </p:nvSpPr>
        <p:spPr/>
        <p:txBody>
          <a:bodyPr/>
          <a:lstStyle/>
          <a:p>
            <a:r>
              <a:rPr lang="en-CA" dirty="0"/>
              <a:t>Thank you for your time</a:t>
            </a:r>
          </a:p>
        </p:txBody>
      </p:sp>
    </p:spTree>
    <p:extLst>
      <p:ext uri="{BB962C8B-B14F-4D97-AF65-F5344CB8AC3E}">
        <p14:creationId xmlns:p14="http://schemas.microsoft.com/office/powerpoint/2010/main" val="976332313"/>
      </p:ext>
    </p:extLst>
  </p:cSld>
  <p:clrMapOvr>
    <a:masterClrMapping/>
  </p:clrMapOvr>
  <mc:AlternateContent xmlns:mc="http://schemas.openxmlformats.org/markup-compatibility/2006" xmlns:p14="http://schemas.microsoft.com/office/powerpoint/2010/main">
    <mc:Choice Requires="p14">
      <p:transition spd="slow" p14:dur="2000" advClick="0" advTm="14492"/>
    </mc:Choice>
    <mc:Fallback xmlns="">
      <p:transition spd="slow" advClick="0" advTm="14492"/>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err="1"/>
              <a:t>THe</a:t>
            </a:r>
            <a:r>
              <a:rPr lang="en-CA" dirty="0"/>
              <a:t> WORKSHOP WAS UNDER THE COACHING ASSOCIATION OF CANADA AND confirmed gaps existed</a:t>
            </a:r>
            <a:br>
              <a:rPr lang="en-CA" dirty="0"/>
            </a:br>
            <a:br>
              <a:rPr lang="en-CA" dirty="0"/>
            </a:br>
            <a:endParaRPr lang="en-CA" dirty="0"/>
          </a:p>
        </p:txBody>
      </p:sp>
      <p:sp>
        <p:nvSpPr>
          <p:cNvPr id="3" name="Text Placeholder 2"/>
          <p:cNvSpPr>
            <a:spLocks noGrp="1"/>
          </p:cNvSpPr>
          <p:nvPr>
            <p:ph type="body" idx="1"/>
          </p:nvPr>
        </p:nvSpPr>
        <p:spPr/>
        <p:txBody>
          <a:bodyPr/>
          <a:lstStyle/>
          <a:p>
            <a:r>
              <a:rPr lang="en-CA" dirty="0"/>
              <a:t>It was confirmed at THE workshop, that children who are not exposed to the basics of sports do not participate. </a:t>
            </a:r>
          </a:p>
          <a:p>
            <a:endParaRPr lang="en-CA" dirty="0"/>
          </a:p>
        </p:txBody>
      </p:sp>
    </p:spTree>
    <p:extLst>
      <p:ext uri="{BB962C8B-B14F-4D97-AF65-F5344CB8AC3E}">
        <p14:creationId xmlns:p14="http://schemas.microsoft.com/office/powerpoint/2010/main" val="617363732"/>
      </p:ext>
    </p:extLst>
  </p:cSld>
  <p:clrMapOvr>
    <a:masterClrMapping/>
  </p:clrMapOvr>
  <mc:AlternateContent xmlns:mc="http://schemas.openxmlformats.org/markup-compatibility/2006" xmlns:p14="http://schemas.microsoft.com/office/powerpoint/2010/main">
    <mc:Choice Requires="p14">
      <p:transition spd="slow" p14:dur="2000" advClick="0" advTm="25735"/>
    </mc:Choice>
    <mc:Fallback xmlns="">
      <p:transition spd="slow" advClick="0" advTm="25735"/>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1A330-1D58-4B0B-9219-E2DDFD62A1AA}"/>
              </a:ext>
            </a:extLst>
          </p:cNvPr>
          <p:cNvSpPr>
            <a:spLocks noGrp="1"/>
          </p:cNvSpPr>
          <p:nvPr>
            <p:ph type="title"/>
          </p:nvPr>
        </p:nvSpPr>
        <p:spPr/>
        <p:txBody>
          <a:bodyPr>
            <a:normAutofit fontScale="90000"/>
          </a:bodyPr>
          <a:lstStyle/>
          <a:p>
            <a:r>
              <a:rPr lang="en-CA" dirty="0"/>
              <a:t>We want to create healthy active kids</a:t>
            </a:r>
          </a:p>
        </p:txBody>
      </p:sp>
      <p:sp>
        <p:nvSpPr>
          <p:cNvPr id="3" name="Content Placeholder 2">
            <a:extLst>
              <a:ext uri="{FF2B5EF4-FFF2-40B4-BE49-F238E27FC236}">
                <a16:creationId xmlns:a16="http://schemas.microsoft.com/office/drawing/2014/main" id="{55E3E893-8050-47EE-B563-AC684F659CA1}"/>
              </a:ext>
            </a:extLst>
          </p:cNvPr>
          <p:cNvSpPr>
            <a:spLocks noGrp="1"/>
          </p:cNvSpPr>
          <p:nvPr>
            <p:ph sz="quarter" idx="13"/>
          </p:nvPr>
        </p:nvSpPr>
        <p:spPr/>
        <p:txBody>
          <a:bodyPr>
            <a:normAutofit/>
          </a:bodyPr>
          <a:lstStyle/>
          <a:p>
            <a:r>
              <a:rPr lang="en-US" dirty="0"/>
              <a:t>By using a combination of structured and unstructured play we can help children learn to move to the best of their ability. This will help to instill in children:</a:t>
            </a:r>
          </a:p>
          <a:p>
            <a:pPr lvl="0"/>
            <a:r>
              <a:rPr lang="en-US" dirty="0"/>
              <a:t>confidence</a:t>
            </a:r>
            <a:endParaRPr lang="en-CA" dirty="0"/>
          </a:p>
          <a:p>
            <a:pPr lvl="0"/>
            <a:r>
              <a:rPr lang="en-US" dirty="0"/>
              <a:t>skill development</a:t>
            </a:r>
            <a:endParaRPr lang="en-CA" dirty="0"/>
          </a:p>
          <a:p>
            <a:pPr lvl="0"/>
            <a:r>
              <a:rPr lang="en-US" dirty="0"/>
              <a:t>fun, team play and cooperation</a:t>
            </a:r>
            <a:endParaRPr lang="en-CA" dirty="0"/>
          </a:p>
          <a:p>
            <a:pPr lvl="0"/>
            <a:r>
              <a:rPr lang="en-US" dirty="0"/>
              <a:t>respect</a:t>
            </a:r>
            <a:endParaRPr lang="en-CA" dirty="0"/>
          </a:p>
          <a:p>
            <a:pPr lvl="0"/>
            <a:r>
              <a:rPr lang="en-US"/>
              <a:t>inclusiveness</a:t>
            </a:r>
            <a:endParaRPr lang="en-CA" dirty="0"/>
          </a:p>
        </p:txBody>
      </p:sp>
    </p:spTree>
    <p:extLst>
      <p:ext uri="{BB962C8B-B14F-4D97-AF65-F5344CB8AC3E}">
        <p14:creationId xmlns:p14="http://schemas.microsoft.com/office/powerpoint/2010/main" val="614062623"/>
      </p:ext>
    </p:extLst>
  </p:cSld>
  <p:clrMapOvr>
    <a:masterClrMapping/>
  </p:clrMapOvr>
  <mc:AlternateContent xmlns:mc="http://schemas.openxmlformats.org/markup-compatibility/2006" xmlns:p14="http://schemas.microsoft.com/office/powerpoint/2010/main">
    <mc:Choice Requires="p14">
      <p:transition spd="slow" p14:dur="2000" advClick="0" advTm="23562"/>
    </mc:Choice>
    <mc:Fallback xmlns="">
      <p:transition spd="slow" advClick="0" advTm="23562"/>
    </mc:Fallback>
  </mc:AlternateContent>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ain Event">
  <a:themeElements>
    <a:clrScheme name="Main Event">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Main Event">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1EFBDE3-1A95-4E3D-81AD-1F53D65BEA01}"/>
    </a:ext>
  </a:extLst>
</a:theme>
</file>

<file path=docProps/app.xml><?xml version="1.0" encoding="utf-8"?>
<Properties xmlns="http://schemas.openxmlformats.org/officeDocument/2006/extended-properties" xmlns:vt="http://schemas.openxmlformats.org/officeDocument/2006/docPropsVTypes">
  <Template>TM04033927[[fn=Main Event]]</Template>
  <TotalTime>765</TotalTime>
  <Words>3078</Words>
  <Application>Microsoft Office PowerPoint</Application>
  <PresentationFormat>Widescreen</PresentationFormat>
  <Paragraphs>250</Paragraphs>
  <Slides>77</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77</vt:i4>
      </vt:variant>
    </vt:vector>
  </HeadingPairs>
  <TitlesOfParts>
    <vt:vector size="80" baseType="lpstr">
      <vt:lpstr>Arial</vt:lpstr>
      <vt:lpstr>Impact</vt:lpstr>
      <vt:lpstr>Main Event</vt:lpstr>
      <vt:lpstr>physical Literacy</vt:lpstr>
      <vt:lpstr>How it came to be</vt:lpstr>
      <vt:lpstr>This had to be something more than we were offering</vt:lpstr>
      <vt:lpstr>I was a school trustee for 4 terms, I KNEW ABOUT AND had worked with the edi - early developmental instrument.</vt:lpstr>
      <vt:lpstr>i thought if I could combine participation stories and gym time that could be the key</vt:lpstr>
      <vt:lpstr>I WAS already DOING THE STORY TIME PORTION</vt:lpstr>
      <vt:lpstr>So how do we define physical literacy?</vt:lpstr>
      <vt:lpstr>THe WORKSHOP WAS UNDER THE COACHING ASSOCIATION OF CANADA AND confirmed gaps existed  </vt:lpstr>
      <vt:lpstr>We want to create healthy active kids</vt:lpstr>
      <vt:lpstr>If you can’t…</vt:lpstr>
      <vt:lpstr>Linking literacy was born </vt:lpstr>
      <vt:lpstr>Ensuring confidence for all</vt:lpstr>
      <vt:lpstr>Inclusive for all</vt:lpstr>
      <vt:lpstr>Cooperation, team work and fun</vt:lpstr>
      <vt:lpstr> the village as well as the regional district partnered with the library. </vt:lpstr>
      <vt:lpstr>With the hall came some sports equipment </vt:lpstr>
      <vt:lpstr>In a village you know many people and the ladies at the post office put a flyer about a grant in my post office box, thinking the library could use the funding </vt:lpstr>
      <vt:lpstr>My Public services director was receptive to the idea </vt:lpstr>
      <vt:lpstr>We received notification that we were successful </vt:lpstr>
      <vt:lpstr>We now have the equipment we need to run the program for over 20 children</vt:lpstr>
      <vt:lpstr>Similar to these: </vt:lpstr>
      <vt:lpstr>The program offers early learners the opportunity to learn pre reading skills as well as physical literacy skills</vt:lpstr>
      <vt:lpstr>My programs consist of:</vt:lpstr>
      <vt:lpstr>Lots of movement</vt:lpstr>
      <vt:lpstr>We always start like this</vt:lpstr>
      <vt:lpstr>Use Stories such as: </vt:lpstr>
      <vt:lpstr>That is exactly what we are looking for in a story; One that gets our kiddos listening and waiting for direction.</vt:lpstr>
      <vt:lpstr>If there is a number in the book</vt:lpstr>
      <vt:lpstr>We love stories like</vt:lpstr>
      <vt:lpstr>And these:</vt:lpstr>
      <vt:lpstr>Actions, Rhymes and songs between might be</vt:lpstr>
      <vt:lpstr>Others may be:</vt:lpstr>
      <vt:lpstr>Rhymes and songs get us up and moving too</vt:lpstr>
      <vt:lpstr>The hokey pokey is a favorite</vt:lpstr>
      <vt:lpstr>So that covers the story portion! participation stories, combined with action rhymes AND/or songs with a bit of number, colour and alphabet learning thrown in.</vt:lpstr>
      <vt:lpstr>Gym time is the physical literacy</vt:lpstr>
      <vt:lpstr>This is what the gym looks like</vt:lpstr>
      <vt:lpstr>And a couple of stations:</vt:lpstr>
      <vt:lpstr>Roll a ball station</vt:lpstr>
      <vt:lpstr>Active for life programs</vt:lpstr>
      <vt:lpstr>Activeforlife.com</vt:lpstr>
      <vt:lpstr>A session on balance might look like this:</vt:lpstr>
      <vt:lpstr>I might ask. Does anyone know what balance is? </vt:lpstr>
      <vt:lpstr>Remember to keep everything simple</vt:lpstr>
      <vt:lpstr>We are going to play a game called traffic light</vt:lpstr>
      <vt:lpstr>Green means walk red means stop and stand on one foot yellow means hopping on the spot</vt:lpstr>
      <vt:lpstr>The red spot marker is the balance portion</vt:lpstr>
      <vt:lpstr>Next station…frOGGY HOP</vt:lpstr>
      <vt:lpstr>This is done to a song and actions</vt:lpstr>
      <vt:lpstr>Song and action for this balance station</vt:lpstr>
      <vt:lpstr>We may do this twice so that children experience the success of balancing the bean bag</vt:lpstr>
      <vt:lpstr>Next station…circus</vt:lpstr>
      <vt:lpstr>I then ask them to watch me</vt:lpstr>
      <vt:lpstr>Next we add the balanced bean bag</vt:lpstr>
      <vt:lpstr>Balance a bean bag on your head and walk to the other wall</vt:lpstr>
      <vt:lpstr>Once we have touched on balance and the children get the hang of that</vt:lpstr>
      <vt:lpstr>Next station might be fruit salad</vt:lpstr>
      <vt:lpstr>I have to explain about the fruit next</vt:lpstr>
      <vt:lpstr>Everyone will toss and catch their beanbags until I call your fruit. If I do not call your fruit…you continue to toss your beanbag</vt:lpstr>
      <vt:lpstr>We have had to play this in a few of our sessions</vt:lpstr>
      <vt:lpstr>Always communicate with the group</vt:lpstr>
      <vt:lpstr>Wrap up back at the first station</vt:lpstr>
      <vt:lpstr>So that is what a session might look like</vt:lpstr>
      <vt:lpstr>The concept of over</vt:lpstr>
      <vt:lpstr>We have our cones</vt:lpstr>
      <vt:lpstr>incorporate balls into the sessions</vt:lpstr>
      <vt:lpstr>If it seems too easy for the children</vt:lpstr>
      <vt:lpstr>While we have the balls in a session</vt:lpstr>
      <vt:lpstr>I model this and explain</vt:lpstr>
      <vt:lpstr>I begin with simple tasks</vt:lpstr>
      <vt:lpstr>Catching can begin with a scrap of material in a scarf size</vt:lpstr>
      <vt:lpstr>Over, under and through concepts</vt:lpstr>
      <vt:lpstr>I teach them to hold and control sports gear</vt:lpstr>
      <vt:lpstr>Each time I see improvements</vt:lpstr>
      <vt:lpstr>IT IS A PROGRAM THAT I HAVE BECOME VERY PASSIONATE ABOUT</vt:lpstr>
      <vt:lpstr>So why physical literacy?</vt:lpstr>
      <vt:lpstr>I hope that you see the benefits of this idea and find some small way to incorporate physical literacy into your programs</vt:lpstr>
    </vt:vector>
  </TitlesOfParts>
  <Company>Okanagan Regional Library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Linking Literacy</dc:title>
  <dc:creator>Mitzi Fortin</dc:creator>
  <cp:lastModifiedBy>Mitzi Fortin</cp:lastModifiedBy>
  <cp:revision>105</cp:revision>
  <dcterms:created xsi:type="dcterms:W3CDTF">2018-11-14T22:31:29Z</dcterms:created>
  <dcterms:modified xsi:type="dcterms:W3CDTF">2019-10-08T19:54:44Z</dcterms:modified>
</cp:coreProperties>
</file>