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1.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259" r:id="rId5"/>
    <p:sldId id="266" r:id="rId6"/>
    <p:sldId id="260" r:id="rId7"/>
    <p:sldId id="261" r:id="rId8"/>
    <p:sldId id="265" r:id="rId9"/>
    <p:sldId id="267" r:id="rId10"/>
    <p:sldId id="282" r:id="rId11"/>
    <p:sldId id="297" r:id="rId12"/>
    <p:sldId id="268" r:id="rId13"/>
    <p:sldId id="280" r:id="rId14"/>
    <p:sldId id="281" r:id="rId15"/>
    <p:sldId id="269" r:id="rId16"/>
    <p:sldId id="283" r:id="rId17"/>
    <p:sldId id="271" r:id="rId18"/>
    <p:sldId id="262" r:id="rId19"/>
    <p:sldId id="270" r:id="rId20"/>
    <p:sldId id="272" r:id="rId21"/>
    <p:sldId id="273" r:id="rId22"/>
    <p:sldId id="274" r:id="rId23"/>
    <p:sldId id="275" r:id="rId24"/>
    <p:sldId id="276" r:id="rId25"/>
    <p:sldId id="284" r:id="rId26"/>
    <p:sldId id="263" r:id="rId27"/>
    <p:sldId id="296" r:id="rId28"/>
    <p:sldId id="287" r:id="rId29"/>
    <p:sldId id="288" r:id="rId30"/>
    <p:sldId id="291" r:id="rId31"/>
    <p:sldId id="277" r:id="rId32"/>
    <p:sldId id="289" r:id="rId33"/>
    <p:sldId id="292" r:id="rId34"/>
    <p:sldId id="278" r:id="rId35"/>
    <p:sldId id="294" r:id="rId36"/>
    <p:sldId id="295" r:id="rId37"/>
    <p:sldId id="264" r:id="rId38"/>
    <p:sldId id="290" r:id="rId39"/>
    <p:sldId id="293" r:id="rId40"/>
    <p:sldId id="279" r:id="rId41"/>
    <p:sldId id="285" r:id="rId42"/>
    <p:sldId id="28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65839" autoAdjust="0"/>
  </p:normalViewPr>
  <p:slideViewPr>
    <p:cSldViewPr>
      <p:cViewPr varScale="1">
        <p:scale>
          <a:sx n="73" d="100"/>
          <a:sy n="73" d="100"/>
        </p:scale>
        <p:origin x="-20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CA"/>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E87B81E-18D7-42F1-BD54-C65CD516EE68}" type="datetimeFigureOut">
              <a:rPr lang="en-CA" smtClean="0"/>
              <a:t>26/04/2017</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CA"/>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CA"/>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2B4D19D1-3FE2-4319-A474-979438341093}" type="slidenum">
              <a:rPr lang="en-CA" smtClean="0"/>
              <a:t>‹#›</a:t>
            </a:fld>
            <a:endParaRPr lang="en-CA"/>
          </a:p>
        </p:txBody>
      </p:sp>
    </p:spTree>
    <p:extLst>
      <p:ext uri="{BB962C8B-B14F-4D97-AF65-F5344CB8AC3E}">
        <p14:creationId xmlns:p14="http://schemas.microsoft.com/office/powerpoint/2010/main" val="2198663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44"/>
            <a:r>
              <a:rPr lang="en-US" dirty="0">
                <a:solidFill>
                  <a:srgbClr val="C00000"/>
                </a:solidFill>
              </a:rPr>
              <a:t>DISCUSSION noted </a:t>
            </a:r>
            <a:r>
              <a:rPr lang="en-US" baseline="0" dirty="0">
                <a:solidFill>
                  <a:srgbClr val="C00000"/>
                </a:solidFill>
              </a:rPr>
              <a:t>i</a:t>
            </a:r>
            <a:r>
              <a:rPr lang="en-US" dirty="0">
                <a:solidFill>
                  <a:srgbClr val="C00000"/>
                </a:solidFill>
              </a:rPr>
              <a:t>n the notes field</a:t>
            </a:r>
          </a:p>
          <a:p>
            <a:endParaRPr lang="en-US" baseline="0" dirty="0"/>
          </a:p>
          <a:p>
            <a:r>
              <a:rPr lang="en-US" baseline="0" dirty="0"/>
              <a:t>Activities indicated by picture of Overlook on slide</a:t>
            </a:r>
          </a:p>
          <a:p>
            <a:endParaRPr lang="en-US" baseline="0" dirty="0"/>
          </a:p>
          <a:p>
            <a:r>
              <a:rPr lang="en-US" baseline="0" dirty="0">
                <a:solidFill>
                  <a:srgbClr val="7030A0"/>
                </a:solidFill>
              </a:rPr>
              <a:t>SUPPLIES and / or HANDOUTS noted in in notes field</a:t>
            </a:r>
          </a:p>
          <a:p>
            <a:endParaRPr lang="en-US" baseline="0" dirty="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1</a:t>
            </a:fld>
            <a:endParaRPr lang="en-CA"/>
          </a:p>
        </p:txBody>
      </p:sp>
    </p:spTree>
    <p:extLst>
      <p:ext uri="{BB962C8B-B14F-4D97-AF65-F5344CB8AC3E}">
        <p14:creationId xmlns:p14="http://schemas.microsoft.com/office/powerpoint/2010/main" val="2322389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do community needs assessment</a:t>
            </a:r>
            <a:r>
              <a:rPr lang="en-US" baseline="0" dirty="0"/>
              <a:t> in all those different ways.  However you do it, here are some principles which will ensure you do a good job.</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10</a:t>
            </a:fld>
            <a:endParaRPr lang="en-CA"/>
          </a:p>
        </p:txBody>
      </p:sp>
    </p:spTree>
    <p:extLst>
      <p:ext uri="{BB962C8B-B14F-4D97-AF65-F5344CB8AC3E}">
        <p14:creationId xmlns:p14="http://schemas.microsoft.com/office/powerpoint/2010/main" val="410024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a:t>
            </a:r>
            <a:r>
              <a:rPr lang="en-US" baseline="0" dirty="0"/>
              <a:t> What are libraries for?  What do they do?  What role do they play?  How do you explain them to people, quickly and simply?</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12</a:t>
            </a:fld>
            <a:endParaRPr lang="en-CA"/>
          </a:p>
        </p:txBody>
      </p:sp>
    </p:spTree>
    <p:extLst>
      <p:ext uri="{BB962C8B-B14F-4D97-AF65-F5344CB8AC3E}">
        <p14:creationId xmlns:p14="http://schemas.microsoft.com/office/powerpoint/2010/main" val="687608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13</a:t>
            </a:fld>
            <a:endParaRPr lang="en-CA"/>
          </a:p>
        </p:txBody>
      </p:sp>
    </p:spTree>
    <p:extLst>
      <p:ext uri="{BB962C8B-B14F-4D97-AF65-F5344CB8AC3E}">
        <p14:creationId xmlns:p14="http://schemas.microsoft.com/office/powerpoint/2010/main" val="3302751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14</a:t>
            </a:fld>
            <a:endParaRPr lang="en-CA"/>
          </a:p>
        </p:txBody>
      </p:sp>
    </p:spTree>
    <p:extLst>
      <p:ext uri="{BB962C8B-B14F-4D97-AF65-F5344CB8AC3E}">
        <p14:creationId xmlns:p14="http://schemas.microsoft.com/office/powerpoint/2010/main" val="2413462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fine to study the community, and to uncover</a:t>
            </a:r>
            <a:r>
              <a:rPr lang="en-US" baseline="0" dirty="0"/>
              <a:t> community needs, but we need to remember, that the community is made up of individuals, and all the needs and hopes and dreams </a:t>
            </a:r>
            <a:r>
              <a:rPr lang="en-US" baseline="0" dirty="0" err="1"/>
              <a:t>etc</a:t>
            </a:r>
            <a:r>
              <a:rPr lang="en-US" baseline="0" dirty="0"/>
              <a:t> live inside those individuals, and are experienced individually.</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15</a:t>
            </a:fld>
            <a:endParaRPr lang="en-CA"/>
          </a:p>
        </p:txBody>
      </p:sp>
    </p:spTree>
    <p:extLst>
      <p:ext uri="{BB962C8B-B14F-4D97-AF65-F5344CB8AC3E}">
        <p14:creationId xmlns:p14="http://schemas.microsoft.com/office/powerpoint/2010/main" val="252603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Surfing industry value:</a:t>
            </a:r>
            <a:r>
              <a:rPr lang="en-US" baseline="0" dirty="0"/>
              <a:t> 7.29 billion / year</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16</a:t>
            </a:fld>
            <a:endParaRPr lang="en-CA"/>
          </a:p>
        </p:txBody>
      </p:sp>
    </p:spTree>
    <p:extLst>
      <p:ext uri="{BB962C8B-B14F-4D97-AF65-F5344CB8AC3E}">
        <p14:creationId xmlns:p14="http://schemas.microsoft.com/office/powerpoint/2010/main" val="2801652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17</a:t>
            </a:fld>
            <a:endParaRPr lang="en-CA"/>
          </a:p>
        </p:txBody>
      </p:sp>
    </p:spTree>
    <p:extLst>
      <p:ext uri="{BB962C8B-B14F-4D97-AF65-F5344CB8AC3E}">
        <p14:creationId xmlns:p14="http://schemas.microsoft.com/office/powerpoint/2010/main" val="8137432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18</a:t>
            </a:fld>
            <a:endParaRPr lang="en-CA"/>
          </a:p>
        </p:txBody>
      </p:sp>
    </p:spTree>
    <p:extLst>
      <p:ext uri="{BB962C8B-B14F-4D97-AF65-F5344CB8AC3E}">
        <p14:creationId xmlns:p14="http://schemas.microsoft.com/office/powerpoint/2010/main" val="2130055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 give them the data dump about Lodge</a:t>
            </a:r>
            <a:r>
              <a:rPr lang="en-US" baseline="0" dirty="0"/>
              <a:t> and have them report back their impressions about it (table by table)</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19</a:t>
            </a:fld>
            <a:endParaRPr lang="en-CA"/>
          </a:p>
        </p:txBody>
      </p:sp>
    </p:spTree>
    <p:extLst>
      <p:ext uri="{BB962C8B-B14F-4D97-AF65-F5344CB8AC3E}">
        <p14:creationId xmlns:p14="http://schemas.microsoft.com/office/powerpoint/2010/main" val="428863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20</a:t>
            </a:fld>
            <a:endParaRPr lang="en-CA"/>
          </a:p>
        </p:txBody>
      </p:sp>
    </p:spTree>
    <p:extLst>
      <p:ext uri="{BB962C8B-B14F-4D97-AF65-F5344CB8AC3E}">
        <p14:creationId xmlns:p14="http://schemas.microsoft.com/office/powerpoint/2010/main" val="3331057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a:t>
            </a:r>
            <a:r>
              <a:rPr lang="en-US" baseline="0" dirty="0"/>
              <a:t> introductions and housekeeping (time of finishing, breaks, fire exits, etc.</a:t>
            </a:r>
          </a:p>
          <a:p>
            <a:endParaRPr lang="en-US" baseline="0" dirty="0"/>
          </a:p>
          <a:p>
            <a:r>
              <a:rPr lang="en-US" baseline="0" dirty="0"/>
              <a:t>Our expectation / hope – this will be a fun and educational day</a:t>
            </a:r>
          </a:p>
          <a:p>
            <a:r>
              <a:rPr lang="en-US" baseline="0" dirty="0"/>
              <a:t>	Participation is important – we have built discussions and exercises into day, need people to participate</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2</a:t>
            </a:fld>
            <a:endParaRPr lang="en-CA"/>
          </a:p>
        </p:txBody>
      </p:sp>
    </p:spTree>
    <p:extLst>
      <p:ext uri="{BB962C8B-B14F-4D97-AF65-F5344CB8AC3E}">
        <p14:creationId xmlns:p14="http://schemas.microsoft.com/office/powerpoint/2010/main" val="2520571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21</a:t>
            </a:fld>
            <a:endParaRPr lang="en-CA"/>
          </a:p>
        </p:txBody>
      </p:sp>
    </p:spTree>
    <p:extLst>
      <p:ext uri="{BB962C8B-B14F-4D97-AF65-F5344CB8AC3E}">
        <p14:creationId xmlns:p14="http://schemas.microsoft.com/office/powerpoint/2010/main" val="3824959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Distribute </a:t>
            </a:r>
            <a:r>
              <a:rPr lang="en-US" dirty="0" err="1"/>
              <a:t>barcharts</a:t>
            </a:r>
            <a:r>
              <a:rPr lang="en-US" dirty="0"/>
              <a:t>, ask if that makes the data any more clear</a:t>
            </a:r>
            <a:r>
              <a:rPr lang="en-CA" dirty="0"/>
              <a:t>.</a:t>
            </a:r>
          </a:p>
          <a:p>
            <a:endParaRPr lang="en-US" dirty="0"/>
          </a:p>
          <a:p>
            <a:r>
              <a:rPr lang="en-US" dirty="0"/>
              <a:t>Go</a:t>
            </a:r>
            <a:r>
              <a:rPr lang="en-US" baseline="0" dirty="0"/>
              <a:t> through some of the data: Patterns?  Name any themes?  Any cross-connections?  ORID?</a:t>
            </a:r>
          </a:p>
          <a:p>
            <a:endParaRPr lang="en-US" baseline="0" dirty="0"/>
          </a:p>
          <a:p>
            <a:r>
              <a:rPr lang="en-US" baseline="0" dirty="0"/>
              <a:t>What can the library do for Lodge?  </a:t>
            </a:r>
            <a:endParaRPr lang="en-US" dirty="0"/>
          </a:p>
        </p:txBody>
      </p:sp>
      <p:sp>
        <p:nvSpPr>
          <p:cNvPr id="4" name="Slide Number Placeholder 3"/>
          <p:cNvSpPr>
            <a:spLocks noGrp="1"/>
          </p:cNvSpPr>
          <p:nvPr>
            <p:ph type="sldNum" sz="quarter" idx="10"/>
          </p:nvPr>
        </p:nvSpPr>
        <p:spPr/>
        <p:txBody>
          <a:bodyPr/>
          <a:lstStyle/>
          <a:p>
            <a:fld id="{2B4D19D1-3FE2-4319-A474-979438341093}" type="slidenum">
              <a:rPr lang="en-CA" smtClean="0"/>
              <a:t>22</a:t>
            </a:fld>
            <a:endParaRPr lang="en-CA"/>
          </a:p>
        </p:txBody>
      </p:sp>
    </p:spTree>
    <p:extLst>
      <p:ext uri="{BB962C8B-B14F-4D97-AF65-F5344CB8AC3E}">
        <p14:creationId xmlns:p14="http://schemas.microsoft.com/office/powerpoint/2010/main" val="2340029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a:t>
            </a:r>
            <a:r>
              <a:rPr lang="en-US" baseline="0" dirty="0"/>
              <a:t> Write goals and objectives for Lodge</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23</a:t>
            </a:fld>
            <a:endParaRPr lang="en-CA"/>
          </a:p>
        </p:txBody>
      </p:sp>
    </p:spTree>
    <p:extLst>
      <p:ext uri="{BB962C8B-B14F-4D97-AF65-F5344CB8AC3E}">
        <p14:creationId xmlns:p14="http://schemas.microsoft.com/office/powerpoint/2010/main" val="3075174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table comes up with goals and objectives</a:t>
            </a:r>
            <a:r>
              <a:rPr lang="en-US" baseline="0" dirty="0"/>
              <a:t> for Lodge Library</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24</a:t>
            </a:fld>
            <a:endParaRPr lang="en-CA"/>
          </a:p>
        </p:txBody>
      </p:sp>
    </p:spTree>
    <p:extLst>
      <p:ext uri="{BB962C8B-B14F-4D97-AF65-F5344CB8AC3E}">
        <p14:creationId xmlns:p14="http://schemas.microsoft.com/office/powerpoint/2010/main" val="12327901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25</a:t>
            </a:fld>
            <a:endParaRPr lang="en-CA"/>
          </a:p>
        </p:txBody>
      </p:sp>
    </p:spTree>
    <p:extLst>
      <p:ext uri="{BB962C8B-B14F-4D97-AF65-F5344CB8AC3E}">
        <p14:creationId xmlns:p14="http://schemas.microsoft.com/office/powerpoint/2010/main" val="3769945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you have your goals and objectives</a:t>
            </a:r>
            <a:r>
              <a:rPr lang="en-US" baseline="0" dirty="0" smtClean="0"/>
              <a:t> and your plan. NOW WHAT?</a:t>
            </a:r>
          </a:p>
          <a:p>
            <a:endParaRPr lang="en-US" baseline="0" dirty="0" smtClean="0"/>
          </a:p>
          <a:p>
            <a:r>
              <a:rPr lang="en-US" baseline="0" dirty="0" smtClean="0"/>
              <a:t>The completion of the written plan signal the end of the planning process and is the launch of the implementation, or DO, phase.</a:t>
            </a:r>
          </a:p>
          <a:p>
            <a:endParaRPr lang="en-US" baseline="0" dirty="0" smtClean="0"/>
          </a:p>
          <a:p>
            <a:r>
              <a:rPr lang="en-US" baseline="0" dirty="0" smtClean="0"/>
              <a:t>DOING, or implementing, is SHIFTING from GOALS AND OBJECTIVES to STRATEGIES</a:t>
            </a:r>
          </a:p>
          <a:p>
            <a:endParaRPr lang="en-US" baseline="0" dirty="0" smtClean="0"/>
          </a:p>
          <a:p>
            <a:r>
              <a:rPr lang="en-US" baseline="0" dirty="0" smtClean="0"/>
              <a:t>OVERVIEW of the 5 EASY STEPS to implement your plan:</a:t>
            </a:r>
          </a:p>
          <a:p>
            <a:pPr marL="228234" indent="-228234">
              <a:buAutoNum type="arabicPeriod"/>
            </a:pPr>
            <a:r>
              <a:rPr lang="en-US" baseline="0" dirty="0" smtClean="0"/>
              <a:t>MANAGE CHANGE – prepare for the implementation process by having a change friendly environment</a:t>
            </a:r>
          </a:p>
          <a:p>
            <a:pPr marL="228234" indent="-228234">
              <a:buAutoNum type="arabicPeriod"/>
            </a:pPr>
            <a:r>
              <a:rPr lang="en-US" baseline="0" dirty="0" smtClean="0"/>
              <a:t>DO AN INVENTORY – what is it you’re doing now? Do your activities support your plan? What can be streamlined or eliminated?</a:t>
            </a:r>
          </a:p>
          <a:p>
            <a:pPr marL="228234" indent="-228234">
              <a:buAutoNum type="arabicPeriod"/>
            </a:pPr>
            <a:r>
              <a:rPr lang="en-US" baseline="0" dirty="0" smtClean="0"/>
              <a:t>EXECUTE – Choose new activities or streamline existing ones. Assign responsibility and deadlines. Make sure your budget reflects your new strategic priorities.</a:t>
            </a:r>
          </a:p>
          <a:p>
            <a:pPr marL="228234" indent="-228234">
              <a:buAutoNum type="arabicPeriod"/>
            </a:pPr>
            <a:r>
              <a:rPr lang="en-US" baseline="0" dirty="0" smtClean="0"/>
              <a:t>EVALUATE – Review the plan at every board meeting, gather stats and feedback. Note progress made and be flexible in case you have to make adjustments.</a:t>
            </a:r>
          </a:p>
          <a:p>
            <a:pPr marL="228234" indent="-228234">
              <a:buAutoNum type="arabicPeriod"/>
            </a:pPr>
            <a:r>
              <a:rPr lang="en-US" baseline="0" dirty="0" smtClean="0"/>
              <a:t> COMMUNICATE – As soon as the plan is finished, share it. When you meet a goal, tell everyone.</a:t>
            </a:r>
            <a:endParaRPr lang="en-CA"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26</a:t>
            </a:fld>
            <a:endParaRPr lang="en-CA"/>
          </a:p>
        </p:txBody>
      </p:sp>
    </p:spTree>
    <p:extLst>
      <p:ext uri="{BB962C8B-B14F-4D97-AF65-F5344CB8AC3E}">
        <p14:creationId xmlns:p14="http://schemas.microsoft.com/office/powerpoint/2010/main" val="2157892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r>
              <a:rPr lang="en-US" baseline="0" dirty="0" smtClean="0"/>
              <a:t> </a:t>
            </a:r>
          </a:p>
          <a:p>
            <a:endParaRPr lang="en-US" baseline="0" dirty="0" smtClean="0"/>
          </a:p>
          <a:p>
            <a:pPr marL="171176" indent="-171176">
              <a:buFont typeface="Arial" panose="020B0604020202020204" pitchFamily="34" charset="0"/>
              <a:buChar char="•"/>
            </a:pPr>
            <a:r>
              <a:rPr lang="en-US" b="1" baseline="0" dirty="0" smtClean="0"/>
              <a:t>ASK: HOW DO YOU PREPARE FOR CHANGE? WHAT CHANGES WOULD YOU LIKE TO MAKE AT YOUR LIBRARY?</a:t>
            </a:r>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27</a:t>
            </a:fld>
            <a:endParaRPr lang="en-CA"/>
          </a:p>
        </p:txBody>
      </p:sp>
    </p:spTree>
    <p:extLst>
      <p:ext uri="{BB962C8B-B14F-4D97-AF65-F5344CB8AC3E}">
        <p14:creationId xmlns:p14="http://schemas.microsoft.com/office/powerpoint/2010/main" val="10455028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smtClean="0"/>
              <a:t>It’s not unusual</a:t>
            </a:r>
            <a:r>
              <a:rPr lang="en-US" baseline="0" dirty="0" smtClean="0"/>
              <a:t> to think that your library is already doing a fantastic job and perhaps only a few cosmetic changes are needed. It is very likely that people will validate the work the library is currently doing, however, it’s unrealistic to think that in today’s changing environments (particularly in regard to technology) that patron’s needs and wants have remained unchanged. Meeting these new patron demands means new services and programs to support new priorities.</a:t>
            </a:r>
          </a:p>
          <a:p>
            <a:pPr marL="171176" indent="-171176">
              <a:buFont typeface="Arial" panose="020B0604020202020204" pitchFamily="34" charset="0"/>
              <a:buChar char="•"/>
            </a:pPr>
            <a:r>
              <a:rPr lang="en-US" baseline="0" dirty="0" smtClean="0"/>
              <a:t>It is gratifying to hear that the board and staff are doing a great job and people are happy to hear the first part of the message. IT IS A REFLECTION OF THE LIBRARY’S PAST PERFORMANCE. However, that the library needs to change part PROVIDES DIRECTION FOR THE LIBRARY’S FUTURE.</a:t>
            </a:r>
          </a:p>
          <a:p>
            <a:pPr marL="171176" indent="-171176">
              <a:buFont typeface="Arial" panose="020B0604020202020204" pitchFamily="34" charset="0"/>
              <a:buChar char="•"/>
            </a:pPr>
            <a:r>
              <a:rPr lang="en-US" baseline="0" dirty="0" smtClean="0"/>
              <a:t>You can and should acknowledge the value of services offered in the past, but you should not feel compelled to continue those services if they are no longer effective or relevant.</a:t>
            </a:r>
          </a:p>
          <a:p>
            <a:endParaRPr lang="en-US" baseline="0" dirty="0" smtClean="0"/>
          </a:p>
          <a:p>
            <a:pPr marL="171176" indent="-171176">
              <a:buFont typeface="Arial" panose="020B0604020202020204" pitchFamily="34" charset="0"/>
              <a:buChar char="•"/>
            </a:pPr>
            <a:r>
              <a:rPr lang="en-US" baseline="0" dirty="0" smtClean="0"/>
              <a:t>Commit to change – acknowledge and accept it</a:t>
            </a:r>
          </a:p>
          <a:p>
            <a:pPr marL="171176" indent="-171176">
              <a:buFont typeface="Arial" panose="020B0604020202020204" pitchFamily="34" charset="0"/>
              <a:buChar char="•"/>
            </a:pPr>
            <a:r>
              <a:rPr lang="en-US" baseline="0" dirty="0" smtClean="0"/>
              <a:t>How do you prepare for the implementation process? By having a change friendly environment. How do you make a change friendly environment?</a:t>
            </a:r>
          </a:p>
          <a:p>
            <a:pPr marL="627644" lvl="1" indent="-171176">
              <a:buFont typeface="Arial" panose="020B0604020202020204" pitchFamily="34" charset="0"/>
              <a:buChar char="•"/>
            </a:pPr>
            <a:r>
              <a:rPr lang="en-US" baseline="0" dirty="0" smtClean="0"/>
              <a:t>COMMUNICATE- staff should be strongly encouraged to participate in the planning process and listen to their suggestions and opinions. </a:t>
            </a:r>
          </a:p>
          <a:p>
            <a:pPr marL="627644" lvl="1" indent="-171176">
              <a:buFont typeface="Arial" panose="020B0604020202020204" pitchFamily="34" charset="0"/>
              <a:buChar char="•"/>
            </a:pPr>
            <a:r>
              <a:rPr lang="en-US" baseline="0" dirty="0" smtClean="0"/>
              <a:t>LISTEN – You cannot expect people to listen to you if you do not listen to them. </a:t>
            </a:r>
          </a:p>
          <a:p>
            <a:pPr marL="627644" lvl="1" indent="-171176">
              <a:buFont typeface="Arial" panose="020B0604020202020204" pitchFamily="34" charset="0"/>
              <a:buChar char="•"/>
            </a:pPr>
            <a:endParaRPr lang="en-US" baseline="0" dirty="0" smtClean="0"/>
          </a:p>
          <a:p>
            <a:pPr marL="171176" indent="-171176">
              <a:buFont typeface="Arial" panose="020B0604020202020204" pitchFamily="34" charset="0"/>
              <a:buChar char="•"/>
            </a:pPr>
            <a:r>
              <a:rPr lang="en-US" b="1" baseline="0" dirty="0" smtClean="0"/>
              <a:t>ASK: DOES ANYONE HAVE ANY STORIES ABOUT CHANGE MANAGEMENT? TIMES WENT IT WENT WELL, TIMES WHEN IT DIDN’T AND LESSONS LEARNED? </a:t>
            </a:r>
            <a:endParaRPr lang="en-CA"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28</a:t>
            </a:fld>
            <a:endParaRPr lang="en-CA"/>
          </a:p>
        </p:txBody>
      </p:sp>
    </p:spTree>
    <p:extLst>
      <p:ext uri="{BB962C8B-B14F-4D97-AF65-F5344CB8AC3E}">
        <p14:creationId xmlns:p14="http://schemas.microsoft.com/office/powerpoint/2010/main" val="18440600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 are now ready and open to change.</a:t>
            </a:r>
            <a:r>
              <a:rPr lang="en-US" baseline="0" dirty="0" smtClean="0"/>
              <a:t> Now what?</a:t>
            </a:r>
            <a:endParaRPr lang="en-US" dirty="0" smtClean="0"/>
          </a:p>
          <a:p>
            <a:endParaRPr lang="en-US" dirty="0" smtClean="0"/>
          </a:p>
          <a:p>
            <a:r>
              <a:rPr lang="en-US" dirty="0" smtClean="0"/>
              <a:t>Doing</a:t>
            </a:r>
            <a:r>
              <a:rPr lang="en-US" baseline="0" dirty="0" smtClean="0"/>
              <a:t> an inventory means looking at everything you’re already doing and asking yourself some questions: (NEXT SLIDE)</a:t>
            </a:r>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29</a:t>
            </a:fld>
            <a:endParaRPr lang="en-CA"/>
          </a:p>
        </p:txBody>
      </p:sp>
    </p:spTree>
    <p:extLst>
      <p:ext uri="{BB962C8B-B14F-4D97-AF65-F5344CB8AC3E}">
        <p14:creationId xmlns:p14="http://schemas.microsoft.com/office/powerpoint/2010/main" val="347321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234" indent="-228234">
              <a:buAutoNum type="arabicPeriod"/>
            </a:pPr>
            <a:r>
              <a:rPr lang="en-US" baseline="0" dirty="0" smtClean="0"/>
              <a:t>What is it the library is already doing? What services and programs are offered?</a:t>
            </a:r>
          </a:p>
          <a:p>
            <a:pPr marL="228234" indent="-228234">
              <a:buAutoNum type="arabicPeriod"/>
            </a:pPr>
            <a:r>
              <a:rPr lang="en-US" baseline="0" dirty="0" smtClean="0"/>
              <a:t>Are the services and programs essential or core library services? – </a:t>
            </a:r>
            <a:r>
              <a:rPr lang="en-US" b="1" baseline="0" dirty="0" smtClean="0"/>
              <a:t>ASK: WHAT IS A CORE LIBRARY SERVICE??</a:t>
            </a:r>
          </a:p>
          <a:p>
            <a:pPr marL="228234" indent="-228234">
              <a:buAutoNum type="arabicPeriod"/>
            </a:pPr>
            <a:r>
              <a:rPr lang="en-US" b="0" baseline="0" dirty="0" smtClean="0"/>
              <a:t>Are these activities meeting a service priority? E.g. you’ve identified by early literacy/comfy place but you’re investing a lot of time and money into ESL. </a:t>
            </a:r>
          </a:p>
          <a:p>
            <a:pPr marL="228234" indent="-228234">
              <a:buAutoNum type="arabicPeriod"/>
            </a:pPr>
            <a:r>
              <a:rPr lang="en-US" baseline="0" dirty="0" smtClean="0"/>
              <a:t>Are the services and programs being offered EFFECTIVE? </a:t>
            </a:r>
          </a:p>
          <a:p>
            <a:pPr marL="684703" lvl="1" indent="-228234">
              <a:buFont typeface="Arial" panose="020B0604020202020204" pitchFamily="34" charset="0"/>
              <a:buChar char="•"/>
            </a:pPr>
            <a:r>
              <a:rPr lang="en-US" baseline="0" dirty="0" smtClean="0"/>
              <a:t>Evaluate what you’re doing. If the activities are not effective, should you continue doing them? </a:t>
            </a:r>
          </a:p>
          <a:p>
            <a:pPr marL="684703" lvl="1" indent="-228234" defTabSz="912937">
              <a:buFont typeface="Arial" panose="020B0604020202020204" pitchFamily="34" charset="0"/>
              <a:buChar char="•"/>
              <a:defRPr/>
            </a:pPr>
            <a:r>
              <a:rPr lang="en-US" dirty="0"/>
              <a:t>Practices that have been immune from scrutiny or criticism, often for no good reason, are called </a:t>
            </a:r>
            <a:r>
              <a:rPr lang="en-US" i="1" dirty="0"/>
              <a:t>SACRED COWS.</a:t>
            </a:r>
            <a:r>
              <a:rPr lang="en-US" dirty="0"/>
              <a:t> Many library sacred cows have been firmly entrenched for decades, although new ones are added regularly. These practices continue because no one has asked “why?”. There is a </a:t>
            </a:r>
            <a:r>
              <a:rPr lang="en-US" baseline="0" dirty="0" smtClean="0"/>
              <a:t>SACRED COW example worksheet in your workbook (from IMPLEMENTING FOR RESULTS by Sandra Nelson).</a:t>
            </a:r>
          </a:p>
          <a:p>
            <a:pPr marL="684703" lvl="1" indent="-228234" defTabSz="912937">
              <a:buFont typeface="Arial" panose="020B0604020202020204" pitchFamily="34" charset="0"/>
              <a:buChar char="•"/>
              <a:defRPr/>
            </a:pPr>
            <a:endParaRPr lang="en-US" baseline="0" dirty="0" smtClean="0"/>
          </a:p>
          <a:p>
            <a:pPr marL="228234" indent="-228234" defTabSz="912937">
              <a:buFont typeface="Arial" panose="020B0604020202020204" pitchFamily="34" charset="0"/>
              <a:buChar char="•"/>
              <a:defRPr/>
            </a:pPr>
            <a:r>
              <a:rPr lang="en-US" baseline="0" dirty="0" smtClean="0"/>
              <a:t>Basically what it comes down to is you have to know what you’re already doing (and what’s working) in order to move forward to add or modify activities. Also, you likely can’t just keep adding activities without taking something away, or at least making modifications. That streamlining allows you to redirect funding and support to activities to support your new strategic direction.</a:t>
            </a:r>
          </a:p>
          <a:p>
            <a:pPr marL="228234" indent="-228234" defTabSz="912937">
              <a:buFont typeface="Arial" panose="020B0604020202020204" pitchFamily="34" charset="0"/>
              <a:buChar char="•"/>
              <a:defRPr/>
            </a:pPr>
            <a:endParaRPr lang="en-US" baseline="0"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30</a:t>
            </a:fld>
            <a:endParaRPr lang="en-CA"/>
          </a:p>
        </p:txBody>
      </p:sp>
    </p:spTree>
    <p:extLst>
      <p:ext uri="{BB962C8B-B14F-4D97-AF65-F5344CB8AC3E}">
        <p14:creationId xmlns:p14="http://schemas.microsoft.com/office/powerpoint/2010/main" val="1931557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 for the day</a:t>
            </a:r>
          </a:p>
          <a:p>
            <a:endParaRPr lang="en-US" dirty="0"/>
          </a:p>
          <a:p>
            <a:r>
              <a:rPr lang="en-US" dirty="0"/>
              <a:t>Exercises are built</a:t>
            </a:r>
            <a:r>
              <a:rPr lang="en-US" baseline="0" dirty="0"/>
              <a:t> around a fictitious mountain resort town (FIRST EXERCISE HANDOUT, introducing Lodge)</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a:t>
            </a:fld>
            <a:endParaRPr lang="en-CA"/>
          </a:p>
        </p:txBody>
      </p:sp>
    </p:spTree>
    <p:extLst>
      <p:ext uri="{BB962C8B-B14F-4D97-AF65-F5344CB8AC3E}">
        <p14:creationId xmlns:p14="http://schemas.microsoft.com/office/powerpoint/2010/main" val="1597609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look</a:t>
            </a:r>
            <a:r>
              <a:rPr lang="en-US" baseline="0" dirty="0" smtClean="0"/>
              <a:t> at </a:t>
            </a:r>
            <a:r>
              <a:rPr lang="en-US" b="1" baseline="0" dirty="0" smtClean="0">
                <a:solidFill>
                  <a:schemeClr val="accent6"/>
                </a:solidFill>
              </a:rPr>
              <a:t>WORKFORM A</a:t>
            </a:r>
            <a:r>
              <a:rPr lang="en-US" baseline="0" dirty="0" smtClean="0"/>
              <a:t> in your workbook. As a group, list some existing activities that Lodge Municipal Library might already be doing.  Do THEIR inventory. Think about what are core and essential services, what might have been offered to support their previous strategic plan, and perhaps a few ‘sacred cows’.</a:t>
            </a:r>
          </a:p>
          <a:p>
            <a:endParaRPr lang="en-US" baseline="0" dirty="0" smtClean="0"/>
          </a:p>
          <a:p>
            <a:r>
              <a:rPr lang="en-US" baseline="0" dirty="0" smtClean="0"/>
              <a:t>You have 10 minutes. </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31</a:t>
            </a:fld>
            <a:endParaRPr lang="en-CA"/>
          </a:p>
        </p:txBody>
      </p:sp>
    </p:spTree>
    <p:extLst>
      <p:ext uri="{BB962C8B-B14F-4D97-AF65-F5344CB8AC3E}">
        <p14:creationId xmlns:p14="http://schemas.microsoft.com/office/powerpoint/2010/main" val="2153908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Okay so now you know</a:t>
            </a:r>
            <a:r>
              <a:rPr lang="en-US" baseline="0" dirty="0" smtClean="0"/>
              <a:t> what the library is doing. And you have an idea of what is effective or not, and where things might be eliminated or streamlined and redirected. </a:t>
            </a:r>
          </a:p>
          <a:p>
            <a:endParaRPr lang="en-US" baseline="0" dirty="0" smtClean="0"/>
          </a:p>
          <a:p>
            <a:r>
              <a:rPr lang="en-US" baseline="0" dirty="0" smtClean="0"/>
              <a:t>NOW IT’S TIME TO DO WHAT YOU SAID YOU ARE GOING TO DO IN YOUR STRATEGIC PLAN. It’s time to figure out ways to meet those goals and objectives. </a:t>
            </a:r>
          </a:p>
          <a:p>
            <a:endParaRPr lang="en-US" baseline="0" dirty="0" smtClean="0"/>
          </a:p>
          <a:p>
            <a:r>
              <a:rPr lang="en-US" baseline="0" dirty="0" smtClean="0"/>
              <a:t>HOW do you do that?</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32</a:t>
            </a:fld>
            <a:endParaRPr lang="en-CA"/>
          </a:p>
        </p:txBody>
      </p:sp>
    </p:spTree>
    <p:extLst>
      <p:ext uri="{BB962C8B-B14F-4D97-AF65-F5344CB8AC3E}">
        <p14:creationId xmlns:p14="http://schemas.microsoft.com/office/powerpoint/2010/main" val="17507967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smtClean="0"/>
              <a:t>Now</a:t>
            </a:r>
            <a:r>
              <a:rPr lang="en-US" baseline="0" dirty="0" smtClean="0"/>
              <a:t> that you know what the library is doing, you need to decide what you are going to continue doing and what new activities you’re going to add. Work with staff to identify potential activities that could support the strategic goals. Potential activities include both new activities and significant modifications of current activities. Encourage all staff to suggest new activities and to recommend changes in the way current activities are delivered. </a:t>
            </a:r>
          </a:p>
          <a:p>
            <a:pPr marL="171176" indent="-171176">
              <a:buFont typeface="Arial" panose="020B0604020202020204" pitchFamily="34" charset="0"/>
              <a:buChar char="•"/>
            </a:pPr>
            <a:r>
              <a:rPr lang="en-US" b="1" baseline="0" dirty="0" smtClean="0"/>
              <a:t>ASK: WHAT ARE SOME WAYS YOU CAN IDENTIFY NEW POTENTIAL ACTIVITIES?</a:t>
            </a:r>
          </a:p>
          <a:p>
            <a:pPr marL="627644" lvl="1" indent="-171176">
              <a:buFont typeface="Arial" panose="020B0604020202020204" pitchFamily="34" charset="0"/>
              <a:buChar char="•"/>
            </a:pPr>
            <a:r>
              <a:rPr lang="en-US" baseline="0" dirty="0" smtClean="0"/>
              <a:t>See what other libraries are doing, brainstorm, read, system support, the Internet, Pinterest, Facebook, etc. </a:t>
            </a:r>
          </a:p>
          <a:p>
            <a:pPr marL="627644" lvl="1" indent="-171176">
              <a:buFont typeface="Arial" panose="020B0604020202020204" pitchFamily="34" charset="0"/>
              <a:buChar char="•"/>
            </a:pPr>
            <a:endParaRPr lang="en-US" baseline="0" dirty="0" smtClean="0"/>
          </a:p>
          <a:p>
            <a:pPr marL="171176" indent="-171176">
              <a:buFont typeface="Arial" panose="020B0604020202020204" pitchFamily="34" charset="0"/>
              <a:buChar char="•"/>
            </a:pPr>
            <a:r>
              <a:rPr lang="en-US" baseline="0" dirty="0" smtClean="0"/>
              <a:t>What activities can be eliminated or streamlined?  There is very likely not enough time and money for staff to continue to do everything they have always done in the way they’ve always done it AND implement the new activities need to support the plan of service. With all the change that have affected public libraries in the past decade or more, it would be unreasonable to assume that every activity that has been a part of the library’s services for the past 5, 10 or 15 years is still as relevant as it once was. </a:t>
            </a:r>
          </a:p>
          <a:p>
            <a:pPr marL="171176" indent="-171176">
              <a:buFont typeface="Arial" panose="020B0604020202020204" pitchFamily="34" charset="0"/>
              <a:buChar char="•"/>
            </a:pPr>
            <a:endParaRPr lang="en-US" baseline="0" dirty="0" smtClean="0"/>
          </a:p>
          <a:p>
            <a:pPr marL="171176" indent="-171176">
              <a:buFont typeface="Arial" panose="020B0604020202020204" pitchFamily="34" charset="0"/>
              <a:buChar char="•"/>
            </a:pPr>
            <a:r>
              <a:rPr lang="en-US" baseline="0" dirty="0" smtClean="0"/>
              <a:t>Eliminating and/or streamlining should free up time and/or funding to support new strategic activities.</a:t>
            </a:r>
          </a:p>
          <a:p>
            <a:endParaRPr lang="en-US" baseline="0" dirty="0" smtClean="0"/>
          </a:p>
          <a:p>
            <a:pPr marL="171176" indent="-171176">
              <a:buFont typeface="Arial" panose="020B0604020202020204" pitchFamily="34" charset="0"/>
              <a:buChar char="•"/>
            </a:pPr>
            <a:r>
              <a:rPr lang="en-US" baseline="0" dirty="0" smtClean="0"/>
              <a:t>Once you’ve decided what the new and/or modified activities are, you need to assign responsibility and deadlines. Things rarely get done unless someone is assigned to do it – and surprisingly little gets done if there is no deadline for completion. It can be as simple as creating an internal spreadsheet and/or adding it as an appendix in the plan of service. </a:t>
            </a:r>
          </a:p>
          <a:p>
            <a:pPr marL="627644" lvl="1" indent="-171176">
              <a:buFont typeface="Arial" panose="020B0604020202020204" pitchFamily="34" charset="0"/>
              <a:buChar char="•"/>
            </a:pPr>
            <a:r>
              <a:rPr lang="en-US" baseline="0" dirty="0" smtClean="0"/>
              <a:t>List each task/activity with a target date for completion and show who is responsible for it. Have a “Completed” Colum so it can be checked off when it’s achieved. </a:t>
            </a:r>
          </a:p>
          <a:p>
            <a:pPr marL="627644" lvl="1" indent="-171176">
              <a:buFont typeface="Arial" panose="020B0604020202020204" pitchFamily="34" charset="0"/>
              <a:buChar char="•"/>
            </a:pPr>
            <a:endParaRPr lang="en-US" baseline="0" dirty="0" smtClean="0"/>
          </a:p>
          <a:p>
            <a:pPr marL="171176" indent="-171176">
              <a:buFont typeface="Arial" panose="020B0604020202020204" pitchFamily="34" charset="0"/>
              <a:buChar char="•"/>
            </a:pPr>
            <a:r>
              <a:rPr lang="en-US" baseline="0" dirty="0" smtClean="0"/>
              <a:t>Another important component of execution is making sure your budget reflects and supports your new plan of service.</a:t>
            </a:r>
          </a:p>
          <a:p>
            <a:pPr marL="627644" lvl="1" indent="-171176">
              <a:buFont typeface="Arial" panose="020B0604020202020204" pitchFamily="34" charset="0"/>
              <a:buChar char="•"/>
            </a:pPr>
            <a:r>
              <a:rPr lang="en-US" baseline="0" dirty="0" smtClean="0"/>
              <a:t>You will have to balance the resources required for new activities with the resources that can be made through reallocation. You can support new or expanded activities by reallocating existing resources/funds that are currently being used to perform ineffective, inefficient or non-priority activities. </a:t>
            </a:r>
          </a:p>
          <a:p>
            <a:pPr marL="627644" lvl="1" indent="-171176">
              <a:buFont typeface="Arial" panose="020B0604020202020204" pitchFamily="34" charset="0"/>
              <a:buChar char="•"/>
            </a:pPr>
            <a:r>
              <a:rPr lang="en-US" baseline="0" dirty="0" smtClean="0"/>
              <a:t>Align the library’s resources to the plan. Budget implications of activities name in the plan are important considerations in developing future budgets. HOWEVER, do not have the entire plan be reliant on receiving new funding. There has to be a willingness to realign and reallocate current resources so that the initiatives named in the plan can proceed. At the same time, it is important to keep in mind that the plan only addresses new activities and the library board must also continue to fund core library programs and services. </a:t>
            </a:r>
          </a:p>
          <a:p>
            <a:pPr marL="627644" lvl="1" indent="-171176">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33</a:t>
            </a:fld>
            <a:endParaRPr lang="en-CA"/>
          </a:p>
        </p:txBody>
      </p:sp>
    </p:spTree>
    <p:extLst>
      <p:ext uri="{BB962C8B-B14F-4D97-AF65-F5344CB8AC3E}">
        <p14:creationId xmlns:p14="http://schemas.microsoft.com/office/powerpoint/2010/main" val="24241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it’s time for another</a:t>
            </a:r>
            <a:r>
              <a:rPr lang="en-US" baseline="0" dirty="0" smtClean="0"/>
              <a:t> group activity.</a:t>
            </a:r>
          </a:p>
          <a:p>
            <a:endParaRPr lang="en-US" baseline="0" dirty="0" smtClean="0"/>
          </a:p>
          <a:p>
            <a:r>
              <a:rPr lang="en-US" baseline="0" dirty="0" smtClean="0"/>
              <a:t>There are three </a:t>
            </a:r>
            <a:r>
              <a:rPr lang="en-US" baseline="0" dirty="0" err="1" smtClean="0"/>
              <a:t>workforms</a:t>
            </a:r>
            <a:r>
              <a:rPr lang="en-US" baseline="0" dirty="0" smtClean="0"/>
              <a:t>: WORKFORM B (planning to eliminate or streamline) and WORKFORM C (IMPLEMENTING NEW OR EXPANDED ACTIVITIES). There is also the BUDGET form for Lodge Municipal Library on yellow paper.</a:t>
            </a:r>
          </a:p>
          <a:p>
            <a:endParaRPr lang="en-US" baseline="0" dirty="0" smtClean="0"/>
          </a:p>
          <a:p>
            <a:r>
              <a:rPr lang="en-US" baseline="0" dirty="0" smtClean="0"/>
              <a:t>I’d like you to take 20 minutes to work through them. Start with </a:t>
            </a:r>
            <a:r>
              <a:rPr lang="en-US" b="1" i="0" baseline="0" dirty="0" smtClean="0"/>
              <a:t>WORKFORM B:</a:t>
            </a:r>
            <a:r>
              <a:rPr lang="en-US" baseline="0" dirty="0" smtClean="0"/>
              <a:t> WHAT ACTIVITIES OFFERED BY LODGE LIBRARY COULD BE ELIMINATED OR STREAMLINED?  Look back to </a:t>
            </a:r>
            <a:r>
              <a:rPr lang="en-US" b="1" baseline="0" dirty="0" err="1" smtClean="0"/>
              <a:t>workform</a:t>
            </a:r>
            <a:r>
              <a:rPr lang="en-US" b="1" baseline="0" dirty="0" smtClean="0"/>
              <a:t> A</a:t>
            </a:r>
            <a:r>
              <a:rPr lang="en-US" baseline="0" dirty="0" smtClean="0"/>
              <a:t> where you identified and evaluated existing activities. Then move to </a:t>
            </a:r>
            <a:r>
              <a:rPr lang="en-US" b="1" baseline="0" dirty="0" smtClean="0"/>
              <a:t>WORKFORM C:  </a:t>
            </a:r>
            <a:r>
              <a:rPr lang="en-US" baseline="0" dirty="0" smtClean="0"/>
              <a:t>What new or expanded activities could be implemented?  BE SURE TO ASSIGN REPONSIBILITY AND TIMELINES.  Then look at the Budget on yellow paper. What or how would you reallocate funds to support the new activities??</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34</a:t>
            </a:fld>
            <a:endParaRPr lang="en-CA"/>
          </a:p>
        </p:txBody>
      </p:sp>
    </p:spTree>
    <p:extLst>
      <p:ext uri="{BB962C8B-B14F-4D97-AF65-F5344CB8AC3E}">
        <p14:creationId xmlns:p14="http://schemas.microsoft.com/office/powerpoint/2010/main" val="4146666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r>
              <a:rPr lang="en-US" dirty="0" smtClean="0"/>
              <a:t>It’s been a month, two months, 6</a:t>
            </a:r>
            <a:r>
              <a:rPr lang="en-US" baseline="0" dirty="0" smtClean="0"/>
              <a:t> months since the board approved and implemented the new plan….Does the plan then get put on a shelf and is never looked at again? I hope not! Evaluation is a keep step in implementing a plan of service. </a:t>
            </a:r>
            <a:endParaRPr lang="en-CA"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35</a:t>
            </a:fld>
            <a:endParaRPr lang="en-CA"/>
          </a:p>
        </p:txBody>
      </p:sp>
    </p:spTree>
    <p:extLst>
      <p:ext uri="{BB962C8B-B14F-4D97-AF65-F5344CB8AC3E}">
        <p14:creationId xmlns:p14="http://schemas.microsoft.com/office/powerpoint/2010/main" val="6833917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ASK:</a:t>
            </a:r>
            <a:r>
              <a:rPr lang="en-US" b="1" baseline="0" dirty="0" smtClean="0"/>
              <a:t> HOW DO YOU CURRENTLY  EVALUATE YOUR PLANS? HOW OFTEN DO YOU REVIEW IT? HAVE YOU EVER HAD TO ADJUST YOUR PLAN? IF SO, WHY?</a:t>
            </a:r>
            <a:endParaRPr lang="en-US" b="1" dirty="0" smtClean="0"/>
          </a:p>
          <a:p>
            <a:pPr marL="171176" indent="-171176">
              <a:buFont typeface="Arial" panose="020B0604020202020204" pitchFamily="34" charset="0"/>
              <a:buChar char="•"/>
            </a:pPr>
            <a:r>
              <a:rPr lang="en-US" dirty="0" smtClean="0"/>
              <a:t>The regular monitoring and reporting of progress and success is an important aspect of implementation. Even though the Libraries Regulation 13(b)) says the plan of service should be reviewed annually, library boards should receive an update on planning activities on a monthly or quarterly basis. If you wait until the end of the year to check your progress and find that there are problems, it will be too late to make any needed adjustments. It is a local decision, keeping in mind that regular reporting provides valuable information about progress and the reasons for lack of progress. Such information facilitates further action, as needed, and/or a revision of the plan. </a:t>
            </a:r>
          </a:p>
          <a:p>
            <a:pPr marL="171176" indent="-171176" defTabSz="912937">
              <a:buFont typeface="Arial" panose="020B0604020202020204" pitchFamily="34" charset="0"/>
              <a:buChar char="•"/>
              <a:defRPr/>
            </a:pPr>
            <a:r>
              <a:rPr lang="en-CA" dirty="0"/>
              <a:t>Gather statistics and information to help determine if you’ve met your goals. However, remember to look beyond the purely quantitative measures to include important qualitative anecdotes and impact statements that speak to the experience of a positive change. Remember, also, to celebrate and publicize success – large and small. </a:t>
            </a:r>
          </a:p>
          <a:p>
            <a:pPr marL="171176" indent="-171176" defTabSz="912937">
              <a:buFont typeface="Arial" panose="020B0604020202020204" pitchFamily="34" charset="0"/>
              <a:buChar char="•"/>
              <a:defRPr/>
            </a:pPr>
            <a:r>
              <a:rPr lang="en-CA" dirty="0"/>
              <a:t>Keep track of what’s been accomplished and then re-focus the attention of staff to goals left unfinished. Some library boards really do accomplish all the goals in their plan and should begin the planning steps again. It’s much more common, though, for a plan to be revised and expanded as time goes on in response to accomplishments. </a:t>
            </a:r>
          </a:p>
          <a:p>
            <a:pPr marL="171176" indent="-171176" defTabSz="912937">
              <a:buFont typeface="Arial" panose="020B0604020202020204" pitchFamily="34" charset="0"/>
              <a:buChar char="•"/>
              <a:defRPr/>
            </a:pPr>
            <a:r>
              <a:rPr lang="en-US" dirty="0"/>
              <a:t>Be flexible. </a:t>
            </a:r>
            <a:r>
              <a:rPr lang="en-CA" dirty="0"/>
              <a:t>In some cases, the plan provides clear direction to emerging trends and issues, even those unanticipated when the plan was written. In other cases, it happens that emerging realities require a revisiting and revising of some pieces of the plan. Almost always, the revisions happen at the level of objectives or tasks. Libraries rarely confront a change that challenges purpose or vision, at least in spirit. Likewise, revisions to the strategic directions are infrequent, as they are usually broad in nature and sufficiently rooted in the vision. </a:t>
            </a:r>
          </a:p>
          <a:p>
            <a:pPr marL="171176" indent="-171176" defTabSz="912937">
              <a:buFont typeface="Arial" panose="020B0604020202020204" pitchFamily="34" charset="0"/>
              <a:buChar char="•"/>
              <a:defRPr/>
            </a:pPr>
            <a:r>
              <a:rPr lang="en-CA" dirty="0"/>
              <a:t>The time frame to review plans can change in response to significant events that have an impact on the library or the community. For example, if the library receives a large bequest or gift collection, it would make sense to look at what might change in the plan. An increase in minority population, as another example, would also suggest a plan update. </a:t>
            </a:r>
          </a:p>
          <a:p>
            <a:pPr marL="171176" indent="-171176" defTabSz="912937">
              <a:buFont typeface="Arial" panose="020B0604020202020204" pitchFamily="34" charset="0"/>
              <a:buChar char="•"/>
              <a:defRPr/>
            </a:pPr>
            <a:endParaRPr lang="en-CA" dirty="0"/>
          </a:p>
          <a:p>
            <a:pPr marL="171176" indent="-171176">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36</a:t>
            </a:fld>
            <a:endParaRPr lang="en-CA"/>
          </a:p>
        </p:txBody>
      </p:sp>
    </p:spTree>
    <p:extLst>
      <p:ext uri="{BB962C8B-B14F-4D97-AF65-F5344CB8AC3E}">
        <p14:creationId xmlns:p14="http://schemas.microsoft.com/office/powerpoint/2010/main" val="2799832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 to measure</a:t>
            </a:r>
            <a:r>
              <a:rPr lang="en-US" baseline="0" dirty="0"/>
              <a:t> and evaluate results</a:t>
            </a:r>
          </a:p>
          <a:p>
            <a:endParaRPr lang="en-US" baseline="0" dirty="0"/>
          </a:p>
          <a:p>
            <a:r>
              <a:rPr lang="en-US" baseline="0" dirty="0"/>
              <a:t>INPUTS are what you put into your service.  Example – coffee beans.  Library example – books.</a:t>
            </a:r>
          </a:p>
          <a:p>
            <a:r>
              <a:rPr lang="en-US" baseline="0" dirty="0"/>
              <a:t>OUTPUTS are the things you do with those inputs.  Example – brewed coffee.  Library example – circulation rates.</a:t>
            </a:r>
          </a:p>
          <a:p>
            <a:r>
              <a:rPr lang="en-US" baseline="0" dirty="0"/>
              <a:t>OUTCOMES are the results in the person who consumes or receives the outputs.  Example – caffeinated energy.  Library example – literacy.</a:t>
            </a:r>
          </a:p>
          <a:p>
            <a:r>
              <a:rPr lang="en-US" baseline="0" dirty="0"/>
              <a:t>IMPACTS are the meaningful effects that outcomes have on people or society.  Example – no one must die if I have my coffee.  Library example – literate people get better jobs.</a:t>
            </a:r>
          </a:p>
        </p:txBody>
      </p:sp>
      <p:sp>
        <p:nvSpPr>
          <p:cNvPr id="4" name="Slide Number Placeholder 3"/>
          <p:cNvSpPr>
            <a:spLocks noGrp="1"/>
          </p:cNvSpPr>
          <p:nvPr>
            <p:ph type="sldNum" sz="quarter" idx="10"/>
          </p:nvPr>
        </p:nvSpPr>
        <p:spPr/>
        <p:txBody>
          <a:bodyPr/>
          <a:lstStyle/>
          <a:p>
            <a:fld id="{2B4D19D1-3FE2-4319-A474-979438341093}" type="slidenum">
              <a:rPr lang="en-CA" smtClean="0"/>
              <a:t>37</a:t>
            </a:fld>
            <a:endParaRPr lang="en-CA"/>
          </a:p>
        </p:txBody>
      </p:sp>
    </p:spTree>
    <p:extLst>
      <p:ext uri="{BB962C8B-B14F-4D97-AF65-F5344CB8AC3E}">
        <p14:creationId xmlns:p14="http://schemas.microsoft.com/office/powerpoint/2010/main" val="1229491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US" dirty="0" smtClean="0"/>
              <a:t>I’ll end</a:t>
            </a:r>
            <a:r>
              <a:rPr lang="en-US" baseline="0" dirty="0" smtClean="0"/>
              <a:t> on communication but it’s actually important in every step we’ve talked about today. </a:t>
            </a:r>
          </a:p>
          <a:p>
            <a:pPr marL="171176" indent="-171176">
              <a:buFont typeface="Arial" panose="020B0604020202020204" pitchFamily="34" charset="0"/>
              <a:buChar char="•"/>
            </a:pPr>
            <a:endParaRPr lang="en-US" baseline="0" dirty="0" smtClean="0"/>
          </a:p>
          <a:p>
            <a:pPr marL="171176" indent="-171176">
              <a:buFont typeface="Arial" panose="020B0604020202020204" pitchFamily="34" charset="0"/>
              <a:buChar char="•"/>
            </a:pPr>
            <a:r>
              <a:rPr lang="en-US" baseline="0" dirty="0" smtClean="0"/>
              <a:t>Communication is a tool and builds good will. There’s communication on so many levels - between board members, board and staff, staff members, board and council, board and the community. </a:t>
            </a:r>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38</a:t>
            </a:fld>
            <a:endParaRPr lang="en-CA"/>
          </a:p>
        </p:txBody>
      </p:sp>
    </p:spTree>
    <p:extLst>
      <p:ext uri="{BB962C8B-B14F-4D97-AF65-F5344CB8AC3E}">
        <p14:creationId xmlns:p14="http://schemas.microsoft.com/office/powerpoint/2010/main" val="2014943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76" indent="-171176">
              <a:buFont typeface="Arial" panose="020B0604020202020204" pitchFamily="34" charset="0"/>
              <a:buChar char="•"/>
            </a:pPr>
            <a:r>
              <a:rPr lang="en-CA" dirty="0"/>
              <a:t>As soon as the plan is available in a published document work here to get it out into the community:</a:t>
            </a:r>
          </a:p>
          <a:p>
            <a:pPr marL="627644" lvl="1" indent="-171176">
              <a:buFont typeface="Arial" panose="020B0604020202020204" pitchFamily="34" charset="0"/>
              <a:buChar char="•"/>
            </a:pPr>
            <a:r>
              <a:rPr lang="en-CA" dirty="0"/>
              <a:t>Start with the municipal council – get yourself invited to as many meetings as possible and present the library’s plan. Be flexible and creative about tying the library’s plans to the concerns of other community groups and agencies. Discovering a shared agenda can be a powerful incentive in altering people’s views of the library’s role and the important in the community. </a:t>
            </a:r>
          </a:p>
          <a:p>
            <a:pPr marL="627644" lvl="1" indent="-171176">
              <a:buFont typeface="Arial" panose="020B0604020202020204" pitchFamily="34" charset="0"/>
              <a:buChar char="•"/>
            </a:pPr>
            <a:r>
              <a:rPr lang="en-CA" dirty="0"/>
              <a:t>Do everything you can to make the plan a news story that catches the interest and support of the local media. Develop key message arising from the contents of the plan and use those messages to raise the profile of the library in the community. </a:t>
            </a:r>
          </a:p>
          <a:p>
            <a:pPr marL="627644" lvl="1" indent="-171176">
              <a:buFont typeface="Arial" panose="020B0604020202020204" pitchFamily="34" charset="0"/>
              <a:buChar char="•"/>
            </a:pPr>
            <a:r>
              <a:rPr lang="en-CA" dirty="0"/>
              <a:t>Put the plan up on the website, share on social media. Have copies available in the library. </a:t>
            </a:r>
          </a:p>
          <a:p>
            <a:pPr marL="171176" indent="-171176">
              <a:buFont typeface="Arial" panose="020B0604020202020204" pitchFamily="34" charset="0"/>
              <a:buChar char="•"/>
            </a:pPr>
            <a:endParaRPr lang="en-US" dirty="0" smtClean="0"/>
          </a:p>
          <a:p>
            <a:pPr marL="171176" indent="-171176" defTabSz="912937">
              <a:buFont typeface="Arial" panose="020B0604020202020204" pitchFamily="34" charset="0"/>
              <a:buChar char="•"/>
              <a:defRPr/>
            </a:pPr>
            <a:r>
              <a:rPr lang="en-CA" dirty="0"/>
              <a:t>Keep the public informed of your progress. Explain the benefits that the community has received from the library.</a:t>
            </a:r>
          </a:p>
          <a:p>
            <a:pPr marL="171176" indent="-171176" defTabSz="912937">
              <a:buFont typeface="Arial" panose="020B0604020202020204" pitchFamily="34" charset="0"/>
              <a:buChar char="•"/>
              <a:defRPr/>
            </a:pPr>
            <a:endParaRPr lang="en-US" dirty="0"/>
          </a:p>
          <a:p>
            <a:pPr marL="171176" indent="-171176">
              <a:buFont typeface="Arial" panose="020B0604020202020204" pitchFamily="34" charset="0"/>
              <a:buChar char="•"/>
            </a:pPr>
            <a:r>
              <a:rPr lang="en-CA" dirty="0"/>
              <a:t>When you achieve your goals and objectives, publicize your success. Broadcast the news on your social media accounts and website. Forward the information to your municipal council.</a:t>
            </a:r>
          </a:p>
          <a:p>
            <a:endParaRPr lang="en-CA" dirty="0"/>
          </a:p>
          <a:p>
            <a:pPr marL="171176" indent="-171176">
              <a:buFont typeface="Arial" panose="020B0604020202020204" pitchFamily="34" charset="0"/>
              <a:buChar char="•"/>
            </a:pPr>
            <a:r>
              <a:rPr lang="en-CA" dirty="0"/>
              <a:t>Share it with staff and volunteers.</a:t>
            </a:r>
          </a:p>
          <a:p>
            <a:endParaRPr lang="en-CA" dirty="0"/>
          </a:p>
          <a:p>
            <a:pPr marL="171176" indent="-171176">
              <a:buFont typeface="Arial" panose="020B0604020202020204" pitchFamily="34" charset="0"/>
              <a:buChar char="•"/>
            </a:pPr>
            <a:r>
              <a:rPr lang="en-CA" dirty="0"/>
              <a:t>A practice of making the plan mandatory reading for any new trustees and staff (at all levels) serves to make them familiar with what the library is striving to achieve. It also gives them an opportunity to ask questions, leading to further conversation about the contents of the plan.</a:t>
            </a:r>
          </a:p>
          <a:p>
            <a:pPr defTabSz="912937">
              <a:defRPr/>
            </a:pPr>
            <a:endParaRPr lang="en-CA" b="1" dirty="0"/>
          </a:p>
          <a:p>
            <a:r>
              <a:rPr lang="en-US" b="1" dirty="0" smtClean="0"/>
              <a:t>ASK:</a:t>
            </a:r>
            <a:r>
              <a:rPr lang="en-US" b="1" baseline="0" dirty="0" smtClean="0"/>
              <a:t> HOW DO YOU COMMUNICATE WITH DIFFERENT GROUPS ABOUT YOUR PLAN OF SERVICE?</a:t>
            </a:r>
            <a:endParaRPr lang="en-CA" b="1"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39</a:t>
            </a:fld>
            <a:endParaRPr lang="en-CA"/>
          </a:p>
        </p:txBody>
      </p:sp>
    </p:spTree>
    <p:extLst>
      <p:ext uri="{BB962C8B-B14F-4D97-AF65-F5344CB8AC3E}">
        <p14:creationId xmlns:p14="http://schemas.microsoft.com/office/powerpoint/2010/main" val="2412523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WORKFORM</a:t>
            </a:r>
            <a:r>
              <a:rPr lang="en-US" b="1" baseline="0" dirty="0" smtClean="0"/>
              <a:t> D </a:t>
            </a:r>
            <a:r>
              <a:rPr lang="en-US" baseline="0" dirty="0" smtClean="0"/>
              <a:t>and </a:t>
            </a:r>
            <a:r>
              <a:rPr lang="en-US" b="1" baseline="0" dirty="0" smtClean="0"/>
              <a:t>WORKFORM E </a:t>
            </a:r>
            <a:r>
              <a:rPr lang="en-US" baseline="0" dirty="0" smtClean="0"/>
              <a:t>are two sample communication plans. SPEND 10 Minutes experimenting with them for Lodge Municipal Library. They have different focuses – which one do you prefer or find more helpful?</a:t>
            </a:r>
          </a:p>
          <a:p>
            <a:endParaRPr lang="en-US" baseline="0" dirty="0" smtClean="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40</a:t>
            </a:fld>
            <a:endParaRPr lang="en-CA"/>
          </a:p>
        </p:txBody>
      </p:sp>
    </p:spTree>
    <p:extLst>
      <p:ext uri="{BB962C8B-B14F-4D97-AF65-F5344CB8AC3E}">
        <p14:creationId xmlns:p14="http://schemas.microsoft.com/office/powerpoint/2010/main" val="276679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reasons: provincially</a:t>
            </a:r>
            <a:r>
              <a:rPr lang="en-US" baseline="0" dirty="0"/>
              <a:t> required; practical ; powerful</a:t>
            </a:r>
          </a:p>
          <a:p>
            <a:endParaRPr lang="en-US" baseline="0" dirty="0"/>
          </a:p>
          <a:p>
            <a:r>
              <a:rPr lang="en-US" baseline="0" dirty="0"/>
              <a:t>Legislation – good way for board and management to coordinate activities of library – good way to connect with the community, demonstrate value</a:t>
            </a:r>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4</a:t>
            </a:fld>
            <a:endParaRPr lang="en-CA"/>
          </a:p>
        </p:txBody>
      </p:sp>
    </p:spTree>
    <p:extLst>
      <p:ext uri="{BB962C8B-B14F-4D97-AF65-F5344CB8AC3E}">
        <p14:creationId xmlns:p14="http://schemas.microsoft.com/office/powerpoint/2010/main" val="7253886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41</a:t>
            </a:fld>
            <a:endParaRPr lang="en-CA"/>
          </a:p>
        </p:txBody>
      </p:sp>
    </p:spTree>
    <p:extLst>
      <p:ext uri="{BB962C8B-B14F-4D97-AF65-F5344CB8AC3E}">
        <p14:creationId xmlns:p14="http://schemas.microsoft.com/office/powerpoint/2010/main" val="38865482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42</a:t>
            </a:fld>
            <a:endParaRPr lang="en-CA"/>
          </a:p>
        </p:txBody>
      </p:sp>
    </p:spTree>
    <p:extLst>
      <p:ext uri="{BB962C8B-B14F-4D97-AF65-F5344CB8AC3E}">
        <p14:creationId xmlns:p14="http://schemas.microsoft.com/office/powerpoint/2010/main" val="3927208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talk much on this slide – click through to next (sort of a clumsy animation)</a:t>
            </a:r>
          </a:p>
          <a:p>
            <a:endParaRPr lang="en-US" dirty="0"/>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5</a:t>
            </a:fld>
            <a:endParaRPr lang="en-CA"/>
          </a:p>
        </p:txBody>
      </p:sp>
    </p:spTree>
    <p:extLst>
      <p:ext uri="{BB962C8B-B14F-4D97-AF65-F5344CB8AC3E}">
        <p14:creationId xmlns:p14="http://schemas.microsoft.com/office/powerpoint/2010/main" val="204851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Learn – Plan</a:t>
            </a:r>
            <a:r>
              <a:rPr lang="en-US" baseline="0" dirty="0"/>
              <a:t> – Do: a “choose your own adventure” model, “menu” model – pick your own way of doing each step</a:t>
            </a:r>
          </a:p>
          <a:p>
            <a:endParaRPr lang="en-US" baseline="0" dirty="0"/>
          </a:p>
          <a:p>
            <a:r>
              <a:rPr lang="en-US" baseline="0" dirty="0"/>
              <a:t>LEARN about your community (also libraries)</a:t>
            </a:r>
          </a:p>
          <a:p>
            <a:r>
              <a:rPr lang="en-US" baseline="0" dirty="0"/>
              <a:t>PLAN what services to offer in response to local needs – pick what local needs the library can help with, define the services you will deliver in response to those needs, write a plan with goals, objectives and a mission statement</a:t>
            </a:r>
          </a:p>
          <a:p>
            <a:r>
              <a:rPr lang="en-US" baseline="0" dirty="0"/>
              <a:t>DO what is called for in the plan, review and update the plan, evaluate results, keep the public informed</a:t>
            </a:r>
          </a:p>
          <a:p>
            <a:r>
              <a:rPr lang="en-US" baseline="0" dirty="0"/>
              <a:t>AND repeat!</a:t>
            </a:r>
          </a:p>
          <a:p>
            <a:endParaRPr lang="en-US" baseline="0" dirty="0"/>
          </a:p>
          <a:p>
            <a:r>
              <a:rPr lang="en-US" baseline="0" dirty="0"/>
              <a:t>SP4R is more prescriptive, doesn’t include much “do” (click to start animation)</a:t>
            </a:r>
          </a:p>
          <a:p>
            <a:r>
              <a:rPr lang="en-US" baseline="0" dirty="0"/>
              <a:t>Set menu vs. you pick your own appetizer, entrée and dessert</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6</a:t>
            </a:fld>
            <a:endParaRPr lang="en-CA"/>
          </a:p>
        </p:txBody>
      </p:sp>
    </p:spTree>
    <p:extLst>
      <p:ext uri="{BB962C8B-B14F-4D97-AF65-F5344CB8AC3E}">
        <p14:creationId xmlns:p14="http://schemas.microsoft.com/office/powerpoint/2010/main" val="2836969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one – learn</a:t>
            </a:r>
          </a:p>
          <a:p>
            <a:endParaRPr lang="en-US" dirty="0"/>
          </a:p>
          <a:p>
            <a:r>
              <a:rPr lang="en-US" dirty="0"/>
              <a:t>Learn</a:t>
            </a:r>
            <a:r>
              <a:rPr lang="en-US" baseline="0" dirty="0"/>
              <a:t> about what? (DISCUSSION) The community and what it needs; libraries; and the world in general (planning, architecture, social trends, </a:t>
            </a:r>
            <a:r>
              <a:rPr lang="en-US" baseline="0" dirty="0" err="1"/>
              <a:t>etc</a:t>
            </a:r>
            <a:r>
              <a:rPr lang="en-US" baseline="0" dirty="0"/>
              <a:t>); also, have the community learn a little about you</a:t>
            </a:r>
          </a:p>
          <a:p>
            <a:endParaRPr lang="en-US" baseline="0" dirty="0"/>
          </a:p>
          <a:p>
            <a:r>
              <a:rPr lang="en-US" baseline="0" dirty="0"/>
              <a:t>Four activities will lead to learning:</a:t>
            </a:r>
          </a:p>
          <a:p>
            <a:pPr marL="174702" indent="-174702">
              <a:buFontTx/>
              <a:buChar char="-"/>
            </a:pPr>
            <a:r>
              <a:rPr lang="en-US" baseline="0" dirty="0"/>
              <a:t>Community needs assessment, learning about what is going on in the local community and what the local community needs.</a:t>
            </a:r>
          </a:p>
          <a:p>
            <a:pPr marL="174702" indent="-174702">
              <a:buFontTx/>
              <a:buChar char="-"/>
            </a:pPr>
            <a:r>
              <a:rPr lang="en-US" baseline="0" dirty="0"/>
              <a:t>Community engagement, having a back and forth conversation with community, will lead to deeper insights about the community AND will teach them something about the library</a:t>
            </a:r>
          </a:p>
          <a:p>
            <a:pPr marL="174702" indent="-174702">
              <a:buFontTx/>
              <a:buChar char="-"/>
            </a:pPr>
            <a:r>
              <a:rPr lang="en-US" baseline="0" dirty="0"/>
              <a:t>Environmental scan – term that means looking at your whole world, seeing what the trends are</a:t>
            </a:r>
          </a:p>
          <a:p>
            <a:pPr marL="174702" indent="-174702">
              <a:buFontTx/>
              <a:buChar char="-"/>
            </a:pPr>
            <a:r>
              <a:rPr lang="en-US" baseline="0" dirty="0"/>
              <a:t>Self assessment – looking at the organization itself, thinking about its characteristics</a:t>
            </a:r>
          </a:p>
          <a:p>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7</a:t>
            </a:fld>
            <a:endParaRPr lang="en-CA"/>
          </a:p>
        </p:txBody>
      </p:sp>
    </p:spTree>
    <p:extLst>
      <p:ext uri="{BB962C8B-B14F-4D97-AF65-F5344CB8AC3E}">
        <p14:creationId xmlns:p14="http://schemas.microsoft.com/office/powerpoint/2010/main" val="34972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Passive needs assessment = looking</a:t>
            </a:r>
            <a:r>
              <a:rPr lang="en-US" baseline="0" dirty="0"/>
              <a:t> at existing data</a:t>
            </a:r>
          </a:p>
          <a:p>
            <a:r>
              <a:rPr lang="en-US" baseline="0" dirty="0"/>
              <a:t>Environmental scan – looking at existing data about the wider environment the library is in (not just the community – also the industry, the world, etc.)</a:t>
            </a:r>
            <a:endParaRPr lang="en-CA" dirty="0"/>
          </a:p>
        </p:txBody>
      </p:sp>
      <p:sp>
        <p:nvSpPr>
          <p:cNvPr id="4" name="Slide Number Placeholder 3"/>
          <p:cNvSpPr>
            <a:spLocks noGrp="1"/>
          </p:cNvSpPr>
          <p:nvPr>
            <p:ph type="sldNum" sz="quarter" idx="10"/>
          </p:nvPr>
        </p:nvSpPr>
        <p:spPr/>
        <p:txBody>
          <a:bodyPr/>
          <a:lstStyle/>
          <a:p>
            <a:fld id="{2B4D19D1-3FE2-4319-A474-979438341093}" type="slidenum">
              <a:rPr lang="en-CA" smtClean="0"/>
              <a:t>8</a:t>
            </a:fld>
            <a:endParaRPr lang="en-CA"/>
          </a:p>
        </p:txBody>
      </p:sp>
    </p:spTree>
    <p:extLst>
      <p:ext uri="{BB962C8B-B14F-4D97-AF65-F5344CB8AC3E}">
        <p14:creationId xmlns:p14="http://schemas.microsoft.com/office/powerpoint/2010/main" val="10552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B4D19D1-3FE2-4319-A474-979438341093}" type="slidenum">
              <a:rPr lang="en-CA" smtClean="0"/>
              <a:t>9</a:t>
            </a:fld>
            <a:endParaRPr lang="en-CA"/>
          </a:p>
        </p:txBody>
      </p:sp>
    </p:spTree>
    <p:extLst>
      <p:ext uri="{BB962C8B-B14F-4D97-AF65-F5344CB8AC3E}">
        <p14:creationId xmlns:p14="http://schemas.microsoft.com/office/powerpoint/2010/main" val="418096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0B37060A-9647-419D-AB5D-FD9335F62F66}" type="datetimeFigureOut">
              <a:rPr lang="en-CA" smtClean="0"/>
              <a:t>26/04/2017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37377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7060A-9647-419D-AB5D-FD9335F62F66}" type="datetimeFigureOut">
              <a:rPr lang="en-CA" smtClean="0"/>
              <a:t>26/04/2017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3664841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7060A-9647-419D-AB5D-FD9335F62F66}" type="datetimeFigureOut">
              <a:rPr lang="en-CA" smtClean="0"/>
              <a:t>26/04/2017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3632441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0B37060A-9647-419D-AB5D-FD9335F62F66}" type="datetimeFigureOut">
              <a:rPr lang="en-CA" smtClean="0"/>
              <a:t>26/04/2017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155154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37060A-9647-419D-AB5D-FD9335F62F66}" type="datetimeFigureOut">
              <a:rPr lang="en-CA" smtClean="0"/>
              <a:t>26/04/2017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142176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0B37060A-9647-419D-AB5D-FD9335F62F66}" type="datetimeFigureOut">
              <a:rPr lang="en-CA" smtClean="0"/>
              <a:t>26/04/2017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301986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0B37060A-9647-419D-AB5D-FD9335F62F66}" type="datetimeFigureOut">
              <a:rPr lang="en-CA" smtClean="0"/>
              <a:t>26/04/2017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246338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0B37060A-9647-419D-AB5D-FD9335F62F66}" type="datetimeFigureOut">
              <a:rPr lang="en-CA" smtClean="0"/>
              <a:t>26/04/2017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36084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7060A-9647-419D-AB5D-FD9335F62F66}" type="datetimeFigureOut">
              <a:rPr lang="en-CA" smtClean="0"/>
              <a:t>26/04/2017</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3753824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37060A-9647-419D-AB5D-FD9335F62F66}" type="datetimeFigureOut">
              <a:rPr lang="en-CA" smtClean="0"/>
              <a:t>26/04/2017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246294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37060A-9647-419D-AB5D-FD9335F62F66}" type="datetimeFigureOut">
              <a:rPr lang="en-CA" smtClean="0"/>
              <a:t>26/04/2017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FFAC300-CB59-4417-A1FE-67356D516659}" type="slidenum">
              <a:rPr lang="en-CA" smtClean="0"/>
              <a:t>‹#›</a:t>
            </a:fld>
            <a:endParaRPr lang="en-CA"/>
          </a:p>
        </p:txBody>
      </p:sp>
    </p:spTree>
    <p:extLst>
      <p:ext uri="{BB962C8B-B14F-4D97-AF65-F5344CB8AC3E}">
        <p14:creationId xmlns:p14="http://schemas.microsoft.com/office/powerpoint/2010/main" val="3475205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7060A-9647-419D-AB5D-FD9335F62F66}" type="datetimeFigureOut">
              <a:rPr lang="en-CA" smtClean="0"/>
              <a:t>26/04/2017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FAC300-CB59-4417-A1FE-67356D516659}" type="slidenum">
              <a:rPr lang="en-CA" smtClean="0"/>
              <a:t>‹#›</a:t>
            </a:fld>
            <a:endParaRPr lang="en-CA"/>
          </a:p>
        </p:txBody>
      </p:sp>
    </p:spTree>
    <p:extLst>
      <p:ext uri="{BB962C8B-B14F-4D97-AF65-F5344CB8AC3E}">
        <p14:creationId xmlns:p14="http://schemas.microsoft.com/office/powerpoint/2010/main" val="267234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gif"/><Relationship Id="rId4" Type="http://schemas.openxmlformats.org/officeDocument/2006/relationships/image" Target="../media/image15.gif"/></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ken.feser@gov.ab.ca"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mailto:jen.anderson@gov.ab.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Learn-Plan-Do:</a:t>
            </a:r>
            <a:r>
              <a:rPr lang="en-US" baseline="0" dirty="0"/>
              <a:t> A Service Planning Model for Alberta </a:t>
            </a:r>
            <a:r>
              <a:rPr lang="en-US" baseline="0" dirty="0" smtClean="0"/>
              <a:t>Public </a:t>
            </a:r>
            <a:r>
              <a:rPr lang="en-US" dirty="0"/>
              <a:t>L</a:t>
            </a:r>
            <a:r>
              <a:rPr lang="en-US" baseline="0" dirty="0" smtClean="0"/>
              <a:t>ibraries</a:t>
            </a:r>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2304580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a:t>Principles of active community needs assessment</a:t>
            </a:r>
            <a:endParaRPr lang="en-CA" dirty="0"/>
          </a:p>
        </p:txBody>
      </p:sp>
      <p:sp>
        <p:nvSpPr>
          <p:cNvPr id="3" name="Content Placeholder 2"/>
          <p:cNvSpPr>
            <a:spLocks noGrp="1"/>
          </p:cNvSpPr>
          <p:nvPr>
            <p:ph idx="1"/>
          </p:nvPr>
        </p:nvSpPr>
        <p:spPr>
          <a:xfrm>
            <a:off x="457200" y="1905000"/>
            <a:ext cx="8229600" cy="4495800"/>
          </a:xfrm>
        </p:spPr>
        <p:txBody>
          <a:bodyPr/>
          <a:lstStyle/>
          <a:p>
            <a:r>
              <a:rPr lang="en-US" dirty="0"/>
              <a:t>Start with the community, what it is like, what is going on, what is needed</a:t>
            </a:r>
          </a:p>
          <a:p>
            <a:r>
              <a:rPr lang="en-US" dirty="0"/>
              <a:t>Teach a little about libraries and what they can do</a:t>
            </a:r>
          </a:p>
          <a:p>
            <a:r>
              <a:rPr lang="en-US" dirty="0"/>
              <a:t>Ask what needs the library should help meet, and what services would help do that</a:t>
            </a:r>
          </a:p>
          <a:p>
            <a:r>
              <a:rPr lang="en-US" dirty="0"/>
              <a:t>Leave process open to other input</a:t>
            </a:r>
          </a:p>
          <a:p>
            <a:r>
              <a:rPr lang="en-US" dirty="0"/>
              <a:t>(Document the process)</a:t>
            </a:r>
            <a:endParaRPr lang="en-CA" dirty="0"/>
          </a:p>
        </p:txBody>
      </p:sp>
    </p:spTree>
    <p:extLst>
      <p:ext uri="{BB962C8B-B14F-4D97-AF65-F5344CB8AC3E}">
        <p14:creationId xmlns:p14="http://schemas.microsoft.com/office/powerpoint/2010/main" val="4140252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CA" dirty="0"/>
          </a:p>
        </p:txBody>
      </p:sp>
      <p:sp>
        <p:nvSpPr>
          <p:cNvPr id="3" name="Content Placeholder 2"/>
          <p:cNvSpPr>
            <a:spLocks noGrp="1"/>
          </p:cNvSpPr>
          <p:nvPr>
            <p:ph idx="1"/>
          </p:nvPr>
        </p:nvSpPr>
        <p:spPr/>
        <p:txBody>
          <a:bodyPr/>
          <a:lstStyle/>
          <a:p>
            <a:r>
              <a:rPr lang="en-US" dirty="0" smtClean="0"/>
              <a:t>“Our town”</a:t>
            </a:r>
          </a:p>
          <a:p>
            <a:pPr lvl="1"/>
            <a:r>
              <a:rPr lang="en-US" dirty="0" smtClean="0"/>
              <a:t>What is our community like today? </a:t>
            </a:r>
          </a:p>
          <a:p>
            <a:pPr lvl="1"/>
            <a:r>
              <a:rPr lang="en-US" dirty="0" smtClean="0"/>
              <a:t>What would we like it to be like in the future?</a:t>
            </a:r>
          </a:p>
          <a:p>
            <a:pPr lvl="1"/>
            <a:r>
              <a:rPr lang="en-US" dirty="0" smtClean="0"/>
              <a:t>What is needed to get us where we want to go?</a:t>
            </a:r>
          </a:p>
          <a:p>
            <a:pPr lvl="1"/>
            <a:r>
              <a:rPr lang="en-US" dirty="0" smtClean="0"/>
              <a:t>What is our biggest strength?</a:t>
            </a:r>
          </a:p>
          <a:p>
            <a:pPr lvl="1"/>
            <a:r>
              <a:rPr lang="en-US" dirty="0" smtClean="0"/>
              <a:t>What is our biggest weakness?</a:t>
            </a:r>
            <a:endParaRPr lang="en-CA" i="1" dirty="0" smtClean="0"/>
          </a:p>
          <a:p>
            <a:pPr lvl="1"/>
            <a:r>
              <a:rPr lang="en-US" dirty="0" smtClean="0"/>
              <a:t>If you could change one thing, what would it be?</a:t>
            </a:r>
          </a:p>
        </p:txBody>
      </p:sp>
    </p:spTree>
    <p:extLst>
      <p:ext uri="{BB962C8B-B14F-4D97-AF65-F5344CB8AC3E}">
        <p14:creationId xmlns:p14="http://schemas.microsoft.com/office/powerpoint/2010/main" val="3207956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Community engagement is a two way conversation</a:t>
            </a:r>
            <a:endParaRPr lang="en-CA" dirty="0"/>
          </a:p>
        </p:txBody>
      </p:sp>
      <p:sp>
        <p:nvSpPr>
          <p:cNvPr id="3" name="Content Placeholder 2"/>
          <p:cNvSpPr>
            <a:spLocks noGrp="1"/>
          </p:cNvSpPr>
          <p:nvPr>
            <p:ph idx="1"/>
          </p:nvPr>
        </p:nvSpPr>
        <p:spPr>
          <a:xfrm>
            <a:off x="457200" y="2743200"/>
            <a:ext cx="8229600" cy="3382963"/>
          </a:xfrm>
        </p:spPr>
        <p:txBody>
          <a:bodyPr/>
          <a:lstStyle/>
          <a:p>
            <a:r>
              <a:rPr lang="en-US" dirty="0"/>
              <a:t>What do you have to say to your community?</a:t>
            </a:r>
            <a:endParaRPr lang="en-CA" dirty="0"/>
          </a:p>
        </p:txBody>
      </p:sp>
    </p:spTree>
    <p:extLst>
      <p:ext uri="{BB962C8B-B14F-4D97-AF65-F5344CB8AC3E}">
        <p14:creationId xmlns:p14="http://schemas.microsoft.com/office/powerpoint/2010/main" val="827142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services</a:t>
            </a:r>
            <a:endParaRPr lang="en-CA" dirty="0"/>
          </a:p>
        </p:txBody>
      </p:sp>
      <p:sp>
        <p:nvSpPr>
          <p:cNvPr id="4" name="TextBox 3"/>
          <p:cNvSpPr txBox="1"/>
          <p:nvPr/>
        </p:nvSpPr>
        <p:spPr>
          <a:xfrm>
            <a:off x="457200" y="1798680"/>
            <a:ext cx="4038600" cy="461665"/>
          </a:xfrm>
          <a:prstGeom prst="rect">
            <a:avLst/>
          </a:prstGeom>
          <a:noFill/>
        </p:spPr>
        <p:txBody>
          <a:bodyPr wrap="square" rtlCol="0">
            <a:spAutoFit/>
          </a:bodyPr>
          <a:lstStyle/>
          <a:p>
            <a:r>
              <a:rPr lang="en-US" sz="2400" dirty="0">
                <a:solidFill>
                  <a:schemeClr val="accent6">
                    <a:lumMod val="50000"/>
                  </a:schemeClr>
                </a:solidFill>
              </a:rPr>
              <a:t>“The Heart of the Community”</a:t>
            </a:r>
            <a:endParaRPr lang="en-CA" sz="2400" dirty="0">
              <a:solidFill>
                <a:schemeClr val="accent6">
                  <a:lumMod val="50000"/>
                </a:schemeClr>
              </a:solidFill>
            </a:endParaRPr>
          </a:p>
        </p:txBody>
      </p:sp>
      <p:sp>
        <p:nvSpPr>
          <p:cNvPr id="5" name="TextBox 4"/>
          <p:cNvSpPr txBox="1"/>
          <p:nvPr/>
        </p:nvSpPr>
        <p:spPr>
          <a:xfrm>
            <a:off x="745671" y="2752806"/>
            <a:ext cx="3461657" cy="461665"/>
          </a:xfrm>
          <a:prstGeom prst="rect">
            <a:avLst/>
          </a:prstGeom>
          <a:noFill/>
        </p:spPr>
        <p:txBody>
          <a:bodyPr wrap="square" rtlCol="0">
            <a:spAutoFit/>
          </a:bodyPr>
          <a:lstStyle/>
          <a:p>
            <a:r>
              <a:rPr lang="en-US" sz="2400" dirty="0">
                <a:solidFill>
                  <a:schemeClr val="accent6">
                    <a:lumMod val="50000"/>
                  </a:schemeClr>
                </a:solidFill>
              </a:rPr>
              <a:t>“Community Living Room”</a:t>
            </a:r>
            <a:endParaRPr lang="en-CA" sz="2400" dirty="0">
              <a:solidFill>
                <a:schemeClr val="accent6">
                  <a:lumMod val="50000"/>
                </a:schemeClr>
              </a:solidFill>
            </a:endParaRPr>
          </a:p>
        </p:txBody>
      </p:sp>
      <p:sp>
        <p:nvSpPr>
          <p:cNvPr id="6" name="TextBox 5"/>
          <p:cNvSpPr txBox="1"/>
          <p:nvPr/>
        </p:nvSpPr>
        <p:spPr>
          <a:xfrm>
            <a:off x="4800600" y="1798681"/>
            <a:ext cx="2500086" cy="461665"/>
          </a:xfrm>
          <a:prstGeom prst="rect">
            <a:avLst/>
          </a:prstGeom>
          <a:noFill/>
        </p:spPr>
        <p:txBody>
          <a:bodyPr wrap="square" rtlCol="0">
            <a:spAutoFit/>
          </a:bodyPr>
          <a:lstStyle/>
          <a:p>
            <a:r>
              <a:rPr lang="en-US" sz="2400" dirty="0">
                <a:solidFill>
                  <a:schemeClr val="accent6">
                    <a:lumMod val="50000"/>
                  </a:schemeClr>
                </a:solidFill>
              </a:rPr>
              <a:t>“Community Hub”</a:t>
            </a:r>
            <a:endParaRPr lang="en-CA" sz="2400" dirty="0">
              <a:solidFill>
                <a:schemeClr val="accent6">
                  <a:lumMod val="50000"/>
                </a:schemeClr>
              </a:solidFill>
            </a:endParaRPr>
          </a:p>
        </p:txBody>
      </p:sp>
      <p:sp>
        <p:nvSpPr>
          <p:cNvPr id="7" name="TextBox 6"/>
          <p:cNvSpPr txBox="1"/>
          <p:nvPr/>
        </p:nvSpPr>
        <p:spPr>
          <a:xfrm>
            <a:off x="4648200" y="2745432"/>
            <a:ext cx="4103299" cy="461665"/>
          </a:xfrm>
          <a:prstGeom prst="rect">
            <a:avLst/>
          </a:prstGeom>
          <a:noFill/>
        </p:spPr>
        <p:txBody>
          <a:bodyPr wrap="square" rtlCol="0">
            <a:spAutoFit/>
          </a:bodyPr>
          <a:lstStyle/>
          <a:p>
            <a:r>
              <a:rPr lang="en-US" sz="2400" dirty="0">
                <a:solidFill>
                  <a:schemeClr val="accent6">
                    <a:lumMod val="50000"/>
                  </a:schemeClr>
                </a:solidFill>
              </a:rPr>
              <a:t>“The People’s University”</a:t>
            </a:r>
            <a:endParaRPr lang="en-CA" sz="2400" dirty="0">
              <a:solidFill>
                <a:schemeClr val="accent6">
                  <a:lumMod val="50000"/>
                </a:schemeClr>
              </a:solidFill>
            </a:endParaRPr>
          </a:p>
        </p:txBody>
      </p:sp>
      <p:sp>
        <p:nvSpPr>
          <p:cNvPr id="8" name="TextBox 7"/>
          <p:cNvSpPr txBox="1"/>
          <p:nvPr/>
        </p:nvSpPr>
        <p:spPr>
          <a:xfrm>
            <a:off x="1629696" y="3896654"/>
            <a:ext cx="1672683" cy="461665"/>
          </a:xfrm>
          <a:prstGeom prst="rect">
            <a:avLst/>
          </a:prstGeom>
          <a:noFill/>
        </p:spPr>
        <p:txBody>
          <a:bodyPr wrap="square" rtlCol="0">
            <a:spAutoFit/>
          </a:bodyPr>
          <a:lstStyle/>
          <a:p>
            <a:r>
              <a:rPr lang="en-US" sz="2400" dirty="0">
                <a:solidFill>
                  <a:srgbClr val="7030A0"/>
                </a:solidFill>
              </a:rPr>
              <a:t>Learning</a:t>
            </a:r>
            <a:endParaRPr lang="en-CA" sz="2400" dirty="0">
              <a:solidFill>
                <a:srgbClr val="7030A0"/>
              </a:solidFill>
            </a:endParaRPr>
          </a:p>
        </p:txBody>
      </p:sp>
      <p:sp>
        <p:nvSpPr>
          <p:cNvPr id="9" name="TextBox 8"/>
          <p:cNvSpPr txBox="1"/>
          <p:nvPr/>
        </p:nvSpPr>
        <p:spPr>
          <a:xfrm>
            <a:off x="5439696" y="3896654"/>
            <a:ext cx="2027903" cy="461665"/>
          </a:xfrm>
          <a:prstGeom prst="rect">
            <a:avLst/>
          </a:prstGeom>
          <a:noFill/>
        </p:spPr>
        <p:txBody>
          <a:bodyPr wrap="square" rtlCol="0">
            <a:spAutoFit/>
          </a:bodyPr>
          <a:lstStyle/>
          <a:p>
            <a:r>
              <a:rPr lang="en-US" sz="2400" dirty="0">
                <a:solidFill>
                  <a:srgbClr val="7030A0"/>
                </a:solidFill>
              </a:rPr>
              <a:t>Entertainment</a:t>
            </a:r>
            <a:endParaRPr lang="en-CA" sz="2400" dirty="0">
              <a:solidFill>
                <a:srgbClr val="7030A0"/>
              </a:solidFill>
            </a:endParaRPr>
          </a:p>
        </p:txBody>
      </p:sp>
      <p:sp>
        <p:nvSpPr>
          <p:cNvPr id="10" name="TextBox 9"/>
          <p:cNvSpPr txBox="1"/>
          <p:nvPr/>
        </p:nvSpPr>
        <p:spPr>
          <a:xfrm>
            <a:off x="3725196" y="4081320"/>
            <a:ext cx="1579757" cy="461665"/>
          </a:xfrm>
          <a:prstGeom prst="rect">
            <a:avLst/>
          </a:prstGeom>
          <a:noFill/>
        </p:spPr>
        <p:txBody>
          <a:bodyPr wrap="square" rtlCol="0">
            <a:spAutoFit/>
          </a:bodyPr>
          <a:lstStyle/>
          <a:p>
            <a:r>
              <a:rPr lang="en-US" sz="2400" dirty="0">
                <a:solidFill>
                  <a:srgbClr val="7030A0"/>
                </a:solidFill>
              </a:rPr>
              <a:t>Making</a:t>
            </a:r>
            <a:endParaRPr lang="en-CA" sz="2400" dirty="0">
              <a:solidFill>
                <a:srgbClr val="7030A0"/>
              </a:solidFill>
            </a:endParaRPr>
          </a:p>
        </p:txBody>
      </p:sp>
      <p:sp>
        <p:nvSpPr>
          <p:cNvPr id="11" name="TextBox 10"/>
          <p:cNvSpPr txBox="1"/>
          <p:nvPr/>
        </p:nvSpPr>
        <p:spPr>
          <a:xfrm>
            <a:off x="2544096" y="4692756"/>
            <a:ext cx="1347439" cy="461665"/>
          </a:xfrm>
          <a:prstGeom prst="rect">
            <a:avLst/>
          </a:prstGeom>
          <a:noFill/>
        </p:spPr>
        <p:txBody>
          <a:bodyPr wrap="square" rtlCol="0">
            <a:spAutoFit/>
          </a:bodyPr>
          <a:lstStyle/>
          <a:p>
            <a:r>
              <a:rPr lang="en-US" sz="2400" dirty="0">
                <a:solidFill>
                  <a:srgbClr val="7030A0"/>
                </a:solidFill>
              </a:rPr>
              <a:t>Sharing</a:t>
            </a:r>
            <a:endParaRPr lang="en-CA" sz="2400" dirty="0">
              <a:solidFill>
                <a:srgbClr val="7030A0"/>
              </a:solidFill>
            </a:endParaRPr>
          </a:p>
        </p:txBody>
      </p:sp>
      <p:sp>
        <p:nvSpPr>
          <p:cNvPr id="12" name="TextBox 11"/>
          <p:cNvSpPr txBox="1"/>
          <p:nvPr/>
        </p:nvSpPr>
        <p:spPr>
          <a:xfrm>
            <a:off x="4938251" y="4626388"/>
            <a:ext cx="1038683" cy="461665"/>
          </a:xfrm>
          <a:prstGeom prst="rect">
            <a:avLst/>
          </a:prstGeom>
          <a:noFill/>
        </p:spPr>
        <p:txBody>
          <a:bodyPr wrap="square" rtlCol="0">
            <a:spAutoFit/>
          </a:bodyPr>
          <a:lstStyle/>
          <a:p>
            <a:r>
              <a:rPr lang="en-US" sz="2400" dirty="0">
                <a:solidFill>
                  <a:srgbClr val="7030A0"/>
                </a:solidFill>
              </a:rPr>
              <a:t>Place</a:t>
            </a:r>
            <a:endParaRPr lang="en-CA" sz="2400" dirty="0">
              <a:solidFill>
                <a:srgbClr val="7030A0"/>
              </a:solidFill>
            </a:endParaRPr>
          </a:p>
        </p:txBody>
      </p:sp>
    </p:spTree>
    <p:extLst>
      <p:ext uri="{BB962C8B-B14F-4D97-AF65-F5344CB8AC3E}">
        <p14:creationId xmlns:p14="http://schemas.microsoft.com/office/powerpoint/2010/main" val="1304938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normAutofit/>
          </a:bodyPr>
          <a:lstStyle/>
          <a:p>
            <a:r>
              <a:rPr lang="en-US" dirty="0"/>
              <a:t>Library services:</a:t>
            </a:r>
            <a:br>
              <a:rPr lang="en-US" dirty="0"/>
            </a:br>
            <a:r>
              <a:rPr lang="en-US" dirty="0"/>
              <a:t>“Service Responses”</a:t>
            </a:r>
            <a:endParaRPr lang="en-CA" dirty="0"/>
          </a:p>
        </p:txBody>
      </p:sp>
      <p:sp>
        <p:nvSpPr>
          <p:cNvPr id="3" name="Content Placeholder 2"/>
          <p:cNvSpPr>
            <a:spLocks noGrp="1"/>
          </p:cNvSpPr>
          <p:nvPr>
            <p:ph idx="1"/>
          </p:nvPr>
        </p:nvSpPr>
        <p:spPr>
          <a:xfrm>
            <a:off x="457200" y="2514600"/>
            <a:ext cx="8229600" cy="3611563"/>
          </a:xfrm>
        </p:spPr>
        <p:txBody>
          <a:bodyPr/>
          <a:lstStyle/>
          <a:p>
            <a:pPr marL="0" indent="0">
              <a:buNone/>
            </a:pPr>
            <a:r>
              <a:rPr lang="en-US" dirty="0"/>
              <a:t>“Create Young Readers: Early Literacy”</a:t>
            </a:r>
          </a:p>
          <a:p>
            <a:pPr marL="0" indent="0">
              <a:buNone/>
            </a:pPr>
            <a:endParaRPr lang="en-US" dirty="0"/>
          </a:p>
          <a:p>
            <a:pPr marL="400050" lvl="1" indent="0">
              <a:buNone/>
            </a:pPr>
            <a:r>
              <a:rPr lang="en-US" i="1" dirty="0"/>
              <a:t>“Children from birth to age 5 will have programs and services designed to ensure they will enter school ready to learn to read, write and listen.”</a:t>
            </a:r>
            <a:endParaRPr lang="en-CA" i="1" dirty="0"/>
          </a:p>
        </p:txBody>
      </p:sp>
    </p:spTree>
    <p:extLst>
      <p:ext uri="{BB962C8B-B14F-4D97-AF65-F5344CB8AC3E}">
        <p14:creationId xmlns:p14="http://schemas.microsoft.com/office/powerpoint/2010/main" val="13599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Community is abstract</a:t>
            </a:r>
            <a:endParaRPr lang="en-CA" dirty="0"/>
          </a:p>
        </p:txBody>
      </p:sp>
      <p:sp>
        <p:nvSpPr>
          <p:cNvPr id="3" name="Content Placeholder 2"/>
          <p:cNvSpPr>
            <a:spLocks noGrp="1"/>
          </p:cNvSpPr>
          <p:nvPr>
            <p:ph idx="1"/>
          </p:nvPr>
        </p:nvSpPr>
        <p:spPr/>
        <p:txBody>
          <a:bodyPr/>
          <a:lstStyle/>
          <a:p>
            <a:pPr marL="0" indent="0" algn="ctr">
              <a:buNone/>
            </a:pPr>
            <a:r>
              <a:rPr lang="en-US" i="1" dirty="0"/>
              <a:t>People are real</a:t>
            </a:r>
          </a:p>
          <a:p>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097" r="5699"/>
          <a:stretch/>
        </p:blipFill>
        <p:spPr>
          <a:xfrm>
            <a:off x="4267200" y="3048000"/>
            <a:ext cx="2907889" cy="24339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6062" y="3389671"/>
            <a:ext cx="1647426" cy="2092232"/>
          </a:xfrm>
          <a:prstGeom prst="rect">
            <a:avLst/>
          </a:prstGeom>
        </p:spPr>
      </p:pic>
    </p:spTree>
    <p:extLst>
      <p:ext uri="{BB962C8B-B14F-4D97-AF65-F5344CB8AC3E}">
        <p14:creationId xmlns:p14="http://schemas.microsoft.com/office/powerpoint/2010/main" val="886221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thinking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00"/>
            <a:ext cx="3439152" cy="2781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655" y="2819400"/>
            <a:ext cx="3429000" cy="3429000"/>
          </a:xfrm>
          <a:prstGeom prst="rect">
            <a:avLst/>
          </a:prstGeom>
        </p:spPr>
      </p:pic>
    </p:spTree>
    <p:extLst>
      <p:ext uri="{BB962C8B-B14F-4D97-AF65-F5344CB8AC3E}">
        <p14:creationId xmlns:p14="http://schemas.microsoft.com/office/powerpoint/2010/main" val="2734577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it like for you at ALC?</a:t>
            </a:r>
            <a:endParaRPr lang="en-CA" dirty="0"/>
          </a:p>
        </p:txBody>
      </p:sp>
      <p:sp>
        <p:nvSpPr>
          <p:cNvPr id="3" name="Content Placeholder 2"/>
          <p:cNvSpPr>
            <a:spLocks noGrp="1"/>
          </p:cNvSpPr>
          <p:nvPr>
            <p:ph idx="1"/>
          </p:nvPr>
        </p:nvSpPr>
        <p:spPr/>
        <p:txBody>
          <a:bodyPr/>
          <a:lstStyle/>
          <a:p>
            <a:r>
              <a:rPr lang="en-US" dirty="0"/>
              <a:t>What do you hope for?</a:t>
            </a:r>
          </a:p>
          <a:p>
            <a:r>
              <a:rPr lang="en-US" dirty="0"/>
              <a:t>What do you learn about?</a:t>
            </a:r>
          </a:p>
          <a:p>
            <a:r>
              <a:rPr lang="en-US" dirty="0"/>
              <a:t>What’s hardest?</a:t>
            </a:r>
          </a:p>
          <a:p>
            <a:r>
              <a:rPr lang="en-US" dirty="0"/>
              <a:t>What’s best?</a:t>
            </a:r>
          </a:p>
          <a:p>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832" b="14449"/>
          <a:stretch/>
        </p:blipFill>
        <p:spPr>
          <a:xfrm>
            <a:off x="4648200" y="3829665"/>
            <a:ext cx="3778254" cy="2323595"/>
          </a:xfrm>
          <a:prstGeom prst="rect">
            <a:avLst/>
          </a:prstGeom>
        </p:spPr>
      </p:pic>
    </p:spTree>
    <p:extLst>
      <p:ext uri="{BB962C8B-B14F-4D97-AF65-F5344CB8AC3E}">
        <p14:creationId xmlns:p14="http://schemas.microsoft.com/office/powerpoint/2010/main" val="2328839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3840163"/>
          </a:xfrm>
        </p:spPr>
        <p:txBody>
          <a:bodyPr/>
          <a:lstStyle/>
          <a:p>
            <a:r>
              <a:rPr lang="en-US" dirty="0"/>
              <a:t>Process information</a:t>
            </a:r>
          </a:p>
          <a:p>
            <a:r>
              <a:rPr lang="en-US" dirty="0"/>
              <a:t>Determine what’s important</a:t>
            </a:r>
          </a:p>
          <a:p>
            <a:r>
              <a:rPr lang="en-US" dirty="0"/>
              <a:t>Pick / define services that meet local needs</a:t>
            </a:r>
          </a:p>
          <a:p>
            <a:r>
              <a:rPr lang="en-US" dirty="0"/>
              <a:t>Describe services in ways that are relevant to customers and also relevant to library staff</a:t>
            </a:r>
          </a:p>
          <a:p>
            <a:endParaRPr lang="en-US" dirty="0"/>
          </a:p>
        </p:txBody>
      </p:sp>
      <p:sp>
        <p:nvSpPr>
          <p:cNvPr id="4" name="Text Box 16"/>
          <p:cNvSpPr txBox="1"/>
          <p:nvPr/>
        </p:nvSpPr>
        <p:spPr>
          <a:xfrm>
            <a:off x="304800" y="295274"/>
            <a:ext cx="8534400" cy="13811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7200" b="0" i="0" u="none" strike="noStrike" kern="0" cap="none" spc="0" normalizeH="0" baseline="0" noProof="0" dirty="0">
                <a:ln>
                  <a:noFill/>
                </a:ln>
                <a:solidFill>
                  <a:srgbClr val="F2DBDB"/>
                </a:solidFill>
                <a:effectLst>
                  <a:glow rad="63500">
                    <a:srgbClr val="C0504D">
                      <a:satMod val="175000"/>
                      <a:alpha val="40000"/>
                    </a:srgbClr>
                  </a:glow>
                </a:effectLst>
                <a:uLnTx/>
                <a:uFillTx/>
                <a:latin typeface="Cooper Black"/>
                <a:ea typeface="Calibri"/>
                <a:cs typeface="Times New Roman"/>
              </a:rPr>
              <a:t>PLAN</a:t>
            </a:r>
            <a:endParaRPr kumimoji="0" lang="en-CA" sz="72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24443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 </a:t>
            </a:r>
            <a:r>
              <a:rPr lang="en-US" dirty="0" err="1"/>
              <a:t>fun</a:t>
            </a:r>
            <a:r>
              <a:rPr lang="en-US" dirty="0"/>
              <a:t> facts about Lodge</a:t>
            </a:r>
            <a:endParaRPr lang="en-CA" dirty="0"/>
          </a:p>
        </p:txBody>
      </p:sp>
      <p:sp>
        <p:nvSpPr>
          <p:cNvPr id="3" name="Content Placeholder 2"/>
          <p:cNvSpPr>
            <a:spLocks noGrp="1"/>
          </p:cNvSpPr>
          <p:nvPr>
            <p:ph idx="1"/>
          </p:nvPr>
        </p:nvSpPr>
        <p:spPr/>
        <p:txBody>
          <a:bodyPr/>
          <a:lstStyle/>
          <a:p>
            <a:endParaRPr lang="en-CA"/>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832" b="14449"/>
          <a:stretch/>
        </p:blipFill>
        <p:spPr>
          <a:xfrm>
            <a:off x="2438400" y="2381865"/>
            <a:ext cx="4236720" cy="2605548"/>
          </a:xfrm>
          <a:prstGeom prst="rect">
            <a:avLst/>
          </a:prstGeom>
        </p:spPr>
      </p:pic>
    </p:spTree>
    <p:extLst>
      <p:ext uri="{BB962C8B-B14F-4D97-AF65-F5344CB8AC3E}">
        <p14:creationId xmlns:p14="http://schemas.microsoft.com/office/powerpoint/2010/main" val="339747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Hello!</a:t>
            </a:r>
            <a:endParaRPr lang="en-CA" dirty="0"/>
          </a:p>
        </p:txBody>
      </p:sp>
      <p:sp>
        <p:nvSpPr>
          <p:cNvPr id="3" name="Content Placeholder 2"/>
          <p:cNvSpPr>
            <a:spLocks noGrp="1"/>
          </p:cNvSpPr>
          <p:nvPr>
            <p:ph idx="1"/>
          </p:nvPr>
        </p:nvSpPr>
        <p:spPr/>
        <p:txBody>
          <a:bodyPr/>
          <a:lstStyle/>
          <a:p>
            <a:r>
              <a:rPr lang="en-US" dirty="0"/>
              <a:t>Your name</a:t>
            </a:r>
          </a:p>
          <a:p>
            <a:r>
              <a:rPr lang="en-US" dirty="0"/>
              <a:t>Your community and your library role</a:t>
            </a:r>
          </a:p>
          <a:p>
            <a:r>
              <a:rPr lang="en-US" dirty="0"/>
              <a:t>Your expectations</a:t>
            </a:r>
          </a:p>
        </p:txBody>
      </p:sp>
    </p:spTree>
    <p:extLst>
      <p:ext uri="{BB962C8B-B14F-4D97-AF65-F5344CB8AC3E}">
        <p14:creationId xmlns:p14="http://schemas.microsoft.com/office/powerpoint/2010/main" val="2715566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a:t>How to analyze data</a:t>
            </a:r>
            <a:endParaRPr lang="en-CA" dirty="0"/>
          </a:p>
        </p:txBody>
      </p:sp>
      <p:sp>
        <p:nvSpPr>
          <p:cNvPr id="3" name="Content Placeholder 2"/>
          <p:cNvSpPr>
            <a:spLocks noGrp="1"/>
          </p:cNvSpPr>
          <p:nvPr>
            <p:ph idx="1"/>
          </p:nvPr>
        </p:nvSpPr>
        <p:spPr/>
        <p:txBody>
          <a:bodyPr>
            <a:normAutofit lnSpcReduction="10000"/>
          </a:bodyPr>
          <a:lstStyle/>
          <a:p>
            <a:r>
              <a:rPr lang="en-US" dirty="0"/>
              <a:t>Just read it – all of it</a:t>
            </a:r>
          </a:p>
          <a:p>
            <a:r>
              <a:rPr lang="en-US" dirty="0"/>
              <a:t>Initial impressions</a:t>
            </a:r>
          </a:p>
          <a:p>
            <a:r>
              <a:rPr lang="en-US" dirty="0"/>
              <a:t>Categorize – quantify – crunch</a:t>
            </a:r>
          </a:p>
          <a:p>
            <a:r>
              <a:rPr lang="en-US" dirty="0"/>
              <a:t>Secondary impressions</a:t>
            </a:r>
          </a:p>
          <a:p>
            <a:r>
              <a:rPr lang="en-US" dirty="0"/>
              <a:t>Pick the most important things</a:t>
            </a:r>
          </a:p>
          <a:p>
            <a:r>
              <a:rPr lang="en-US" dirty="0"/>
              <a:t>Tertiary impressions</a:t>
            </a:r>
          </a:p>
          <a:p>
            <a:r>
              <a:rPr lang="en-US" dirty="0"/>
              <a:t>Come to conclusions</a:t>
            </a:r>
          </a:p>
          <a:p>
            <a:r>
              <a:rPr lang="en-US" dirty="0"/>
              <a:t>Write the story</a:t>
            </a:r>
          </a:p>
          <a:p>
            <a:endParaRPr lang="en-CA" dirty="0"/>
          </a:p>
        </p:txBody>
      </p:sp>
      <p:sp>
        <p:nvSpPr>
          <p:cNvPr id="4" name="TextBox 3"/>
          <p:cNvSpPr txBox="1"/>
          <p:nvPr/>
        </p:nvSpPr>
        <p:spPr>
          <a:xfrm>
            <a:off x="6513871" y="1774723"/>
            <a:ext cx="2286000" cy="4154984"/>
          </a:xfrm>
          <a:prstGeom prst="rect">
            <a:avLst/>
          </a:prstGeom>
          <a:noFill/>
        </p:spPr>
        <p:txBody>
          <a:bodyPr wrap="square" rtlCol="0">
            <a:spAutoFit/>
          </a:bodyPr>
          <a:lstStyle/>
          <a:p>
            <a:r>
              <a:rPr lang="en-US" sz="2400" b="1" dirty="0">
                <a:solidFill>
                  <a:srgbClr val="C00000"/>
                </a:solidFill>
              </a:rPr>
              <a:t>OBSERVE</a:t>
            </a:r>
          </a:p>
          <a:p>
            <a:endParaRPr lang="en-US" sz="2400" b="1" dirty="0">
              <a:solidFill>
                <a:srgbClr val="C00000"/>
              </a:solidFill>
            </a:endParaRPr>
          </a:p>
          <a:p>
            <a:endParaRPr lang="en-US" sz="2400" b="1" dirty="0">
              <a:solidFill>
                <a:srgbClr val="C00000"/>
              </a:solidFill>
            </a:endParaRPr>
          </a:p>
          <a:p>
            <a:r>
              <a:rPr lang="en-US" sz="2400" b="1" dirty="0">
                <a:solidFill>
                  <a:srgbClr val="C00000"/>
                </a:solidFill>
              </a:rPr>
              <a:t>REFLECT</a:t>
            </a:r>
          </a:p>
          <a:p>
            <a:endParaRPr lang="en-US" sz="2400" b="1" dirty="0">
              <a:solidFill>
                <a:srgbClr val="C00000"/>
              </a:solidFill>
            </a:endParaRPr>
          </a:p>
          <a:p>
            <a:endParaRPr lang="en-US" sz="2400" b="1" dirty="0">
              <a:solidFill>
                <a:srgbClr val="C00000"/>
              </a:solidFill>
            </a:endParaRPr>
          </a:p>
          <a:p>
            <a:r>
              <a:rPr lang="en-US" sz="2400" b="1" dirty="0">
                <a:solidFill>
                  <a:srgbClr val="C00000"/>
                </a:solidFill>
              </a:rPr>
              <a:t>INTERPRET</a:t>
            </a:r>
          </a:p>
          <a:p>
            <a:endParaRPr lang="en-US" sz="2400" b="1" dirty="0">
              <a:solidFill>
                <a:srgbClr val="C00000"/>
              </a:solidFill>
            </a:endParaRPr>
          </a:p>
          <a:p>
            <a:endParaRPr lang="en-US" sz="2400" b="1" dirty="0">
              <a:solidFill>
                <a:srgbClr val="C00000"/>
              </a:solidFill>
            </a:endParaRPr>
          </a:p>
          <a:p>
            <a:r>
              <a:rPr lang="en-US" sz="2400" b="1" dirty="0">
                <a:solidFill>
                  <a:srgbClr val="C00000"/>
                </a:solidFill>
              </a:rPr>
              <a:t>DECIDE</a:t>
            </a:r>
          </a:p>
          <a:p>
            <a:endParaRPr lang="en-CA" sz="2400" b="1" dirty="0">
              <a:solidFill>
                <a:srgbClr val="C00000"/>
              </a:solidFill>
            </a:endParaRPr>
          </a:p>
        </p:txBody>
      </p:sp>
    </p:spTree>
    <p:extLst>
      <p:ext uri="{BB962C8B-B14F-4D97-AF65-F5344CB8AC3E}">
        <p14:creationId xmlns:p14="http://schemas.microsoft.com/office/powerpoint/2010/main" val="315789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analyze data (some more)</a:t>
            </a:r>
            <a:endParaRPr lang="en-CA" dirty="0"/>
          </a:p>
        </p:txBody>
      </p:sp>
      <p:sp>
        <p:nvSpPr>
          <p:cNvPr id="3" name="Content Placeholder 2"/>
          <p:cNvSpPr>
            <a:spLocks noGrp="1"/>
          </p:cNvSpPr>
          <p:nvPr>
            <p:ph idx="1"/>
          </p:nvPr>
        </p:nvSpPr>
        <p:spPr/>
        <p:txBody>
          <a:bodyPr/>
          <a:lstStyle/>
          <a:p>
            <a:r>
              <a:rPr lang="en-US" dirty="0"/>
              <a:t>Find themes, give them descriptive names</a:t>
            </a:r>
          </a:p>
          <a:p>
            <a:pPr marL="0" indent="0" algn="ctr">
              <a:buNone/>
            </a:pPr>
            <a:r>
              <a:rPr lang="en-US" i="1" dirty="0">
                <a:solidFill>
                  <a:srgbClr val="C00000"/>
                </a:solidFill>
              </a:rPr>
              <a:t>“I’m having a little trouble using the </a:t>
            </a:r>
            <a:r>
              <a:rPr lang="en-US" i="1" dirty="0" err="1">
                <a:solidFill>
                  <a:srgbClr val="C00000"/>
                </a:solidFill>
              </a:rPr>
              <a:t>eresources</a:t>
            </a:r>
            <a:r>
              <a:rPr lang="en-US" i="1" dirty="0">
                <a:solidFill>
                  <a:srgbClr val="C00000"/>
                </a:solidFill>
              </a:rPr>
              <a:t>”</a:t>
            </a:r>
          </a:p>
          <a:p>
            <a:r>
              <a:rPr lang="en-US" dirty="0"/>
              <a:t>Use charts</a:t>
            </a:r>
          </a:p>
          <a:p>
            <a:r>
              <a:rPr lang="en-US" dirty="0"/>
              <a:t>Look for connections</a:t>
            </a:r>
            <a:endParaRPr lang="en-CA" dirty="0"/>
          </a:p>
        </p:txBody>
      </p:sp>
    </p:spTree>
    <p:extLst>
      <p:ext uri="{BB962C8B-B14F-4D97-AF65-F5344CB8AC3E}">
        <p14:creationId xmlns:p14="http://schemas.microsoft.com/office/powerpoint/2010/main" val="2653370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Figuring out Lodge</a:t>
            </a:r>
            <a:endParaRPr lang="en-CA"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6832" b="14449"/>
          <a:stretch/>
        </p:blipFill>
        <p:spPr>
          <a:xfrm>
            <a:off x="1981200" y="2286000"/>
            <a:ext cx="4975091" cy="3059642"/>
          </a:xfrm>
          <a:prstGeom prst="rect">
            <a:avLst/>
          </a:prstGeom>
        </p:spPr>
      </p:pic>
    </p:spTree>
    <p:extLst>
      <p:ext uri="{BB962C8B-B14F-4D97-AF65-F5344CB8AC3E}">
        <p14:creationId xmlns:p14="http://schemas.microsoft.com/office/powerpoint/2010/main" val="32779015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and objectives</a:t>
            </a:r>
            <a:endParaRPr lang="en-CA" dirty="0"/>
          </a:p>
        </p:txBody>
      </p:sp>
      <p:sp>
        <p:nvSpPr>
          <p:cNvPr id="3" name="Content Placeholder 2"/>
          <p:cNvSpPr>
            <a:spLocks noGrp="1"/>
          </p:cNvSpPr>
          <p:nvPr>
            <p:ph idx="1"/>
          </p:nvPr>
        </p:nvSpPr>
        <p:spPr/>
        <p:txBody>
          <a:bodyPr/>
          <a:lstStyle/>
          <a:p>
            <a:r>
              <a:rPr lang="en-US" dirty="0"/>
              <a:t>Goals keep you focused on outcomes that matter to your customers</a:t>
            </a:r>
          </a:p>
          <a:p>
            <a:r>
              <a:rPr lang="en-US" dirty="0"/>
              <a:t>Objectives give specific, measurable instructions to your staff</a:t>
            </a:r>
            <a:endParaRPr lang="en-CA" dirty="0"/>
          </a:p>
        </p:txBody>
      </p:sp>
    </p:spTree>
    <p:extLst>
      <p:ext uri="{BB962C8B-B14F-4D97-AF65-F5344CB8AC3E}">
        <p14:creationId xmlns:p14="http://schemas.microsoft.com/office/powerpoint/2010/main" val="30386764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Goals and objectives for </a:t>
            </a:r>
            <a:r>
              <a:rPr lang="en-US" dirty="0" smtClean="0"/>
              <a:t>Lodge </a:t>
            </a:r>
            <a:r>
              <a:rPr lang="en-US" dirty="0"/>
              <a:t>Library</a:t>
            </a:r>
            <a:endParaRPr lang="en-CA" dirty="0"/>
          </a:p>
        </p:txBody>
      </p:sp>
      <p:sp>
        <p:nvSpPr>
          <p:cNvPr id="3" name="Content Placeholder 2"/>
          <p:cNvSpPr>
            <a:spLocks noGrp="1"/>
          </p:cNvSpPr>
          <p:nvPr>
            <p:ph idx="1"/>
          </p:nvPr>
        </p:nvSpPr>
        <p:spPr/>
        <p:txBody>
          <a:bodyPr/>
          <a:lstStyle/>
          <a:p>
            <a:endParaRPr lang="en-CA"/>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6832" b="14449"/>
          <a:stretch/>
        </p:blipFill>
        <p:spPr>
          <a:xfrm>
            <a:off x="1981200" y="2286000"/>
            <a:ext cx="4975091" cy="3059642"/>
          </a:xfrm>
          <a:prstGeom prst="rect">
            <a:avLst/>
          </a:prstGeom>
        </p:spPr>
      </p:pic>
    </p:spTree>
    <p:extLst>
      <p:ext uri="{BB962C8B-B14F-4D97-AF65-F5344CB8AC3E}">
        <p14:creationId xmlns:p14="http://schemas.microsoft.com/office/powerpoint/2010/main" val="3316066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statements</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7620000"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94427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068763"/>
          </a:xfrm>
        </p:spPr>
        <p:txBody>
          <a:bodyPr>
            <a:normAutofit/>
          </a:bodyPr>
          <a:lstStyle/>
          <a:p>
            <a:pPr marL="0" indent="0">
              <a:buNone/>
            </a:pPr>
            <a:r>
              <a:rPr lang="en-US" dirty="0"/>
              <a:t>Five easy steps to implement your plan:</a:t>
            </a:r>
            <a:br>
              <a:rPr lang="en-US" dirty="0"/>
            </a:br>
            <a:endParaRPr lang="en-US" dirty="0"/>
          </a:p>
          <a:p>
            <a:pPr marL="514350" indent="-514350">
              <a:buAutoNum type="arabicPeriod"/>
            </a:pPr>
            <a:r>
              <a:rPr lang="en-US" dirty="0"/>
              <a:t>Manage change</a:t>
            </a:r>
          </a:p>
          <a:p>
            <a:pPr marL="514350" indent="-514350">
              <a:buAutoNum type="arabicPeriod"/>
            </a:pPr>
            <a:r>
              <a:rPr lang="en-US" dirty="0"/>
              <a:t>Do an inventory</a:t>
            </a:r>
          </a:p>
          <a:p>
            <a:pPr marL="514350" indent="-514350">
              <a:buAutoNum type="arabicPeriod"/>
            </a:pPr>
            <a:r>
              <a:rPr lang="en-US" dirty="0"/>
              <a:t>Execute</a:t>
            </a:r>
          </a:p>
          <a:p>
            <a:pPr marL="514350" indent="-514350">
              <a:buAutoNum type="arabicPeriod"/>
            </a:pPr>
            <a:r>
              <a:rPr lang="en-US" dirty="0"/>
              <a:t>Evaluate</a:t>
            </a:r>
          </a:p>
          <a:p>
            <a:pPr marL="514350" indent="-514350">
              <a:buAutoNum type="arabicPeriod"/>
            </a:pPr>
            <a:r>
              <a:rPr lang="en-US" dirty="0"/>
              <a:t>Communicate</a:t>
            </a:r>
            <a:endParaRPr lang="en-CA" dirty="0"/>
          </a:p>
        </p:txBody>
      </p:sp>
      <p:sp>
        <p:nvSpPr>
          <p:cNvPr id="4" name="Text Box 25"/>
          <p:cNvSpPr txBox="1"/>
          <p:nvPr/>
        </p:nvSpPr>
        <p:spPr>
          <a:xfrm>
            <a:off x="457200" y="381000"/>
            <a:ext cx="8229600" cy="13144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7200" b="0" i="0" u="none" strike="noStrike" kern="0" cap="none" spc="0" normalizeH="0" baseline="0" noProof="0" dirty="0">
                <a:ln>
                  <a:noFill/>
                </a:ln>
                <a:solidFill>
                  <a:srgbClr val="E5DFEC"/>
                </a:solidFill>
                <a:effectLst>
                  <a:glow rad="63500">
                    <a:srgbClr val="8064A2">
                      <a:satMod val="175000"/>
                      <a:alpha val="40000"/>
                    </a:srgbClr>
                  </a:glow>
                </a:effectLst>
                <a:uLnTx/>
                <a:uFillTx/>
                <a:latin typeface="Cooper Black"/>
                <a:ea typeface="Calibri"/>
                <a:cs typeface="Times New Roman"/>
              </a:rPr>
              <a:t>DO</a:t>
            </a:r>
            <a:endParaRPr kumimoji="0" lang="en-CA" sz="72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418293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Change</a:t>
            </a:r>
            <a:endParaRPr lang="en-CA" dirty="0"/>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t="14113"/>
          <a:stretch/>
        </p:blipFill>
        <p:spPr>
          <a:xfrm>
            <a:off x="1676400" y="2057400"/>
            <a:ext cx="5867400" cy="3524452"/>
          </a:xfrm>
        </p:spPr>
      </p:pic>
    </p:spTree>
    <p:extLst>
      <p:ext uri="{BB962C8B-B14F-4D97-AF65-F5344CB8AC3E}">
        <p14:creationId xmlns:p14="http://schemas.microsoft.com/office/powerpoint/2010/main" val="1165223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a:t>
            </a:r>
            <a:r>
              <a:rPr lang="en-US" dirty="0"/>
              <a:t>Change</a:t>
            </a:r>
            <a:endParaRPr lang="en-CA" dirty="0"/>
          </a:p>
        </p:txBody>
      </p:sp>
      <p:sp>
        <p:nvSpPr>
          <p:cNvPr id="5" name="Content Placeholder 4"/>
          <p:cNvSpPr>
            <a:spLocks noGrp="1"/>
          </p:cNvSpPr>
          <p:nvPr>
            <p:ph idx="1"/>
          </p:nvPr>
        </p:nvSpPr>
        <p:spPr/>
        <p:txBody>
          <a:bodyPr/>
          <a:lstStyle/>
          <a:p>
            <a:pPr marL="0" indent="0" algn="ctr">
              <a:buNone/>
            </a:pPr>
            <a:r>
              <a:rPr lang="en-CA" dirty="0"/>
              <a:t> </a:t>
            </a:r>
            <a:r>
              <a:rPr lang="en-CA" b="1" i="1" dirty="0"/>
              <a:t>The library is great and we love and support it</a:t>
            </a:r>
            <a:endParaRPr lang="en-CA" b="1" dirty="0"/>
          </a:p>
          <a:p>
            <a:pPr marL="0" indent="0" algn="ctr">
              <a:buNone/>
            </a:pPr>
            <a:r>
              <a:rPr lang="en-CA" b="1" u="sng" dirty="0"/>
              <a:t>AND</a:t>
            </a:r>
          </a:p>
          <a:p>
            <a:pPr marL="0" indent="0" algn="ctr">
              <a:buNone/>
            </a:pPr>
            <a:r>
              <a:rPr lang="en-CA" b="1" i="1" dirty="0"/>
              <a:t>The library needs to change to continue to meet our needs</a:t>
            </a:r>
            <a:br>
              <a:rPr lang="en-CA" b="1" i="1" dirty="0"/>
            </a:br>
            <a:endParaRPr lang="en-CA" b="1" dirty="0"/>
          </a:p>
          <a:p>
            <a:r>
              <a:rPr lang="en-CA" dirty="0"/>
              <a:t>Board and staff must commit to change</a:t>
            </a:r>
          </a:p>
          <a:p>
            <a:r>
              <a:rPr lang="en-US" dirty="0" smtClean="0"/>
              <a:t>Prepare </a:t>
            </a:r>
            <a:r>
              <a:rPr lang="en-US" dirty="0"/>
              <a:t>for the implementation process by creating a change friendly </a:t>
            </a:r>
            <a:r>
              <a:rPr lang="en-US" dirty="0" smtClean="0"/>
              <a:t>environment</a:t>
            </a:r>
            <a:endParaRPr lang="en-CA" dirty="0"/>
          </a:p>
        </p:txBody>
      </p:sp>
    </p:spTree>
    <p:extLst>
      <p:ext uri="{BB962C8B-B14F-4D97-AF65-F5344CB8AC3E}">
        <p14:creationId xmlns:p14="http://schemas.microsoft.com/office/powerpoint/2010/main" val="3584617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 an inventory</a:t>
            </a:r>
            <a:endParaRPr lang="en-CA"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1916814"/>
            <a:ext cx="5843271" cy="392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3486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endParaRPr lang="en-CA" dirty="0"/>
          </a:p>
        </p:txBody>
      </p:sp>
      <p:sp>
        <p:nvSpPr>
          <p:cNvPr id="3" name="Content Placeholder 2"/>
          <p:cNvSpPr>
            <a:spLocks noGrp="1"/>
          </p:cNvSpPr>
          <p:nvPr>
            <p:ph idx="1"/>
          </p:nvPr>
        </p:nvSpPr>
        <p:spPr/>
        <p:txBody>
          <a:bodyPr/>
          <a:lstStyle/>
          <a:p>
            <a:pPr marL="0" indent="0">
              <a:buNone/>
            </a:pPr>
            <a:r>
              <a:rPr lang="en-US" dirty="0"/>
              <a:t>WHAT is a plan of service</a:t>
            </a:r>
          </a:p>
          <a:p>
            <a:pPr marL="0" indent="0">
              <a:buNone/>
            </a:pPr>
            <a:r>
              <a:rPr lang="en-US" dirty="0"/>
              <a:t>WHY a plan of service</a:t>
            </a:r>
          </a:p>
          <a:p>
            <a:pPr marL="0" indent="0">
              <a:buNone/>
            </a:pPr>
            <a:r>
              <a:rPr lang="en-US" dirty="0"/>
              <a:t>HOW to do a plan</a:t>
            </a:r>
          </a:p>
          <a:p>
            <a:pPr marL="0" indent="0">
              <a:buNone/>
            </a:pPr>
            <a:endParaRPr lang="en-US" dirty="0"/>
          </a:p>
          <a:p>
            <a:pPr marL="0" indent="0">
              <a:buNone/>
            </a:pPr>
            <a:endParaRPr lang="en-US" dirty="0"/>
          </a:p>
          <a:p>
            <a:pPr marL="0" indent="0">
              <a:buNone/>
            </a:pPr>
            <a:r>
              <a:rPr lang="en-US" dirty="0"/>
              <a:t>“Lodge, AB”</a:t>
            </a:r>
          </a:p>
          <a:p>
            <a:pPr marL="0" indent="0">
              <a:buNone/>
            </a:pPr>
            <a:endParaRPr lang="en-CA"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6832" b="14449"/>
          <a:stretch/>
        </p:blipFill>
        <p:spPr>
          <a:xfrm>
            <a:off x="3886200" y="3679723"/>
            <a:ext cx="4236720" cy="2605548"/>
          </a:xfrm>
          <a:prstGeom prst="rect">
            <a:avLst/>
          </a:prstGeom>
        </p:spPr>
      </p:pic>
    </p:spTree>
    <p:extLst>
      <p:ext uri="{BB962C8B-B14F-4D97-AF65-F5344CB8AC3E}">
        <p14:creationId xmlns:p14="http://schemas.microsoft.com/office/powerpoint/2010/main" val="1273558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 </a:t>
            </a:r>
            <a:r>
              <a:rPr lang="en-US"/>
              <a:t>an </a:t>
            </a:r>
            <a:r>
              <a:rPr lang="en-US" smtClean="0"/>
              <a:t>Inventory</a:t>
            </a:r>
            <a:endParaRPr lang="en-CA" dirty="0"/>
          </a:p>
        </p:txBody>
      </p:sp>
      <p:sp>
        <p:nvSpPr>
          <p:cNvPr id="4" name="Content Placeholder 3"/>
          <p:cNvSpPr>
            <a:spLocks noGrp="1"/>
          </p:cNvSpPr>
          <p:nvPr>
            <p:ph idx="1"/>
          </p:nvPr>
        </p:nvSpPr>
        <p:spPr/>
        <p:txBody>
          <a:bodyPr/>
          <a:lstStyle/>
          <a:p>
            <a:r>
              <a:rPr lang="en-CA" dirty="0"/>
              <a:t>What are you already doing? </a:t>
            </a:r>
          </a:p>
          <a:p>
            <a:r>
              <a:rPr lang="en-CA" dirty="0"/>
              <a:t>Are they essential or core library services?</a:t>
            </a:r>
          </a:p>
          <a:p>
            <a:r>
              <a:rPr lang="en-CA" dirty="0"/>
              <a:t>Are they effective?</a:t>
            </a:r>
          </a:p>
          <a:p>
            <a:pPr lvl="1"/>
            <a:r>
              <a:rPr lang="en-CA" dirty="0"/>
              <a:t>Do not be afraid to eliminate or streamline</a:t>
            </a:r>
          </a:p>
          <a:p>
            <a:pPr lvl="1"/>
            <a:endParaRPr lang="en-CA" dirty="0"/>
          </a:p>
          <a:p>
            <a:pPr marL="0" indent="0" algn="ctr">
              <a:buNone/>
            </a:pPr>
            <a:r>
              <a:rPr lang="en-CA" b="1" dirty="0"/>
              <a:t>Based on the above, you will be able to identify potential new or modified activities</a:t>
            </a:r>
          </a:p>
        </p:txBody>
      </p:sp>
    </p:spTree>
    <p:extLst>
      <p:ext uri="{BB962C8B-B14F-4D97-AF65-F5344CB8AC3E}">
        <p14:creationId xmlns:p14="http://schemas.microsoft.com/office/powerpoint/2010/main" val="5289032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a:bodyPr>
          <a:lstStyle/>
          <a:p>
            <a:r>
              <a:rPr lang="en-US" dirty="0"/>
              <a:t>Lodge Municipal Library:</a:t>
            </a:r>
            <a:br>
              <a:rPr lang="en-US" dirty="0"/>
            </a:br>
            <a:r>
              <a:rPr lang="en-US" dirty="0"/>
              <a:t>Current activities</a:t>
            </a:r>
            <a:endParaRPr lang="en-CA" dirty="0"/>
          </a:p>
        </p:txBody>
      </p:sp>
      <p:sp>
        <p:nvSpPr>
          <p:cNvPr id="3" name="Content Placeholder 2"/>
          <p:cNvSpPr>
            <a:spLocks noGrp="1"/>
          </p:cNvSpPr>
          <p:nvPr>
            <p:ph idx="1"/>
          </p:nvPr>
        </p:nvSpPr>
        <p:spPr>
          <a:xfrm>
            <a:off x="457200" y="2133600"/>
            <a:ext cx="8229600" cy="3992563"/>
          </a:xfrm>
        </p:spPr>
        <p:txBody>
          <a:bodyPr/>
          <a:lstStyle/>
          <a:p>
            <a:endParaRPr lang="en-CA"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6832" b="14449"/>
          <a:stretch/>
        </p:blipFill>
        <p:spPr>
          <a:xfrm>
            <a:off x="1981200" y="2286000"/>
            <a:ext cx="4975091" cy="3059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8971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Execute</a:t>
            </a:r>
            <a:br>
              <a:rPr lang="en-US" dirty="0"/>
            </a:br>
            <a:r>
              <a:rPr lang="en-US" sz="3600" b="1" i="1" dirty="0"/>
              <a:t>Do what you said you would do</a:t>
            </a:r>
            <a:endParaRPr lang="en-CA" b="1" i="1"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9000" y="2272116"/>
            <a:ext cx="2362200" cy="24522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69935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Execute	</a:t>
            </a:r>
          </a:p>
        </p:txBody>
      </p:sp>
      <p:sp>
        <p:nvSpPr>
          <p:cNvPr id="3" name="Content Placeholder 2"/>
          <p:cNvSpPr>
            <a:spLocks noGrp="1"/>
          </p:cNvSpPr>
          <p:nvPr>
            <p:ph idx="1"/>
          </p:nvPr>
        </p:nvSpPr>
        <p:spPr/>
        <p:txBody>
          <a:bodyPr/>
          <a:lstStyle/>
          <a:p>
            <a:pPr>
              <a:spcBef>
                <a:spcPts val="1200"/>
              </a:spcBef>
              <a:spcAft>
                <a:spcPts val="1200"/>
              </a:spcAft>
            </a:pPr>
            <a:r>
              <a:rPr lang="en-CA" dirty="0"/>
              <a:t>Choose new activities or streamline existing ones to meet the goals and objectives in your plan</a:t>
            </a:r>
          </a:p>
          <a:p>
            <a:pPr>
              <a:spcBef>
                <a:spcPts val="1200"/>
              </a:spcBef>
              <a:spcAft>
                <a:spcPts val="1200"/>
              </a:spcAft>
            </a:pPr>
            <a:r>
              <a:rPr lang="en-CA" dirty="0"/>
              <a:t>Assign responsibilities and deadline</a:t>
            </a:r>
          </a:p>
          <a:p>
            <a:pPr>
              <a:spcBef>
                <a:spcPts val="1200"/>
              </a:spcBef>
              <a:spcAft>
                <a:spcPts val="1200"/>
              </a:spcAft>
            </a:pPr>
            <a:r>
              <a:rPr lang="en-CA" dirty="0"/>
              <a:t>Make sure your budget reflects and supports your new strategic priorities</a:t>
            </a:r>
          </a:p>
        </p:txBody>
      </p:sp>
    </p:spTree>
    <p:extLst>
      <p:ext uri="{BB962C8B-B14F-4D97-AF65-F5344CB8AC3E}">
        <p14:creationId xmlns:p14="http://schemas.microsoft.com/office/powerpoint/2010/main" val="1381990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a:bodyPr>
          <a:lstStyle/>
          <a:p>
            <a:r>
              <a:rPr lang="en-US" dirty="0"/>
              <a:t>Lodge Municipal Library:</a:t>
            </a:r>
            <a:br>
              <a:rPr lang="en-US" dirty="0"/>
            </a:br>
            <a:r>
              <a:rPr lang="en-US" dirty="0"/>
              <a:t>Task list and budget</a:t>
            </a:r>
            <a:endParaRPr lang="en-CA" dirty="0"/>
          </a:p>
        </p:txBody>
      </p:sp>
      <p:sp>
        <p:nvSpPr>
          <p:cNvPr id="3" name="Content Placeholder 2"/>
          <p:cNvSpPr>
            <a:spLocks noGrp="1"/>
          </p:cNvSpPr>
          <p:nvPr>
            <p:ph idx="1"/>
          </p:nvPr>
        </p:nvSpPr>
        <p:spPr>
          <a:xfrm>
            <a:off x="457200" y="2209800"/>
            <a:ext cx="8229600" cy="3916363"/>
          </a:xfrm>
        </p:spPr>
        <p:txBody>
          <a:bodyPr/>
          <a:lstStyle/>
          <a:p>
            <a:endParaRPr lang="en-CA" dirty="0"/>
          </a:p>
        </p:txBody>
      </p:sp>
      <p:pic>
        <p:nvPicPr>
          <p:cNvPr id="4"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t="6832" b="14449"/>
          <a:stretch/>
        </p:blipFill>
        <p:spPr>
          <a:xfrm>
            <a:off x="1981200" y="2286000"/>
            <a:ext cx="4975091" cy="3059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806738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Evaluate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1244" y="1676400"/>
            <a:ext cx="7021512" cy="3510756"/>
          </a:xfrm>
        </p:spPr>
      </p:pic>
    </p:spTree>
    <p:extLst>
      <p:ext uri="{BB962C8B-B14F-4D97-AF65-F5344CB8AC3E}">
        <p14:creationId xmlns:p14="http://schemas.microsoft.com/office/powerpoint/2010/main" val="3749846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Evaluate</a:t>
            </a:r>
          </a:p>
        </p:txBody>
      </p:sp>
      <p:sp>
        <p:nvSpPr>
          <p:cNvPr id="3" name="Content Placeholder 2"/>
          <p:cNvSpPr>
            <a:spLocks noGrp="1"/>
          </p:cNvSpPr>
          <p:nvPr>
            <p:ph idx="1"/>
          </p:nvPr>
        </p:nvSpPr>
        <p:spPr/>
        <p:txBody>
          <a:bodyPr/>
          <a:lstStyle/>
          <a:p>
            <a:r>
              <a:rPr lang="en-US" dirty="0" smtClean="0"/>
              <a:t>Review the plan</a:t>
            </a:r>
            <a:endParaRPr lang="en-CA" dirty="0" smtClean="0"/>
          </a:p>
          <a:p>
            <a:r>
              <a:rPr lang="en-CA" dirty="0" smtClean="0"/>
              <a:t>Gather statistics and feedback</a:t>
            </a:r>
            <a:endParaRPr lang="en-CA" dirty="0"/>
          </a:p>
          <a:p>
            <a:r>
              <a:rPr lang="en-CA" dirty="0"/>
              <a:t>Monitor progress</a:t>
            </a:r>
          </a:p>
          <a:p>
            <a:pPr lvl="1"/>
            <a:r>
              <a:rPr lang="en-CA" dirty="0"/>
              <a:t>Gather </a:t>
            </a:r>
            <a:r>
              <a:rPr lang="en-CA" dirty="0" smtClean="0"/>
              <a:t>data</a:t>
            </a:r>
          </a:p>
          <a:p>
            <a:pPr lvl="1"/>
            <a:r>
              <a:rPr lang="en-US" dirty="0" smtClean="0"/>
              <a:t>How well is it working?</a:t>
            </a:r>
            <a:endParaRPr lang="en-CA" dirty="0"/>
          </a:p>
          <a:p>
            <a:r>
              <a:rPr lang="en-CA" dirty="0"/>
              <a:t>Be flexible</a:t>
            </a:r>
          </a:p>
        </p:txBody>
      </p:sp>
    </p:spTree>
    <p:extLst>
      <p:ext uri="{BB962C8B-B14F-4D97-AF65-F5344CB8AC3E}">
        <p14:creationId xmlns:p14="http://schemas.microsoft.com/office/powerpoint/2010/main" val="37574697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971800"/>
            <a:ext cx="2932471" cy="3738277"/>
          </a:xfrm>
          <a:prstGeom prst="rect">
            <a:avLst/>
          </a:prstGeom>
        </p:spPr>
      </p:pic>
      <p:sp>
        <p:nvSpPr>
          <p:cNvPr id="2" name="Title 1"/>
          <p:cNvSpPr>
            <a:spLocks noGrp="1"/>
          </p:cNvSpPr>
          <p:nvPr>
            <p:ph type="title"/>
          </p:nvPr>
        </p:nvSpPr>
        <p:spPr/>
        <p:txBody>
          <a:bodyPr/>
          <a:lstStyle/>
          <a:p>
            <a:r>
              <a:rPr lang="en-US" dirty="0"/>
              <a:t>Input, Output, Outcome, Impact</a:t>
            </a:r>
            <a:endParaRPr lang="en-CA"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37203" y="1981200"/>
            <a:ext cx="1841074" cy="1371600"/>
          </a:xfr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9309" y="1219200"/>
            <a:ext cx="1766691" cy="2568677"/>
          </a:xfrm>
          <a:prstGeom prst="rect">
            <a:avLst/>
          </a:prstGeom>
        </p:spPr>
      </p:pic>
      <p:grpSp>
        <p:nvGrpSpPr>
          <p:cNvPr id="12" name="Group 11"/>
          <p:cNvGrpSpPr/>
          <p:nvPr/>
        </p:nvGrpSpPr>
        <p:grpSpPr>
          <a:xfrm>
            <a:off x="5562600" y="3962400"/>
            <a:ext cx="2019299" cy="2052148"/>
            <a:chOff x="6248400" y="4162093"/>
            <a:chExt cx="2019299" cy="2052148"/>
          </a:xfrm>
        </p:grpSpPr>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4038" y="4289616"/>
              <a:ext cx="1853661" cy="1591968"/>
            </a:xfrm>
            <a:prstGeom prst="rect">
              <a:avLst/>
            </a:prstGeom>
          </p:spPr>
        </p:pic>
        <p:sp>
          <p:nvSpPr>
            <p:cNvPr id="8" name="Oval 7"/>
            <p:cNvSpPr/>
            <p:nvPr/>
          </p:nvSpPr>
          <p:spPr>
            <a:xfrm>
              <a:off x="6248400" y="4162093"/>
              <a:ext cx="1905000" cy="2052148"/>
            </a:xfrm>
            <a:prstGeom prst="ellipse">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0" name="Straight Connector 9"/>
            <p:cNvCxnSpPr>
              <a:stCxn id="8" idx="1"/>
            </p:cNvCxnSpPr>
            <p:nvPr/>
          </p:nvCxnSpPr>
          <p:spPr>
            <a:xfrm>
              <a:off x="6527381" y="4462623"/>
              <a:ext cx="1411102" cy="1418961"/>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6210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a:t>
            </a:r>
            <a:endParaRPr lang="en-CA"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41782" y="1600200"/>
            <a:ext cx="4060435" cy="4525963"/>
          </a:xfrm>
        </p:spPr>
      </p:pic>
    </p:spTree>
    <p:extLst>
      <p:ext uri="{BB962C8B-B14F-4D97-AF65-F5344CB8AC3E}">
        <p14:creationId xmlns:p14="http://schemas.microsoft.com/office/powerpoint/2010/main" val="3373027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a:t>
            </a:r>
            <a:endParaRPr lang="en-CA" dirty="0"/>
          </a:p>
        </p:txBody>
      </p:sp>
      <p:sp>
        <p:nvSpPr>
          <p:cNvPr id="4" name="Content Placeholder 3"/>
          <p:cNvSpPr>
            <a:spLocks noGrp="1"/>
          </p:cNvSpPr>
          <p:nvPr>
            <p:ph idx="1"/>
          </p:nvPr>
        </p:nvSpPr>
        <p:spPr/>
        <p:txBody>
          <a:bodyPr>
            <a:normAutofit/>
          </a:bodyPr>
          <a:lstStyle/>
          <a:p>
            <a:r>
              <a:rPr lang="en-CA" sz="2800" dirty="0"/>
              <a:t>Communication is important in all steps of implementation</a:t>
            </a:r>
          </a:p>
          <a:p>
            <a:r>
              <a:rPr lang="en-CA" sz="2800" dirty="0"/>
              <a:t>As soon as the plan is finished, work to get it out into the community:</a:t>
            </a:r>
          </a:p>
          <a:p>
            <a:pPr lvl="1"/>
            <a:r>
              <a:rPr lang="en-CA" sz="2400" dirty="0"/>
              <a:t>Trustees</a:t>
            </a:r>
          </a:p>
          <a:p>
            <a:pPr lvl="1"/>
            <a:r>
              <a:rPr lang="en-CA" sz="2400" dirty="0"/>
              <a:t>Staff &amp; volunteers</a:t>
            </a:r>
          </a:p>
          <a:p>
            <a:pPr lvl="1"/>
            <a:r>
              <a:rPr lang="en-CA" sz="2400" dirty="0"/>
              <a:t>Municipal council</a:t>
            </a:r>
          </a:p>
          <a:p>
            <a:pPr lvl="1"/>
            <a:r>
              <a:rPr lang="en-CA" sz="2400" dirty="0"/>
              <a:t>Public</a:t>
            </a:r>
          </a:p>
          <a:p>
            <a:r>
              <a:rPr lang="en-CA" sz="2800" dirty="0"/>
              <a:t>Publicize your success</a:t>
            </a:r>
          </a:p>
        </p:txBody>
      </p:sp>
    </p:spTree>
    <p:extLst>
      <p:ext uri="{BB962C8B-B14F-4D97-AF65-F5344CB8AC3E}">
        <p14:creationId xmlns:p14="http://schemas.microsoft.com/office/powerpoint/2010/main" val="1551042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dirty="0"/>
              <a:t>What’s a Plan of Service?</a:t>
            </a:r>
            <a:br>
              <a:rPr lang="en-US" dirty="0"/>
            </a:br>
            <a:r>
              <a:rPr lang="en-US" dirty="0"/>
              <a:t>Why do one?</a:t>
            </a:r>
            <a:endParaRPr lang="en-CA"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7000" y="1958181"/>
            <a:ext cx="3810000" cy="3810000"/>
          </a:xfrm>
        </p:spPr>
      </p:pic>
    </p:spTree>
    <p:extLst>
      <p:ext uri="{BB962C8B-B14F-4D97-AF65-F5344CB8AC3E}">
        <p14:creationId xmlns:p14="http://schemas.microsoft.com/office/powerpoint/2010/main" val="724988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r>
              <a:rPr lang="en-US" dirty="0"/>
              <a:t>Lodge Municipal Library:</a:t>
            </a:r>
            <a:br>
              <a:rPr lang="en-US" dirty="0"/>
            </a:br>
            <a:r>
              <a:rPr lang="en-US" dirty="0"/>
              <a:t>Communication plan</a:t>
            </a:r>
            <a:endParaRPr lang="en-CA" dirty="0"/>
          </a:p>
        </p:txBody>
      </p:sp>
      <p:sp>
        <p:nvSpPr>
          <p:cNvPr id="3" name="Content Placeholder 2"/>
          <p:cNvSpPr>
            <a:spLocks noGrp="1"/>
          </p:cNvSpPr>
          <p:nvPr>
            <p:ph idx="1"/>
          </p:nvPr>
        </p:nvSpPr>
        <p:spPr>
          <a:xfrm>
            <a:off x="457200" y="3124200"/>
            <a:ext cx="8229600" cy="3001963"/>
          </a:xfrm>
        </p:spPr>
        <p:txBody>
          <a:bodyPr/>
          <a:lstStyle/>
          <a:p>
            <a:endParaRPr lang="en-CA" dirty="0"/>
          </a:p>
        </p:txBody>
      </p:sp>
      <p:pic>
        <p:nvPicPr>
          <p:cNvPr id="4" name="Content Placeholder 3"/>
          <p:cNvPicPr>
            <a:picLocks noChangeAspect="1"/>
          </p:cNvPicPr>
          <p:nvPr/>
        </p:nvPicPr>
        <p:blipFill rotWithShape="1">
          <a:blip r:embed="rId4" cstate="print">
            <a:extLst>
              <a:ext uri="{28A0092B-C50C-407E-A947-70E740481C1C}">
                <a14:useLocalDpi xmlns:a14="http://schemas.microsoft.com/office/drawing/2010/main" val="0"/>
              </a:ext>
            </a:extLst>
          </a:blip>
          <a:srcRect t="6832" b="14449"/>
          <a:stretch/>
        </p:blipFill>
        <p:spPr>
          <a:xfrm>
            <a:off x="1981200" y="2286000"/>
            <a:ext cx="4975091" cy="30596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5113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p:txBody>
          <a:bodyPr/>
          <a:lstStyle/>
          <a:p>
            <a:r>
              <a:rPr lang="en-US" dirty="0" smtClean="0"/>
              <a:t>What’s the best thing you’ve heard today?</a:t>
            </a:r>
          </a:p>
          <a:p>
            <a:r>
              <a:rPr lang="en-US" dirty="0" smtClean="0"/>
              <a:t>What are you the most concerned about?</a:t>
            </a:r>
            <a:endParaRPr lang="en-CA" dirty="0"/>
          </a:p>
        </p:txBody>
      </p:sp>
    </p:spTree>
    <p:extLst>
      <p:ext uri="{BB962C8B-B14F-4D97-AF65-F5344CB8AC3E}">
        <p14:creationId xmlns:p14="http://schemas.microsoft.com/office/powerpoint/2010/main" val="5241865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Us</a:t>
            </a:r>
            <a:endParaRPr lang="en-CA" dirty="0"/>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Ken Feser</a:t>
            </a:r>
            <a:r>
              <a:rPr lang="en-CA" dirty="0"/>
              <a:t/>
            </a:r>
            <a:br>
              <a:rPr lang="en-CA" dirty="0"/>
            </a:br>
            <a:r>
              <a:rPr lang="en-CA" dirty="0">
                <a:hlinkClick r:id="rId3"/>
              </a:rPr>
              <a:t>ken.feser@gov.ab.ca</a:t>
            </a:r>
            <a:endParaRPr lang="en-CA" dirty="0"/>
          </a:p>
          <a:p>
            <a:pPr marL="0" indent="0" algn="ctr">
              <a:buNone/>
            </a:pPr>
            <a:endParaRPr lang="en-US" dirty="0"/>
          </a:p>
          <a:p>
            <a:pPr marL="0" indent="0" algn="ctr">
              <a:buNone/>
            </a:pPr>
            <a:r>
              <a:rPr lang="en-US" dirty="0"/>
              <a:t>Jen Anderson</a:t>
            </a:r>
            <a:br>
              <a:rPr lang="en-US" dirty="0"/>
            </a:br>
            <a:r>
              <a:rPr lang="en-US" dirty="0">
                <a:hlinkClick r:id="rId4"/>
              </a:rPr>
              <a:t>jen.anderson@gov.ab.ca</a:t>
            </a:r>
            <a:r>
              <a:rPr lang="en-US" dirty="0"/>
              <a:t> </a:t>
            </a:r>
          </a:p>
        </p:txBody>
      </p:sp>
    </p:spTree>
    <p:extLst>
      <p:ext uri="{BB962C8B-B14F-4D97-AF65-F5344CB8AC3E}">
        <p14:creationId xmlns:p14="http://schemas.microsoft.com/office/powerpoint/2010/main" val="359831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a Plan of Service</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19527397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81125" y="285750"/>
            <a:ext cx="6381750" cy="6286500"/>
            <a:chOff x="0" y="0"/>
            <a:chExt cx="6381750" cy="6286500"/>
          </a:xfrm>
        </p:grpSpPr>
        <p:sp>
          <p:nvSpPr>
            <p:cNvPr id="5" name="Rounded Rectangle 4"/>
            <p:cNvSpPr/>
            <p:nvPr/>
          </p:nvSpPr>
          <p:spPr>
            <a:xfrm>
              <a:off x="2162175" y="0"/>
              <a:ext cx="2057400" cy="5800725"/>
            </a:xfrm>
            <a:prstGeom prst="roundRect">
              <a:avLst/>
            </a:prstGeom>
            <a:solidFill>
              <a:srgbClr val="C0504D">
                <a:lumMod val="40000"/>
                <a:lumOff val="6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6" name="Rounded Rectangle 5"/>
            <p:cNvSpPr/>
            <p:nvPr/>
          </p:nvSpPr>
          <p:spPr>
            <a:xfrm>
              <a:off x="4324350" y="0"/>
              <a:ext cx="2057400" cy="5800725"/>
            </a:xfrm>
            <a:prstGeom prst="roundRect">
              <a:avLst/>
            </a:prstGeom>
            <a:solidFill>
              <a:srgbClr val="8064A2">
                <a:lumMod val="40000"/>
                <a:lumOff val="6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7" name="Rounded Rectangle 6"/>
            <p:cNvSpPr/>
            <p:nvPr/>
          </p:nvSpPr>
          <p:spPr>
            <a:xfrm>
              <a:off x="0" y="0"/>
              <a:ext cx="2057400" cy="5800725"/>
            </a:xfrm>
            <a:prstGeom prst="roundRect">
              <a:avLst/>
            </a:prstGeom>
            <a:solidFill>
              <a:srgbClr val="4F81BD">
                <a:lumMod val="40000"/>
                <a:lumOff val="60000"/>
              </a:srgbClr>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8" name="Right Arrow 7"/>
            <p:cNvSpPr/>
            <p:nvPr/>
          </p:nvSpPr>
          <p:spPr>
            <a:xfrm>
              <a:off x="1781175" y="2381250"/>
              <a:ext cx="781050" cy="1219200"/>
            </a:xfrm>
            <a:prstGeom prst="rightArrow">
              <a:avLst/>
            </a:prstGeom>
            <a:gradFill flip="none" rotWithShape="1">
              <a:gsLst>
                <a:gs pos="0">
                  <a:srgbClr val="4F81BD">
                    <a:lumMod val="60000"/>
                    <a:lumOff val="40000"/>
                  </a:srgbClr>
                </a:gs>
                <a:gs pos="100000">
                  <a:srgbClr val="C0504D">
                    <a:lumMod val="60000"/>
                    <a:lumOff val="40000"/>
                  </a:srgbClr>
                </a:gs>
              </a:gsLst>
              <a:lin ang="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9" name="Text Box 14"/>
            <p:cNvSpPr txBox="1"/>
            <p:nvPr/>
          </p:nvSpPr>
          <p:spPr>
            <a:xfrm>
              <a:off x="47625" y="0"/>
              <a:ext cx="1952625" cy="6953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3600" b="0" i="0" u="none" strike="noStrike" kern="0" cap="none" spc="0" normalizeH="0" baseline="0" noProof="0" dirty="0">
                  <a:ln>
                    <a:noFill/>
                  </a:ln>
                  <a:solidFill>
                    <a:srgbClr val="DBE5F1"/>
                  </a:solidFill>
                  <a:effectLst>
                    <a:glow rad="63500">
                      <a:srgbClr val="4F81BD">
                        <a:satMod val="175000"/>
                        <a:alpha val="40000"/>
                      </a:srgbClr>
                    </a:glow>
                  </a:effectLst>
                  <a:uLnTx/>
                  <a:uFillTx/>
                  <a:latin typeface="Cooper Black"/>
                  <a:ea typeface="Calibri"/>
                  <a:cs typeface="Times New Roman"/>
                </a:rPr>
                <a:t>LEARN</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0" name="Text Box 16"/>
            <p:cNvSpPr txBox="1"/>
            <p:nvPr/>
          </p:nvSpPr>
          <p:spPr>
            <a:xfrm>
              <a:off x="2343150" y="9525"/>
              <a:ext cx="1724025" cy="7620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3600" b="0" i="0" u="none" strike="noStrike" kern="0" cap="none" spc="0" normalizeH="0" baseline="0" noProof="0" dirty="0">
                  <a:ln>
                    <a:noFill/>
                  </a:ln>
                  <a:solidFill>
                    <a:srgbClr val="F2DBDB"/>
                  </a:solidFill>
                  <a:effectLst>
                    <a:glow rad="63500">
                      <a:srgbClr val="C0504D">
                        <a:satMod val="175000"/>
                        <a:alpha val="40000"/>
                      </a:srgbClr>
                    </a:glow>
                  </a:effectLst>
                  <a:uLnTx/>
                  <a:uFillTx/>
                  <a:latin typeface="Cooper Black"/>
                  <a:ea typeface="Calibri"/>
                  <a:cs typeface="Times New Roman"/>
                </a:rPr>
                <a:t>PLAN</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1" name="Text Box 25"/>
            <p:cNvSpPr txBox="1"/>
            <p:nvPr/>
          </p:nvSpPr>
          <p:spPr>
            <a:xfrm>
              <a:off x="4448175" y="0"/>
              <a:ext cx="1828800" cy="8858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3600" b="0" i="0" u="none" strike="noStrike" kern="0" cap="none" spc="0" normalizeH="0" baseline="0" noProof="0" dirty="0">
                  <a:ln>
                    <a:noFill/>
                  </a:ln>
                  <a:solidFill>
                    <a:srgbClr val="E5DFEC"/>
                  </a:solidFill>
                  <a:effectLst>
                    <a:glow rad="63500">
                      <a:srgbClr val="8064A2">
                        <a:satMod val="175000"/>
                        <a:alpha val="40000"/>
                      </a:srgbClr>
                    </a:glow>
                  </a:effectLst>
                  <a:uLnTx/>
                  <a:uFillTx/>
                  <a:latin typeface="Cooper Black"/>
                  <a:ea typeface="Calibri"/>
                  <a:cs typeface="Times New Roman"/>
                </a:rPr>
                <a:t>DO</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2" name="Text Box 26"/>
            <p:cNvSpPr txBox="1"/>
            <p:nvPr/>
          </p:nvSpPr>
          <p:spPr>
            <a:xfrm>
              <a:off x="114300" y="533400"/>
              <a:ext cx="1885950" cy="914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a:ln>
                    <a:noFill/>
                  </a:ln>
                  <a:solidFill>
                    <a:srgbClr val="17365D"/>
                  </a:solidFill>
                  <a:effectLst/>
                  <a:uLnTx/>
                  <a:uFillTx/>
                  <a:latin typeface="Cooper Black"/>
                  <a:ea typeface="Calibri"/>
                  <a:cs typeface="Times New Roman"/>
                </a:rPr>
                <a:t>about your community and explain what libraries do.</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3" name="Text Box 27"/>
            <p:cNvSpPr txBox="1"/>
            <p:nvPr/>
          </p:nvSpPr>
          <p:spPr>
            <a:xfrm>
              <a:off x="2266950" y="533400"/>
              <a:ext cx="1885950" cy="914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a:ln>
                    <a:noFill/>
                  </a:ln>
                  <a:solidFill>
                    <a:srgbClr val="632423"/>
                  </a:solidFill>
                  <a:effectLst/>
                  <a:uLnTx/>
                  <a:uFillTx/>
                  <a:latin typeface="Cooper Black"/>
                  <a:ea typeface="Calibri"/>
                  <a:cs typeface="Times New Roman"/>
                </a:rPr>
                <a:t>what services the library will deliver in response to community needs.</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4" name="Text Box 28"/>
            <p:cNvSpPr txBox="1"/>
            <p:nvPr/>
          </p:nvSpPr>
          <p:spPr>
            <a:xfrm>
              <a:off x="4400550" y="533400"/>
              <a:ext cx="1885950" cy="9144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a:ln>
                    <a:noFill/>
                  </a:ln>
                  <a:solidFill>
                    <a:srgbClr val="17365D"/>
                  </a:solidFill>
                  <a:effectLst/>
                  <a:uLnTx/>
                  <a:uFillTx/>
                  <a:latin typeface="Cooper Black"/>
                  <a:ea typeface="Calibri"/>
                  <a:cs typeface="Times New Roman"/>
                </a:rPr>
                <a:t>what is called for in your plan, evaluate results, and spread the good news.</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5" name="Right Arrow 14"/>
            <p:cNvSpPr/>
            <p:nvPr/>
          </p:nvSpPr>
          <p:spPr>
            <a:xfrm>
              <a:off x="3943350" y="2381250"/>
              <a:ext cx="781050" cy="1219200"/>
            </a:xfrm>
            <a:prstGeom prst="rightArrow">
              <a:avLst/>
            </a:prstGeom>
            <a:gradFill flip="none" rotWithShape="1">
              <a:gsLst>
                <a:gs pos="0">
                  <a:srgbClr val="C0504D">
                    <a:lumMod val="60000"/>
                    <a:lumOff val="40000"/>
                  </a:srgbClr>
                </a:gs>
                <a:gs pos="100000">
                  <a:srgbClr val="8064A2">
                    <a:lumMod val="60000"/>
                    <a:lumOff val="40000"/>
                  </a:srgbClr>
                </a:gs>
              </a:gsLst>
              <a:lin ang="0" scaled="1"/>
              <a:tileRect/>
            </a:gra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6" name="Text Box 31"/>
            <p:cNvSpPr txBox="1"/>
            <p:nvPr/>
          </p:nvSpPr>
          <p:spPr>
            <a:xfrm>
              <a:off x="4400550" y="1409700"/>
              <a:ext cx="1885950" cy="43529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a:ln>
                    <a:noFill/>
                  </a:ln>
                  <a:solidFill>
                    <a:srgbClr val="403152"/>
                  </a:solidFill>
                  <a:effectLst/>
                  <a:uLnTx/>
                  <a:uFillTx/>
                  <a:latin typeface="Calibri"/>
                  <a:ea typeface="Calibri"/>
                  <a:cs typeface="Calibri"/>
                </a:rPr>
                <a:t>Review your plan periodically.</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a:ln>
                    <a:noFill/>
                  </a:ln>
                  <a:solidFill>
                    <a:srgbClr val="403152"/>
                  </a:solidFill>
                  <a:effectLst/>
                  <a:uLnTx/>
                  <a:uFillTx/>
                  <a:latin typeface="Calibri"/>
                  <a:ea typeface="Calibri"/>
                  <a:cs typeface="Calibri"/>
                </a:rPr>
                <a:t>Gather statistics and information to help determine if you’ve met your goals.</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a:ln>
                    <a:noFill/>
                  </a:ln>
                  <a:solidFill>
                    <a:srgbClr val="403152"/>
                  </a:solidFill>
                  <a:effectLst/>
                  <a:uLnTx/>
                  <a:uFillTx/>
                  <a:latin typeface="Calibri"/>
                  <a:ea typeface="Calibri"/>
                  <a:cs typeface="Calibri"/>
                </a:rPr>
                <a:t>Update your plan as your situation changes.</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a:ln>
                    <a:noFill/>
                  </a:ln>
                  <a:solidFill>
                    <a:srgbClr val="403152"/>
                  </a:solidFill>
                  <a:effectLst/>
                  <a:uLnTx/>
                  <a:uFillTx/>
                  <a:latin typeface="Calibri"/>
                  <a:ea typeface="Calibri"/>
                  <a:cs typeface="Calibri"/>
                </a:rPr>
                <a:t>Keep the public informed of your progress.  Explain the benefits that the community has received from the library</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a:ln>
                    <a:noFill/>
                  </a:ln>
                  <a:solidFill>
                    <a:srgbClr val="403152"/>
                  </a:solidFill>
                  <a:effectLst/>
                  <a:uLnTx/>
                  <a:uFillTx/>
                  <a:latin typeface="Calibri"/>
                  <a:ea typeface="Calibri"/>
                  <a:cs typeface="Calibri"/>
                </a:rPr>
                <a:t>Continue learning about the local situation, having a learning conversation with your community, and thinking about your next plan- well before it is due!</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17" name="Text Box 30"/>
            <p:cNvSpPr txBox="1"/>
            <p:nvPr/>
          </p:nvSpPr>
          <p:spPr>
            <a:xfrm>
              <a:off x="2266950" y="1409700"/>
              <a:ext cx="1885950" cy="43529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dirty="0">
                  <a:ln>
                    <a:noFill/>
                  </a:ln>
                  <a:solidFill>
                    <a:srgbClr val="632423"/>
                  </a:solidFill>
                  <a:effectLst/>
                  <a:uLnTx/>
                  <a:uFillTx/>
                  <a:latin typeface="Calibri"/>
                  <a:ea typeface="Calibri"/>
                  <a:cs typeface="Calibri"/>
                </a:rPr>
                <a:t>Analyze what you learned about your community and what the library should do.</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dirty="0">
                  <a:ln>
                    <a:noFill/>
                  </a:ln>
                  <a:solidFill>
                    <a:srgbClr val="632423"/>
                  </a:solidFill>
                  <a:effectLst/>
                  <a:uLnTx/>
                  <a:uFillTx/>
                  <a:latin typeface="Calibri"/>
                  <a:ea typeface="Calibri"/>
                  <a:cs typeface="Calibri"/>
                </a:rPr>
                <a:t>Describe the library services you will deliver in response to community needs.  (SP4R Service Response or other)</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dirty="0">
                  <a:ln>
                    <a:noFill/>
                  </a:ln>
                  <a:solidFill>
                    <a:srgbClr val="632423"/>
                  </a:solidFill>
                  <a:effectLst/>
                  <a:uLnTx/>
                  <a:uFillTx/>
                  <a:latin typeface="Calibri"/>
                  <a:ea typeface="Calibri"/>
                  <a:cs typeface="Calibri"/>
                </a:rPr>
                <a:t>Write a plan that includes </a:t>
              </a:r>
              <a:r>
                <a:rPr kumimoji="0" lang="en-CA" sz="1100" b="0" i="0" u="sng" strike="noStrike" kern="0" cap="none" spc="0" normalizeH="0" baseline="0" noProof="0" dirty="0">
                  <a:ln>
                    <a:noFill/>
                  </a:ln>
                  <a:solidFill>
                    <a:srgbClr val="632423"/>
                  </a:solidFill>
                  <a:effectLst/>
                  <a:uLnTx/>
                  <a:uFillTx/>
                  <a:latin typeface="Calibri"/>
                  <a:ea typeface="Calibri"/>
                  <a:cs typeface="Calibri"/>
                </a:rPr>
                <a:t>goals</a:t>
              </a:r>
              <a:r>
                <a:rPr kumimoji="0" lang="en-CA" sz="1100" b="0" i="0" u="none" strike="noStrike" kern="0" cap="none" spc="0" normalizeH="0" baseline="0" noProof="0" dirty="0">
                  <a:ln>
                    <a:noFill/>
                  </a:ln>
                  <a:solidFill>
                    <a:srgbClr val="632423"/>
                  </a:solidFill>
                  <a:effectLst/>
                  <a:uLnTx/>
                  <a:uFillTx/>
                  <a:latin typeface="Calibri"/>
                  <a:ea typeface="Calibri"/>
                  <a:cs typeface="Calibri"/>
                </a:rPr>
                <a:t> (what benefit the community will receive), </a:t>
              </a:r>
              <a:r>
                <a:rPr kumimoji="0" lang="en-CA" sz="1100" b="0" i="0" u="sng" strike="noStrike" kern="0" cap="none" spc="0" normalizeH="0" baseline="0" noProof="0" dirty="0">
                  <a:ln>
                    <a:noFill/>
                  </a:ln>
                  <a:solidFill>
                    <a:srgbClr val="632423"/>
                  </a:solidFill>
                  <a:effectLst/>
                  <a:uLnTx/>
                  <a:uFillTx/>
                  <a:latin typeface="Calibri"/>
                  <a:ea typeface="Calibri"/>
                  <a:cs typeface="Calibri"/>
                </a:rPr>
                <a:t>objectives</a:t>
              </a:r>
              <a:r>
                <a:rPr kumimoji="0" lang="en-CA" sz="1100" b="0" i="0" u="none" strike="noStrike" kern="0" cap="none" spc="0" normalizeH="0" baseline="0" noProof="0" dirty="0">
                  <a:ln>
                    <a:noFill/>
                  </a:ln>
                  <a:solidFill>
                    <a:srgbClr val="632423"/>
                  </a:solidFill>
                  <a:effectLst/>
                  <a:uLnTx/>
                  <a:uFillTx/>
                  <a:latin typeface="Calibri"/>
                  <a:ea typeface="Calibri"/>
                  <a:cs typeface="Calibri"/>
                </a:rPr>
                <a:t> (what specifically the library will do to achieve a goal), and a mission statement (a one sentence summary of what the library does.)</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dirty="0">
                  <a:ln>
                    <a:noFill/>
                  </a:ln>
                  <a:solidFill>
                    <a:srgbClr val="632423"/>
                  </a:solidFill>
                  <a:effectLst/>
                  <a:uLnTx/>
                  <a:uFillTx/>
                  <a:latin typeface="Calibri"/>
                  <a:ea typeface="Calibri"/>
                  <a:cs typeface="Calibri"/>
                </a:rPr>
                <a:t>Remember to mention how you did your community needs assessment!</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18" name="Arc 17"/>
            <p:cNvSpPr/>
            <p:nvPr/>
          </p:nvSpPr>
          <p:spPr>
            <a:xfrm flipV="1">
              <a:off x="1943100" y="4648200"/>
              <a:ext cx="2505075" cy="1638300"/>
            </a:xfrm>
            <a:prstGeom prst="arc">
              <a:avLst>
                <a:gd name="adj1" fmla="val 11861302"/>
                <a:gd name="adj2" fmla="val 20769782"/>
              </a:avLst>
            </a:prstGeom>
            <a:noFill/>
            <a:ln w="152400" cap="flat" cmpd="sng" algn="ctr">
              <a:solidFill>
                <a:srgbClr val="B3B8D7"/>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sp>
          <p:nvSpPr>
            <p:cNvPr id="19" name="Text Box 29"/>
            <p:cNvSpPr txBox="1"/>
            <p:nvPr/>
          </p:nvSpPr>
          <p:spPr>
            <a:xfrm>
              <a:off x="95250" y="1409700"/>
              <a:ext cx="1885950" cy="435292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dirty="0">
                  <a:ln>
                    <a:noFill/>
                  </a:ln>
                  <a:solidFill>
                    <a:srgbClr val="17365D"/>
                  </a:solidFill>
                  <a:effectLst/>
                  <a:uLnTx/>
                  <a:uFillTx/>
                  <a:latin typeface="Calibri"/>
                  <a:ea typeface="Calibri"/>
                  <a:cs typeface="Calibri"/>
                </a:rPr>
                <a:t>Have a conversation with your community about the local situation.</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dirty="0">
                  <a:ln>
                    <a:noFill/>
                  </a:ln>
                  <a:solidFill>
                    <a:srgbClr val="17365D"/>
                  </a:solidFill>
                  <a:effectLst/>
                  <a:uLnTx/>
                  <a:uFillTx/>
                  <a:latin typeface="Calibri"/>
                  <a:ea typeface="Calibri"/>
                  <a:cs typeface="Calibri"/>
                </a:rPr>
                <a:t>Inform them a little about what libraries do, and look for local needs that the library can help meet.</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dirty="0">
                  <a:ln>
                    <a:noFill/>
                  </a:ln>
                  <a:solidFill>
                    <a:srgbClr val="17365D"/>
                  </a:solidFill>
                  <a:effectLst/>
                  <a:uLnTx/>
                  <a:uFillTx/>
                  <a:latin typeface="Calibri"/>
                  <a:ea typeface="Calibri"/>
                  <a:cs typeface="Calibri"/>
                </a:rPr>
                <a:t>There are many techniques you can use to engage your community:</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342900" marR="0" lvl="0" indent="-342900" defTabSz="914400" eaLnBrk="1" fontAlgn="auto" latinLnBrk="0" hangingPunct="1">
                <a:lnSpc>
                  <a:spcPct val="100000"/>
                </a:lnSpc>
                <a:spcBef>
                  <a:spcPts val="0"/>
                </a:spcBef>
                <a:spcAft>
                  <a:spcPts val="0"/>
                </a:spcAft>
                <a:buClrTx/>
                <a:buSzTx/>
                <a:buFont typeface="Symbol"/>
                <a:buChar char=""/>
                <a:tabLst/>
                <a:defRPr/>
              </a:pPr>
              <a:r>
                <a:rPr kumimoji="0" lang="en-CA" sz="1100" b="0" i="0" u="none" strike="noStrike" kern="0" cap="none" spc="0" normalizeH="0" baseline="0" noProof="0" dirty="0">
                  <a:ln>
                    <a:noFill/>
                  </a:ln>
                  <a:solidFill>
                    <a:srgbClr val="17365D"/>
                  </a:solidFill>
                  <a:effectLst/>
                  <a:uLnTx/>
                  <a:uFillTx/>
                  <a:latin typeface="Calibri"/>
                  <a:ea typeface="Calibri"/>
                </a:rPr>
                <a:t>Public meetings</a:t>
              </a:r>
              <a:endParaRPr kumimoji="0" lang="en-CA" sz="800" b="0" i="0" u="none" strike="noStrike" kern="0" cap="none" spc="0" normalizeH="0" baseline="0" noProof="0" dirty="0">
                <a:ln>
                  <a:noFill/>
                </a:ln>
                <a:solidFill>
                  <a:sysClr val="windowText" lastClr="000000"/>
                </a:solidFill>
                <a:effectLst/>
                <a:uLnTx/>
                <a:uFillTx/>
                <a:latin typeface="Tahoma"/>
                <a:ea typeface="Calibri"/>
              </a:endParaRPr>
            </a:p>
            <a:p>
              <a:pPr marL="342900" marR="0" lvl="0" indent="-342900" defTabSz="914400" eaLnBrk="1" fontAlgn="auto" latinLnBrk="0" hangingPunct="1">
                <a:lnSpc>
                  <a:spcPct val="100000"/>
                </a:lnSpc>
                <a:spcBef>
                  <a:spcPts val="0"/>
                </a:spcBef>
                <a:spcAft>
                  <a:spcPts val="0"/>
                </a:spcAft>
                <a:buClrTx/>
                <a:buSzTx/>
                <a:buFont typeface="Symbol"/>
                <a:buChar char=""/>
                <a:tabLst/>
                <a:defRPr/>
              </a:pPr>
              <a:r>
                <a:rPr kumimoji="0" lang="en-CA" sz="1100" b="0" i="0" u="none" strike="noStrike" kern="0" cap="none" spc="0" normalizeH="0" baseline="0" noProof="0" dirty="0">
                  <a:ln>
                    <a:noFill/>
                  </a:ln>
                  <a:solidFill>
                    <a:srgbClr val="17365D"/>
                  </a:solidFill>
                  <a:effectLst/>
                  <a:uLnTx/>
                  <a:uFillTx/>
                  <a:latin typeface="Calibri"/>
                  <a:ea typeface="Calibri"/>
                </a:rPr>
                <a:t>Surveys</a:t>
              </a:r>
              <a:endParaRPr kumimoji="0" lang="en-CA" sz="800" b="0" i="0" u="none" strike="noStrike" kern="0" cap="none" spc="0" normalizeH="0" baseline="0" noProof="0" dirty="0">
                <a:ln>
                  <a:noFill/>
                </a:ln>
                <a:solidFill>
                  <a:sysClr val="windowText" lastClr="000000"/>
                </a:solidFill>
                <a:effectLst/>
                <a:uLnTx/>
                <a:uFillTx/>
                <a:latin typeface="Tahoma"/>
                <a:ea typeface="Calibri"/>
              </a:endParaRPr>
            </a:p>
            <a:p>
              <a:pPr marL="342900" marR="0" lvl="0" indent="-342900" defTabSz="914400" eaLnBrk="1" fontAlgn="auto" latinLnBrk="0" hangingPunct="1">
                <a:lnSpc>
                  <a:spcPct val="100000"/>
                </a:lnSpc>
                <a:spcBef>
                  <a:spcPts val="0"/>
                </a:spcBef>
                <a:spcAft>
                  <a:spcPts val="0"/>
                </a:spcAft>
                <a:buClrTx/>
                <a:buSzTx/>
                <a:buFont typeface="Symbol"/>
                <a:buChar char=""/>
                <a:tabLst/>
                <a:defRPr/>
              </a:pPr>
              <a:r>
                <a:rPr kumimoji="0" lang="en-CA" sz="1100" b="0" i="0" u="none" strike="noStrike" kern="0" cap="none" spc="0" normalizeH="0" baseline="0" noProof="0" dirty="0">
                  <a:ln>
                    <a:noFill/>
                  </a:ln>
                  <a:solidFill>
                    <a:srgbClr val="17365D"/>
                  </a:solidFill>
                  <a:effectLst/>
                  <a:uLnTx/>
                  <a:uFillTx/>
                  <a:latin typeface="Calibri"/>
                  <a:ea typeface="Calibri"/>
                </a:rPr>
                <a:t>Social media campaigns</a:t>
              </a:r>
              <a:endParaRPr kumimoji="0" lang="en-CA" sz="800" b="0" i="0" u="none" strike="noStrike" kern="0" cap="none" spc="0" normalizeH="0" baseline="0" noProof="0" dirty="0">
                <a:ln>
                  <a:noFill/>
                </a:ln>
                <a:solidFill>
                  <a:sysClr val="windowText" lastClr="000000"/>
                </a:solidFill>
                <a:effectLst/>
                <a:uLnTx/>
                <a:uFillTx/>
                <a:latin typeface="Tahoma"/>
                <a:ea typeface="Calibri"/>
              </a:endParaRPr>
            </a:p>
            <a:p>
              <a:pPr marL="342900" marR="0" lvl="0" indent="-342900" defTabSz="914400" eaLnBrk="1" fontAlgn="auto" latinLnBrk="0" hangingPunct="1">
                <a:lnSpc>
                  <a:spcPct val="100000"/>
                </a:lnSpc>
                <a:spcBef>
                  <a:spcPts val="0"/>
                </a:spcBef>
                <a:spcAft>
                  <a:spcPts val="0"/>
                </a:spcAft>
                <a:buClrTx/>
                <a:buSzTx/>
                <a:buFont typeface="Symbol"/>
                <a:buChar char=""/>
                <a:tabLst/>
                <a:defRPr/>
              </a:pPr>
              <a:r>
                <a:rPr kumimoji="0" lang="en-CA" sz="1100" b="0" i="0" u="none" strike="noStrike" kern="0" cap="none" spc="0" normalizeH="0" baseline="0" noProof="0" dirty="0">
                  <a:ln>
                    <a:noFill/>
                  </a:ln>
                  <a:solidFill>
                    <a:srgbClr val="17365D"/>
                  </a:solidFill>
                  <a:effectLst/>
                  <a:uLnTx/>
                  <a:uFillTx/>
                  <a:latin typeface="Calibri"/>
                  <a:ea typeface="Calibri"/>
                </a:rPr>
                <a:t>Statistics</a:t>
              </a:r>
              <a:endParaRPr kumimoji="0" lang="en-CA" sz="800" b="0" i="0" u="none" strike="noStrike" kern="0" cap="none" spc="0" normalizeH="0" baseline="0" noProof="0" dirty="0">
                <a:ln>
                  <a:noFill/>
                </a:ln>
                <a:solidFill>
                  <a:sysClr val="windowText" lastClr="000000"/>
                </a:solidFill>
                <a:effectLst/>
                <a:uLnTx/>
                <a:uFillTx/>
                <a:latin typeface="Tahoma"/>
                <a:ea typeface="Calibri"/>
              </a:endParaRPr>
            </a:p>
            <a:p>
              <a:pPr marL="342900" marR="0" lvl="0" indent="-342900" defTabSz="914400" eaLnBrk="1" fontAlgn="auto" latinLnBrk="0" hangingPunct="1">
                <a:lnSpc>
                  <a:spcPct val="100000"/>
                </a:lnSpc>
                <a:spcBef>
                  <a:spcPts val="0"/>
                </a:spcBef>
                <a:spcAft>
                  <a:spcPts val="0"/>
                </a:spcAft>
                <a:buClrTx/>
                <a:buSzTx/>
                <a:buFont typeface="Symbol"/>
                <a:buChar char=""/>
                <a:tabLst/>
                <a:defRPr/>
              </a:pPr>
              <a:r>
                <a:rPr kumimoji="0" lang="en-CA" sz="1100" b="0" i="0" u="none" strike="noStrike" kern="0" cap="none" spc="0" normalizeH="0" baseline="0" noProof="0" dirty="0">
                  <a:ln>
                    <a:noFill/>
                  </a:ln>
                  <a:solidFill>
                    <a:srgbClr val="17365D"/>
                  </a:solidFill>
                  <a:effectLst/>
                  <a:uLnTx/>
                  <a:uFillTx/>
                  <a:latin typeface="Calibri"/>
                  <a:ea typeface="Calibri"/>
                </a:rPr>
                <a:t>Other community plans</a:t>
              </a:r>
              <a:endParaRPr kumimoji="0" lang="en-CA" sz="800" b="0" i="0" u="none" strike="noStrike" kern="0" cap="none" spc="0" normalizeH="0" baseline="0" noProof="0" dirty="0">
                <a:ln>
                  <a:noFill/>
                </a:ln>
                <a:solidFill>
                  <a:sysClr val="windowText" lastClr="000000"/>
                </a:solidFill>
                <a:effectLst/>
                <a:uLnTx/>
                <a:uFillTx/>
                <a:latin typeface="Tahoma"/>
                <a:ea typeface="Calibri"/>
              </a:endParaRPr>
            </a:p>
            <a:p>
              <a:pPr marL="342900" marR="0" lvl="0" indent="-342900" defTabSz="914400" eaLnBrk="1" fontAlgn="auto" latinLnBrk="0" hangingPunct="1">
                <a:lnSpc>
                  <a:spcPct val="100000"/>
                </a:lnSpc>
                <a:spcBef>
                  <a:spcPts val="0"/>
                </a:spcBef>
                <a:spcAft>
                  <a:spcPts val="1200"/>
                </a:spcAft>
                <a:buClrTx/>
                <a:buSzTx/>
                <a:buFont typeface="Symbol"/>
                <a:buChar char=""/>
                <a:tabLst/>
                <a:defRPr/>
              </a:pPr>
              <a:r>
                <a:rPr kumimoji="0" lang="en-CA" sz="1100" b="0" i="0" u="none" strike="noStrike" kern="0" cap="none" spc="0" normalizeH="0" baseline="0" noProof="0" dirty="0">
                  <a:ln>
                    <a:noFill/>
                  </a:ln>
                  <a:solidFill>
                    <a:srgbClr val="17365D"/>
                  </a:solidFill>
                  <a:effectLst/>
                  <a:uLnTx/>
                  <a:uFillTx/>
                  <a:latin typeface="Calibri"/>
                  <a:ea typeface="Calibri"/>
                </a:rPr>
                <a:t>Conversations </a:t>
              </a:r>
              <a:endParaRPr kumimoji="0" lang="en-CA" sz="800" b="0" i="0" u="none" strike="noStrike" kern="0" cap="none" spc="0" normalizeH="0" baseline="0" noProof="0" dirty="0">
                <a:ln>
                  <a:noFill/>
                </a:ln>
                <a:solidFill>
                  <a:sysClr val="windowText" lastClr="000000"/>
                </a:solidFill>
                <a:effectLst/>
                <a:uLnTx/>
                <a:uFillTx/>
                <a:latin typeface="Tahoma"/>
                <a:ea typeface="Calibri"/>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CA" sz="1100" b="0" i="0" u="none" strike="noStrike" kern="0" cap="none" spc="0" normalizeH="0" baseline="0" noProof="0" dirty="0">
                  <a:ln>
                    <a:noFill/>
                  </a:ln>
                  <a:solidFill>
                    <a:srgbClr val="17365D"/>
                  </a:solidFill>
                  <a:effectLst/>
                  <a:uLnTx/>
                  <a:uFillTx/>
                  <a:latin typeface="Calibri"/>
                  <a:ea typeface="Calibri"/>
                  <a:cs typeface="Calibri"/>
                </a:rPr>
                <a:t>You can’t go wrong if you talk about the community and how the library can help.</a:t>
              </a:r>
              <a:endParaRPr kumimoji="0" lang="en-CA"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20" name="Text Box 37"/>
            <p:cNvSpPr txBox="1"/>
            <p:nvPr/>
          </p:nvSpPr>
          <p:spPr>
            <a:xfrm>
              <a:off x="2543175" y="5953125"/>
              <a:ext cx="1788064" cy="3333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CA" sz="1400" b="0" i="0" u="none" strike="noStrike" kern="0" cap="none" spc="0" normalizeH="0" baseline="0" noProof="0">
                  <a:ln>
                    <a:noFill/>
                  </a:ln>
                  <a:solidFill>
                    <a:srgbClr val="5E69AA"/>
                  </a:solidFill>
                  <a:effectLst/>
                  <a:uLnTx/>
                  <a:uFillTx/>
                  <a:latin typeface="Cooper Black"/>
                  <a:ea typeface="Calibri"/>
                  <a:cs typeface="Times New Roman"/>
                </a:rPr>
                <a:t>And repeat!</a:t>
              </a:r>
              <a:endParaRPr kumimoji="0" lang="en-CA"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1" name="Isosceles Triangle 20"/>
            <p:cNvSpPr/>
            <p:nvPr/>
          </p:nvSpPr>
          <p:spPr>
            <a:xfrm rot="19121894">
              <a:off x="1847850" y="5562600"/>
              <a:ext cx="450850" cy="485775"/>
            </a:xfrm>
            <a:prstGeom prst="triangle">
              <a:avLst/>
            </a:prstGeom>
            <a:solidFill>
              <a:srgbClr val="B3B8D7"/>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sysClr val="windowText" lastClr="000000"/>
                </a:solidFill>
                <a:effectLst/>
                <a:uLnTx/>
                <a:uFillTx/>
              </a:endParaRPr>
            </a:p>
          </p:txBody>
        </p:sp>
      </p:grpSp>
      <p:sp>
        <p:nvSpPr>
          <p:cNvPr id="24" name="Oval 23"/>
          <p:cNvSpPr/>
          <p:nvPr/>
        </p:nvSpPr>
        <p:spPr>
          <a:xfrm>
            <a:off x="1428750" y="3962400"/>
            <a:ext cx="173355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3608131" y="2971800"/>
            <a:ext cx="1170257"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3536956" y="3506121"/>
            <a:ext cx="677197"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Oval 26"/>
          <p:cNvSpPr/>
          <p:nvPr/>
        </p:nvSpPr>
        <p:spPr>
          <a:xfrm>
            <a:off x="3475935" y="3871912"/>
            <a:ext cx="1019865"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Freeform 28"/>
          <p:cNvSpPr/>
          <p:nvPr/>
        </p:nvSpPr>
        <p:spPr>
          <a:xfrm>
            <a:off x="2949677" y="3136490"/>
            <a:ext cx="648929" cy="875071"/>
          </a:xfrm>
          <a:custGeom>
            <a:avLst/>
            <a:gdLst>
              <a:gd name="connsiteX0" fmla="*/ 0 w 648929"/>
              <a:gd name="connsiteY0" fmla="*/ 875071 h 875071"/>
              <a:gd name="connsiteX1" fmla="*/ 422788 w 648929"/>
              <a:gd name="connsiteY1" fmla="*/ 580104 h 875071"/>
              <a:gd name="connsiteX2" fmla="*/ 324465 w 648929"/>
              <a:gd name="connsiteY2" fmla="*/ 186813 h 875071"/>
              <a:gd name="connsiteX3" fmla="*/ 648929 w 648929"/>
              <a:gd name="connsiteY3" fmla="*/ 0 h 875071"/>
            </a:gdLst>
            <a:ahLst/>
            <a:cxnLst>
              <a:cxn ang="0">
                <a:pos x="connsiteX0" y="connsiteY0"/>
              </a:cxn>
              <a:cxn ang="0">
                <a:pos x="connsiteX1" y="connsiteY1"/>
              </a:cxn>
              <a:cxn ang="0">
                <a:pos x="connsiteX2" y="connsiteY2"/>
              </a:cxn>
              <a:cxn ang="0">
                <a:pos x="connsiteX3" y="connsiteY3"/>
              </a:cxn>
            </a:cxnLst>
            <a:rect l="l" t="t" r="r" b="b"/>
            <a:pathLst>
              <a:path w="648929" h="875071">
                <a:moveTo>
                  <a:pt x="0" y="875071"/>
                </a:moveTo>
                <a:cubicBezTo>
                  <a:pt x="184355" y="784942"/>
                  <a:pt x="368711" y="694814"/>
                  <a:pt x="422788" y="580104"/>
                </a:cubicBezTo>
                <a:cubicBezTo>
                  <a:pt x="476865" y="465394"/>
                  <a:pt x="286775" y="283497"/>
                  <a:pt x="324465" y="186813"/>
                </a:cubicBezTo>
                <a:cubicBezTo>
                  <a:pt x="362155" y="90129"/>
                  <a:pt x="505542" y="45064"/>
                  <a:pt x="648929" y="0"/>
                </a:cubicBezTo>
              </a:path>
            </a:pathLst>
          </a:custGeom>
          <a:noFill/>
          <a:ln>
            <a:solidFill>
              <a:srgbClr val="C0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Freeform 30"/>
          <p:cNvSpPr/>
          <p:nvPr/>
        </p:nvSpPr>
        <p:spPr>
          <a:xfrm>
            <a:off x="4168877" y="3254477"/>
            <a:ext cx="413923" cy="324465"/>
          </a:xfrm>
          <a:custGeom>
            <a:avLst/>
            <a:gdLst>
              <a:gd name="connsiteX0" fmla="*/ 294968 w 382107"/>
              <a:gd name="connsiteY0" fmla="*/ 0 h 393291"/>
              <a:gd name="connsiteX1" fmla="*/ 363794 w 382107"/>
              <a:gd name="connsiteY1" fmla="*/ 255639 h 393291"/>
              <a:gd name="connsiteX2" fmla="*/ 0 w 382107"/>
              <a:gd name="connsiteY2" fmla="*/ 393291 h 393291"/>
              <a:gd name="connsiteX0" fmla="*/ 363794 w 455867"/>
              <a:gd name="connsiteY0" fmla="*/ 0 h 324465"/>
              <a:gd name="connsiteX1" fmla="*/ 432620 w 455867"/>
              <a:gd name="connsiteY1" fmla="*/ 255639 h 324465"/>
              <a:gd name="connsiteX2" fmla="*/ 0 w 455867"/>
              <a:gd name="connsiteY2" fmla="*/ 324465 h 324465"/>
              <a:gd name="connsiteX0" fmla="*/ 363794 w 413923"/>
              <a:gd name="connsiteY0" fmla="*/ 0 h 324465"/>
              <a:gd name="connsiteX1" fmla="*/ 373627 w 413923"/>
              <a:gd name="connsiteY1" fmla="*/ 206478 h 324465"/>
              <a:gd name="connsiteX2" fmla="*/ 0 w 413923"/>
              <a:gd name="connsiteY2" fmla="*/ 324465 h 324465"/>
            </a:gdLst>
            <a:ahLst/>
            <a:cxnLst>
              <a:cxn ang="0">
                <a:pos x="connsiteX0" y="connsiteY0"/>
              </a:cxn>
              <a:cxn ang="0">
                <a:pos x="connsiteX1" y="connsiteY1"/>
              </a:cxn>
              <a:cxn ang="0">
                <a:pos x="connsiteX2" y="connsiteY2"/>
              </a:cxn>
            </a:cxnLst>
            <a:rect l="l" t="t" r="r" b="b"/>
            <a:pathLst>
              <a:path w="413923" h="324465">
                <a:moveTo>
                  <a:pt x="363794" y="0"/>
                </a:moveTo>
                <a:cubicBezTo>
                  <a:pt x="422787" y="95045"/>
                  <a:pt x="434259" y="152400"/>
                  <a:pt x="373627" y="206478"/>
                </a:cubicBezTo>
                <a:cubicBezTo>
                  <a:pt x="312995" y="260556"/>
                  <a:pt x="157316" y="288413"/>
                  <a:pt x="0" y="324465"/>
                </a:cubicBezTo>
              </a:path>
            </a:pathLst>
          </a:custGeom>
          <a:noFill/>
          <a:ln>
            <a:solidFill>
              <a:srgbClr val="C0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Freeform 31"/>
          <p:cNvSpPr/>
          <p:nvPr/>
        </p:nvSpPr>
        <p:spPr>
          <a:xfrm>
            <a:off x="4208206" y="3707226"/>
            <a:ext cx="520664" cy="301877"/>
          </a:xfrm>
          <a:custGeom>
            <a:avLst/>
            <a:gdLst>
              <a:gd name="connsiteX0" fmla="*/ 0 w 518531"/>
              <a:gd name="connsiteY0" fmla="*/ 0 h 285135"/>
              <a:gd name="connsiteX1" fmla="*/ 511278 w 518531"/>
              <a:gd name="connsiteY1" fmla="*/ 88490 h 285135"/>
              <a:gd name="connsiteX2" fmla="*/ 314633 w 518531"/>
              <a:gd name="connsiteY2" fmla="*/ 275303 h 285135"/>
              <a:gd name="connsiteX3" fmla="*/ 314633 w 518531"/>
              <a:gd name="connsiteY3" fmla="*/ 275303 h 285135"/>
              <a:gd name="connsiteX4" fmla="*/ 304800 w 518531"/>
              <a:gd name="connsiteY4" fmla="*/ 285135 h 285135"/>
              <a:gd name="connsiteX0" fmla="*/ 0 w 518531"/>
              <a:gd name="connsiteY0" fmla="*/ 0 h 522023"/>
              <a:gd name="connsiteX1" fmla="*/ 511278 w 518531"/>
              <a:gd name="connsiteY1" fmla="*/ 88490 h 522023"/>
              <a:gd name="connsiteX2" fmla="*/ 314633 w 518531"/>
              <a:gd name="connsiteY2" fmla="*/ 275303 h 522023"/>
              <a:gd name="connsiteX3" fmla="*/ 314633 w 518531"/>
              <a:gd name="connsiteY3" fmla="*/ 275303 h 522023"/>
              <a:gd name="connsiteX4" fmla="*/ 429982 w 518531"/>
              <a:gd name="connsiteY4" fmla="*/ 522023 h 522023"/>
              <a:gd name="connsiteX0" fmla="*/ 0 w 518531"/>
              <a:gd name="connsiteY0" fmla="*/ 0 h 275303"/>
              <a:gd name="connsiteX1" fmla="*/ 511278 w 518531"/>
              <a:gd name="connsiteY1" fmla="*/ 88490 h 275303"/>
              <a:gd name="connsiteX2" fmla="*/ 314633 w 518531"/>
              <a:gd name="connsiteY2" fmla="*/ 275303 h 275303"/>
              <a:gd name="connsiteX3" fmla="*/ 314633 w 518531"/>
              <a:gd name="connsiteY3" fmla="*/ 275303 h 275303"/>
              <a:gd name="connsiteX0" fmla="*/ 0 w 624602"/>
              <a:gd name="connsiteY0" fmla="*/ 0 h 275303"/>
              <a:gd name="connsiteX1" fmla="*/ 618578 w 624602"/>
              <a:gd name="connsiteY1" fmla="*/ 145669 h 275303"/>
              <a:gd name="connsiteX2" fmla="*/ 314633 w 624602"/>
              <a:gd name="connsiteY2" fmla="*/ 275303 h 275303"/>
              <a:gd name="connsiteX3" fmla="*/ 314633 w 624602"/>
              <a:gd name="connsiteY3" fmla="*/ 275303 h 275303"/>
              <a:gd name="connsiteX0" fmla="*/ 0 w 624732"/>
              <a:gd name="connsiteY0" fmla="*/ 0 h 279252"/>
              <a:gd name="connsiteX1" fmla="*/ 618578 w 624732"/>
              <a:gd name="connsiteY1" fmla="*/ 145669 h 279252"/>
              <a:gd name="connsiteX2" fmla="*/ 314633 w 624732"/>
              <a:gd name="connsiteY2" fmla="*/ 275303 h 279252"/>
              <a:gd name="connsiteX3" fmla="*/ 269926 w 624732"/>
              <a:gd name="connsiteY3" fmla="*/ 242629 h 279252"/>
              <a:gd name="connsiteX0" fmla="*/ 0 w 476460"/>
              <a:gd name="connsiteY0" fmla="*/ 0 h 280738"/>
              <a:gd name="connsiteX1" fmla="*/ 466571 w 476460"/>
              <a:gd name="connsiteY1" fmla="*/ 121163 h 280738"/>
              <a:gd name="connsiteX2" fmla="*/ 314633 w 476460"/>
              <a:gd name="connsiteY2" fmla="*/ 275303 h 280738"/>
              <a:gd name="connsiteX3" fmla="*/ 269926 w 476460"/>
              <a:gd name="connsiteY3" fmla="*/ 242629 h 280738"/>
              <a:gd name="connsiteX0" fmla="*/ 0 w 476460"/>
              <a:gd name="connsiteY0" fmla="*/ 0 h 275303"/>
              <a:gd name="connsiteX1" fmla="*/ 466571 w 476460"/>
              <a:gd name="connsiteY1" fmla="*/ 121163 h 275303"/>
              <a:gd name="connsiteX2" fmla="*/ 314633 w 476460"/>
              <a:gd name="connsiteY2" fmla="*/ 275303 h 275303"/>
              <a:gd name="connsiteX0" fmla="*/ 0 w 473498"/>
              <a:gd name="connsiteY0" fmla="*/ 0 h 250797"/>
              <a:gd name="connsiteX1" fmla="*/ 466571 w 473498"/>
              <a:gd name="connsiteY1" fmla="*/ 121163 h 250797"/>
              <a:gd name="connsiteX2" fmla="*/ 278867 w 473498"/>
              <a:gd name="connsiteY2" fmla="*/ 250797 h 250797"/>
            </a:gdLst>
            <a:ahLst/>
            <a:cxnLst>
              <a:cxn ang="0">
                <a:pos x="connsiteX0" y="connsiteY0"/>
              </a:cxn>
              <a:cxn ang="0">
                <a:pos x="connsiteX1" y="connsiteY1"/>
              </a:cxn>
              <a:cxn ang="0">
                <a:pos x="connsiteX2" y="connsiteY2"/>
              </a:cxn>
            </a:cxnLst>
            <a:rect l="l" t="t" r="r" b="b"/>
            <a:pathLst>
              <a:path w="473498" h="250797">
                <a:moveTo>
                  <a:pt x="0" y="0"/>
                </a:moveTo>
                <a:cubicBezTo>
                  <a:pt x="229419" y="21303"/>
                  <a:pt x="420093" y="79363"/>
                  <a:pt x="466571" y="121163"/>
                </a:cubicBezTo>
                <a:cubicBezTo>
                  <a:pt x="513049" y="162963"/>
                  <a:pt x="311641" y="230553"/>
                  <a:pt x="278867" y="250797"/>
                </a:cubicBezTo>
              </a:path>
            </a:pathLst>
          </a:custGeom>
          <a:noFill/>
          <a:ln>
            <a:solidFill>
              <a:srgbClr val="C0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Freeform 32"/>
          <p:cNvSpPr/>
          <p:nvPr/>
        </p:nvSpPr>
        <p:spPr>
          <a:xfrm>
            <a:off x="4454013" y="4090218"/>
            <a:ext cx="534372" cy="963561"/>
          </a:xfrm>
          <a:custGeom>
            <a:avLst/>
            <a:gdLst>
              <a:gd name="connsiteX0" fmla="*/ 0 w 534372"/>
              <a:gd name="connsiteY0" fmla="*/ 0 h 1009070"/>
              <a:gd name="connsiteX1" fmla="*/ 530942 w 534372"/>
              <a:gd name="connsiteY1" fmla="*/ 186813 h 1009070"/>
              <a:gd name="connsiteX2" fmla="*/ 235974 w 534372"/>
              <a:gd name="connsiteY2" fmla="*/ 442452 h 1009070"/>
              <a:gd name="connsiteX3" fmla="*/ 393290 w 534372"/>
              <a:gd name="connsiteY3" fmla="*/ 619433 h 1009070"/>
              <a:gd name="connsiteX4" fmla="*/ 285135 w 534372"/>
              <a:gd name="connsiteY4" fmla="*/ 865239 h 1009070"/>
              <a:gd name="connsiteX5" fmla="*/ 334297 w 534372"/>
              <a:gd name="connsiteY5" fmla="*/ 993058 h 1009070"/>
              <a:gd name="connsiteX6" fmla="*/ 353961 w 534372"/>
              <a:gd name="connsiteY6" fmla="*/ 1002891 h 1009070"/>
              <a:gd name="connsiteX0" fmla="*/ 0 w 534372"/>
              <a:gd name="connsiteY0" fmla="*/ 0 h 993058"/>
              <a:gd name="connsiteX1" fmla="*/ 530942 w 534372"/>
              <a:gd name="connsiteY1" fmla="*/ 186813 h 993058"/>
              <a:gd name="connsiteX2" fmla="*/ 235974 w 534372"/>
              <a:gd name="connsiteY2" fmla="*/ 442452 h 993058"/>
              <a:gd name="connsiteX3" fmla="*/ 393290 w 534372"/>
              <a:gd name="connsiteY3" fmla="*/ 619433 h 993058"/>
              <a:gd name="connsiteX4" fmla="*/ 285135 w 534372"/>
              <a:gd name="connsiteY4" fmla="*/ 865239 h 993058"/>
              <a:gd name="connsiteX5" fmla="*/ 334297 w 534372"/>
              <a:gd name="connsiteY5" fmla="*/ 993058 h 993058"/>
              <a:gd name="connsiteX0" fmla="*/ 0 w 534372"/>
              <a:gd name="connsiteY0" fmla="*/ 0 h 973393"/>
              <a:gd name="connsiteX1" fmla="*/ 530942 w 534372"/>
              <a:gd name="connsiteY1" fmla="*/ 186813 h 973393"/>
              <a:gd name="connsiteX2" fmla="*/ 235974 w 534372"/>
              <a:gd name="connsiteY2" fmla="*/ 442452 h 973393"/>
              <a:gd name="connsiteX3" fmla="*/ 393290 w 534372"/>
              <a:gd name="connsiteY3" fmla="*/ 619433 h 973393"/>
              <a:gd name="connsiteX4" fmla="*/ 285135 w 534372"/>
              <a:gd name="connsiteY4" fmla="*/ 865239 h 973393"/>
              <a:gd name="connsiteX5" fmla="*/ 304801 w 534372"/>
              <a:gd name="connsiteY5" fmla="*/ 973393 h 973393"/>
              <a:gd name="connsiteX0" fmla="*/ 0 w 534372"/>
              <a:gd name="connsiteY0" fmla="*/ 0 h 1052051"/>
              <a:gd name="connsiteX1" fmla="*/ 530942 w 534372"/>
              <a:gd name="connsiteY1" fmla="*/ 186813 h 1052051"/>
              <a:gd name="connsiteX2" fmla="*/ 235974 w 534372"/>
              <a:gd name="connsiteY2" fmla="*/ 442452 h 1052051"/>
              <a:gd name="connsiteX3" fmla="*/ 393290 w 534372"/>
              <a:gd name="connsiteY3" fmla="*/ 619433 h 1052051"/>
              <a:gd name="connsiteX4" fmla="*/ 285135 w 534372"/>
              <a:gd name="connsiteY4" fmla="*/ 865239 h 1052051"/>
              <a:gd name="connsiteX5" fmla="*/ 353963 w 534372"/>
              <a:gd name="connsiteY5" fmla="*/ 1052051 h 1052051"/>
              <a:gd name="connsiteX0" fmla="*/ 0 w 534372"/>
              <a:gd name="connsiteY0" fmla="*/ 0 h 963561"/>
              <a:gd name="connsiteX1" fmla="*/ 530942 w 534372"/>
              <a:gd name="connsiteY1" fmla="*/ 186813 h 963561"/>
              <a:gd name="connsiteX2" fmla="*/ 235974 w 534372"/>
              <a:gd name="connsiteY2" fmla="*/ 442452 h 963561"/>
              <a:gd name="connsiteX3" fmla="*/ 393290 w 534372"/>
              <a:gd name="connsiteY3" fmla="*/ 619433 h 963561"/>
              <a:gd name="connsiteX4" fmla="*/ 285135 w 534372"/>
              <a:gd name="connsiteY4" fmla="*/ 865239 h 963561"/>
              <a:gd name="connsiteX5" fmla="*/ 422789 w 534372"/>
              <a:gd name="connsiteY5" fmla="*/ 963561 h 963561"/>
              <a:gd name="connsiteX0" fmla="*/ 0 w 534372"/>
              <a:gd name="connsiteY0" fmla="*/ 0 h 963561"/>
              <a:gd name="connsiteX1" fmla="*/ 530942 w 534372"/>
              <a:gd name="connsiteY1" fmla="*/ 186813 h 963561"/>
              <a:gd name="connsiteX2" fmla="*/ 235974 w 534372"/>
              <a:gd name="connsiteY2" fmla="*/ 442452 h 963561"/>
              <a:gd name="connsiteX3" fmla="*/ 393290 w 534372"/>
              <a:gd name="connsiteY3" fmla="*/ 619433 h 963561"/>
              <a:gd name="connsiteX4" fmla="*/ 265471 w 534372"/>
              <a:gd name="connsiteY4" fmla="*/ 786581 h 963561"/>
              <a:gd name="connsiteX5" fmla="*/ 422789 w 534372"/>
              <a:gd name="connsiteY5" fmla="*/ 963561 h 96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372" h="963561">
                <a:moveTo>
                  <a:pt x="0" y="0"/>
                </a:moveTo>
                <a:cubicBezTo>
                  <a:pt x="245806" y="56535"/>
                  <a:pt x="491613" y="113071"/>
                  <a:pt x="530942" y="186813"/>
                </a:cubicBezTo>
                <a:cubicBezTo>
                  <a:pt x="570271" y="260555"/>
                  <a:pt x="258916" y="370349"/>
                  <a:pt x="235974" y="442452"/>
                </a:cubicBezTo>
                <a:cubicBezTo>
                  <a:pt x="213032" y="514555"/>
                  <a:pt x="388374" y="562078"/>
                  <a:pt x="393290" y="619433"/>
                </a:cubicBezTo>
                <a:cubicBezTo>
                  <a:pt x="398206" y="676788"/>
                  <a:pt x="260555" y="729226"/>
                  <a:pt x="265471" y="786581"/>
                </a:cubicBezTo>
                <a:cubicBezTo>
                  <a:pt x="270387" y="843936"/>
                  <a:pt x="411318" y="940619"/>
                  <a:pt x="422789" y="963561"/>
                </a:cubicBezTo>
              </a:path>
            </a:pathLst>
          </a:custGeom>
          <a:noFill/>
          <a:ln>
            <a:solidFill>
              <a:srgbClr val="C0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3029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ircle(in)">
                                      <p:cBhvr>
                                        <p:cTn id="36"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9"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3916363"/>
          </a:xfrm>
        </p:spPr>
        <p:txBody>
          <a:bodyPr/>
          <a:lstStyle/>
          <a:p>
            <a:r>
              <a:rPr lang="en-US" dirty="0"/>
              <a:t>Community needs assessment</a:t>
            </a:r>
          </a:p>
          <a:p>
            <a:r>
              <a:rPr lang="en-US" dirty="0"/>
              <a:t>Community engagement </a:t>
            </a:r>
          </a:p>
          <a:p>
            <a:r>
              <a:rPr lang="en-US" dirty="0"/>
              <a:t>Environmental scan</a:t>
            </a:r>
          </a:p>
          <a:p>
            <a:r>
              <a:rPr lang="en-US" dirty="0"/>
              <a:t>Self assessment</a:t>
            </a:r>
            <a:endParaRPr lang="en-CA" dirty="0"/>
          </a:p>
        </p:txBody>
      </p:sp>
      <p:sp>
        <p:nvSpPr>
          <p:cNvPr id="4" name="Text Box 14"/>
          <p:cNvSpPr txBox="1"/>
          <p:nvPr/>
        </p:nvSpPr>
        <p:spPr>
          <a:xfrm>
            <a:off x="1428750" y="285750"/>
            <a:ext cx="6038850" cy="16954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CA" sz="7200" b="0" i="0" u="none" strike="noStrike" kern="0" cap="none" spc="0" normalizeH="0" baseline="0" noProof="0" dirty="0">
                <a:ln>
                  <a:noFill/>
                </a:ln>
                <a:solidFill>
                  <a:srgbClr val="DBE5F1"/>
                </a:solidFill>
                <a:effectLst>
                  <a:glow rad="63500">
                    <a:srgbClr val="4F81BD">
                      <a:satMod val="175000"/>
                      <a:alpha val="40000"/>
                    </a:srgbClr>
                  </a:glow>
                </a:effectLst>
                <a:uLnTx/>
                <a:uFillTx/>
                <a:latin typeface="Cooper Black"/>
                <a:ea typeface="Calibri"/>
                <a:cs typeface="Times New Roman"/>
              </a:rPr>
              <a:t>LEARN</a:t>
            </a:r>
            <a:endParaRPr kumimoji="0" lang="en-CA" sz="72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Tree>
    <p:extLst>
      <p:ext uri="{BB962C8B-B14F-4D97-AF65-F5344CB8AC3E}">
        <p14:creationId xmlns:p14="http://schemas.microsoft.com/office/powerpoint/2010/main" val="41248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“Passive” needs assessment and environmental scan</a:t>
            </a:r>
            <a:endParaRPr lang="en-CA" dirty="0"/>
          </a:p>
        </p:txBody>
      </p:sp>
      <p:sp>
        <p:nvSpPr>
          <p:cNvPr id="3" name="Content Placeholder 2"/>
          <p:cNvSpPr>
            <a:spLocks noGrp="1"/>
          </p:cNvSpPr>
          <p:nvPr>
            <p:ph idx="1"/>
          </p:nvPr>
        </p:nvSpPr>
        <p:spPr/>
        <p:txBody>
          <a:bodyPr/>
          <a:lstStyle/>
          <a:p>
            <a:r>
              <a:rPr lang="en-US" dirty="0"/>
              <a:t>Census</a:t>
            </a:r>
          </a:p>
          <a:p>
            <a:r>
              <a:rPr lang="en-US" dirty="0"/>
              <a:t>ECMap.ca</a:t>
            </a:r>
          </a:p>
          <a:p>
            <a:r>
              <a:rPr lang="en-US" dirty="0"/>
              <a:t>Municipal Sustainability Plan, other strategic plans in your community</a:t>
            </a:r>
          </a:p>
          <a:p>
            <a:r>
              <a:rPr lang="en-US" dirty="0"/>
              <a:t>Library trade publications</a:t>
            </a:r>
          </a:p>
          <a:p>
            <a:r>
              <a:rPr lang="en-US" dirty="0"/>
              <a:t>Web</a:t>
            </a:r>
          </a:p>
          <a:p>
            <a:endParaRPr lang="en-CA" dirty="0"/>
          </a:p>
        </p:txBody>
      </p:sp>
    </p:spTree>
    <p:extLst>
      <p:ext uri="{BB962C8B-B14F-4D97-AF65-F5344CB8AC3E}">
        <p14:creationId xmlns:p14="http://schemas.microsoft.com/office/powerpoint/2010/main" val="21741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a:t>“Active” needs assessment and community engagement</a:t>
            </a:r>
            <a:endParaRPr lang="en-CA" dirty="0"/>
          </a:p>
        </p:txBody>
      </p:sp>
      <p:sp>
        <p:nvSpPr>
          <p:cNvPr id="3" name="Content Placeholder 2"/>
          <p:cNvSpPr>
            <a:spLocks noGrp="1"/>
          </p:cNvSpPr>
          <p:nvPr>
            <p:ph idx="1"/>
          </p:nvPr>
        </p:nvSpPr>
        <p:spPr/>
        <p:txBody>
          <a:bodyPr/>
          <a:lstStyle/>
          <a:p>
            <a:r>
              <a:rPr lang="en-US" dirty="0"/>
              <a:t>Surveys</a:t>
            </a:r>
          </a:p>
          <a:p>
            <a:r>
              <a:rPr lang="en-US" dirty="0"/>
              <a:t>Public meetings</a:t>
            </a:r>
          </a:p>
          <a:p>
            <a:r>
              <a:rPr lang="en-US" dirty="0"/>
              <a:t>Open houses</a:t>
            </a:r>
          </a:p>
          <a:p>
            <a:r>
              <a:rPr lang="en-US" dirty="0"/>
              <a:t>Social media campaigns</a:t>
            </a:r>
          </a:p>
          <a:p>
            <a:r>
              <a:rPr lang="en-US" dirty="0"/>
              <a:t>One on one interviews</a:t>
            </a:r>
          </a:p>
          <a:p>
            <a:r>
              <a:rPr lang="en-US" dirty="0"/>
              <a:t>Casual conversations</a:t>
            </a:r>
          </a:p>
          <a:p>
            <a:endParaRPr lang="en-CA" dirty="0"/>
          </a:p>
        </p:txBody>
      </p:sp>
    </p:spTree>
    <p:extLst>
      <p:ext uri="{BB962C8B-B14F-4D97-AF65-F5344CB8AC3E}">
        <p14:creationId xmlns:p14="http://schemas.microsoft.com/office/powerpoint/2010/main" val="2258898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862</TotalTime>
  <Words>4097</Words>
  <Application>Microsoft Office PowerPoint</Application>
  <PresentationFormat>On-screen Show (4:3)</PresentationFormat>
  <Paragraphs>372</Paragraphs>
  <Slides>42</Slides>
  <Notes>41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Learn-Plan-Do: A Service Planning Model for Alberta Public Libraries</vt:lpstr>
      <vt:lpstr>Hello!</vt:lpstr>
      <vt:lpstr>Today’s Agenda</vt:lpstr>
      <vt:lpstr>What’s a Plan of Service? Why do one?</vt:lpstr>
      <vt:lpstr>How to do a Plan of Service</vt:lpstr>
      <vt:lpstr>PowerPoint Presentation</vt:lpstr>
      <vt:lpstr>PowerPoint Presentation</vt:lpstr>
      <vt:lpstr>“Passive” needs assessment and environmental scan</vt:lpstr>
      <vt:lpstr>“Active” needs assessment and community engagement</vt:lpstr>
      <vt:lpstr>Principles of active community needs assessment</vt:lpstr>
      <vt:lpstr>Questions</vt:lpstr>
      <vt:lpstr>Community engagement is a two way conversation</vt:lpstr>
      <vt:lpstr>Library services</vt:lpstr>
      <vt:lpstr>Library services: “Service Responses”</vt:lpstr>
      <vt:lpstr>Community is abstract</vt:lpstr>
      <vt:lpstr>Design thinking </vt:lpstr>
      <vt:lpstr>What’s it like for you at ALC?</vt:lpstr>
      <vt:lpstr>PowerPoint Presentation</vt:lpstr>
      <vt:lpstr>Fun fun facts about Lodge</vt:lpstr>
      <vt:lpstr>How to analyze data</vt:lpstr>
      <vt:lpstr>How to analyze data (some more)</vt:lpstr>
      <vt:lpstr>Figuring out Lodge</vt:lpstr>
      <vt:lpstr>Goals and objectives</vt:lpstr>
      <vt:lpstr>Goals and objectives for Lodge Library</vt:lpstr>
      <vt:lpstr>Mission statements</vt:lpstr>
      <vt:lpstr>PowerPoint Presentation</vt:lpstr>
      <vt:lpstr>Managing Change</vt:lpstr>
      <vt:lpstr>Managing Change</vt:lpstr>
      <vt:lpstr>Do an inventory</vt:lpstr>
      <vt:lpstr>Do an Inventory</vt:lpstr>
      <vt:lpstr>Lodge Municipal Library: Current activities</vt:lpstr>
      <vt:lpstr>Execute Do what you said you would do</vt:lpstr>
      <vt:lpstr>Execute </vt:lpstr>
      <vt:lpstr>Lodge Municipal Library: Task list and budget</vt:lpstr>
      <vt:lpstr>Evaluate</vt:lpstr>
      <vt:lpstr>Evaluate</vt:lpstr>
      <vt:lpstr>Input, Output, Outcome, Impact</vt:lpstr>
      <vt:lpstr>Communicate</vt:lpstr>
      <vt:lpstr>Communicate</vt:lpstr>
      <vt:lpstr>Lodge Municipal Library: Communication plan</vt:lpstr>
      <vt:lpstr>Summary</vt:lpstr>
      <vt:lpstr>Contact Us</vt:lpstr>
    </vt:vector>
  </TitlesOfParts>
  <Company>GOA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Learn-Plan-Do: A Service Planning Model for Alberta public libraries</dc:title>
  <dc:creator>ken.feser</dc:creator>
  <cp:lastModifiedBy>ken.feser</cp:lastModifiedBy>
  <cp:revision>56</cp:revision>
  <cp:lastPrinted>2017-04-25T23:51:54Z</cp:lastPrinted>
  <dcterms:created xsi:type="dcterms:W3CDTF">2017-04-15T18:46:42Z</dcterms:created>
  <dcterms:modified xsi:type="dcterms:W3CDTF">2017-04-26T17:21:38Z</dcterms:modified>
</cp:coreProperties>
</file>