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64" r:id="rId4"/>
    <p:sldId id="274" r:id="rId5"/>
    <p:sldId id="265" r:id="rId6"/>
    <p:sldId id="266" r:id="rId7"/>
    <p:sldId id="267" r:id="rId8"/>
    <p:sldId id="298" r:id="rId9"/>
    <p:sldId id="299" r:id="rId10"/>
    <p:sldId id="300" r:id="rId11"/>
    <p:sldId id="269"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292" r:id="rId28"/>
    <p:sldId id="279" r:id="rId29"/>
    <p:sldId id="295" r:id="rId30"/>
    <p:sldId id="294" r:id="rId31"/>
    <p:sldId id="288" r:id="rId32"/>
    <p:sldId id="301" r:id="rId33"/>
    <p:sldId id="285" r:id="rId34"/>
    <p:sldId id="271" r:id="rId35"/>
    <p:sldId id="289" r:id="rId36"/>
    <p:sldId id="291" r:id="rId37"/>
    <p:sldId id="276"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initials="S" lastIdx="1" clrIdx="0">
    <p:extLst>
      <p:ext uri="{19B8F6BF-5375-455C-9EA6-DF929625EA0E}">
        <p15:presenceInfo xmlns:p15="http://schemas.microsoft.com/office/powerpoint/2012/main" userId="S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229" autoAdjust="0"/>
  </p:normalViewPr>
  <p:slideViewPr>
    <p:cSldViewPr snapToGrid="0">
      <p:cViewPr varScale="1">
        <p:scale>
          <a:sx n="97" d="100"/>
          <a:sy n="97"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531E1-D0AF-463C-926F-051E54655DDB}"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D88E7E7-1726-4635-8815-6D8A0B94BBF6}">
      <dgm:prSet phldrT="[Text]" custT="1"/>
      <dgm:spPr/>
      <dgm:t>
        <a:bodyPr/>
        <a:lstStyle/>
        <a:p>
          <a:r>
            <a:rPr lang="en-US" sz="4000" b="1" dirty="0" smtClean="0"/>
            <a:t>COPPUL SPAN (shared print archive network)</a:t>
          </a:r>
        </a:p>
        <a:p>
          <a:r>
            <a:rPr lang="en-US" sz="3600" dirty="0" smtClean="0"/>
            <a:t>series of projects in phases</a:t>
          </a:r>
          <a:endParaRPr lang="en-US" sz="3600" dirty="0"/>
        </a:p>
      </dgm:t>
    </dgm:pt>
    <dgm:pt modelId="{F2085A52-AD7F-44D0-B012-6FB5576BDD79}" type="parTrans" cxnId="{E46A2F86-7F1B-415C-B500-63B1BF84577F}">
      <dgm:prSet/>
      <dgm:spPr/>
      <dgm:t>
        <a:bodyPr/>
        <a:lstStyle/>
        <a:p>
          <a:endParaRPr lang="en-US"/>
        </a:p>
      </dgm:t>
    </dgm:pt>
    <dgm:pt modelId="{B64A851F-4922-4452-9104-4B5F8EFABA01}" type="sibTrans" cxnId="{E46A2F86-7F1B-415C-B500-63B1BF84577F}">
      <dgm:prSet/>
      <dgm:spPr/>
      <dgm:t>
        <a:bodyPr/>
        <a:lstStyle/>
        <a:p>
          <a:endParaRPr lang="en-US"/>
        </a:p>
      </dgm:t>
    </dgm:pt>
    <dgm:pt modelId="{FFDFE7A6-ACD4-4684-9FD5-AFF6652A219E}">
      <dgm:prSet phldrT="[Text]" custT="1"/>
      <dgm:spPr/>
      <dgm:t>
        <a:bodyPr/>
        <a:lstStyle/>
        <a:p>
          <a:r>
            <a:rPr lang="en-US" sz="2800" b="1" dirty="0" smtClean="0"/>
            <a:t>Phase 1</a:t>
          </a:r>
        </a:p>
        <a:p>
          <a:r>
            <a:rPr lang="en-US" sz="2800" b="1" dirty="0" smtClean="0"/>
            <a:t>2012-13 </a:t>
          </a:r>
        </a:p>
      </dgm:t>
    </dgm:pt>
    <dgm:pt modelId="{C42F4286-E9DA-4AA2-B4B3-794D6F7BC3E7}" type="parTrans" cxnId="{29EF61A9-4C65-4599-B75A-8F6224C8C0E4}">
      <dgm:prSet/>
      <dgm:spPr/>
      <dgm:t>
        <a:bodyPr/>
        <a:lstStyle/>
        <a:p>
          <a:endParaRPr lang="en-US"/>
        </a:p>
      </dgm:t>
    </dgm:pt>
    <dgm:pt modelId="{6211DD65-6BFE-4E80-8C8B-5B378450DE28}" type="sibTrans" cxnId="{29EF61A9-4C65-4599-B75A-8F6224C8C0E4}">
      <dgm:prSet/>
      <dgm:spPr/>
      <dgm:t>
        <a:bodyPr/>
        <a:lstStyle/>
        <a:p>
          <a:endParaRPr lang="en-US"/>
        </a:p>
      </dgm:t>
    </dgm:pt>
    <dgm:pt modelId="{59723FA3-0245-4079-B924-698DB5957B5D}">
      <dgm:prSet phldrT="[Text]" custT="1"/>
      <dgm:spPr/>
      <dgm:t>
        <a:bodyPr/>
        <a:lstStyle/>
        <a:p>
          <a:r>
            <a:rPr lang="en-US" sz="2800" b="1" dirty="0" smtClean="0"/>
            <a:t>Phase 2 </a:t>
          </a:r>
        </a:p>
        <a:p>
          <a:r>
            <a:rPr lang="en-US" sz="2800" b="1" dirty="0" smtClean="0"/>
            <a:t>2013-14</a:t>
          </a:r>
        </a:p>
      </dgm:t>
    </dgm:pt>
    <dgm:pt modelId="{F598D6B2-7E21-427C-B406-F891D62CC69A}" type="parTrans" cxnId="{2EE92154-7D70-44F0-AEEB-5CDFB6891646}">
      <dgm:prSet/>
      <dgm:spPr/>
      <dgm:t>
        <a:bodyPr/>
        <a:lstStyle/>
        <a:p>
          <a:endParaRPr lang="en-US"/>
        </a:p>
      </dgm:t>
    </dgm:pt>
    <dgm:pt modelId="{EF0FC5F0-BD9C-474F-B566-801CE967BEB5}" type="sibTrans" cxnId="{2EE92154-7D70-44F0-AEEB-5CDFB6891646}">
      <dgm:prSet/>
      <dgm:spPr/>
      <dgm:t>
        <a:bodyPr/>
        <a:lstStyle/>
        <a:p>
          <a:endParaRPr lang="en-US"/>
        </a:p>
      </dgm:t>
    </dgm:pt>
    <dgm:pt modelId="{2A8B05A7-1D23-46C9-996E-AC1E3EC49603}">
      <dgm:prSet phldrT="[Text]" custT="1"/>
      <dgm:spPr/>
      <dgm:t>
        <a:bodyPr/>
        <a:lstStyle/>
        <a:p>
          <a:r>
            <a:rPr lang="en-US" sz="2800" b="1" dirty="0" smtClean="0"/>
            <a:t>Phase 3</a:t>
          </a:r>
        </a:p>
        <a:p>
          <a:r>
            <a:rPr lang="en-US" sz="2800" b="1" dirty="0" smtClean="0"/>
            <a:t>2014-16</a:t>
          </a:r>
          <a:endParaRPr lang="en-US" sz="2800" b="1" dirty="0"/>
        </a:p>
      </dgm:t>
    </dgm:pt>
    <dgm:pt modelId="{7059B5E3-D4F6-4E19-AAF7-5C65EC88E34A}" type="parTrans" cxnId="{1BFC9121-14AA-44D1-A017-BF173628183F}">
      <dgm:prSet/>
      <dgm:spPr/>
      <dgm:t>
        <a:bodyPr/>
        <a:lstStyle/>
        <a:p>
          <a:endParaRPr lang="en-US"/>
        </a:p>
      </dgm:t>
    </dgm:pt>
    <dgm:pt modelId="{784F4B56-935E-49BB-A5FD-E2EDB1ECF9F2}" type="sibTrans" cxnId="{1BFC9121-14AA-44D1-A017-BF173628183F}">
      <dgm:prSet/>
      <dgm:spPr/>
      <dgm:t>
        <a:bodyPr/>
        <a:lstStyle/>
        <a:p>
          <a:endParaRPr lang="en-US"/>
        </a:p>
      </dgm:t>
    </dgm:pt>
    <dgm:pt modelId="{7EBF4F41-FFB9-4A62-B7EB-3419E63A530B}">
      <dgm:prSet phldrT="[Text]" custT="1"/>
      <dgm:spPr/>
      <dgm:t>
        <a:bodyPr/>
        <a:lstStyle/>
        <a:p>
          <a:r>
            <a:rPr lang="en-US" sz="2800" b="1" dirty="0" smtClean="0"/>
            <a:t>Phase 4</a:t>
          </a:r>
        </a:p>
        <a:p>
          <a:r>
            <a:rPr lang="en-US" sz="2800" b="1" dirty="0" smtClean="0"/>
            <a:t>2016-18</a:t>
          </a:r>
          <a:endParaRPr lang="en-US" sz="2800" b="1" dirty="0"/>
        </a:p>
      </dgm:t>
    </dgm:pt>
    <dgm:pt modelId="{9E315D63-3ABF-49D6-8C1C-93E33A582EAD}" type="parTrans" cxnId="{1E5F3618-9638-45D6-858D-7A35E0787283}">
      <dgm:prSet/>
      <dgm:spPr/>
      <dgm:t>
        <a:bodyPr/>
        <a:lstStyle/>
        <a:p>
          <a:endParaRPr lang="en-US"/>
        </a:p>
      </dgm:t>
    </dgm:pt>
    <dgm:pt modelId="{FDE1C88F-2D0F-419A-8A03-A8C57B76CF27}" type="sibTrans" cxnId="{1E5F3618-9638-45D6-858D-7A35E0787283}">
      <dgm:prSet/>
      <dgm:spPr/>
      <dgm:t>
        <a:bodyPr/>
        <a:lstStyle/>
        <a:p>
          <a:endParaRPr lang="en-US"/>
        </a:p>
      </dgm:t>
    </dgm:pt>
    <dgm:pt modelId="{D62E3EB4-FB54-4B49-B25F-3C0754270A0E}" type="pres">
      <dgm:prSet presAssocID="{36C531E1-D0AF-463C-926F-051E54655DDB}" presName="Name0" presStyleCnt="0">
        <dgm:presLayoutVars>
          <dgm:chPref val="1"/>
          <dgm:dir/>
          <dgm:animOne val="branch"/>
          <dgm:animLvl val="lvl"/>
          <dgm:resizeHandles/>
        </dgm:presLayoutVars>
      </dgm:prSet>
      <dgm:spPr/>
      <dgm:t>
        <a:bodyPr/>
        <a:lstStyle/>
        <a:p>
          <a:endParaRPr lang="en-US"/>
        </a:p>
      </dgm:t>
    </dgm:pt>
    <dgm:pt modelId="{266A8DB3-2504-4F18-B9AB-FD2DFD950AEC}" type="pres">
      <dgm:prSet presAssocID="{BD88E7E7-1726-4635-8815-6D8A0B94BBF6}" presName="vertOne" presStyleCnt="0"/>
      <dgm:spPr/>
    </dgm:pt>
    <dgm:pt modelId="{DB5876F0-5526-44AF-B995-B9101B627842}" type="pres">
      <dgm:prSet presAssocID="{BD88E7E7-1726-4635-8815-6D8A0B94BBF6}" presName="txOne" presStyleLbl="node0" presStyleIdx="0" presStyleCnt="1" custScaleY="25581" custLinFactNeighborX="-267" custLinFactNeighborY="-13311">
        <dgm:presLayoutVars>
          <dgm:chPref val="3"/>
        </dgm:presLayoutVars>
      </dgm:prSet>
      <dgm:spPr/>
      <dgm:t>
        <a:bodyPr/>
        <a:lstStyle/>
        <a:p>
          <a:endParaRPr lang="en-US"/>
        </a:p>
      </dgm:t>
    </dgm:pt>
    <dgm:pt modelId="{A911D0EF-1676-4D2E-879D-9B807FAEE119}" type="pres">
      <dgm:prSet presAssocID="{BD88E7E7-1726-4635-8815-6D8A0B94BBF6}" presName="parTransOne" presStyleCnt="0"/>
      <dgm:spPr/>
    </dgm:pt>
    <dgm:pt modelId="{E168C896-7399-40B8-AF36-6640C163CE24}" type="pres">
      <dgm:prSet presAssocID="{BD88E7E7-1726-4635-8815-6D8A0B94BBF6}" presName="horzOne" presStyleCnt="0"/>
      <dgm:spPr/>
    </dgm:pt>
    <dgm:pt modelId="{75E9806A-90D5-400E-933E-30E49A7FE4AA}" type="pres">
      <dgm:prSet presAssocID="{FFDFE7A6-ACD4-4684-9FD5-AFF6652A219E}" presName="vertTwo" presStyleCnt="0"/>
      <dgm:spPr/>
    </dgm:pt>
    <dgm:pt modelId="{4CAA12AA-5EBA-4B8A-BCE0-A51CAFF46DAE}" type="pres">
      <dgm:prSet presAssocID="{FFDFE7A6-ACD4-4684-9FD5-AFF6652A219E}" presName="txTwo" presStyleLbl="node2" presStyleIdx="0" presStyleCnt="4" custScaleX="94379" custScaleY="39298" custLinFactNeighborX="-125" custLinFactNeighborY="-5379">
        <dgm:presLayoutVars>
          <dgm:chPref val="3"/>
        </dgm:presLayoutVars>
      </dgm:prSet>
      <dgm:spPr/>
      <dgm:t>
        <a:bodyPr/>
        <a:lstStyle/>
        <a:p>
          <a:endParaRPr lang="en-US"/>
        </a:p>
      </dgm:t>
    </dgm:pt>
    <dgm:pt modelId="{11AD1CF8-B83E-4692-9EBE-D6773682A1C7}" type="pres">
      <dgm:prSet presAssocID="{FFDFE7A6-ACD4-4684-9FD5-AFF6652A219E}" presName="horzTwo" presStyleCnt="0"/>
      <dgm:spPr/>
    </dgm:pt>
    <dgm:pt modelId="{DF6D3A6D-9E0C-476C-9878-AA412EC25A3F}" type="pres">
      <dgm:prSet presAssocID="{6211DD65-6BFE-4E80-8C8B-5B378450DE28}" presName="sibSpaceTwo" presStyleCnt="0"/>
      <dgm:spPr/>
    </dgm:pt>
    <dgm:pt modelId="{5BF8B217-3F5C-4C1C-9809-78AD92EB0283}" type="pres">
      <dgm:prSet presAssocID="{59723FA3-0245-4079-B924-698DB5957B5D}" presName="vertTwo" presStyleCnt="0"/>
      <dgm:spPr/>
    </dgm:pt>
    <dgm:pt modelId="{4689AD99-939E-4565-8009-D40AD29B5607}" type="pres">
      <dgm:prSet presAssocID="{59723FA3-0245-4079-B924-698DB5957B5D}" presName="txTwo" presStyleLbl="node2" presStyleIdx="1" presStyleCnt="4" custScaleX="97339" custScaleY="39284" custLinFactNeighborX="-1203" custLinFactNeighborY="-5376">
        <dgm:presLayoutVars>
          <dgm:chPref val="3"/>
        </dgm:presLayoutVars>
      </dgm:prSet>
      <dgm:spPr/>
      <dgm:t>
        <a:bodyPr/>
        <a:lstStyle/>
        <a:p>
          <a:endParaRPr lang="en-US"/>
        </a:p>
      </dgm:t>
    </dgm:pt>
    <dgm:pt modelId="{2A6FDD59-70CB-401E-A2F0-B4F116B2BEAD}" type="pres">
      <dgm:prSet presAssocID="{59723FA3-0245-4079-B924-698DB5957B5D}" presName="horzTwo" presStyleCnt="0"/>
      <dgm:spPr/>
    </dgm:pt>
    <dgm:pt modelId="{8E397C21-3FA4-489D-8761-51D476C7F3D3}" type="pres">
      <dgm:prSet presAssocID="{EF0FC5F0-BD9C-474F-B566-801CE967BEB5}" presName="sibSpaceTwo" presStyleCnt="0"/>
      <dgm:spPr/>
    </dgm:pt>
    <dgm:pt modelId="{91E9C4C9-45D7-4366-B610-E3FA21558828}" type="pres">
      <dgm:prSet presAssocID="{2A8B05A7-1D23-46C9-996E-AC1E3EC49603}" presName="vertTwo" presStyleCnt="0"/>
      <dgm:spPr/>
    </dgm:pt>
    <dgm:pt modelId="{1D3130AE-FEB3-4CE1-9D0A-EEC52203962C}" type="pres">
      <dgm:prSet presAssocID="{2A8B05A7-1D23-46C9-996E-AC1E3EC49603}" presName="txTwo" presStyleLbl="node2" presStyleIdx="2" presStyleCnt="4" custScaleX="93250" custScaleY="39298" custLinFactNeighborX="-2112" custLinFactNeighborY="-5379">
        <dgm:presLayoutVars>
          <dgm:chPref val="3"/>
        </dgm:presLayoutVars>
      </dgm:prSet>
      <dgm:spPr/>
      <dgm:t>
        <a:bodyPr/>
        <a:lstStyle/>
        <a:p>
          <a:endParaRPr lang="en-US"/>
        </a:p>
      </dgm:t>
    </dgm:pt>
    <dgm:pt modelId="{DC579CC5-0C70-4492-B678-B5A81A969AE0}" type="pres">
      <dgm:prSet presAssocID="{2A8B05A7-1D23-46C9-996E-AC1E3EC49603}" presName="horzTwo" presStyleCnt="0"/>
      <dgm:spPr/>
    </dgm:pt>
    <dgm:pt modelId="{967560BE-5478-4B0B-8D7C-98D73B864697}" type="pres">
      <dgm:prSet presAssocID="{784F4B56-935E-49BB-A5FD-E2EDB1ECF9F2}" presName="sibSpaceTwo" presStyleCnt="0"/>
      <dgm:spPr/>
    </dgm:pt>
    <dgm:pt modelId="{925E5D42-1635-409D-9EDC-317827362B99}" type="pres">
      <dgm:prSet presAssocID="{7EBF4F41-FFB9-4A62-B7EB-3419E63A530B}" presName="vertTwo" presStyleCnt="0"/>
      <dgm:spPr/>
    </dgm:pt>
    <dgm:pt modelId="{C0CB1031-07F5-4EE5-B20D-86474DABF4C5}" type="pres">
      <dgm:prSet presAssocID="{7EBF4F41-FFB9-4A62-B7EB-3419E63A530B}" presName="txTwo" presStyleLbl="node2" presStyleIdx="3" presStyleCnt="4" custScaleX="139539" custScaleY="39298" custLinFactNeighborX="125" custLinFactNeighborY="-5379">
        <dgm:presLayoutVars>
          <dgm:chPref val="3"/>
        </dgm:presLayoutVars>
      </dgm:prSet>
      <dgm:spPr/>
      <dgm:t>
        <a:bodyPr/>
        <a:lstStyle/>
        <a:p>
          <a:endParaRPr lang="en-US"/>
        </a:p>
      </dgm:t>
    </dgm:pt>
    <dgm:pt modelId="{69C7E9BF-D31A-41F0-B7CC-D2C12FC7BE7C}" type="pres">
      <dgm:prSet presAssocID="{7EBF4F41-FFB9-4A62-B7EB-3419E63A530B}" presName="horzTwo" presStyleCnt="0"/>
      <dgm:spPr/>
    </dgm:pt>
  </dgm:ptLst>
  <dgm:cxnLst>
    <dgm:cxn modelId="{29EF61A9-4C65-4599-B75A-8F6224C8C0E4}" srcId="{BD88E7E7-1726-4635-8815-6D8A0B94BBF6}" destId="{FFDFE7A6-ACD4-4684-9FD5-AFF6652A219E}" srcOrd="0" destOrd="0" parTransId="{C42F4286-E9DA-4AA2-B4B3-794D6F7BC3E7}" sibTransId="{6211DD65-6BFE-4E80-8C8B-5B378450DE28}"/>
    <dgm:cxn modelId="{83AE2938-8615-484B-A7D5-D79F64250D90}" type="presOf" srcId="{FFDFE7A6-ACD4-4684-9FD5-AFF6652A219E}" destId="{4CAA12AA-5EBA-4B8A-BCE0-A51CAFF46DAE}" srcOrd="0" destOrd="0" presId="urn:microsoft.com/office/officeart/2005/8/layout/hierarchy4"/>
    <dgm:cxn modelId="{C124D9F6-40A2-45CA-8476-ADA773A17616}" type="presOf" srcId="{36C531E1-D0AF-463C-926F-051E54655DDB}" destId="{D62E3EB4-FB54-4B49-B25F-3C0754270A0E}" srcOrd="0" destOrd="0" presId="urn:microsoft.com/office/officeart/2005/8/layout/hierarchy4"/>
    <dgm:cxn modelId="{EA7E1E7C-65F2-4719-AF80-93F8F12289F3}" type="presOf" srcId="{59723FA3-0245-4079-B924-698DB5957B5D}" destId="{4689AD99-939E-4565-8009-D40AD29B5607}" srcOrd="0" destOrd="0" presId="urn:microsoft.com/office/officeart/2005/8/layout/hierarchy4"/>
    <dgm:cxn modelId="{2EE92154-7D70-44F0-AEEB-5CDFB6891646}" srcId="{BD88E7E7-1726-4635-8815-6D8A0B94BBF6}" destId="{59723FA3-0245-4079-B924-698DB5957B5D}" srcOrd="1" destOrd="0" parTransId="{F598D6B2-7E21-427C-B406-F891D62CC69A}" sibTransId="{EF0FC5F0-BD9C-474F-B566-801CE967BEB5}"/>
    <dgm:cxn modelId="{E46A2F86-7F1B-415C-B500-63B1BF84577F}" srcId="{36C531E1-D0AF-463C-926F-051E54655DDB}" destId="{BD88E7E7-1726-4635-8815-6D8A0B94BBF6}" srcOrd="0" destOrd="0" parTransId="{F2085A52-AD7F-44D0-B012-6FB5576BDD79}" sibTransId="{B64A851F-4922-4452-9104-4B5F8EFABA01}"/>
    <dgm:cxn modelId="{1B6A36A6-E733-4D44-B61F-433448F3392A}" type="presOf" srcId="{BD88E7E7-1726-4635-8815-6D8A0B94BBF6}" destId="{DB5876F0-5526-44AF-B995-B9101B627842}" srcOrd="0" destOrd="0" presId="urn:microsoft.com/office/officeart/2005/8/layout/hierarchy4"/>
    <dgm:cxn modelId="{68B2618A-097D-4432-84D5-F74783E87E73}" type="presOf" srcId="{2A8B05A7-1D23-46C9-996E-AC1E3EC49603}" destId="{1D3130AE-FEB3-4CE1-9D0A-EEC52203962C}" srcOrd="0" destOrd="0" presId="urn:microsoft.com/office/officeart/2005/8/layout/hierarchy4"/>
    <dgm:cxn modelId="{1BFC9121-14AA-44D1-A017-BF173628183F}" srcId="{BD88E7E7-1726-4635-8815-6D8A0B94BBF6}" destId="{2A8B05A7-1D23-46C9-996E-AC1E3EC49603}" srcOrd="2" destOrd="0" parTransId="{7059B5E3-D4F6-4E19-AAF7-5C65EC88E34A}" sibTransId="{784F4B56-935E-49BB-A5FD-E2EDB1ECF9F2}"/>
    <dgm:cxn modelId="{6604CA31-A91C-482C-9188-2EBC913CB22E}" type="presOf" srcId="{7EBF4F41-FFB9-4A62-B7EB-3419E63A530B}" destId="{C0CB1031-07F5-4EE5-B20D-86474DABF4C5}" srcOrd="0" destOrd="0" presId="urn:microsoft.com/office/officeart/2005/8/layout/hierarchy4"/>
    <dgm:cxn modelId="{1E5F3618-9638-45D6-858D-7A35E0787283}" srcId="{BD88E7E7-1726-4635-8815-6D8A0B94BBF6}" destId="{7EBF4F41-FFB9-4A62-B7EB-3419E63A530B}" srcOrd="3" destOrd="0" parTransId="{9E315D63-3ABF-49D6-8C1C-93E33A582EAD}" sibTransId="{FDE1C88F-2D0F-419A-8A03-A8C57B76CF27}"/>
    <dgm:cxn modelId="{F5EB32E5-F073-4970-98C6-BBC366011858}" type="presParOf" srcId="{D62E3EB4-FB54-4B49-B25F-3C0754270A0E}" destId="{266A8DB3-2504-4F18-B9AB-FD2DFD950AEC}" srcOrd="0" destOrd="0" presId="urn:microsoft.com/office/officeart/2005/8/layout/hierarchy4"/>
    <dgm:cxn modelId="{F2CCD2F8-773A-4626-8DBE-035B05E3272E}" type="presParOf" srcId="{266A8DB3-2504-4F18-B9AB-FD2DFD950AEC}" destId="{DB5876F0-5526-44AF-B995-B9101B627842}" srcOrd="0" destOrd="0" presId="urn:microsoft.com/office/officeart/2005/8/layout/hierarchy4"/>
    <dgm:cxn modelId="{20206799-B446-443F-81F7-C1BCE1BFFDEF}" type="presParOf" srcId="{266A8DB3-2504-4F18-B9AB-FD2DFD950AEC}" destId="{A911D0EF-1676-4D2E-879D-9B807FAEE119}" srcOrd="1" destOrd="0" presId="urn:microsoft.com/office/officeart/2005/8/layout/hierarchy4"/>
    <dgm:cxn modelId="{E8AF1501-EF0A-4F0F-BE6F-FEC55D3D7946}" type="presParOf" srcId="{266A8DB3-2504-4F18-B9AB-FD2DFD950AEC}" destId="{E168C896-7399-40B8-AF36-6640C163CE24}" srcOrd="2" destOrd="0" presId="urn:microsoft.com/office/officeart/2005/8/layout/hierarchy4"/>
    <dgm:cxn modelId="{9529CA5C-88C7-4581-B5E9-9BB19C32B68D}" type="presParOf" srcId="{E168C896-7399-40B8-AF36-6640C163CE24}" destId="{75E9806A-90D5-400E-933E-30E49A7FE4AA}" srcOrd="0" destOrd="0" presId="urn:microsoft.com/office/officeart/2005/8/layout/hierarchy4"/>
    <dgm:cxn modelId="{9F96E8E2-AB3E-4DE5-AF4C-DB093025169D}" type="presParOf" srcId="{75E9806A-90D5-400E-933E-30E49A7FE4AA}" destId="{4CAA12AA-5EBA-4B8A-BCE0-A51CAFF46DAE}" srcOrd="0" destOrd="0" presId="urn:microsoft.com/office/officeart/2005/8/layout/hierarchy4"/>
    <dgm:cxn modelId="{9605AD4D-7FE6-4D4A-90D1-BEC6636BADF9}" type="presParOf" srcId="{75E9806A-90D5-400E-933E-30E49A7FE4AA}" destId="{11AD1CF8-B83E-4692-9EBE-D6773682A1C7}" srcOrd="1" destOrd="0" presId="urn:microsoft.com/office/officeart/2005/8/layout/hierarchy4"/>
    <dgm:cxn modelId="{26E02FF4-A46C-476A-A4C3-703AD0E38974}" type="presParOf" srcId="{E168C896-7399-40B8-AF36-6640C163CE24}" destId="{DF6D3A6D-9E0C-476C-9878-AA412EC25A3F}" srcOrd="1" destOrd="0" presId="urn:microsoft.com/office/officeart/2005/8/layout/hierarchy4"/>
    <dgm:cxn modelId="{A2B2F68C-E979-4888-93C8-1EAED80F9040}" type="presParOf" srcId="{E168C896-7399-40B8-AF36-6640C163CE24}" destId="{5BF8B217-3F5C-4C1C-9809-78AD92EB0283}" srcOrd="2" destOrd="0" presId="urn:microsoft.com/office/officeart/2005/8/layout/hierarchy4"/>
    <dgm:cxn modelId="{CEE54E91-9B07-45DC-B9B1-B3D2A93313EE}" type="presParOf" srcId="{5BF8B217-3F5C-4C1C-9809-78AD92EB0283}" destId="{4689AD99-939E-4565-8009-D40AD29B5607}" srcOrd="0" destOrd="0" presId="urn:microsoft.com/office/officeart/2005/8/layout/hierarchy4"/>
    <dgm:cxn modelId="{F0B7880D-0640-459B-834E-17A1CA3D2983}" type="presParOf" srcId="{5BF8B217-3F5C-4C1C-9809-78AD92EB0283}" destId="{2A6FDD59-70CB-401E-A2F0-B4F116B2BEAD}" srcOrd="1" destOrd="0" presId="urn:microsoft.com/office/officeart/2005/8/layout/hierarchy4"/>
    <dgm:cxn modelId="{EEE43509-351F-47BF-9D3B-1049E793F4E1}" type="presParOf" srcId="{E168C896-7399-40B8-AF36-6640C163CE24}" destId="{8E397C21-3FA4-489D-8761-51D476C7F3D3}" srcOrd="3" destOrd="0" presId="urn:microsoft.com/office/officeart/2005/8/layout/hierarchy4"/>
    <dgm:cxn modelId="{01EA6089-606E-4FD3-8514-4D1582C66A39}" type="presParOf" srcId="{E168C896-7399-40B8-AF36-6640C163CE24}" destId="{91E9C4C9-45D7-4366-B610-E3FA21558828}" srcOrd="4" destOrd="0" presId="urn:microsoft.com/office/officeart/2005/8/layout/hierarchy4"/>
    <dgm:cxn modelId="{0F20033A-05E4-44FC-B9E4-83B8A0F9C03B}" type="presParOf" srcId="{91E9C4C9-45D7-4366-B610-E3FA21558828}" destId="{1D3130AE-FEB3-4CE1-9D0A-EEC52203962C}" srcOrd="0" destOrd="0" presId="urn:microsoft.com/office/officeart/2005/8/layout/hierarchy4"/>
    <dgm:cxn modelId="{3F3BE916-2105-4578-843E-509F3CAAD230}" type="presParOf" srcId="{91E9C4C9-45D7-4366-B610-E3FA21558828}" destId="{DC579CC5-0C70-4492-B678-B5A81A969AE0}" srcOrd="1" destOrd="0" presId="urn:microsoft.com/office/officeart/2005/8/layout/hierarchy4"/>
    <dgm:cxn modelId="{0F20F46C-9C52-4904-AEB8-250AA4F99B8D}" type="presParOf" srcId="{E168C896-7399-40B8-AF36-6640C163CE24}" destId="{967560BE-5478-4B0B-8D7C-98D73B864697}" srcOrd="5" destOrd="0" presId="urn:microsoft.com/office/officeart/2005/8/layout/hierarchy4"/>
    <dgm:cxn modelId="{B85208AB-A8D1-4A27-9602-5A4FB2B7FD29}" type="presParOf" srcId="{E168C896-7399-40B8-AF36-6640C163CE24}" destId="{925E5D42-1635-409D-9EDC-317827362B99}" srcOrd="6" destOrd="0" presId="urn:microsoft.com/office/officeart/2005/8/layout/hierarchy4"/>
    <dgm:cxn modelId="{6054B7AB-52FE-433E-A81F-5CA110263798}" type="presParOf" srcId="{925E5D42-1635-409D-9EDC-317827362B99}" destId="{C0CB1031-07F5-4EE5-B20D-86474DABF4C5}" srcOrd="0" destOrd="0" presId="urn:microsoft.com/office/officeart/2005/8/layout/hierarchy4"/>
    <dgm:cxn modelId="{90D1D49E-2BC2-4EA9-9954-C91A59DC2F07}" type="presParOf" srcId="{925E5D42-1635-409D-9EDC-317827362B99}" destId="{69C7E9BF-D31A-41F0-B7CC-D2C12FC7BE7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C0AF7-E837-463D-88DC-4A89E3BCC178}" type="doc">
      <dgm:prSet loTypeId="urn:microsoft.com/office/officeart/2005/8/layout/hProcess9" loCatId="process" qsTypeId="urn:microsoft.com/office/officeart/2005/8/quickstyle/simple2" qsCatId="simple" csTypeId="urn:microsoft.com/office/officeart/2005/8/colors/accent1_2" csCatId="accent1" phldr="1"/>
      <dgm:spPr/>
    </dgm:pt>
    <dgm:pt modelId="{732C1FB6-A200-446E-B4F8-EF3440567D54}">
      <dgm:prSet phldrT="[Text]"/>
      <dgm:spPr/>
      <dgm:t>
        <a:bodyPr/>
        <a:lstStyle/>
        <a:p>
          <a:r>
            <a:rPr lang="en-US" dirty="0" smtClean="0"/>
            <a:t>Selectors review individual LC lists &amp; save  retention decisions on spreadsheets</a:t>
          </a:r>
          <a:endParaRPr lang="en-US" dirty="0"/>
        </a:p>
      </dgm:t>
    </dgm:pt>
    <dgm:pt modelId="{0740A1FD-F4D1-432D-B654-8475435E272E}" type="parTrans" cxnId="{F89F0FDE-5619-412F-BE7D-41A6E3577AF3}">
      <dgm:prSet/>
      <dgm:spPr/>
      <dgm:t>
        <a:bodyPr/>
        <a:lstStyle/>
        <a:p>
          <a:endParaRPr lang="en-US"/>
        </a:p>
      </dgm:t>
    </dgm:pt>
    <dgm:pt modelId="{B8E87CE9-F9B9-435C-AB8A-BB3F9A627875}" type="sibTrans" cxnId="{F89F0FDE-5619-412F-BE7D-41A6E3577AF3}">
      <dgm:prSet/>
      <dgm:spPr/>
      <dgm:t>
        <a:bodyPr/>
        <a:lstStyle/>
        <a:p>
          <a:endParaRPr lang="en-US"/>
        </a:p>
      </dgm:t>
    </dgm:pt>
    <dgm:pt modelId="{1FE60D45-9873-4C72-ADDD-225A6CE6411B}">
      <dgm:prSet phldrT="[Text]"/>
      <dgm:spPr/>
      <dgm:t>
        <a:bodyPr/>
        <a:lstStyle/>
        <a:p>
          <a:r>
            <a:rPr lang="en-US" dirty="0" smtClean="0"/>
            <a:t>Selectors save completed lists to shared folder. </a:t>
          </a:r>
          <a:endParaRPr lang="en-US" dirty="0"/>
        </a:p>
      </dgm:t>
    </dgm:pt>
    <dgm:pt modelId="{B15588CE-0234-497C-A344-ACF6F1F06997}" type="parTrans" cxnId="{9225BF20-DB67-4D11-836D-73787862F157}">
      <dgm:prSet/>
      <dgm:spPr/>
      <dgm:t>
        <a:bodyPr/>
        <a:lstStyle/>
        <a:p>
          <a:endParaRPr lang="en-US"/>
        </a:p>
      </dgm:t>
    </dgm:pt>
    <dgm:pt modelId="{16D1F12D-03C4-4F6D-B40F-99B2A39BFE51}" type="sibTrans" cxnId="{9225BF20-DB67-4D11-836D-73787862F157}">
      <dgm:prSet/>
      <dgm:spPr/>
      <dgm:t>
        <a:bodyPr/>
        <a:lstStyle/>
        <a:p>
          <a:endParaRPr lang="en-US"/>
        </a:p>
      </dgm:t>
    </dgm:pt>
    <dgm:pt modelId="{060B10DC-D31A-4148-85A4-593EC5888087}">
      <dgm:prSet phldrT="[Text]"/>
      <dgm:spPr/>
      <dgm:t>
        <a:bodyPr/>
        <a:lstStyle/>
        <a:p>
          <a:r>
            <a:rPr lang="en-US" dirty="0" smtClean="0"/>
            <a:t>Metadata &amp; Stack Maintenance will withdraw marked items</a:t>
          </a:r>
          <a:endParaRPr lang="en-US" dirty="0"/>
        </a:p>
      </dgm:t>
    </dgm:pt>
    <dgm:pt modelId="{F3A646C3-DE3E-4EC7-A811-43FB5387A5EE}" type="parTrans" cxnId="{2BB90933-B569-4E01-9289-BA88E97AA17A}">
      <dgm:prSet/>
      <dgm:spPr/>
      <dgm:t>
        <a:bodyPr/>
        <a:lstStyle/>
        <a:p>
          <a:endParaRPr lang="en-US"/>
        </a:p>
      </dgm:t>
    </dgm:pt>
    <dgm:pt modelId="{E4519E64-A423-467D-B8DA-E2666D0A6D8C}" type="sibTrans" cxnId="{2BB90933-B569-4E01-9289-BA88E97AA17A}">
      <dgm:prSet/>
      <dgm:spPr/>
      <dgm:t>
        <a:bodyPr/>
        <a:lstStyle/>
        <a:p>
          <a:endParaRPr lang="en-US"/>
        </a:p>
      </dgm:t>
    </dgm:pt>
    <dgm:pt modelId="{FEE5E22D-20DB-4336-B586-A91BE19112C9}">
      <dgm:prSet phldrT="[Text]"/>
      <dgm:spPr/>
      <dgm:t>
        <a:bodyPr/>
        <a:lstStyle/>
        <a:p>
          <a:r>
            <a:rPr lang="en-US" dirty="0" smtClean="0"/>
            <a:t>Disposal options for discards are being explored </a:t>
          </a:r>
          <a:endParaRPr lang="en-US" dirty="0"/>
        </a:p>
      </dgm:t>
    </dgm:pt>
    <dgm:pt modelId="{148ACCFB-BA8A-48E3-AFE5-F9D35BDA9919}" type="parTrans" cxnId="{F69C0631-0413-4056-BABA-DA201747663E}">
      <dgm:prSet/>
      <dgm:spPr/>
      <dgm:t>
        <a:bodyPr/>
        <a:lstStyle/>
        <a:p>
          <a:endParaRPr lang="en-US"/>
        </a:p>
      </dgm:t>
    </dgm:pt>
    <dgm:pt modelId="{6DDF3302-23EB-4A98-BD0D-D34F3ED66D39}" type="sibTrans" cxnId="{F69C0631-0413-4056-BABA-DA201747663E}">
      <dgm:prSet/>
      <dgm:spPr/>
      <dgm:t>
        <a:bodyPr/>
        <a:lstStyle/>
        <a:p>
          <a:endParaRPr lang="en-US"/>
        </a:p>
      </dgm:t>
    </dgm:pt>
    <dgm:pt modelId="{370C1CD7-873C-40B2-8106-28D59E7C5942}">
      <dgm:prSet phldrT="[Text]"/>
      <dgm:spPr/>
      <dgm:t>
        <a:bodyPr/>
        <a:lstStyle/>
        <a:p>
          <a:r>
            <a:rPr lang="en-US" dirty="0" smtClean="0"/>
            <a:t>Lists of items identified as discard or SC will be sent to Metadata &amp; Stack Maintenance</a:t>
          </a:r>
          <a:endParaRPr lang="en-US" dirty="0"/>
        </a:p>
      </dgm:t>
    </dgm:pt>
    <dgm:pt modelId="{24690C94-1BCC-4321-9215-EECEBCA06457}" type="parTrans" cxnId="{49FC2824-FE39-4EC1-9A1C-6D0F218FE6EC}">
      <dgm:prSet/>
      <dgm:spPr/>
      <dgm:t>
        <a:bodyPr/>
        <a:lstStyle/>
        <a:p>
          <a:endParaRPr lang="en-US"/>
        </a:p>
      </dgm:t>
    </dgm:pt>
    <dgm:pt modelId="{E68AD768-1549-485A-A7D8-0A7350FD30BA}" type="sibTrans" cxnId="{49FC2824-FE39-4EC1-9A1C-6D0F218FE6EC}">
      <dgm:prSet/>
      <dgm:spPr/>
      <dgm:t>
        <a:bodyPr/>
        <a:lstStyle/>
        <a:p>
          <a:endParaRPr lang="en-US"/>
        </a:p>
      </dgm:t>
    </dgm:pt>
    <dgm:pt modelId="{AE0F4259-2385-4F95-BB89-4023B3C91646}" type="pres">
      <dgm:prSet presAssocID="{757C0AF7-E837-463D-88DC-4A89E3BCC178}" presName="CompostProcess" presStyleCnt="0">
        <dgm:presLayoutVars>
          <dgm:dir/>
          <dgm:resizeHandles val="exact"/>
        </dgm:presLayoutVars>
      </dgm:prSet>
      <dgm:spPr/>
    </dgm:pt>
    <dgm:pt modelId="{C600FF90-2141-4EA2-9D14-9E3A99C39A8B}" type="pres">
      <dgm:prSet presAssocID="{757C0AF7-E837-463D-88DC-4A89E3BCC178}" presName="arrow" presStyleLbl="bgShp" presStyleIdx="0" presStyleCnt="1" custScaleX="117647"/>
      <dgm:spPr/>
    </dgm:pt>
    <dgm:pt modelId="{9EED0F2C-9E52-48AF-9733-CF14FBA60589}" type="pres">
      <dgm:prSet presAssocID="{757C0AF7-E837-463D-88DC-4A89E3BCC178}" presName="linearProcess" presStyleCnt="0"/>
      <dgm:spPr/>
    </dgm:pt>
    <dgm:pt modelId="{3DC1CCF1-E356-4C42-9BCD-1A8FF475A824}" type="pres">
      <dgm:prSet presAssocID="{732C1FB6-A200-446E-B4F8-EF3440567D54}" presName="textNode" presStyleLbl="node1" presStyleIdx="0" presStyleCnt="5" custLinFactNeighborX="-79614" custLinFactNeighborY="2917">
        <dgm:presLayoutVars>
          <dgm:bulletEnabled val="1"/>
        </dgm:presLayoutVars>
      </dgm:prSet>
      <dgm:spPr/>
      <dgm:t>
        <a:bodyPr/>
        <a:lstStyle/>
        <a:p>
          <a:endParaRPr lang="en-US"/>
        </a:p>
      </dgm:t>
    </dgm:pt>
    <dgm:pt modelId="{C0D0ED8F-03E0-4458-9453-3E43BDFFAF23}" type="pres">
      <dgm:prSet presAssocID="{B8E87CE9-F9B9-435C-AB8A-BB3F9A627875}" presName="sibTrans" presStyleCnt="0"/>
      <dgm:spPr/>
    </dgm:pt>
    <dgm:pt modelId="{C6A946C4-B8F7-4B39-8AD0-4D65C61909F1}" type="pres">
      <dgm:prSet presAssocID="{1FE60D45-9873-4C72-ADDD-225A6CE6411B}" presName="textNode" presStyleLbl="node1" presStyleIdx="1" presStyleCnt="5" custScaleY="98307" custLinFactX="-3349" custLinFactNeighborX="-100000" custLinFactNeighborY="2264">
        <dgm:presLayoutVars>
          <dgm:bulletEnabled val="1"/>
        </dgm:presLayoutVars>
      </dgm:prSet>
      <dgm:spPr/>
      <dgm:t>
        <a:bodyPr/>
        <a:lstStyle/>
        <a:p>
          <a:endParaRPr lang="en-US"/>
        </a:p>
      </dgm:t>
    </dgm:pt>
    <dgm:pt modelId="{F637A0BC-C498-45E4-9C0F-FC9B5DB7D226}" type="pres">
      <dgm:prSet presAssocID="{16D1F12D-03C4-4F6D-B40F-99B2A39BFE51}" presName="sibTrans" presStyleCnt="0"/>
      <dgm:spPr/>
    </dgm:pt>
    <dgm:pt modelId="{177B36DB-8EBB-4A50-907D-6B468E72FF48}" type="pres">
      <dgm:prSet presAssocID="{370C1CD7-873C-40B2-8106-28D59E7C5942}" presName="textNode" presStyleLbl="node1" presStyleIdx="2" presStyleCnt="5" custLinFactX="-4392" custLinFactNeighborX="-100000" custLinFactNeighborY="3396">
        <dgm:presLayoutVars>
          <dgm:bulletEnabled val="1"/>
        </dgm:presLayoutVars>
      </dgm:prSet>
      <dgm:spPr/>
      <dgm:t>
        <a:bodyPr/>
        <a:lstStyle/>
        <a:p>
          <a:endParaRPr lang="en-US"/>
        </a:p>
      </dgm:t>
    </dgm:pt>
    <dgm:pt modelId="{8AD873DE-1F3C-4EB9-82ED-F4603AD5584C}" type="pres">
      <dgm:prSet presAssocID="{E68AD768-1549-485A-A7D8-0A7350FD30BA}" presName="sibTrans" presStyleCnt="0"/>
      <dgm:spPr/>
    </dgm:pt>
    <dgm:pt modelId="{D8D2F187-BD70-4311-AD45-1B429B2BD9C2}" type="pres">
      <dgm:prSet presAssocID="{060B10DC-D31A-4148-85A4-593EC5888087}" presName="textNode" presStyleLbl="node1" presStyleIdx="3" presStyleCnt="5" custLinFactX="-5958" custLinFactNeighborX="-100000" custLinFactNeighborY="3962">
        <dgm:presLayoutVars>
          <dgm:bulletEnabled val="1"/>
        </dgm:presLayoutVars>
      </dgm:prSet>
      <dgm:spPr/>
      <dgm:t>
        <a:bodyPr/>
        <a:lstStyle/>
        <a:p>
          <a:endParaRPr lang="en-US"/>
        </a:p>
      </dgm:t>
    </dgm:pt>
    <dgm:pt modelId="{87061675-CE39-4F5F-8C7B-1B2F6672ECE6}" type="pres">
      <dgm:prSet presAssocID="{E4519E64-A423-467D-B8DA-E2666D0A6D8C}" presName="sibTrans" presStyleCnt="0"/>
      <dgm:spPr/>
    </dgm:pt>
    <dgm:pt modelId="{9BBD4F28-300C-489D-A058-E7BAD362A0C4}" type="pres">
      <dgm:prSet presAssocID="{FEE5E22D-20DB-4336-B586-A91BE19112C9}" presName="textNode" presStyleLbl="node1" presStyleIdx="4" presStyleCnt="5" custScaleX="83871" custScaleY="97156" custLinFactX="-8977" custLinFactNeighborX="-100000" custLinFactNeighborY="2264">
        <dgm:presLayoutVars>
          <dgm:bulletEnabled val="1"/>
        </dgm:presLayoutVars>
      </dgm:prSet>
      <dgm:spPr/>
      <dgm:t>
        <a:bodyPr/>
        <a:lstStyle/>
        <a:p>
          <a:endParaRPr lang="en-US"/>
        </a:p>
      </dgm:t>
    </dgm:pt>
  </dgm:ptLst>
  <dgm:cxnLst>
    <dgm:cxn modelId="{F89F0FDE-5619-412F-BE7D-41A6E3577AF3}" srcId="{757C0AF7-E837-463D-88DC-4A89E3BCC178}" destId="{732C1FB6-A200-446E-B4F8-EF3440567D54}" srcOrd="0" destOrd="0" parTransId="{0740A1FD-F4D1-432D-B654-8475435E272E}" sibTransId="{B8E87CE9-F9B9-435C-AB8A-BB3F9A627875}"/>
    <dgm:cxn modelId="{9225BF20-DB67-4D11-836D-73787862F157}" srcId="{757C0AF7-E837-463D-88DC-4A89E3BCC178}" destId="{1FE60D45-9873-4C72-ADDD-225A6CE6411B}" srcOrd="1" destOrd="0" parTransId="{B15588CE-0234-497C-A344-ACF6F1F06997}" sibTransId="{16D1F12D-03C4-4F6D-B40F-99B2A39BFE51}"/>
    <dgm:cxn modelId="{241CA356-D4EB-447A-B6E9-108757FBA698}" type="presOf" srcId="{732C1FB6-A200-446E-B4F8-EF3440567D54}" destId="{3DC1CCF1-E356-4C42-9BCD-1A8FF475A824}" srcOrd="0" destOrd="0" presId="urn:microsoft.com/office/officeart/2005/8/layout/hProcess9"/>
    <dgm:cxn modelId="{DF51BC30-F0CE-42E7-8678-5114AFF34AA5}" type="presOf" srcId="{060B10DC-D31A-4148-85A4-593EC5888087}" destId="{D8D2F187-BD70-4311-AD45-1B429B2BD9C2}" srcOrd="0" destOrd="0" presId="urn:microsoft.com/office/officeart/2005/8/layout/hProcess9"/>
    <dgm:cxn modelId="{FBA4D6FD-F051-42D9-BDB8-C92274634B8F}" type="presOf" srcId="{370C1CD7-873C-40B2-8106-28D59E7C5942}" destId="{177B36DB-8EBB-4A50-907D-6B468E72FF48}" srcOrd="0" destOrd="0" presId="urn:microsoft.com/office/officeart/2005/8/layout/hProcess9"/>
    <dgm:cxn modelId="{F69C0631-0413-4056-BABA-DA201747663E}" srcId="{757C0AF7-E837-463D-88DC-4A89E3BCC178}" destId="{FEE5E22D-20DB-4336-B586-A91BE19112C9}" srcOrd="4" destOrd="0" parTransId="{148ACCFB-BA8A-48E3-AFE5-F9D35BDA9919}" sibTransId="{6DDF3302-23EB-4A98-BD0D-D34F3ED66D39}"/>
    <dgm:cxn modelId="{C1649E44-FF05-43CC-B2BA-1743B13498E5}" type="presOf" srcId="{1FE60D45-9873-4C72-ADDD-225A6CE6411B}" destId="{C6A946C4-B8F7-4B39-8AD0-4D65C61909F1}" srcOrd="0" destOrd="0" presId="urn:microsoft.com/office/officeart/2005/8/layout/hProcess9"/>
    <dgm:cxn modelId="{C36722AD-9E4F-4E79-9117-4478B6037E5B}" type="presOf" srcId="{FEE5E22D-20DB-4336-B586-A91BE19112C9}" destId="{9BBD4F28-300C-489D-A058-E7BAD362A0C4}" srcOrd="0" destOrd="0" presId="urn:microsoft.com/office/officeart/2005/8/layout/hProcess9"/>
    <dgm:cxn modelId="{49FC2824-FE39-4EC1-9A1C-6D0F218FE6EC}" srcId="{757C0AF7-E837-463D-88DC-4A89E3BCC178}" destId="{370C1CD7-873C-40B2-8106-28D59E7C5942}" srcOrd="2" destOrd="0" parTransId="{24690C94-1BCC-4321-9215-EECEBCA06457}" sibTransId="{E68AD768-1549-485A-A7D8-0A7350FD30BA}"/>
    <dgm:cxn modelId="{5EB03AA2-A0B2-40CA-A21C-0F24ADD7667D}" type="presOf" srcId="{757C0AF7-E837-463D-88DC-4A89E3BCC178}" destId="{AE0F4259-2385-4F95-BB89-4023B3C91646}" srcOrd="0" destOrd="0" presId="urn:microsoft.com/office/officeart/2005/8/layout/hProcess9"/>
    <dgm:cxn modelId="{2BB90933-B569-4E01-9289-BA88E97AA17A}" srcId="{757C0AF7-E837-463D-88DC-4A89E3BCC178}" destId="{060B10DC-D31A-4148-85A4-593EC5888087}" srcOrd="3" destOrd="0" parTransId="{F3A646C3-DE3E-4EC7-A811-43FB5387A5EE}" sibTransId="{E4519E64-A423-467D-B8DA-E2666D0A6D8C}"/>
    <dgm:cxn modelId="{E9F10E4C-239A-4BAD-9A82-D85A6762C513}" type="presParOf" srcId="{AE0F4259-2385-4F95-BB89-4023B3C91646}" destId="{C600FF90-2141-4EA2-9D14-9E3A99C39A8B}" srcOrd="0" destOrd="0" presId="urn:microsoft.com/office/officeart/2005/8/layout/hProcess9"/>
    <dgm:cxn modelId="{82C1B1A8-DE3D-4772-9F33-8FDEEBAE09AD}" type="presParOf" srcId="{AE0F4259-2385-4F95-BB89-4023B3C91646}" destId="{9EED0F2C-9E52-48AF-9733-CF14FBA60589}" srcOrd="1" destOrd="0" presId="urn:microsoft.com/office/officeart/2005/8/layout/hProcess9"/>
    <dgm:cxn modelId="{F070B28E-4569-454A-869C-C0790C48DC54}" type="presParOf" srcId="{9EED0F2C-9E52-48AF-9733-CF14FBA60589}" destId="{3DC1CCF1-E356-4C42-9BCD-1A8FF475A824}" srcOrd="0" destOrd="0" presId="urn:microsoft.com/office/officeart/2005/8/layout/hProcess9"/>
    <dgm:cxn modelId="{574DCC36-018B-4402-AAD6-8F06C8105381}" type="presParOf" srcId="{9EED0F2C-9E52-48AF-9733-CF14FBA60589}" destId="{C0D0ED8F-03E0-4458-9453-3E43BDFFAF23}" srcOrd="1" destOrd="0" presId="urn:microsoft.com/office/officeart/2005/8/layout/hProcess9"/>
    <dgm:cxn modelId="{D0FAB084-9532-4180-869C-3860A359906E}" type="presParOf" srcId="{9EED0F2C-9E52-48AF-9733-CF14FBA60589}" destId="{C6A946C4-B8F7-4B39-8AD0-4D65C61909F1}" srcOrd="2" destOrd="0" presId="urn:microsoft.com/office/officeart/2005/8/layout/hProcess9"/>
    <dgm:cxn modelId="{0266B30B-07A0-4136-953E-3B9A35731C50}" type="presParOf" srcId="{9EED0F2C-9E52-48AF-9733-CF14FBA60589}" destId="{F637A0BC-C498-45E4-9C0F-FC9B5DB7D226}" srcOrd="3" destOrd="0" presId="urn:microsoft.com/office/officeart/2005/8/layout/hProcess9"/>
    <dgm:cxn modelId="{01D9E2D6-4C9B-44A6-B919-24E9D50C312B}" type="presParOf" srcId="{9EED0F2C-9E52-48AF-9733-CF14FBA60589}" destId="{177B36DB-8EBB-4A50-907D-6B468E72FF48}" srcOrd="4" destOrd="0" presId="urn:microsoft.com/office/officeart/2005/8/layout/hProcess9"/>
    <dgm:cxn modelId="{41557DC6-CB35-4251-ACBA-9336B41D4EB2}" type="presParOf" srcId="{9EED0F2C-9E52-48AF-9733-CF14FBA60589}" destId="{8AD873DE-1F3C-4EB9-82ED-F4603AD5584C}" srcOrd="5" destOrd="0" presId="urn:microsoft.com/office/officeart/2005/8/layout/hProcess9"/>
    <dgm:cxn modelId="{BB0FA97F-69AB-496E-95FE-546DE5F3BBD5}" type="presParOf" srcId="{9EED0F2C-9E52-48AF-9733-CF14FBA60589}" destId="{D8D2F187-BD70-4311-AD45-1B429B2BD9C2}" srcOrd="6" destOrd="0" presId="urn:microsoft.com/office/officeart/2005/8/layout/hProcess9"/>
    <dgm:cxn modelId="{4D6D08A9-96B2-4BFD-AC62-EE653D23810A}" type="presParOf" srcId="{9EED0F2C-9E52-48AF-9733-CF14FBA60589}" destId="{87061675-CE39-4F5F-8C7B-1B2F6672ECE6}" srcOrd="7" destOrd="0" presId="urn:microsoft.com/office/officeart/2005/8/layout/hProcess9"/>
    <dgm:cxn modelId="{3E798FE3-91C8-4E83-9F6E-EA1ED6C9D6D0}" type="presParOf" srcId="{9EED0F2C-9E52-48AF-9733-CF14FBA60589}" destId="{9BBD4F28-300C-489D-A058-E7BAD362A0C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876F0-5526-44AF-B995-B9101B627842}">
      <dsp:nvSpPr>
        <dsp:cNvPr id="0" name=""/>
        <dsp:cNvSpPr/>
      </dsp:nvSpPr>
      <dsp:spPr>
        <a:xfrm>
          <a:off x="0" y="731752"/>
          <a:ext cx="11734183" cy="1672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COPPUL SPAN (shared print archive network)</a:t>
          </a:r>
        </a:p>
        <a:p>
          <a:pPr lvl="0" algn="ctr" defTabSz="1778000">
            <a:lnSpc>
              <a:spcPct val="90000"/>
            </a:lnSpc>
            <a:spcBef>
              <a:spcPct val="0"/>
            </a:spcBef>
            <a:spcAft>
              <a:spcPct val="35000"/>
            </a:spcAft>
          </a:pPr>
          <a:r>
            <a:rPr lang="en-US" sz="3600" kern="1200" dirty="0" smtClean="0"/>
            <a:t>series of projects in phases</a:t>
          </a:r>
          <a:endParaRPr lang="en-US" sz="3600" kern="1200" dirty="0"/>
        </a:p>
      </dsp:txBody>
      <dsp:txXfrm>
        <a:off x="48987" y="780739"/>
        <a:ext cx="11636209" cy="1574578"/>
      </dsp:txXfrm>
    </dsp:sp>
    <dsp:sp modelId="{4CAA12AA-5EBA-4B8A-BCE0-A51CAFF46DAE}">
      <dsp:nvSpPr>
        <dsp:cNvPr id="0" name=""/>
        <dsp:cNvSpPr/>
      </dsp:nvSpPr>
      <dsp:spPr>
        <a:xfrm>
          <a:off x="1994" y="2797861"/>
          <a:ext cx="2462626" cy="2569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Phase 1</a:t>
          </a:r>
        </a:p>
        <a:p>
          <a:pPr lvl="0" algn="ctr" defTabSz="1244600">
            <a:lnSpc>
              <a:spcPct val="90000"/>
            </a:lnSpc>
            <a:spcBef>
              <a:spcPct val="0"/>
            </a:spcBef>
            <a:spcAft>
              <a:spcPct val="35000"/>
            </a:spcAft>
          </a:pPr>
          <a:r>
            <a:rPr lang="en-US" sz="2800" b="1" kern="1200" dirty="0" smtClean="0"/>
            <a:t>2012-13 </a:t>
          </a:r>
        </a:p>
      </dsp:txBody>
      <dsp:txXfrm>
        <a:off x="74122" y="2869989"/>
        <a:ext cx="2318370" cy="2425149"/>
      </dsp:txXfrm>
    </dsp:sp>
    <dsp:sp modelId="{4689AD99-939E-4565-8009-D40AD29B5607}">
      <dsp:nvSpPr>
        <dsp:cNvPr id="0" name=""/>
        <dsp:cNvSpPr/>
      </dsp:nvSpPr>
      <dsp:spPr>
        <a:xfrm>
          <a:off x="2655674" y="2798057"/>
          <a:ext cx="2539861" cy="2568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Phase 2 </a:t>
          </a:r>
        </a:p>
        <a:p>
          <a:pPr lvl="0" algn="ctr" defTabSz="1244600">
            <a:lnSpc>
              <a:spcPct val="90000"/>
            </a:lnSpc>
            <a:spcBef>
              <a:spcPct val="0"/>
            </a:spcBef>
            <a:spcAft>
              <a:spcPct val="35000"/>
            </a:spcAft>
          </a:pPr>
          <a:r>
            <a:rPr lang="en-US" sz="2800" b="1" kern="1200" dirty="0" smtClean="0"/>
            <a:t>2013-14</a:t>
          </a:r>
        </a:p>
      </dsp:txBody>
      <dsp:txXfrm>
        <a:off x="2730064" y="2872447"/>
        <a:ext cx="2391081" cy="2419709"/>
      </dsp:txXfrm>
    </dsp:sp>
    <dsp:sp modelId="{1D3130AE-FEB3-4CE1-9D0A-EEC52203962C}">
      <dsp:nvSpPr>
        <dsp:cNvPr id="0" name=""/>
        <dsp:cNvSpPr/>
      </dsp:nvSpPr>
      <dsp:spPr>
        <a:xfrm>
          <a:off x="5390998" y="2797861"/>
          <a:ext cx="2433167" cy="2569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Phase 3</a:t>
          </a:r>
        </a:p>
        <a:p>
          <a:pPr lvl="0" algn="ctr" defTabSz="1244600">
            <a:lnSpc>
              <a:spcPct val="90000"/>
            </a:lnSpc>
            <a:spcBef>
              <a:spcPct val="0"/>
            </a:spcBef>
            <a:spcAft>
              <a:spcPct val="35000"/>
            </a:spcAft>
          </a:pPr>
          <a:r>
            <a:rPr lang="en-US" sz="2800" b="1" kern="1200" dirty="0" smtClean="0"/>
            <a:t>2014-16</a:t>
          </a:r>
          <a:endParaRPr lang="en-US" sz="2800" b="1" kern="1200" dirty="0"/>
        </a:p>
      </dsp:txBody>
      <dsp:txXfrm>
        <a:off x="5462263" y="2869126"/>
        <a:ext cx="2290637" cy="2426875"/>
      </dsp:txXfrm>
    </dsp:sp>
    <dsp:sp modelId="{C0CB1031-07F5-4EE5-B20D-86474DABF4C5}">
      <dsp:nvSpPr>
        <dsp:cNvPr id="0" name=""/>
        <dsp:cNvSpPr/>
      </dsp:nvSpPr>
      <dsp:spPr>
        <a:xfrm>
          <a:off x="8101716" y="2797861"/>
          <a:ext cx="3640984" cy="2569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Phase 4</a:t>
          </a:r>
        </a:p>
        <a:p>
          <a:pPr lvl="0" algn="ctr" defTabSz="1244600">
            <a:lnSpc>
              <a:spcPct val="90000"/>
            </a:lnSpc>
            <a:spcBef>
              <a:spcPct val="0"/>
            </a:spcBef>
            <a:spcAft>
              <a:spcPct val="35000"/>
            </a:spcAft>
          </a:pPr>
          <a:r>
            <a:rPr lang="en-US" sz="2800" b="1" kern="1200" dirty="0" smtClean="0"/>
            <a:t>2016-18</a:t>
          </a:r>
          <a:endParaRPr lang="en-US" sz="2800" b="1" kern="1200" dirty="0"/>
        </a:p>
      </dsp:txBody>
      <dsp:txXfrm>
        <a:off x="8176971" y="2873116"/>
        <a:ext cx="3490474" cy="2418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0FF90-2141-4EA2-9D14-9E3A99C39A8B}">
      <dsp:nvSpPr>
        <dsp:cNvPr id="0" name=""/>
        <dsp:cNvSpPr/>
      </dsp:nvSpPr>
      <dsp:spPr>
        <a:xfrm>
          <a:off x="2" y="0"/>
          <a:ext cx="10982893" cy="48659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1CCF1-E356-4C42-9BCD-1A8FF475A824}">
      <dsp:nvSpPr>
        <dsp:cNvPr id="0" name=""/>
        <dsp:cNvSpPr/>
      </dsp:nvSpPr>
      <dsp:spPr>
        <a:xfrm>
          <a:off x="88136" y="1516562"/>
          <a:ext cx="2111360" cy="19463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Selectors review individual LC lists &amp; save  retention decisions on spreadsheets</a:t>
          </a:r>
          <a:endParaRPr lang="en-US" sz="1900" kern="1200" dirty="0"/>
        </a:p>
      </dsp:txBody>
      <dsp:txXfrm>
        <a:off x="183151" y="1611577"/>
        <a:ext cx="1921330" cy="1756352"/>
      </dsp:txXfrm>
    </dsp:sp>
    <dsp:sp modelId="{C6A946C4-B8F7-4B39-8AD0-4D65C61909F1}">
      <dsp:nvSpPr>
        <dsp:cNvPr id="0" name=""/>
        <dsp:cNvSpPr/>
      </dsp:nvSpPr>
      <dsp:spPr>
        <a:xfrm>
          <a:off x="2212834" y="1520329"/>
          <a:ext cx="2111360" cy="19134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Selectors save completed lists to shared folder. </a:t>
          </a:r>
          <a:endParaRPr lang="en-US" sz="1900" kern="1200" dirty="0"/>
        </a:p>
      </dsp:txBody>
      <dsp:txXfrm>
        <a:off x="2306240" y="1613735"/>
        <a:ext cx="1924548" cy="1726618"/>
      </dsp:txXfrm>
    </dsp:sp>
    <dsp:sp modelId="{177B36DB-8EBB-4A50-907D-6B468E72FF48}">
      <dsp:nvSpPr>
        <dsp:cNvPr id="0" name=""/>
        <dsp:cNvSpPr/>
      </dsp:nvSpPr>
      <dsp:spPr>
        <a:xfrm>
          <a:off x="4407741" y="1525885"/>
          <a:ext cx="2111360" cy="19463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Lists of items identified as discard or SC will be sent to Metadata &amp; Stack Maintenance</a:t>
          </a:r>
          <a:endParaRPr lang="en-US" sz="1900" kern="1200" dirty="0"/>
        </a:p>
      </dsp:txBody>
      <dsp:txXfrm>
        <a:off x="4502756" y="1620900"/>
        <a:ext cx="1921330" cy="1756352"/>
      </dsp:txXfrm>
    </dsp:sp>
    <dsp:sp modelId="{D8D2F187-BD70-4311-AD45-1B429B2BD9C2}">
      <dsp:nvSpPr>
        <dsp:cNvPr id="0" name=""/>
        <dsp:cNvSpPr/>
      </dsp:nvSpPr>
      <dsp:spPr>
        <a:xfrm>
          <a:off x="6591605" y="1536902"/>
          <a:ext cx="2111360" cy="19463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Metadata &amp; Stack Maintenance will withdraw marked items</a:t>
          </a:r>
          <a:endParaRPr lang="en-US" sz="1900" kern="1200" dirty="0"/>
        </a:p>
      </dsp:txBody>
      <dsp:txXfrm>
        <a:off x="6686620" y="1631917"/>
        <a:ext cx="1921330" cy="1756352"/>
      </dsp:txXfrm>
    </dsp:sp>
    <dsp:sp modelId="{9BBD4F28-300C-489D-A058-E7BAD362A0C4}">
      <dsp:nvSpPr>
        <dsp:cNvPr id="0" name=""/>
        <dsp:cNvSpPr/>
      </dsp:nvSpPr>
      <dsp:spPr>
        <a:xfrm>
          <a:off x="8744791" y="1531530"/>
          <a:ext cx="1770819" cy="18910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Disposal options for discards are being explored </a:t>
          </a:r>
          <a:endParaRPr lang="en-US" sz="1900" kern="1200" dirty="0"/>
        </a:p>
      </dsp:txBody>
      <dsp:txXfrm>
        <a:off x="8831235" y="1617974"/>
        <a:ext cx="1597931" cy="1718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FD6AF0-29DE-4D9C-B067-6FF3937F25A4}" type="datetimeFigureOut">
              <a:rPr lang="en-CA" smtClean="0"/>
              <a:t>2018-04-25</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E8E573D-7651-4660-8EAA-97EC107EACFA}" type="slidenum">
              <a:rPr lang="en-CA" smtClean="0"/>
              <a:t>‹#›</a:t>
            </a:fld>
            <a:endParaRPr lang="en-CA"/>
          </a:p>
        </p:txBody>
      </p:sp>
    </p:spTree>
    <p:extLst>
      <p:ext uri="{BB962C8B-B14F-4D97-AF65-F5344CB8AC3E}">
        <p14:creationId xmlns:p14="http://schemas.microsoft.com/office/powerpoint/2010/main" val="2598995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8BC178-E7C2-495B-AEC8-3607ED6A891B}" type="datetimeFigureOut">
              <a:rPr lang="en-CA" smtClean="0"/>
              <a:t>2018-04-25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CBA463-E1F6-4FAD-8BDC-E4B4EDBB2C0B}" type="slidenum">
              <a:rPr lang="en-CA" smtClean="0"/>
              <a:t>‹#›</a:t>
            </a:fld>
            <a:endParaRPr lang="en-CA"/>
          </a:p>
        </p:txBody>
      </p:sp>
    </p:spTree>
    <p:extLst>
      <p:ext uri="{BB962C8B-B14F-4D97-AF65-F5344CB8AC3E}">
        <p14:creationId xmlns:p14="http://schemas.microsoft.com/office/powerpoint/2010/main" val="208979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1 and Phase 2:</a:t>
            </a:r>
          </a:p>
          <a:p>
            <a:r>
              <a:rPr lang="en-US" dirty="0" smtClean="0"/>
              <a:t>Focus on low use, low  and medium risk journals</a:t>
            </a:r>
          </a:p>
          <a:p>
            <a:r>
              <a:rPr lang="en-US" dirty="0" smtClean="0"/>
              <a:t>Archive Holders/Supporters</a:t>
            </a:r>
          </a:p>
          <a:p>
            <a:r>
              <a:rPr lang="en-US" dirty="0" smtClean="0"/>
              <a:t>Holdings notes  to include retention  commitment</a:t>
            </a:r>
          </a:p>
          <a:p>
            <a:r>
              <a:rPr lang="en-US" dirty="0" smtClean="0"/>
              <a:t>Example: 583 1#$a Committed to retain$c20120810$d20221231$fCOPPUL SPAN$5BVAU</a:t>
            </a:r>
          </a:p>
          <a:p>
            <a:r>
              <a:rPr lang="en-US" dirty="0" smtClean="0"/>
              <a:t>Approximately 3000 journals across COPPUL members </a:t>
            </a:r>
          </a:p>
          <a:p>
            <a:r>
              <a:rPr lang="en-US" dirty="0" smtClean="0"/>
              <a:t>Mandate for Phase 1 and 2: Preservation and Shelf space reclamation	</a:t>
            </a:r>
          </a:p>
          <a:p>
            <a:r>
              <a:rPr lang="en-US" dirty="0" smtClean="0"/>
              <a:t>Phase 3: High Risk Journals/preceding and continuation titles</a:t>
            </a:r>
          </a:p>
          <a:p>
            <a:r>
              <a:rPr lang="en-US" dirty="0" smtClean="0"/>
              <a:t>Phase 3 &amp; 4: Government Documents (first phase Stats Can)</a:t>
            </a:r>
          </a:p>
          <a:p>
            <a:r>
              <a:rPr lang="en-US" dirty="0" smtClean="0"/>
              <a:t>Phase 4: Monographs</a:t>
            </a:r>
          </a:p>
          <a:p>
            <a:endParaRPr lang="en-CA" dirty="0"/>
          </a:p>
        </p:txBody>
      </p:sp>
      <p:sp>
        <p:nvSpPr>
          <p:cNvPr id="4" name="Slide Number Placeholder 3"/>
          <p:cNvSpPr>
            <a:spLocks noGrp="1"/>
          </p:cNvSpPr>
          <p:nvPr>
            <p:ph type="sldNum" sz="quarter" idx="10"/>
          </p:nvPr>
        </p:nvSpPr>
        <p:spPr/>
        <p:txBody>
          <a:bodyPr/>
          <a:lstStyle/>
          <a:p>
            <a:fld id="{8CCBA463-E1F6-4FAD-8BDC-E4B4EDBB2C0B}" type="slidenum">
              <a:rPr lang="en-CA" smtClean="0"/>
              <a:t>3</a:t>
            </a:fld>
            <a:endParaRPr lang="en-CA"/>
          </a:p>
        </p:txBody>
      </p:sp>
    </p:spTree>
    <p:extLst>
      <p:ext uri="{BB962C8B-B14F-4D97-AF65-F5344CB8AC3E}">
        <p14:creationId xmlns:p14="http://schemas.microsoft.com/office/powerpoint/2010/main" val="334397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built-in queries in </a:t>
            </a:r>
            <a:r>
              <a:rPr lang="en-US" baseline="0" dirty="0" err="1" smtClean="0"/>
              <a:t>GreenGlass</a:t>
            </a:r>
            <a:r>
              <a:rPr lang="en-US" baseline="0" dirty="0" smtClean="0"/>
              <a:t> that are very useful – e.g. zero recorded use items, items published more than 10 years ago, etc.  VIU was interested to see that our print collection is better used than average, with a zero-use rate of 21% vs. 41% among other Sustainable Collections Services clients!   You can click on the “Filtered Items” numbers to see a list of the items, filter the list further, and export the list to Excel…</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6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default</a:t>
            </a:r>
            <a:r>
              <a:rPr lang="en-US" baseline="0" dirty="0" smtClean="0"/>
              <a:t> “Zero recorded uses” query for VIU’s collection in </a:t>
            </a:r>
            <a:r>
              <a:rPr lang="en-US" baseline="0" dirty="0" err="1" smtClean="0"/>
              <a:t>GreenGlass</a:t>
            </a:r>
            <a:r>
              <a:rPr lang="en-US" baseline="0" dirty="0" smtClean="0"/>
              <a:t>.  We can see that 21.45% of VIU’s overall collection has zero usage, but when we mouse over the B bar in the LC class distribution chart, the zero-use percentage is lower (14.37%).   You can use the facets down the left to filter the list further (e.g. by library location, date added to collection, LC subject class or sub-class, etc., and then export your filtered list to Excel.</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8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VIU’s zero-use B class titles, exported</a:t>
            </a:r>
            <a:r>
              <a:rPr lang="en-US" baseline="0" dirty="0" smtClean="0"/>
              <a:t> as an Excel spreadsheet.  </a:t>
            </a:r>
            <a:r>
              <a:rPr lang="en-US" baseline="0" dirty="0" err="1" smtClean="0"/>
              <a:t>GreenGlass</a:t>
            </a:r>
            <a:r>
              <a:rPr lang="en-US" baseline="0" dirty="0" smtClean="0"/>
              <a:t> exports all available data points including bibliographic data, duplicate copy status, total recorded uses, last recorded use, date added to collection, overlap with comparator library holdings, etc.  It’s very useful to have all these variables collected in one spreadsheet for collection management decision-making.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02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GreenGlass</a:t>
            </a:r>
            <a:r>
              <a:rPr lang="en-US" baseline="0" dirty="0" smtClean="0"/>
              <a:t> visualization tools allow you to overlay variables.  Here we see a subject class distribution for VIU library, overlaid with recorded uses.  You can mouse over each bar in the distribution to get the breakdown for each LC class.   It</a:t>
            </a:r>
            <a:r>
              <a:rPr lang="en-CA" baseline="0" dirty="0" smtClean="0"/>
              <a:t>’s interesting how most of the bars seem to show items falling into the extremes at either end of the distribution – i.e. most items get used either heavily  (relatively) or not at all.</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39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visualization</a:t>
            </a:r>
            <a:r>
              <a:rPr lang="en-US" baseline="0" dirty="0" smtClean="0"/>
              <a:t> shows publication year overlaid with recorded uses.  We can see here that unsurprisingly, at VIU our print collection reflects the fact that we became a college offering academic programming in 1969, and that our print collection development peaked in the early 2000’s and declined along with usage after that point.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0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GreenGlass</a:t>
            </a:r>
            <a:r>
              <a:rPr lang="en-US" dirty="0" smtClean="0"/>
              <a:t> “Query Builder” is useful</a:t>
            </a:r>
            <a:r>
              <a:rPr lang="en-US" baseline="0" dirty="0" smtClean="0"/>
              <a:t> for collection management at the local level.  Here is a hypothetical model for potential weed candidates at one of our regional campuses.  The campus collection (5545 items) has been filtered to those added to the collection before 2015 and with no usage after 2012, with possible duplicate copies elsewhere in the VIU Library collection.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75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a:t>
            </a:r>
            <a:r>
              <a:rPr lang="en-US" baseline="0" dirty="0" smtClean="0"/>
              <a:t> you can use the query builder for other uses besides weeding!  Here we have modeled a list of very highly and recently used titles to use in a project to replace our highest use print books with electronic equivalents.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2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chemeClr val="bg1"/>
                </a:solidFill>
              </a:rPr>
              <a:t>Overview of the UVic collection,</a:t>
            </a:r>
            <a:r>
              <a:rPr lang="en-CA" baseline="0" dirty="0" smtClean="0">
                <a:solidFill>
                  <a:schemeClr val="bg1"/>
                </a:solidFill>
              </a:rPr>
              <a:t> items allocated for retention &amp; items that meet query criteria &amp; are </a:t>
            </a:r>
            <a:r>
              <a:rPr lang="en-CA" baseline="0" dirty="0" err="1" smtClean="0">
                <a:solidFill>
                  <a:schemeClr val="bg1"/>
                </a:solidFill>
              </a:rPr>
              <a:t>NAfR</a:t>
            </a:r>
            <a:endParaRPr lang="en-CA" dirty="0">
              <a:solidFill>
                <a:schemeClr val="bg1"/>
              </a:solidFill>
            </a:endParaRPr>
          </a:p>
        </p:txBody>
      </p:sp>
    </p:spTree>
    <p:extLst>
      <p:ext uri="{BB962C8B-B14F-4D97-AF65-F5344CB8AC3E}">
        <p14:creationId xmlns:p14="http://schemas.microsoft.com/office/powerpoint/2010/main" val="5387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t>
            </a:r>
            <a:r>
              <a:rPr lang="en-US" dirty="0" err="1" smtClean="0"/>
              <a:t>GreenGlass</a:t>
            </a:r>
            <a:r>
              <a:rPr lang="en-US" smtClean="0"/>
              <a:t>?</a:t>
            </a:r>
            <a:r>
              <a:rPr lang="en-US" baseline="0" smtClean="0"/>
              <a:t> </a:t>
            </a:r>
            <a:r>
              <a:rPr lang="en-US" smtClean="0"/>
              <a:t>It’s </a:t>
            </a:r>
            <a:r>
              <a:rPr lang="en-US" baseline="0" dirty="0" smtClean="0"/>
              <a:t>a web-based data browser, visualization, modeling and reporting tool developed by a company called Sustainable Collections Services (SCS).  OCLC acquired SCS in 2015.</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1470E-1635-4966-8DFD-C8CB2B710F0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5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GreenGlass</a:t>
            </a:r>
            <a:r>
              <a:rPr lang="en-US" baseline="0" dirty="0" smtClean="0"/>
              <a:t> interface toggles between the group collection view (COPPUL in this case) and individual library collections.  </a:t>
            </a:r>
            <a:r>
              <a:rPr lang="en-US" dirty="0" smtClean="0"/>
              <a:t>In </a:t>
            </a:r>
            <a:r>
              <a:rPr lang="en-US" dirty="0" err="1" smtClean="0"/>
              <a:t>GreenGlass’s</a:t>
            </a:r>
            <a:r>
              <a:rPr lang="en-US" dirty="0" smtClean="0"/>
              <a:t> group</a:t>
            </a:r>
            <a:r>
              <a:rPr lang="en-US" baseline="0" dirty="0" smtClean="0"/>
              <a:t> view, a</a:t>
            </a:r>
            <a:r>
              <a:rPr lang="en-US" dirty="0" smtClean="0"/>
              <a:t> quick visualization</a:t>
            </a:r>
            <a:r>
              <a:rPr lang="en-US" baseline="0" dirty="0" smtClean="0"/>
              <a:t> of the SPAN Monograph Project participant collections.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GreenGlass</a:t>
            </a:r>
            <a:r>
              <a:rPr lang="en-US" dirty="0" smtClean="0"/>
              <a:t> has several data</a:t>
            </a:r>
            <a:r>
              <a:rPr lang="en-US" baseline="0" dirty="0" smtClean="0"/>
              <a:t> visualizations available.  Here we can seen the distribution of holdings overlap among the SPAN Monograph Project participants.  The bulk of our combined holdings (60%) are unique to our respective libraries, i.e. held in only one participating library.  </a:t>
            </a:r>
            <a:r>
              <a:rPr lang="en-US" baseline="0" dirty="0" err="1" smtClean="0"/>
              <a:t>GreenGlass</a:t>
            </a:r>
            <a:r>
              <a:rPr lang="en-US" baseline="0" dirty="0" smtClean="0"/>
              <a:t> also shows a list of the 10 most widely held titles in the group.</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79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t>
            </a:r>
            <a:r>
              <a:rPr lang="en-US" dirty="0" err="1" smtClean="0"/>
              <a:t>GreenGlass</a:t>
            </a:r>
            <a:r>
              <a:rPr lang="en-US" baseline="0" dirty="0" smtClean="0"/>
              <a:t> visualization showing the breakdown of unique vs widely held holdings in each participating library collection.  More details appear in pop-up balloons when you mouse over the </a:t>
            </a:r>
            <a:r>
              <a:rPr lang="en-US" baseline="0" dirty="0" err="1" smtClean="0"/>
              <a:t>coloured</a:t>
            </a:r>
            <a:r>
              <a:rPr lang="en-US" baseline="0" dirty="0" smtClean="0"/>
              <a:t> bars.  Here we can see that over a third of </a:t>
            </a:r>
            <a:r>
              <a:rPr lang="en-US" baseline="0" dirty="0" err="1" smtClean="0"/>
              <a:t>Uvic’s</a:t>
            </a:r>
            <a:r>
              <a:rPr lang="en-US" baseline="0" dirty="0" smtClean="0"/>
              <a:t> collection is unique among SPAN Monograph participants, compared to VIU’s unique holdings which make up about 21% of the collection – not surprising since </a:t>
            </a:r>
            <a:r>
              <a:rPr lang="en-US" baseline="0" dirty="0" err="1" smtClean="0"/>
              <a:t>UVic</a:t>
            </a:r>
            <a:r>
              <a:rPr lang="en-US" baseline="0" dirty="0" smtClean="0"/>
              <a:t> is a much larger library with a stronger research focus and “library of record” mandate.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4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visualization is interesting in that it correlates uniqueness within the SPAN Monograph group with usage aggregated across the group.  The holdings that are unique have a much higher percentage of zero-use titles – not really surprising, but since the SPAN Monograph Project is focusing on preserving rare materials, it also means that participants are committing to retain many items which have had very low use (i.e. items which may have been good candidates for weeding if not for the SPAN Monograph project!)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5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GreenGlass</a:t>
            </a:r>
            <a:r>
              <a:rPr lang="en-US" baseline="0" dirty="0" smtClean="0"/>
              <a:t> Model Builder allows you to build various retention models across the group holdings.  On the left you can see several of the models we developed as part of our process, with the final model we decided on at the top.</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25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a:t>
            </a:r>
            <a:r>
              <a:rPr lang="en-US" baseline="0" dirty="0" smtClean="0"/>
              <a:t> details for the SPAN Monograph retention model.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9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GreenGlass</a:t>
            </a:r>
            <a:r>
              <a:rPr lang="en-US" dirty="0" smtClean="0"/>
              <a:t> you can toggle out of the group collection view</a:t>
            </a:r>
            <a:r>
              <a:rPr lang="en-US" baseline="0" dirty="0" smtClean="0"/>
              <a:t> to view and analyze your own library’s collection data (in this case, Vancouver Island University’s).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5285C-2834-4707-9C9D-A1A141EF8FA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6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44156C-DB97-4F19-BBF6-7F4461433DE0}" type="datetimeFigureOut">
              <a:rPr lang="en-CA" smtClean="0"/>
              <a:t>2018-04-25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99136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44156C-DB97-4F19-BBF6-7F4461433DE0}" type="datetimeFigureOut">
              <a:rPr lang="en-CA" smtClean="0"/>
              <a:t>2018-04-25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104385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44156C-DB97-4F19-BBF6-7F4461433DE0}" type="datetimeFigureOut">
              <a:rPr lang="en-CA" smtClean="0"/>
              <a:t>2018-04-25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9151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BD71B-ACB0-4D58-90BD-37565A07F7B0}"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2018-04-25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FAE30-069D-48D6-91D2-54616A3B8C1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BD71B-ACB0-4D58-90BD-37565A07F7B0}"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2018-04-25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FAE30-069D-48D6-91D2-54616A3B8C1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7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BD71B-ACB0-4D58-90BD-37565A07F7B0}"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2018-04-25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FAE30-069D-48D6-91D2-54616A3B8C1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44156C-DB97-4F19-BBF6-7F4461433DE0}" type="datetimeFigureOut">
              <a:rPr lang="en-CA" smtClean="0"/>
              <a:t>2018-04-25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291615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44156C-DB97-4F19-BBF6-7F4461433DE0}" type="datetimeFigureOut">
              <a:rPr lang="en-CA" smtClean="0"/>
              <a:t>2018-04-25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302232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44156C-DB97-4F19-BBF6-7F4461433DE0}" type="datetimeFigureOut">
              <a:rPr lang="en-CA" smtClean="0"/>
              <a:t>2018-04-25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95499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44156C-DB97-4F19-BBF6-7F4461433DE0}" type="datetimeFigureOut">
              <a:rPr lang="en-CA" smtClean="0"/>
              <a:t>2018-04-25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242094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44156C-DB97-4F19-BBF6-7F4461433DE0}" type="datetimeFigureOut">
              <a:rPr lang="en-CA" smtClean="0"/>
              <a:t>2018-04-25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3170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4156C-DB97-4F19-BBF6-7F4461433DE0}" type="datetimeFigureOut">
              <a:rPr lang="en-CA" smtClean="0"/>
              <a:t>2018-04-25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377258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44156C-DB97-4F19-BBF6-7F4461433DE0}" type="datetimeFigureOut">
              <a:rPr lang="en-CA" smtClean="0"/>
              <a:t>2018-04-25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225853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44156C-DB97-4F19-BBF6-7F4461433DE0}" type="datetimeFigureOut">
              <a:rPr lang="en-CA" smtClean="0"/>
              <a:t>2018-04-25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0D2CF-8124-4D53-95AF-04C5A4FC2EB3}" type="slidenum">
              <a:rPr lang="en-CA" smtClean="0"/>
              <a:t>‹#›</a:t>
            </a:fld>
            <a:endParaRPr lang="en-CA"/>
          </a:p>
        </p:txBody>
      </p:sp>
    </p:spTree>
    <p:extLst>
      <p:ext uri="{BB962C8B-B14F-4D97-AF65-F5344CB8AC3E}">
        <p14:creationId xmlns:p14="http://schemas.microsoft.com/office/powerpoint/2010/main" val="416252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4156C-DB97-4F19-BBF6-7F4461433DE0}" type="datetimeFigureOut">
              <a:rPr lang="en-CA" smtClean="0"/>
              <a:t>2018-04-25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0D2CF-8124-4D53-95AF-04C5A4FC2EB3}" type="slidenum">
              <a:rPr lang="en-CA" smtClean="0"/>
              <a:t>‹#›</a:t>
            </a:fld>
            <a:endParaRPr lang="en-CA"/>
          </a:p>
        </p:txBody>
      </p:sp>
    </p:spTree>
    <p:extLst>
      <p:ext uri="{BB962C8B-B14F-4D97-AF65-F5344CB8AC3E}">
        <p14:creationId xmlns:p14="http://schemas.microsoft.com/office/powerpoint/2010/main" val="413262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BD71B-ACB0-4D58-90BD-37565A07F7B0}" type="datetimeFigureOut">
              <a:rPr lang="en-CA" smtClean="0"/>
              <a:t>2018-04-25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FAE30-069D-48D6-91D2-54616A3B8C1A}" type="slidenum">
              <a:rPr lang="en-CA" smtClean="0"/>
              <a:t>‹#›</a:t>
            </a:fld>
            <a:endParaRPr lang="en-CA"/>
          </a:p>
        </p:txBody>
      </p:sp>
    </p:spTree>
    <p:extLst>
      <p:ext uri="{BB962C8B-B14F-4D97-AF65-F5344CB8AC3E}">
        <p14:creationId xmlns:p14="http://schemas.microsoft.com/office/powerpoint/2010/main" val="88256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313" y="436946"/>
            <a:ext cx="9849080" cy="3042013"/>
          </a:xfrm>
        </p:spPr>
        <p:txBody>
          <a:bodyPr>
            <a:normAutofit fontScale="90000"/>
          </a:bodyPr>
          <a:lstStyle/>
          <a:p>
            <a:r>
              <a:rPr lang="en-US" sz="4800" b="1" dirty="0" smtClean="0"/>
              <a:t>When to Hold On and When to Let Go: </a:t>
            </a:r>
            <a:br>
              <a:rPr lang="en-US" sz="4800" b="1" dirty="0" smtClean="0"/>
            </a:br>
            <a:r>
              <a:rPr lang="en-US" sz="4800" b="1" dirty="0" smtClean="0"/>
              <a:t>"Last Copy" Shared Print Archiving and Book Deselection</a:t>
            </a:r>
            <a:br>
              <a:rPr lang="en-US" sz="4800" b="1" dirty="0" smtClean="0"/>
            </a:br>
            <a:r>
              <a:rPr lang="en-US" sz="4800" dirty="0" smtClean="0"/>
              <a:t/>
            </a:r>
            <a:br>
              <a:rPr lang="en-US" sz="4800" dirty="0" smtClean="0"/>
            </a:br>
            <a:r>
              <a:rPr lang="en-US" sz="4000" b="1" dirty="0" smtClean="0"/>
              <a:t>VILSC, April 27 2018</a:t>
            </a:r>
            <a:endParaRPr lang="en-CA" sz="4000" b="1" dirty="0"/>
          </a:p>
        </p:txBody>
      </p:sp>
      <p:sp>
        <p:nvSpPr>
          <p:cNvPr id="3" name="Subtitle 2"/>
          <p:cNvSpPr>
            <a:spLocks noGrp="1"/>
          </p:cNvSpPr>
          <p:nvPr>
            <p:ph type="subTitle" idx="1"/>
          </p:nvPr>
        </p:nvSpPr>
        <p:spPr>
          <a:xfrm>
            <a:off x="1046909" y="3651270"/>
            <a:ext cx="10003888" cy="1655762"/>
          </a:xfrm>
        </p:spPr>
        <p:txBody>
          <a:bodyPr>
            <a:normAutofit fontScale="92500" lnSpcReduction="10000"/>
          </a:bodyPr>
          <a:lstStyle/>
          <a:p>
            <a:r>
              <a:rPr lang="en-CA" dirty="0" smtClean="0"/>
              <a:t>Jean Blackburn, Collections Librarian, Vancouver Island University</a:t>
            </a:r>
          </a:p>
          <a:p>
            <a:r>
              <a:rPr lang="en-CA" dirty="0" smtClean="0"/>
              <a:t>Lisa Petrachenko, Associate University Librarian, Learning &amp; Research Resources, UVic </a:t>
            </a:r>
          </a:p>
          <a:p>
            <a:r>
              <a:rPr lang="en-CA" dirty="0" smtClean="0"/>
              <a:t>Tina Bebbington, Learning &amp; Research Librarian – English &amp; History, </a:t>
            </a:r>
            <a:r>
              <a:rPr lang="en-CA" dirty="0" err="1" smtClean="0"/>
              <a:t>UVic</a:t>
            </a:r>
            <a:endParaRPr lang="en-CA" dirty="0" smtClean="0"/>
          </a:p>
          <a:p>
            <a:r>
              <a:rPr lang="en-CA" dirty="0" smtClean="0"/>
              <a:t>Sue Bengtson, Collections Analyst &amp; Business Librarian, </a:t>
            </a:r>
            <a:r>
              <a:rPr lang="en-CA" dirty="0" err="1" smtClean="0"/>
              <a:t>UVic</a:t>
            </a:r>
            <a:endParaRPr lang="en-CA" dirty="0"/>
          </a:p>
        </p:txBody>
      </p:sp>
      <p:pic>
        <p:nvPicPr>
          <p:cNvPr id="1026" name="Picture 2" descr="https://connect.uvic.ca/sites/library/units/comm/UVic%20Libraries%20Brand/Logos/LIBR_comb_v_4c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307032"/>
            <a:ext cx="1430854" cy="1469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ndard logo,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987" y="5125976"/>
            <a:ext cx="2374468" cy="158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8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Project scope</a:t>
            </a:r>
            <a:endParaRPr lang="en-CA" b="1" dirty="0"/>
          </a:p>
        </p:txBody>
      </p:sp>
      <p:sp>
        <p:nvSpPr>
          <p:cNvPr id="3" name="Content Placeholder 2"/>
          <p:cNvSpPr>
            <a:spLocks noGrp="1"/>
          </p:cNvSpPr>
          <p:nvPr>
            <p:ph type="body" idx="1"/>
          </p:nvPr>
        </p:nvSpPr>
        <p:spPr>
          <a:xfrm>
            <a:off x="6197601" y="1538170"/>
            <a:ext cx="5157787" cy="823912"/>
          </a:xfrm>
          <a:ln>
            <a:solidFill>
              <a:schemeClr val="accent1"/>
            </a:solidFill>
          </a:ln>
        </p:spPr>
        <p:txBody>
          <a:bodyPr>
            <a:normAutofit/>
          </a:bodyPr>
          <a:lstStyle/>
          <a:p>
            <a:pPr algn="ctr"/>
            <a:r>
              <a:rPr lang="en-CA" dirty="0" smtClean="0"/>
              <a:t>What is excluded?	</a:t>
            </a:r>
            <a:endParaRPr lang="en-CA" dirty="0"/>
          </a:p>
        </p:txBody>
      </p:sp>
      <p:sp>
        <p:nvSpPr>
          <p:cNvPr id="4" name="Content Placeholder 3"/>
          <p:cNvSpPr>
            <a:spLocks noGrp="1"/>
          </p:cNvSpPr>
          <p:nvPr>
            <p:ph sz="half" idx="2"/>
          </p:nvPr>
        </p:nvSpPr>
        <p:spPr>
          <a:xfrm>
            <a:off x="6197601" y="2367955"/>
            <a:ext cx="5157788" cy="3684588"/>
          </a:xfrm>
          <a:ln>
            <a:solidFill>
              <a:schemeClr val="accent1"/>
            </a:solidFill>
          </a:ln>
        </p:spPr>
        <p:txBody>
          <a:bodyPr>
            <a:normAutofit fontScale="62500" lnSpcReduction="20000"/>
          </a:bodyPr>
          <a:lstStyle/>
          <a:p>
            <a:pPr indent="-457189">
              <a:buSzPts val="1800"/>
            </a:pPr>
            <a:r>
              <a:rPr lang="en-US" sz="3400" dirty="0"/>
              <a:t>Serials</a:t>
            </a:r>
          </a:p>
          <a:p>
            <a:pPr indent="-457189">
              <a:buSzPts val="1800"/>
            </a:pPr>
            <a:r>
              <a:rPr lang="en-US" sz="3400" dirty="0"/>
              <a:t>Special Collections</a:t>
            </a:r>
          </a:p>
          <a:p>
            <a:pPr indent="-457189">
              <a:buSzPts val="1800"/>
            </a:pPr>
            <a:r>
              <a:rPr lang="en-US" sz="3400" dirty="0"/>
              <a:t>Government </a:t>
            </a:r>
            <a:r>
              <a:rPr lang="en-US" sz="3400" dirty="0" smtClean="0"/>
              <a:t>Documents (not LC </a:t>
            </a:r>
            <a:r>
              <a:rPr lang="en-US" sz="3400" dirty="0"/>
              <a:t>or </a:t>
            </a:r>
            <a:r>
              <a:rPr lang="en-US" sz="3400" dirty="0" smtClean="0"/>
              <a:t>DDC)</a:t>
            </a:r>
            <a:endParaRPr lang="en-US" sz="3400" dirty="0"/>
          </a:p>
          <a:p>
            <a:pPr indent="-457189">
              <a:buSzPts val="1800"/>
            </a:pPr>
            <a:r>
              <a:rPr lang="en-US" sz="3400" dirty="0"/>
              <a:t>Reference books or non circulating items</a:t>
            </a:r>
          </a:p>
          <a:p>
            <a:pPr indent="-457189">
              <a:buSzPts val="1800"/>
            </a:pPr>
            <a:r>
              <a:rPr lang="en-US" sz="3400" dirty="0" err="1"/>
              <a:t>Ebooks</a:t>
            </a:r>
            <a:endParaRPr lang="en-US" sz="3400" dirty="0"/>
          </a:p>
          <a:p>
            <a:pPr indent="-457189">
              <a:buSzPts val="1800"/>
            </a:pPr>
            <a:r>
              <a:rPr lang="en-US" sz="3400" dirty="0"/>
              <a:t>Microforms/Microfiche</a:t>
            </a:r>
          </a:p>
          <a:p>
            <a:pPr indent="-457189">
              <a:buSzPts val="1800"/>
            </a:pPr>
            <a:r>
              <a:rPr lang="en-US" sz="3400" dirty="0"/>
              <a:t>Audio visual media</a:t>
            </a:r>
          </a:p>
          <a:p>
            <a:pPr indent="-457189">
              <a:buSzPts val="1800"/>
            </a:pPr>
            <a:r>
              <a:rPr lang="en-US" sz="3400" dirty="0"/>
              <a:t>Lost/withdrawn items</a:t>
            </a:r>
          </a:p>
          <a:p>
            <a:pPr indent="-457189">
              <a:buSzPts val="1800"/>
            </a:pPr>
            <a:r>
              <a:rPr lang="en-US" sz="3400" dirty="0"/>
              <a:t>Theses and dissertations</a:t>
            </a:r>
          </a:p>
          <a:p>
            <a:pPr indent="-457189">
              <a:buSzPts val="1800"/>
            </a:pPr>
            <a:r>
              <a:rPr lang="en-US" sz="3400" dirty="0"/>
              <a:t>Maps </a:t>
            </a:r>
          </a:p>
          <a:p>
            <a:endParaRPr lang="en-CA" dirty="0"/>
          </a:p>
        </p:txBody>
      </p:sp>
      <p:sp>
        <p:nvSpPr>
          <p:cNvPr id="5" name="Text Placeholder 4"/>
          <p:cNvSpPr>
            <a:spLocks noGrp="1"/>
          </p:cNvSpPr>
          <p:nvPr>
            <p:ph type="body" sz="quarter" idx="3"/>
          </p:nvPr>
        </p:nvSpPr>
        <p:spPr>
          <a:xfrm>
            <a:off x="697676" y="1538170"/>
            <a:ext cx="5183188" cy="823912"/>
          </a:xfrm>
          <a:ln>
            <a:solidFill>
              <a:schemeClr val="accent1"/>
            </a:solidFill>
          </a:ln>
        </p:spPr>
        <p:txBody>
          <a:bodyPr/>
          <a:lstStyle/>
          <a:p>
            <a:pPr algn="ctr"/>
            <a:r>
              <a:rPr lang="en-CA" dirty="0" smtClean="0"/>
              <a:t>What is included?</a:t>
            </a:r>
            <a:endParaRPr lang="en-CA" dirty="0"/>
          </a:p>
        </p:txBody>
      </p:sp>
      <p:sp>
        <p:nvSpPr>
          <p:cNvPr id="6" name="Content Placeholder 5"/>
          <p:cNvSpPr>
            <a:spLocks noGrp="1"/>
          </p:cNvSpPr>
          <p:nvPr>
            <p:ph sz="quarter" idx="4"/>
          </p:nvPr>
        </p:nvSpPr>
        <p:spPr>
          <a:xfrm>
            <a:off x="697676" y="2367955"/>
            <a:ext cx="5183188" cy="3684588"/>
          </a:xfrm>
          <a:ln w="9525">
            <a:solidFill>
              <a:schemeClr val="accent1"/>
            </a:solidFill>
          </a:ln>
        </p:spPr>
        <p:txBody>
          <a:bodyPr/>
          <a:lstStyle/>
          <a:p>
            <a:pPr marL="431789" indent="-380990">
              <a:lnSpc>
                <a:spcPct val="150000"/>
              </a:lnSpc>
              <a:buSzPts val="3000"/>
            </a:pPr>
            <a:r>
              <a:rPr lang="en-US" sz="2400" dirty="0"/>
              <a:t>Circulating print monographs </a:t>
            </a:r>
          </a:p>
          <a:p>
            <a:pPr marL="431789" indent="-380990">
              <a:lnSpc>
                <a:spcPct val="150000"/>
              </a:lnSpc>
              <a:buSzPts val="3000"/>
            </a:pPr>
            <a:r>
              <a:rPr lang="en-US" sz="2400" dirty="0"/>
              <a:t>Juvenile material</a:t>
            </a:r>
          </a:p>
          <a:p>
            <a:pPr marL="431789" indent="-380990">
              <a:lnSpc>
                <a:spcPct val="150000"/>
              </a:lnSpc>
              <a:buSzPts val="3000"/>
            </a:pPr>
            <a:r>
              <a:rPr lang="en-US" sz="2400" dirty="0"/>
              <a:t>Government documents classed in LC or DDC</a:t>
            </a:r>
          </a:p>
          <a:p>
            <a:pPr marL="431789" indent="-380990">
              <a:lnSpc>
                <a:spcPct val="150000"/>
              </a:lnSpc>
              <a:buSzPts val="3000"/>
            </a:pPr>
            <a:r>
              <a:rPr lang="en-US" sz="2400" dirty="0"/>
              <a:t>Music scores</a:t>
            </a:r>
          </a:p>
          <a:p>
            <a:endParaRPr lang="en-CA" dirty="0"/>
          </a:p>
        </p:txBody>
      </p:sp>
    </p:spTree>
    <p:extLst>
      <p:ext uri="{BB962C8B-B14F-4D97-AF65-F5344CB8AC3E}">
        <p14:creationId xmlns:p14="http://schemas.microsoft.com/office/powerpoint/2010/main" val="1543607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188" y="1358179"/>
            <a:ext cx="5238750" cy="3829050"/>
          </a:xfrm>
          <a:prstGeom prst="rect">
            <a:avLst/>
          </a:prstGeom>
        </p:spPr>
      </p:pic>
    </p:spTree>
    <p:extLst>
      <p:ext uri="{BB962C8B-B14F-4D97-AF65-F5344CB8AC3E}">
        <p14:creationId xmlns:p14="http://schemas.microsoft.com/office/powerpoint/2010/main" val="261480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3"/>
          <a:stretch>
            <a:fillRect/>
          </a:stretch>
        </p:blipFill>
        <p:spPr>
          <a:xfrm>
            <a:off x="176000" y="114300"/>
            <a:ext cx="11840000" cy="6660000"/>
          </a:xfrm>
          <a:prstGeom prst="rect">
            <a:avLst/>
          </a:prstGeom>
        </p:spPr>
      </p:pic>
      <p:cxnSp>
        <p:nvCxnSpPr>
          <p:cNvPr id="4" name="Straight Arrow Connector 3"/>
          <p:cNvCxnSpPr/>
          <p:nvPr/>
        </p:nvCxnSpPr>
        <p:spPr>
          <a:xfrm flipH="1" flipV="1">
            <a:off x="9205559" y="786366"/>
            <a:ext cx="698740" cy="483079"/>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550" y="198000"/>
            <a:ext cx="11840000" cy="6660000"/>
          </a:xfrm>
          <a:prstGeom prst="rect">
            <a:avLst/>
          </a:prstGeom>
        </p:spPr>
      </p:pic>
    </p:spTree>
    <p:extLst>
      <p:ext uri="{BB962C8B-B14F-4D97-AF65-F5344CB8AC3E}">
        <p14:creationId xmlns:p14="http://schemas.microsoft.com/office/powerpoint/2010/main" val="179604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612" b="9469"/>
          <a:stretch/>
        </p:blipFill>
        <p:spPr>
          <a:xfrm>
            <a:off x="190500" y="342900"/>
            <a:ext cx="11649075" cy="6029325"/>
          </a:xfrm>
          <a:prstGeom prst="rect">
            <a:avLst/>
          </a:prstGeom>
        </p:spPr>
      </p:pic>
    </p:spTree>
    <p:extLst>
      <p:ext uri="{BB962C8B-B14F-4D97-AF65-F5344CB8AC3E}">
        <p14:creationId xmlns:p14="http://schemas.microsoft.com/office/powerpoint/2010/main" val="140967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528"/>
          <a:stretch/>
        </p:blipFill>
        <p:spPr>
          <a:xfrm>
            <a:off x="247225" y="95250"/>
            <a:ext cx="11659025" cy="6660000"/>
          </a:xfrm>
          <a:prstGeom prst="rect">
            <a:avLst/>
          </a:prstGeom>
        </p:spPr>
      </p:pic>
    </p:spTree>
    <p:extLst>
      <p:ext uri="{BB962C8B-B14F-4D97-AF65-F5344CB8AC3E}">
        <p14:creationId xmlns:p14="http://schemas.microsoft.com/office/powerpoint/2010/main" val="173062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130"/>
          <a:stretch/>
        </p:blipFill>
        <p:spPr>
          <a:xfrm>
            <a:off x="228600" y="104775"/>
            <a:ext cx="11706225" cy="6660000"/>
          </a:xfrm>
          <a:prstGeom prst="rect">
            <a:avLst/>
          </a:prstGeom>
        </p:spPr>
      </p:pic>
    </p:spTree>
    <p:extLst>
      <p:ext uri="{BB962C8B-B14F-4D97-AF65-F5344CB8AC3E}">
        <p14:creationId xmlns:p14="http://schemas.microsoft.com/office/powerpoint/2010/main" val="200806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8831" t="2328" r="15452" b="77075"/>
          <a:stretch/>
        </p:blipFill>
        <p:spPr>
          <a:xfrm>
            <a:off x="216308" y="3311092"/>
            <a:ext cx="3928316" cy="2895600"/>
          </a:xfrm>
          <a:prstGeom prst="rect">
            <a:avLst/>
          </a:prstGeom>
        </p:spPr>
      </p:pic>
      <p:pic>
        <p:nvPicPr>
          <p:cNvPr id="3" name="Picture 2"/>
          <p:cNvPicPr>
            <a:picLocks noChangeAspect="1"/>
          </p:cNvPicPr>
          <p:nvPr/>
        </p:nvPicPr>
        <p:blipFill rotWithShape="1">
          <a:blip r:embed="rId3"/>
          <a:srcRect l="68779" t="50839" r="14738" b="2102"/>
          <a:stretch/>
        </p:blipFill>
        <p:spPr>
          <a:xfrm>
            <a:off x="7905750" y="95059"/>
            <a:ext cx="4171811" cy="6699248"/>
          </a:xfrm>
          <a:prstGeom prst="rect">
            <a:avLst/>
          </a:prstGeom>
        </p:spPr>
      </p:pic>
      <p:pic>
        <p:nvPicPr>
          <p:cNvPr id="4" name="Picture 3"/>
          <p:cNvPicPr>
            <a:picLocks noChangeAspect="1"/>
          </p:cNvPicPr>
          <p:nvPr/>
        </p:nvPicPr>
        <p:blipFill rotWithShape="1">
          <a:blip r:embed="rId3"/>
          <a:srcRect l="68773" t="26479" r="17596" b="52996"/>
          <a:stretch/>
        </p:blipFill>
        <p:spPr>
          <a:xfrm>
            <a:off x="4252881" y="3271764"/>
            <a:ext cx="3475274" cy="2943225"/>
          </a:xfrm>
          <a:prstGeom prst="rect">
            <a:avLst/>
          </a:prstGeom>
        </p:spPr>
      </p:pic>
      <p:sp>
        <p:nvSpPr>
          <p:cNvPr id="5" name="TextBox 4"/>
          <p:cNvSpPr txBox="1"/>
          <p:nvPr/>
        </p:nvSpPr>
        <p:spPr>
          <a:xfrm>
            <a:off x="727587" y="900699"/>
            <a:ext cx="6754761"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SPAN Monograph Project</a:t>
            </a:r>
            <a: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6600" b="0" i="0" u="none" strike="noStrike" kern="1200" cap="none" spc="0" normalizeH="0" baseline="0" noProof="0" dirty="0" smtClean="0">
                <a:ln>
                  <a:noFill/>
                </a:ln>
                <a:solidFill>
                  <a:prstClr val="black"/>
                </a:solidFill>
                <a:effectLst/>
                <a:uLnTx/>
                <a:uFillTx/>
                <a:latin typeface="Calibri" panose="020F0502020204030204"/>
                <a:ea typeface="+mn-ea"/>
                <a:cs typeface="+mn-cs"/>
              </a:rPr>
              <a:t>Retention Model</a:t>
            </a:r>
            <a:endParaRPr kumimoji="0" lang="en-CA"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50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848" b="4793"/>
          <a:stretch/>
        </p:blipFill>
        <p:spPr>
          <a:xfrm>
            <a:off x="317740" y="379154"/>
            <a:ext cx="11621219" cy="6340823"/>
          </a:xfrm>
          <a:prstGeom prst="rect">
            <a:avLst/>
          </a:prstGeom>
        </p:spPr>
      </p:pic>
      <p:cxnSp>
        <p:nvCxnSpPr>
          <p:cNvPr id="5" name="Straight Arrow Connector 4"/>
          <p:cNvCxnSpPr/>
          <p:nvPr/>
        </p:nvCxnSpPr>
        <p:spPr>
          <a:xfrm flipH="1" flipV="1">
            <a:off x="8677239" y="1182606"/>
            <a:ext cx="698740" cy="483079"/>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49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472"/>
          <a:stretch/>
        </p:blipFill>
        <p:spPr>
          <a:xfrm>
            <a:off x="256078" y="103512"/>
            <a:ext cx="11665623" cy="6660000"/>
          </a:xfrm>
          <a:prstGeom prst="rect">
            <a:avLst/>
          </a:prstGeom>
        </p:spPr>
      </p:pic>
      <p:cxnSp>
        <p:nvCxnSpPr>
          <p:cNvPr id="3" name="Straight Arrow Connector 2"/>
          <p:cNvCxnSpPr/>
          <p:nvPr/>
        </p:nvCxnSpPr>
        <p:spPr>
          <a:xfrm flipH="1" flipV="1">
            <a:off x="4978999" y="2279886"/>
            <a:ext cx="698740" cy="483079"/>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5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813" y="336623"/>
            <a:ext cx="10515600" cy="1325563"/>
          </a:xfrm>
        </p:spPr>
        <p:txBody>
          <a:bodyPr/>
          <a:lstStyle/>
          <a:p>
            <a:r>
              <a:rPr lang="en-US" b="1" dirty="0" smtClean="0"/>
              <a:t>COPPUL SPAN (Shared Print Archive Network)</a:t>
            </a:r>
            <a:endParaRPr lang="en-CA" b="1" dirty="0"/>
          </a:p>
        </p:txBody>
      </p:sp>
      <p:sp>
        <p:nvSpPr>
          <p:cNvPr id="3" name="Content Placeholder 2"/>
          <p:cNvSpPr>
            <a:spLocks noGrp="1"/>
          </p:cNvSpPr>
          <p:nvPr>
            <p:ph idx="1"/>
          </p:nvPr>
        </p:nvSpPr>
        <p:spPr>
          <a:xfrm>
            <a:off x="953813" y="1690688"/>
            <a:ext cx="10515600" cy="4351338"/>
          </a:xfrm>
        </p:spPr>
        <p:txBody>
          <a:bodyPr>
            <a:normAutofit/>
          </a:bodyPr>
          <a:lstStyle/>
          <a:p>
            <a:pPr marL="0" indent="0" algn="ctr">
              <a:buNone/>
            </a:pPr>
            <a:r>
              <a:rPr lang="en-US" dirty="0" smtClean="0"/>
              <a:t>Council of Prairie and Pacific Libraries' Shared Print Archive Network (SPAN) is a distributed retrospective print repository program. </a:t>
            </a:r>
          </a:p>
          <a:p>
            <a:pPr marL="0" indent="0" algn="ctr">
              <a:buNone/>
            </a:pPr>
            <a:endParaRPr lang="en-US" dirty="0" smtClean="0"/>
          </a:p>
          <a:p>
            <a:pPr marL="0" indent="0">
              <a:buNone/>
            </a:pPr>
            <a:r>
              <a:rPr lang="en-US" dirty="0" smtClean="0"/>
              <a:t>SPAN's main goals are to:</a:t>
            </a:r>
          </a:p>
          <a:p>
            <a:r>
              <a:rPr lang="en-US" dirty="0"/>
              <a:t>P</a:t>
            </a:r>
            <a:r>
              <a:rPr lang="en-US" dirty="0" smtClean="0"/>
              <a:t>rovide access to shared print archives</a:t>
            </a:r>
          </a:p>
          <a:p>
            <a:r>
              <a:rPr lang="en-US" dirty="0" smtClean="0"/>
              <a:t>Preserve </a:t>
            </a:r>
            <a:r>
              <a:rPr lang="en-US" dirty="0"/>
              <a:t>the print record for </a:t>
            </a:r>
            <a:r>
              <a:rPr lang="en-US" dirty="0" smtClean="0"/>
              <a:t>members </a:t>
            </a:r>
            <a:r>
              <a:rPr lang="en-US" dirty="0"/>
              <a:t>in a </a:t>
            </a:r>
            <a:r>
              <a:rPr lang="en-US" dirty="0" smtClean="0"/>
              <a:t>cost-effective way</a:t>
            </a:r>
          </a:p>
          <a:p>
            <a:r>
              <a:rPr lang="en-US" dirty="0"/>
              <a:t>C</a:t>
            </a:r>
            <a:r>
              <a:rPr lang="en-US" dirty="0" smtClean="0"/>
              <a:t>reate opportunities for the reallocation of library space</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9892145" y="4691124"/>
            <a:ext cx="2042185" cy="2042185"/>
          </a:xfrm>
          <a:prstGeom prst="rect">
            <a:avLst/>
          </a:prstGeom>
        </p:spPr>
      </p:pic>
    </p:spTree>
    <p:extLst>
      <p:ext uri="{BB962C8B-B14F-4D97-AF65-F5344CB8AC3E}">
        <p14:creationId xmlns:p14="http://schemas.microsoft.com/office/powerpoint/2010/main" val="1076864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274"/>
          <a:stretch/>
        </p:blipFill>
        <p:spPr>
          <a:xfrm>
            <a:off x="256868" y="96026"/>
            <a:ext cx="11689098" cy="6660000"/>
          </a:xfrm>
          <a:prstGeom prst="rect">
            <a:avLst/>
          </a:prstGeom>
        </p:spPr>
      </p:pic>
      <p:cxnSp>
        <p:nvCxnSpPr>
          <p:cNvPr id="8" name="Straight Arrow Connector 7"/>
          <p:cNvCxnSpPr/>
          <p:nvPr/>
        </p:nvCxnSpPr>
        <p:spPr>
          <a:xfrm flipH="1" flipV="1">
            <a:off x="10719399" y="490448"/>
            <a:ext cx="698740" cy="483079"/>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71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9" t="24371" r="14189" b="6676"/>
          <a:stretch/>
        </p:blipFill>
        <p:spPr>
          <a:xfrm>
            <a:off x="132079" y="416560"/>
            <a:ext cx="11982484" cy="5577840"/>
          </a:xfrm>
          <a:prstGeom prst="rect">
            <a:avLst/>
          </a:prstGeom>
        </p:spPr>
      </p:pic>
    </p:spTree>
    <p:extLst>
      <p:ext uri="{BB962C8B-B14F-4D97-AF65-F5344CB8AC3E}">
        <p14:creationId xmlns:p14="http://schemas.microsoft.com/office/powerpoint/2010/main" val="199469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371"/>
          <a:stretch/>
        </p:blipFill>
        <p:spPr>
          <a:xfrm>
            <a:off x="276225" y="95250"/>
            <a:ext cx="11677650" cy="6660000"/>
          </a:xfrm>
          <a:prstGeom prst="rect">
            <a:avLst/>
          </a:prstGeom>
        </p:spPr>
      </p:pic>
    </p:spTree>
    <p:extLst>
      <p:ext uri="{BB962C8B-B14F-4D97-AF65-F5344CB8AC3E}">
        <p14:creationId xmlns:p14="http://schemas.microsoft.com/office/powerpoint/2010/main" val="333698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532"/>
          <a:stretch/>
        </p:blipFill>
        <p:spPr>
          <a:xfrm>
            <a:off x="266700" y="102750"/>
            <a:ext cx="11658600" cy="6660000"/>
          </a:xfrm>
          <a:prstGeom prst="rect">
            <a:avLst/>
          </a:prstGeom>
        </p:spPr>
      </p:pic>
    </p:spTree>
    <p:extLst>
      <p:ext uri="{BB962C8B-B14F-4D97-AF65-F5344CB8AC3E}">
        <p14:creationId xmlns:p14="http://schemas.microsoft.com/office/powerpoint/2010/main" val="127927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25"/>
          <a:stretch/>
        </p:blipFill>
        <p:spPr>
          <a:xfrm>
            <a:off x="248616" y="96549"/>
            <a:ext cx="11718564" cy="6660000"/>
          </a:xfrm>
          <a:prstGeom prst="rect">
            <a:avLst/>
          </a:prstGeom>
        </p:spPr>
      </p:pic>
    </p:spTree>
    <p:extLst>
      <p:ext uri="{BB962C8B-B14F-4D97-AF65-F5344CB8AC3E}">
        <p14:creationId xmlns:p14="http://schemas.microsoft.com/office/powerpoint/2010/main" val="234404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342"/>
          <a:stretch/>
        </p:blipFill>
        <p:spPr>
          <a:xfrm>
            <a:off x="249282" y="97378"/>
            <a:ext cx="11681050" cy="6660000"/>
          </a:xfrm>
          <a:prstGeom prst="rect">
            <a:avLst/>
          </a:prstGeom>
        </p:spPr>
      </p:pic>
    </p:spTree>
    <p:extLst>
      <p:ext uri="{BB962C8B-B14F-4D97-AF65-F5344CB8AC3E}">
        <p14:creationId xmlns:p14="http://schemas.microsoft.com/office/powerpoint/2010/main" val="50593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SPAN Monograph project @ </a:t>
            </a:r>
            <a:r>
              <a:rPr lang="en-CA" b="1" dirty="0" err="1" smtClean="0"/>
              <a:t>UVic</a:t>
            </a:r>
            <a:endParaRPr lang="en-CA" b="1" dirty="0"/>
          </a:p>
        </p:txBody>
      </p:sp>
      <p:pic>
        <p:nvPicPr>
          <p:cNvPr id="4" name="Picture 2" descr="https://connect.uvic.ca/sites/library/units/comm/UVic%20Libraries%20Brand/Logos/LIBR_comb_v_4c_rg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51385" y="1764463"/>
            <a:ext cx="4208478" cy="431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76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a:t>The project so far…</a:t>
            </a:r>
            <a:endParaRPr lang="en-CA" b="1" dirty="0"/>
          </a:p>
        </p:txBody>
      </p:sp>
      <p:sp>
        <p:nvSpPr>
          <p:cNvPr id="3" name="Content Placeholder 2"/>
          <p:cNvSpPr>
            <a:spLocks noGrp="1"/>
          </p:cNvSpPr>
          <p:nvPr>
            <p:ph idx="1"/>
          </p:nvPr>
        </p:nvSpPr>
        <p:spPr>
          <a:xfrm>
            <a:off x="838200" y="1690688"/>
            <a:ext cx="10515600" cy="4351338"/>
          </a:xfrm>
        </p:spPr>
        <p:txBody>
          <a:bodyPr/>
          <a:lstStyle/>
          <a:p>
            <a:pPr marL="482588" indent="-380990">
              <a:lnSpc>
                <a:spcPct val="150000"/>
              </a:lnSpc>
              <a:spcBef>
                <a:spcPts val="2133"/>
              </a:spcBef>
              <a:buSzPts val="2400"/>
            </a:pPr>
            <a:r>
              <a:rPr lang="en-US" dirty="0"/>
              <a:t>Created collections analysis dataset (snapshot from April 2016)</a:t>
            </a:r>
          </a:p>
          <a:p>
            <a:pPr marL="482588" indent="-380990">
              <a:lnSpc>
                <a:spcPct val="150000"/>
              </a:lnSpc>
              <a:spcBef>
                <a:spcPts val="2133"/>
              </a:spcBef>
              <a:buSzPts val="2400"/>
            </a:pPr>
            <a:r>
              <a:rPr lang="en-US" dirty="0"/>
              <a:t>Identified retention guidelines</a:t>
            </a:r>
          </a:p>
          <a:p>
            <a:pPr marL="482588" indent="-380990">
              <a:lnSpc>
                <a:spcPct val="150000"/>
              </a:lnSpc>
              <a:spcBef>
                <a:spcPts val="2133"/>
              </a:spcBef>
              <a:buSzPts val="2400"/>
            </a:pPr>
            <a:r>
              <a:rPr lang="en-US" dirty="0"/>
              <a:t>Completed shelf verification project for 6000 sample </a:t>
            </a:r>
            <a:r>
              <a:rPr lang="en-US" dirty="0" smtClean="0"/>
              <a:t>items</a:t>
            </a:r>
          </a:p>
          <a:p>
            <a:pPr marL="482588" indent="-380990">
              <a:lnSpc>
                <a:spcPct val="150000"/>
              </a:lnSpc>
              <a:spcBef>
                <a:spcPts val="2133"/>
              </a:spcBef>
              <a:buSzPts val="2400"/>
            </a:pPr>
            <a:r>
              <a:rPr lang="en-US" dirty="0" smtClean="0"/>
              <a:t>Developed local criteria for candidates for weeding</a:t>
            </a:r>
          </a:p>
          <a:p>
            <a:pPr marL="482588" indent="-380990">
              <a:lnSpc>
                <a:spcPct val="150000"/>
              </a:lnSpc>
              <a:spcBef>
                <a:spcPts val="2133"/>
              </a:spcBef>
              <a:buSzPts val="2400"/>
            </a:pPr>
            <a:endParaRPr lang="en-US" dirty="0"/>
          </a:p>
          <a:p>
            <a:endParaRPr lang="en-CA" dirty="0"/>
          </a:p>
        </p:txBody>
      </p:sp>
    </p:spTree>
    <p:extLst>
      <p:ext uri="{BB962C8B-B14F-4D97-AF65-F5344CB8AC3E}">
        <p14:creationId xmlns:p14="http://schemas.microsoft.com/office/powerpoint/2010/main" val="2042063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err="1"/>
              <a:t>UVic</a:t>
            </a:r>
            <a:r>
              <a:rPr lang="en-CA" dirty="0"/>
              <a:t> Libraries’ Retention Allocation	</a:t>
            </a:r>
          </a:p>
        </p:txBody>
      </p:sp>
      <p:pic>
        <p:nvPicPr>
          <p:cNvPr id="4" name="Picture 3"/>
          <p:cNvPicPr>
            <a:picLocks noChangeAspect="1"/>
          </p:cNvPicPr>
          <p:nvPr/>
        </p:nvPicPr>
        <p:blipFill>
          <a:blip r:embed="rId2"/>
          <a:stretch>
            <a:fillRect/>
          </a:stretch>
        </p:blipFill>
        <p:spPr>
          <a:xfrm>
            <a:off x="838200" y="1368425"/>
            <a:ext cx="9987509" cy="4998929"/>
          </a:xfrm>
          <a:prstGeom prst="rect">
            <a:avLst/>
          </a:prstGeom>
        </p:spPr>
      </p:pic>
    </p:spTree>
    <p:extLst>
      <p:ext uri="{BB962C8B-B14F-4D97-AF65-F5344CB8AC3E}">
        <p14:creationId xmlns:p14="http://schemas.microsoft.com/office/powerpoint/2010/main" val="96877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57"/>
            <a:ext cx="10515600" cy="1325563"/>
          </a:xfrm>
        </p:spPr>
        <p:txBody>
          <a:bodyPr/>
          <a:lstStyle/>
          <a:p>
            <a:r>
              <a:rPr lang="en-CA" b="1" dirty="0" smtClean="0"/>
              <a:t>SPAN Monograph retention notes added</a:t>
            </a:r>
            <a:r>
              <a:rPr lang="en-CA" dirty="0" smtClean="0"/>
              <a:t>	</a:t>
            </a:r>
            <a:endParaRPr lang="en-CA" dirty="0"/>
          </a:p>
        </p:txBody>
      </p:sp>
      <p:sp>
        <p:nvSpPr>
          <p:cNvPr id="3" name="Content Placeholder 2"/>
          <p:cNvSpPr>
            <a:spLocks noGrp="1"/>
          </p:cNvSpPr>
          <p:nvPr>
            <p:ph idx="1"/>
          </p:nvPr>
        </p:nvSpPr>
        <p:spPr>
          <a:xfrm>
            <a:off x="838200" y="1417419"/>
            <a:ext cx="10515600" cy="4351339"/>
          </a:xfrm>
        </p:spPr>
        <p:txBody>
          <a:bodyPr>
            <a:normAutofit/>
          </a:bodyPr>
          <a:lstStyle/>
          <a:p>
            <a:pPr marL="0" indent="0">
              <a:buNone/>
            </a:pPr>
            <a:r>
              <a:rPr lang="en-CA" dirty="0" smtClean="0"/>
              <a:t>The following retention notes have been added to the </a:t>
            </a:r>
            <a:r>
              <a:rPr lang="en-CA" b="1" dirty="0" smtClean="0"/>
              <a:t>228,514 items </a:t>
            </a:r>
            <a:r>
              <a:rPr lang="en-CA" dirty="0" smtClean="0"/>
              <a:t>that UVic is committed to retain until 2032:</a:t>
            </a:r>
            <a:endParaRPr lang="en-US" dirty="0"/>
          </a:p>
          <a:p>
            <a:pPr marL="0" indent="0">
              <a:buNone/>
            </a:pPr>
            <a:r>
              <a:rPr lang="en-US" u="sng" dirty="0"/>
              <a:t>Bibliographic Records:</a:t>
            </a:r>
          </a:p>
          <a:p>
            <a:pPr marL="0" indent="0">
              <a:buNone/>
            </a:pPr>
            <a:r>
              <a:rPr lang="en-US" sz="2400" b="1" dirty="0"/>
              <a:t>583   1/ $</a:t>
            </a:r>
            <a:r>
              <a:rPr lang="en-US" sz="2400" b="1" dirty="0" err="1"/>
              <a:t>aCommitted</a:t>
            </a:r>
            <a:r>
              <a:rPr lang="en-US" sz="2400" b="1" dirty="0"/>
              <a:t> to retain$c20170101$d20321231$fCOPPUL SPAN Monograph$5BVIV</a:t>
            </a:r>
          </a:p>
          <a:p>
            <a:pPr marL="0" indent="0">
              <a:buNone/>
            </a:pPr>
            <a:r>
              <a:rPr lang="en-US" u="sng" dirty="0" smtClean="0"/>
              <a:t>Item </a:t>
            </a:r>
            <a:r>
              <a:rPr lang="en-US" u="sng" dirty="0"/>
              <a:t>Records (Free text field):</a:t>
            </a:r>
          </a:p>
          <a:p>
            <a:pPr marL="0" indent="0">
              <a:buNone/>
            </a:pPr>
            <a:r>
              <a:rPr lang="en-US" sz="2400" b="1" dirty="0"/>
              <a:t>DO NOT DISCARD. UVIC COMMITTED TO RETAIN UNTIL 2032 AS PART OF COPPUL SPAN Monograph</a:t>
            </a:r>
          </a:p>
          <a:p>
            <a:endParaRPr lang="en-CA" dirty="0"/>
          </a:p>
          <a:p>
            <a:endParaRPr lang="en-CA" dirty="0" smtClean="0"/>
          </a:p>
        </p:txBody>
      </p:sp>
    </p:spTree>
    <p:extLst>
      <p:ext uri="{BB962C8B-B14F-4D97-AF65-F5344CB8AC3E}">
        <p14:creationId xmlns:p14="http://schemas.microsoft.com/office/powerpoint/2010/main" val="190694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5805854"/>
              </p:ext>
            </p:extLst>
          </p:nvPr>
        </p:nvGraphicFramePr>
        <p:xfrm>
          <a:off x="274092" y="195049"/>
          <a:ext cx="11744696" cy="6538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6200000">
            <a:off x="2708623" y="3445577"/>
            <a:ext cx="482810" cy="4550230"/>
          </a:xfrm>
          <a:prstGeom prst="leftBrace">
            <a:avLst>
              <a:gd name="adj1" fmla="val 8333"/>
              <a:gd name="adj2" fmla="val 4847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949036" y="6067988"/>
            <a:ext cx="4001984" cy="4001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CA" sz="2000" dirty="0" smtClean="0"/>
              <a:t>Low </a:t>
            </a:r>
            <a:r>
              <a:rPr lang="en-CA" sz="2000" dirty="0"/>
              <a:t>use, low &amp;</a:t>
            </a:r>
            <a:r>
              <a:rPr lang="en-CA" sz="2000" dirty="0" smtClean="0"/>
              <a:t> </a:t>
            </a:r>
            <a:r>
              <a:rPr lang="en-CA" sz="2000" dirty="0"/>
              <a:t>medium risk journals</a:t>
            </a:r>
          </a:p>
        </p:txBody>
      </p:sp>
      <p:sp>
        <p:nvSpPr>
          <p:cNvPr id="9" name="TextBox 8"/>
          <p:cNvSpPr txBox="1"/>
          <p:nvPr/>
        </p:nvSpPr>
        <p:spPr>
          <a:xfrm>
            <a:off x="5742957" y="5903893"/>
            <a:ext cx="1026938" cy="67710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CA" dirty="0" smtClean="0"/>
              <a:t>High </a:t>
            </a:r>
            <a:r>
              <a:rPr lang="en-CA" sz="2000" dirty="0" smtClean="0"/>
              <a:t>risk</a:t>
            </a:r>
            <a:r>
              <a:rPr lang="en-CA" dirty="0" smtClean="0"/>
              <a:t> </a:t>
            </a:r>
            <a:r>
              <a:rPr lang="en-CA" dirty="0"/>
              <a:t>journals</a:t>
            </a:r>
          </a:p>
        </p:txBody>
      </p:sp>
      <p:sp>
        <p:nvSpPr>
          <p:cNvPr id="11" name="Left Brace 10"/>
          <p:cNvSpPr/>
          <p:nvPr/>
        </p:nvSpPr>
        <p:spPr>
          <a:xfrm rot="16200000">
            <a:off x="6711858" y="4659356"/>
            <a:ext cx="452593" cy="2152888"/>
          </a:xfrm>
          <a:prstGeom prst="leftBrace">
            <a:avLst>
              <a:gd name="adj1" fmla="val 8333"/>
              <a:gd name="adj2" fmla="val 4847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TextBox 11"/>
          <p:cNvSpPr txBox="1"/>
          <p:nvPr/>
        </p:nvSpPr>
        <p:spPr>
          <a:xfrm>
            <a:off x="8846126" y="6067988"/>
            <a:ext cx="1227514" cy="4001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CA" sz="2000" dirty="0" err="1" smtClean="0"/>
              <a:t>Gov</a:t>
            </a:r>
            <a:r>
              <a:rPr lang="en-CA" sz="2000" dirty="0" smtClean="0"/>
              <a:t> Docs</a:t>
            </a:r>
            <a:endParaRPr lang="en-CA" sz="2000" dirty="0"/>
          </a:p>
        </p:txBody>
      </p:sp>
      <p:sp>
        <p:nvSpPr>
          <p:cNvPr id="13" name="TextBox 12"/>
          <p:cNvSpPr txBox="1"/>
          <p:nvPr/>
        </p:nvSpPr>
        <p:spPr>
          <a:xfrm>
            <a:off x="10385450" y="6067988"/>
            <a:ext cx="1596752" cy="4001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CA" sz="2000" dirty="0" smtClean="0"/>
              <a:t>Monographs</a:t>
            </a:r>
            <a:endParaRPr lang="en-CA" dirty="0"/>
          </a:p>
        </p:txBody>
      </p:sp>
      <p:sp>
        <p:nvSpPr>
          <p:cNvPr id="14" name="Left Brace 13"/>
          <p:cNvSpPr/>
          <p:nvPr/>
        </p:nvSpPr>
        <p:spPr>
          <a:xfrm rot="16200000">
            <a:off x="10056616" y="4036511"/>
            <a:ext cx="520136" cy="3331036"/>
          </a:xfrm>
          <a:prstGeom prst="leftBrace">
            <a:avLst>
              <a:gd name="adj1" fmla="val 8333"/>
              <a:gd name="adj2" fmla="val 4847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p:cNvSpPr txBox="1"/>
          <p:nvPr/>
        </p:nvSpPr>
        <p:spPr>
          <a:xfrm>
            <a:off x="7075288" y="6042392"/>
            <a:ext cx="1312590" cy="4001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CA" sz="2000" dirty="0" err="1" smtClean="0"/>
              <a:t>Gov</a:t>
            </a:r>
            <a:r>
              <a:rPr lang="en-CA" sz="2000" dirty="0" smtClean="0"/>
              <a:t> Docs</a:t>
            </a:r>
            <a:endParaRPr lang="en-CA" sz="2000" dirty="0"/>
          </a:p>
        </p:txBody>
      </p:sp>
    </p:spTree>
    <p:extLst>
      <p:ext uri="{BB962C8B-B14F-4D97-AF65-F5344CB8AC3E}">
        <p14:creationId xmlns:p14="http://schemas.microsoft.com/office/powerpoint/2010/main" val="129652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Identification criteria:</a:t>
            </a:r>
            <a:endParaRPr lang="en-CA" b="1" dirty="0"/>
          </a:p>
        </p:txBody>
      </p:sp>
      <p:sp>
        <p:nvSpPr>
          <p:cNvPr id="3" name="Content Placeholder 2"/>
          <p:cNvSpPr>
            <a:spLocks noGrp="1"/>
          </p:cNvSpPr>
          <p:nvPr>
            <p:ph idx="1"/>
          </p:nvPr>
        </p:nvSpPr>
        <p:spPr/>
        <p:txBody>
          <a:bodyPr/>
          <a:lstStyle/>
          <a:p>
            <a:pPr marL="0" indent="0">
              <a:spcAft>
                <a:spcPts val="800"/>
              </a:spcAft>
              <a:buNone/>
            </a:pPr>
            <a:r>
              <a:rPr lang="en-US" dirty="0"/>
              <a:t>The criteria to identify items as follows:</a:t>
            </a:r>
          </a:p>
          <a:p>
            <a:pPr marL="380990" indent="-380990">
              <a:lnSpc>
                <a:spcPct val="150000"/>
              </a:lnSpc>
            </a:pPr>
            <a:r>
              <a:rPr lang="en-US" dirty="0"/>
              <a:t>Recorded uses &lt;2   (either 0 or 1 </a:t>
            </a:r>
            <a:r>
              <a:rPr lang="en-US" dirty="0" err="1"/>
              <a:t>circ</a:t>
            </a:r>
            <a:r>
              <a:rPr lang="en-US" dirty="0"/>
              <a:t> since 1999)</a:t>
            </a:r>
          </a:p>
          <a:p>
            <a:pPr marL="380990" indent="-380990">
              <a:lnSpc>
                <a:spcPct val="150000"/>
              </a:lnSpc>
            </a:pPr>
            <a:r>
              <a:rPr lang="en-US" dirty="0"/>
              <a:t>Age (</a:t>
            </a:r>
            <a:r>
              <a:rPr lang="en-US" b="1" u="sng" dirty="0"/>
              <a:t>accession</a:t>
            </a:r>
            <a:r>
              <a:rPr lang="en-US" b="1" dirty="0"/>
              <a:t> date </a:t>
            </a:r>
            <a:r>
              <a:rPr lang="en-US" dirty="0"/>
              <a:t>before 01.01.2008)</a:t>
            </a:r>
          </a:p>
          <a:p>
            <a:pPr marL="380990" indent="-380990">
              <a:lnSpc>
                <a:spcPct val="150000"/>
              </a:lnSpc>
            </a:pPr>
            <a:r>
              <a:rPr lang="en-US" dirty="0"/>
              <a:t>Not allocated for retention</a:t>
            </a:r>
          </a:p>
          <a:p>
            <a:endParaRPr lang="en-CA" dirty="0"/>
          </a:p>
        </p:txBody>
      </p:sp>
    </p:spTree>
    <p:extLst>
      <p:ext uri="{BB962C8B-B14F-4D97-AF65-F5344CB8AC3E}">
        <p14:creationId xmlns:p14="http://schemas.microsoft.com/office/powerpoint/2010/main" val="409385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2262"/>
            <a:ext cx="12188414" cy="5653311"/>
          </a:xfrm>
          <a:prstGeom prst="rect">
            <a:avLst/>
          </a:prstGeom>
        </p:spPr>
      </p:pic>
      <p:sp>
        <p:nvSpPr>
          <p:cNvPr id="5" name="Rectangle 4"/>
          <p:cNvSpPr/>
          <p:nvPr/>
        </p:nvSpPr>
        <p:spPr>
          <a:xfrm>
            <a:off x="182963" y="112821"/>
            <a:ext cx="6460358" cy="769441"/>
          </a:xfrm>
          <a:prstGeom prst="rect">
            <a:avLst/>
          </a:prstGeom>
        </p:spPr>
        <p:txBody>
          <a:bodyPr wrap="none">
            <a:spAutoFit/>
          </a:bodyPr>
          <a:lstStyle/>
          <a:p>
            <a:r>
              <a:rPr lang="en-CA" sz="4400" b="1" dirty="0" smtClean="0">
                <a:solidFill>
                  <a:prstClr val="black"/>
                </a:solidFill>
                <a:latin typeface="Calibri Light" panose="020F0302020204030204"/>
                <a:ea typeface="+mj-ea"/>
                <a:cs typeface="+mj-cs"/>
              </a:rPr>
              <a:t>Items that meet the criteria</a:t>
            </a:r>
            <a:endParaRPr lang="en-CA" dirty="0"/>
          </a:p>
        </p:txBody>
      </p:sp>
    </p:spTree>
    <p:extLst>
      <p:ext uri="{BB962C8B-B14F-4D97-AF65-F5344CB8AC3E}">
        <p14:creationId xmlns:p14="http://schemas.microsoft.com/office/powerpoint/2010/main" val="423182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32</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609987518"/>
              </p:ext>
            </p:extLst>
          </p:nvPr>
        </p:nvGraphicFramePr>
        <p:xfrm>
          <a:off x="0" y="5"/>
          <a:ext cx="12192000" cy="6857989"/>
        </p:xfrm>
        <a:graphic>
          <a:graphicData uri="http://schemas.openxmlformats.org/drawingml/2006/table">
            <a:tbl>
              <a:tblPr firstRow="1" bandRow="1">
                <a:tableStyleId>{5C22544A-7EE6-4342-B048-85BDC9FD1C3A}</a:tableStyleId>
              </a:tblPr>
              <a:tblGrid>
                <a:gridCol w="911751">
                  <a:extLst>
                    <a:ext uri="{9D8B030D-6E8A-4147-A177-3AD203B41FA5}">
                      <a16:colId xmlns:a16="http://schemas.microsoft.com/office/drawing/2014/main" val="3455155419"/>
                    </a:ext>
                  </a:extLst>
                </a:gridCol>
                <a:gridCol w="2571679">
                  <a:extLst>
                    <a:ext uri="{9D8B030D-6E8A-4147-A177-3AD203B41FA5}">
                      <a16:colId xmlns:a16="http://schemas.microsoft.com/office/drawing/2014/main" val="3912509138"/>
                    </a:ext>
                  </a:extLst>
                </a:gridCol>
                <a:gridCol w="1741714">
                  <a:extLst>
                    <a:ext uri="{9D8B030D-6E8A-4147-A177-3AD203B41FA5}">
                      <a16:colId xmlns:a16="http://schemas.microsoft.com/office/drawing/2014/main" val="4180763326"/>
                    </a:ext>
                  </a:extLst>
                </a:gridCol>
                <a:gridCol w="1741714">
                  <a:extLst>
                    <a:ext uri="{9D8B030D-6E8A-4147-A177-3AD203B41FA5}">
                      <a16:colId xmlns:a16="http://schemas.microsoft.com/office/drawing/2014/main" val="203970937"/>
                    </a:ext>
                  </a:extLst>
                </a:gridCol>
                <a:gridCol w="1741714">
                  <a:extLst>
                    <a:ext uri="{9D8B030D-6E8A-4147-A177-3AD203B41FA5}">
                      <a16:colId xmlns:a16="http://schemas.microsoft.com/office/drawing/2014/main" val="3956784887"/>
                    </a:ext>
                  </a:extLst>
                </a:gridCol>
                <a:gridCol w="1741714">
                  <a:extLst>
                    <a:ext uri="{9D8B030D-6E8A-4147-A177-3AD203B41FA5}">
                      <a16:colId xmlns:a16="http://schemas.microsoft.com/office/drawing/2014/main" val="72644427"/>
                    </a:ext>
                  </a:extLst>
                </a:gridCol>
                <a:gridCol w="1741714">
                  <a:extLst>
                    <a:ext uri="{9D8B030D-6E8A-4147-A177-3AD203B41FA5}">
                      <a16:colId xmlns:a16="http://schemas.microsoft.com/office/drawing/2014/main" val="1713643855"/>
                    </a:ext>
                  </a:extLst>
                </a:gridCol>
              </a:tblGrid>
              <a:tr h="769010">
                <a:tc gridSpan="2">
                  <a:txBody>
                    <a:bodyPr/>
                    <a:lstStyle/>
                    <a:p>
                      <a:pPr algn="ctr" rtl="0" fontAlgn="b"/>
                      <a:r>
                        <a:rPr lang="en-CA" sz="1400" b="1" i="0" u="none" strike="noStrike" dirty="0" smtClean="0">
                          <a:solidFill>
                            <a:schemeClr val="tx1"/>
                          </a:solidFill>
                          <a:effectLst/>
                          <a:latin typeface="Arial" panose="020B0604020202020204" pitchFamily="34" charset="0"/>
                        </a:rPr>
                        <a:t>LC Call</a:t>
                      </a:r>
                      <a:r>
                        <a:rPr lang="en-CA" sz="1400" b="1" i="0" u="none" strike="noStrike" baseline="0" dirty="0" smtClean="0">
                          <a:solidFill>
                            <a:schemeClr val="tx1"/>
                          </a:solidFill>
                          <a:effectLst/>
                          <a:latin typeface="Arial" panose="020B0604020202020204" pitchFamily="34" charset="0"/>
                        </a:rPr>
                        <a:t> # &amp; </a:t>
                      </a:r>
                      <a:r>
                        <a:rPr lang="en-CA" sz="1400" b="1" i="0" u="none" strike="noStrike" dirty="0" smtClean="0">
                          <a:solidFill>
                            <a:schemeClr val="tx1"/>
                          </a:solidFill>
                          <a:effectLst/>
                          <a:latin typeface="Arial" panose="020B0604020202020204" pitchFamily="34" charset="0"/>
                        </a:rPr>
                        <a:t>Subject</a:t>
                      </a:r>
                      <a:endParaRPr lang="en-CA" sz="1400" b="1" i="0" u="none" strike="noStrike" dirty="0">
                        <a:solidFill>
                          <a:schemeClr val="tx1"/>
                        </a:solidFill>
                        <a:effectLst/>
                        <a:latin typeface="Arial" panose="020B0604020202020204" pitchFamily="34" charset="0"/>
                      </a:endParaRPr>
                    </a:p>
                  </a:txBody>
                  <a:tcPr marL="8467" marR="8467" marT="8467" marB="0" anchor="ctr"/>
                </a:tc>
                <a:tc hMerge="1">
                  <a:txBody>
                    <a:bodyPr/>
                    <a:lstStyle/>
                    <a:p>
                      <a:endParaRPr lang="en-CA"/>
                    </a:p>
                  </a:txBody>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CA" sz="1400" b="1" i="0" u="none" strike="noStrike" dirty="0" smtClean="0">
                          <a:solidFill>
                            <a:schemeClr val="tx1"/>
                          </a:solidFill>
                          <a:effectLst/>
                          <a:latin typeface="Arial" panose="020B0604020202020204" pitchFamily="34" charset="0"/>
                        </a:rPr>
                        <a:t>Total # items</a:t>
                      </a:r>
                    </a:p>
                    <a:p>
                      <a:pPr algn="ctr" rtl="0" fontAlgn="b"/>
                      <a:endParaRPr lang="en-US" sz="1400" b="1" i="0" u="none" strike="noStrike" dirty="0">
                        <a:solidFill>
                          <a:schemeClr val="tx1"/>
                        </a:solidFill>
                        <a:effectLst/>
                        <a:latin typeface="Arial" panose="020B0604020202020204" pitchFamily="34" charset="0"/>
                      </a:endParaRPr>
                    </a:p>
                  </a:txBody>
                  <a:tcPr marL="8467" marR="8467" marT="8467"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b="1" i="0" u="none" strike="noStrike" dirty="0" smtClean="0">
                          <a:solidFill>
                            <a:schemeClr val="tx1"/>
                          </a:solidFill>
                          <a:effectLst/>
                          <a:latin typeface="Arial" panose="020B0604020202020204" pitchFamily="34" charset="0"/>
                        </a:rPr>
                        <a:t>Total  # items allocated for retention</a:t>
                      </a:r>
                      <a:endParaRPr lang="en-CA" sz="1400" b="1" i="0" u="none" strike="noStrike" dirty="0">
                        <a:solidFill>
                          <a:schemeClr val="tx1"/>
                        </a:solidFill>
                        <a:effectLst/>
                        <a:latin typeface="Arial" panose="020B0604020202020204" pitchFamily="34" charset="0"/>
                      </a:endParaRPr>
                    </a:p>
                  </a:txBody>
                  <a:tcPr marL="8467" marR="8467" marT="8467"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CA" sz="1400" b="1" i="0" u="none" strike="noStrike" dirty="0" smtClean="0">
                          <a:solidFill>
                            <a:schemeClr val="tx1"/>
                          </a:solidFill>
                          <a:effectLst/>
                          <a:latin typeface="Arial" panose="020B0604020202020204" pitchFamily="34" charset="0"/>
                        </a:rPr>
                        <a:t>% collection </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CA" sz="1400" b="1" i="0" u="none" strike="noStrike" dirty="0" smtClean="0">
                          <a:solidFill>
                            <a:schemeClr val="tx1"/>
                          </a:solidFill>
                          <a:effectLst/>
                          <a:latin typeface="Arial" panose="020B0604020202020204" pitchFamily="34" charset="0"/>
                        </a:rPr>
                        <a:t>allocated for retention</a:t>
                      </a:r>
                      <a:endParaRPr lang="en-US" sz="1400" b="1" i="0" u="none" strike="noStrike" dirty="0">
                        <a:solidFill>
                          <a:schemeClr val="tx1"/>
                        </a:solidFill>
                        <a:effectLst/>
                        <a:latin typeface="Arial" panose="020B0604020202020204" pitchFamily="34" charset="0"/>
                      </a:endParaRPr>
                    </a:p>
                  </a:txBody>
                  <a:tcPr marL="8467" marR="8467" marT="8467"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b="1" i="0" u="none" strike="noStrike" dirty="0" smtClean="0">
                          <a:solidFill>
                            <a:schemeClr val="tx1"/>
                          </a:solidFill>
                          <a:effectLst/>
                          <a:latin typeface="Arial" panose="020B0604020202020204" pitchFamily="34" charset="0"/>
                        </a:rPr>
                        <a:t>Total  # items match query criteria (</a:t>
                      </a:r>
                      <a:r>
                        <a:rPr lang="en-US" sz="1400" b="1" i="0" u="none" strike="noStrike" dirty="0" err="1" smtClean="0">
                          <a:solidFill>
                            <a:schemeClr val="tx1"/>
                          </a:solidFill>
                          <a:effectLst/>
                          <a:latin typeface="Arial" panose="020B0604020202020204" pitchFamily="34" charset="0"/>
                        </a:rPr>
                        <a:t>NAfR</a:t>
                      </a:r>
                      <a:r>
                        <a:rPr lang="en-US" sz="1400" b="1" i="0" u="none" strike="noStrike" dirty="0" smtClean="0">
                          <a:solidFill>
                            <a:schemeClr val="tx1"/>
                          </a:solidFill>
                          <a:effectLst/>
                          <a:latin typeface="Arial" panose="020B0604020202020204" pitchFamily="34" charset="0"/>
                        </a:rPr>
                        <a:t>)</a:t>
                      </a:r>
                      <a:endParaRPr lang="en-CA" sz="1400" b="1" i="0" u="none" strike="noStrike" dirty="0">
                        <a:solidFill>
                          <a:schemeClr val="tx1"/>
                        </a:solidFill>
                        <a:effectLst/>
                        <a:latin typeface="Arial" panose="020B0604020202020204" pitchFamily="34" charset="0"/>
                      </a:endParaRPr>
                    </a:p>
                  </a:txBody>
                  <a:tcPr marL="8467" marR="8467" marT="8467"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strike="noStrike" dirty="0" smtClean="0">
                          <a:solidFill>
                            <a:schemeClr val="tx1"/>
                          </a:solidFill>
                          <a:effectLst/>
                          <a:latin typeface="Arial" panose="020B0604020202020204" pitchFamily="34" charset="0"/>
                        </a:rPr>
                        <a:t>% items match query criteria (</a:t>
                      </a:r>
                      <a:r>
                        <a:rPr lang="en-CA" sz="1400" b="1" i="0" u="none" strike="noStrike" dirty="0" err="1" smtClean="0">
                          <a:solidFill>
                            <a:schemeClr val="tx1"/>
                          </a:solidFill>
                          <a:effectLst/>
                          <a:latin typeface="Arial" panose="020B0604020202020204" pitchFamily="34" charset="0"/>
                        </a:rPr>
                        <a:t>NAfR</a:t>
                      </a:r>
                      <a:r>
                        <a:rPr lang="en-CA" sz="1400" b="1" i="0" u="none" strike="noStrike" dirty="0" smtClean="0">
                          <a:solidFill>
                            <a:schemeClr val="tx1"/>
                          </a:solidFill>
                          <a:effectLst/>
                          <a:latin typeface="Arial" panose="020B0604020202020204" pitchFamily="34" charset="0"/>
                        </a:rPr>
                        <a:t>)</a:t>
                      </a:r>
                    </a:p>
                  </a:txBody>
                  <a:tcPr marL="121920" marR="121920" marT="60960" marB="60960" anchor="ctr"/>
                </a:tc>
                <a:extLst>
                  <a:ext uri="{0D108BD9-81ED-4DB2-BD59-A6C34878D82A}">
                    <a16:rowId xmlns:a16="http://schemas.microsoft.com/office/drawing/2014/main" val="998210851"/>
                  </a:ext>
                </a:extLst>
              </a:tr>
              <a:tr h="239248">
                <a:tc gridSpan="2">
                  <a:txBody>
                    <a:bodyPr/>
                    <a:lstStyle/>
                    <a:p>
                      <a:pPr algn="r" rtl="0" fontAlgn="t"/>
                      <a:r>
                        <a:rPr lang="en-CA" sz="1500" b="1" i="0" u="none" strike="noStrike" dirty="0">
                          <a:solidFill>
                            <a:schemeClr val="tx1"/>
                          </a:solidFill>
                          <a:effectLst/>
                          <a:latin typeface="Arial" panose="020B0604020202020204" pitchFamily="34" charset="0"/>
                        </a:rPr>
                        <a:t>Total</a:t>
                      </a:r>
                    </a:p>
                  </a:txBody>
                  <a:tcPr marL="8467" marR="8467" marT="8467" marB="0" anchor="b"/>
                </a:tc>
                <a:tc hMerge="1">
                  <a:txBody>
                    <a:bodyPr/>
                    <a:lstStyle/>
                    <a:p>
                      <a:endParaRPr lang="en-CA"/>
                    </a:p>
                  </a:txBody>
                  <a:tcPr/>
                </a:tc>
                <a:tc>
                  <a:txBody>
                    <a:bodyPr/>
                    <a:lstStyle/>
                    <a:p>
                      <a:pPr algn="ctr" rtl="0" fontAlgn="t"/>
                      <a:r>
                        <a:rPr lang="en-CA" sz="1500" b="1" i="0" u="none" strike="noStrike" dirty="0">
                          <a:solidFill>
                            <a:schemeClr val="tx1"/>
                          </a:solidFill>
                          <a:effectLst/>
                          <a:latin typeface="Arial" panose="020B0604020202020204" pitchFamily="34" charset="0"/>
                        </a:rPr>
                        <a:t>1,298,436</a:t>
                      </a:r>
                    </a:p>
                  </a:txBody>
                  <a:tcPr marL="8467" marR="8467" marT="8467" marB="0" anchor="b">
                    <a:solidFill>
                      <a:schemeClr val="accent1"/>
                    </a:solidFill>
                  </a:tcPr>
                </a:tc>
                <a:tc>
                  <a:txBody>
                    <a:bodyPr/>
                    <a:lstStyle/>
                    <a:p>
                      <a:pPr algn="ctr" rtl="0" fontAlgn="t"/>
                      <a:r>
                        <a:rPr lang="en-CA" sz="1500" b="1" i="0" u="none" strike="noStrike" dirty="0">
                          <a:solidFill>
                            <a:schemeClr val="tx1"/>
                          </a:solidFill>
                          <a:effectLst/>
                          <a:latin typeface="Arial" panose="020B0604020202020204" pitchFamily="34" charset="0"/>
                        </a:rPr>
                        <a:t>228,514</a:t>
                      </a:r>
                    </a:p>
                  </a:txBody>
                  <a:tcPr marL="8467" marR="8467" marT="8467" marB="0" anchor="ctr"/>
                </a:tc>
                <a:tc>
                  <a:txBody>
                    <a:bodyPr/>
                    <a:lstStyle/>
                    <a:p>
                      <a:pPr algn="ctr" rtl="0" fontAlgn="t"/>
                      <a:r>
                        <a:rPr lang="en-CA" sz="1400" b="1" i="0" u="none" strike="noStrike" dirty="0" smtClean="0">
                          <a:solidFill>
                            <a:schemeClr val="tx1"/>
                          </a:solidFill>
                          <a:effectLst/>
                          <a:latin typeface="Arial" panose="020B0604020202020204" pitchFamily="34" charset="0"/>
                        </a:rPr>
                        <a:t>17.60%</a:t>
                      </a:r>
                      <a:endParaRPr lang="en-CA" sz="1400" b="1" i="0" u="none" strike="noStrike" dirty="0">
                        <a:solidFill>
                          <a:schemeClr val="tx1"/>
                        </a:solidFill>
                        <a:effectLst/>
                        <a:latin typeface="Arial" panose="020B0604020202020204" pitchFamily="34" charset="0"/>
                      </a:endParaRPr>
                    </a:p>
                  </a:txBody>
                  <a:tcPr marL="8467" marR="8467" marT="8467" marB="0" anchor="ctr"/>
                </a:tc>
                <a:tc>
                  <a:txBody>
                    <a:bodyPr/>
                    <a:lstStyle/>
                    <a:p>
                      <a:pPr algn="ctr" rtl="0" fontAlgn="t"/>
                      <a:r>
                        <a:rPr lang="en-CA" sz="1500" b="1" i="0" u="none" strike="noStrike" dirty="0">
                          <a:solidFill>
                            <a:schemeClr val="tx1"/>
                          </a:solidFill>
                          <a:effectLst/>
                          <a:latin typeface="Arial" panose="020B0604020202020204" pitchFamily="34" charset="0"/>
                        </a:rPr>
                        <a:t>194,392</a:t>
                      </a:r>
                    </a:p>
                  </a:txBody>
                  <a:tcPr marL="8467" marR="8467" marT="8467" marB="0" anchor="ctr"/>
                </a:tc>
                <a:tc>
                  <a:txBody>
                    <a:bodyPr/>
                    <a:lstStyle/>
                    <a:p>
                      <a:pPr algn="ctr" rtl="0" fontAlgn="t"/>
                      <a:r>
                        <a:rPr lang="en-CA" sz="1500" b="1" i="0" u="none" strike="noStrike" dirty="0">
                          <a:solidFill>
                            <a:schemeClr val="tx1"/>
                          </a:solidFill>
                          <a:effectLst/>
                          <a:latin typeface="Arial" panose="020B0604020202020204" pitchFamily="34" charset="0"/>
                        </a:rPr>
                        <a:t>14.97%</a:t>
                      </a:r>
                    </a:p>
                  </a:txBody>
                  <a:tcPr marL="8467" marR="8467" marT="8467" marB="0" anchor="ctr"/>
                </a:tc>
                <a:extLst>
                  <a:ext uri="{0D108BD9-81ED-4DB2-BD59-A6C34878D82A}">
                    <a16:rowId xmlns:a16="http://schemas.microsoft.com/office/drawing/2014/main" val="3941891259"/>
                  </a:ext>
                </a:extLst>
              </a:tr>
              <a:tr h="226952">
                <a:tc>
                  <a:txBody>
                    <a:bodyPr/>
                    <a:lstStyle/>
                    <a:p>
                      <a:pPr algn="ctr" rtl="0" fontAlgn="b"/>
                      <a:r>
                        <a:rPr lang="en-CA" sz="1200" b="0" i="0" u="none" strike="noStrike" dirty="0">
                          <a:solidFill>
                            <a:schemeClr val="tx1"/>
                          </a:solidFill>
                          <a:effectLst/>
                          <a:latin typeface="Arial" panose="020B0604020202020204" pitchFamily="34" charset="0"/>
                        </a:rPr>
                        <a:t>A</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General Works</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3,729</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941</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25.23%</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1,050</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28.16%</a:t>
                      </a:r>
                    </a:p>
                  </a:txBody>
                  <a:tcPr marL="8467" marR="8467" marT="8467" marB="0" anchor="b"/>
                </a:tc>
                <a:extLst>
                  <a:ext uri="{0D108BD9-81ED-4DB2-BD59-A6C34878D82A}">
                    <a16:rowId xmlns:a16="http://schemas.microsoft.com/office/drawing/2014/main" val="3196530138"/>
                  </a:ext>
                </a:extLst>
              </a:tr>
              <a:tr h="340967">
                <a:tc>
                  <a:txBody>
                    <a:bodyPr/>
                    <a:lstStyle/>
                    <a:p>
                      <a:pPr algn="ctr" rtl="0" fontAlgn="b"/>
                      <a:r>
                        <a:rPr lang="en-CA" sz="1200" b="0" i="0" u="none" strike="noStrike">
                          <a:solidFill>
                            <a:schemeClr val="tx1"/>
                          </a:solidFill>
                          <a:effectLst/>
                          <a:latin typeface="Arial" panose="020B0604020202020204" pitchFamily="34" charset="0"/>
                        </a:rPr>
                        <a:t>B</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Philosophy, Psychology, Religion</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82,412</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11,335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13.75%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14,772</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17.92%</a:t>
                      </a:r>
                    </a:p>
                  </a:txBody>
                  <a:tcPr marL="8467" marR="8467" marT="8467" marB="0" anchor="b"/>
                </a:tc>
                <a:extLst>
                  <a:ext uri="{0D108BD9-81ED-4DB2-BD59-A6C34878D82A}">
                    <a16:rowId xmlns:a16="http://schemas.microsoft.com/office/drawing/2014/main" val="1574950281"/>
                  </a:ext>
                </a:extLst>
              </a:tr>
              <a:tr h="340967">
                <a:tc>
                  <a:txBody>
                    <a:bodyPr/>
                    <a:lstStyle/>
                    <a:p>
                      <a:pPr algn="ctr" rtl="0" fontAlgn="b"/>
                      <a:r>
                        <a:rPr lang="en-CA" sz="1200" b="0" i="0" u="none" strike="noStrike" dirty="0">
                          <a:solidFill>
                            <a:schemeClr val="tx1"/>
                          </a:solidFill>
                          <a:effectLst/>
                          <a:latin typeface="Arial" panose="020B0604020202020204" pitchFamily="34" charset="0"/>
                        </a:rPr>
                        <a:t>C</a:t>
                      </a:r>
                    </a:p>
                  </a:txBody>
                  <a:tcPr marL="8467" marR="8467" marT="8467" marB="0" anchor="b"/>
                </a:tc>
                <a:tc>
                  <a:txBody>
                    <a:bodyPr/>
                    <a:lstStyle/>
                    <a:p>
                      <a:pPr algn="l" rtl="0" fontAlgn="b"/>
                      <a:r>
                        <a:rPr lang="en-CA" sz="1200" b="0" i="0" u="none" strike="noStrike">
                          <a:solidFill>
                            <a:schemeClr val="tx1"/>
                          </a:solidFill>
                          <a:effectLst/>
                          <a:latin typeface="Arial" panose="020B0604020202020204" pitchFamily="34" charset="0"/>
                        </a:rPr>
                        <a:t>Auxiliary Sciences of History</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7,725</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1,341</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17.36%</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1,872</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24.23%</a:t>
                      </a:r>
                    </a:p>
                  </a:txBody>
                  <a:tcPr marL="8467" marR="8467" marT="8467" marB="0" anchor="b"/>
                </a:tc>
                <a:extLst>
                  <a:ext uri="{0D108BD9-81ED-4DB2-BD59-A6C34878D82A}">
                    <a16:rowId xmlns:a16="http://schemas.microsoft.com/office/drawing/2014/main" val="1956726933"/>
                  </a:ext>
                </a:extLst>
              </a:tr>
              <a:tr h="226952">
                <a:tc>
                  <a:txBody>
                    <a:bodyPr/>
                    <a:lstStyle/>
                    <a:p>
                      <a:pPr algn="ctr" rtl="0" fontAlgn="b"/>
                      <a:r>
                        <a:rPr lang="en-CA" sz="1200" b="0" i="0" u="none" strike="noStrike">
                          <a:solidFill>
                            <a:schemeClr val="tx1"/>
                          </a:solidFill>
                          <a:effectLst/>
                          <a:latin typeface="Arial" panose="020B0604020202020204" pitchFamily="34" charset="0"/>
                        </a:rPr>
                        <a:t>D</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World History</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115,968</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20,933</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18.05%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23,146</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19.96%</a:t>
                      </a:r>
                    </a:p>
                  </a:txBody>
                  <a:tcPr marL="8467" marR="8467" marT="8467" marB="0" anchor="b"/>
                </a:tc>
                <a:extLst>
                  <a:ext uri="{0D108BD9-81ED-4DB2-BD59-A6C34878D82A}">
                    <a16:rowId xmlns:a16="http://schemas.microsoft.com/office/drawing/2014/main" val="2805308976"/>
                  </a:ext>
                </a:extLst>
              </a:tr>
              <a:tr h="226952">
                <a:tc>
                  <a:txBody>
                    <a:bodyPr/>
                    <a:lstStyle/>
                    <a:p>
                      <a:pPr algn="ctr" rtl="0" fontAlgn="b"/>
                      <a:r>
                        <a:rPr lang="en-CA" sz="1200" b="0" i="0" u="none" strike="noStrike">
                          <a:solidFill>
                            <a:schemeClr val="tx1"/>
                          </a:solidFill>
                          <a:effectLst/>
                          <a:latin typeface="Arial" panose="020B0604020202020204" pitchFamily="34" charset="0"/>
                        </a:rPr>
                        <a:t>E</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History of the Americas</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28,666</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2,802</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9.77%</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6,736</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23.50%</a:t>
                      </a:r>
                    </a:p>
                  </a:txBody>
                  <a:tcPr marL="8467" marR="8467" marT="8467" marB="0" anchor="b"/>
                </a:tc>
                <a:extLst>
                  <a:ext uri="{0D108BD9-81ED-4DB2-BD59-A6C34878D82A}">
                    <a16:rowId xmlns:a16="http://schemas.microsoft.com/office/drawing/2014/main" val="4106354870"/>
                  </a:ext>
                </a:extLst>
              </a:tr>
              <a:tr h="226952">
                <a:tc>
                  <a:txBody>
                    <a:bodyPr/>
                    <a:lstStyle/>
                    <a:p>
                      <a:pPr algn="ctr" rtl="0" fontAlgn="b"/>
                      <a:r>
                        <a:rPr lang="en-CA" sz="1200" b="0" i="0" u="none" strike="noStrike">
                          <a:solidFill>
                            <a:schemeClr val="tx1"/>
                          </a:solidFill>
                          <a:effectLst/>
                          <a:latin typeface="Arial" panose="020B0604020202020204" pitchFamily="34" charset="0"/>
                        </a:rPr>
                        <a:t>F</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History of the Americas</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33,614</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5,673</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16.88%</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5,510</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16.39%</a:t>
                      </a:r>
                    </a:p>
                  </a:txBody>
                  <a:tcPr marL="8467" marR="8467" marT="8467" marB="0" anchor="b"/>
                </a:tc>
                <a:extLst>
                  <a:ext uri="{0D108BD9-81ED-4DB2-BD59-A6C34878D82A}">
                    <a16:rowId xmlns:a16="http://schemas.microsoft.com/office/drawing/2014/main" val="2016479728"/>
                  </a:ext>
                </a:extLst>
              </a:tr>
              <a:tr h="447794">
                <a:tc>
                  <a:txBody>
                    <a:bodyPr/>
                    <a:lstStyle/>
                    <a:p>
                      <a:pPr algn="ctr" rtl="0" fontAlgn="b"/>
                      <a:r>
                        <a:rPr lang="en-CA" sz="1200" b="0" i="0" u="none" strike="noStrike" dirty="0">
                          <a:solidFill>
                            <a:schemeClr val="tx1"/>
                          </a:solidFill>
                          <a:effectLst/>
                          <a:latin typeface="Arial" panose="020B0604020202020204" pitchFamily="34" charset="0"/>
                        </a:rPr>
                        <a:t>G</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Geography, Anthropology, Recreation</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32,477</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5,163</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15.90%</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1,205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3.71%</a:t>
                      </a:r>
                    </a:p>
                  </a:txBody>
                  <a:tcPr marL="8467" marR="8467" marT="8467" marB="0" anchor="b"/>
                </a:tc>
                <a:extLst>
                  <a:ext uri="{0D108BD9-81ED-4DB2-BD59-A6C34878D82A}">
                    <a16:rowId xmlns:a16="http://schemas.microsoft.com/office/drawing/2014/main" val="3377337483"/>
                  </a:ext>
                </a:extLst>
              </a:tr>
              <a:tr h="226952">
                <a:tc>
                  <a:txBody>
                    <a:bodyPr/>
                    <a:lstStyle/>
                    <a:p>
                      <a:pPr algn="ctr" rtl="0" fontAlgn="b"/>
                      <a:r>
                        <a:rPr lang="en-CA" sz="1200" b="0" i="0" u="none" strike="noStrike">
                          <a:solidFill>
                            <a:schemeClr val="tx1"/>
                          </a:solidFill>
                          <a:effectLst/>
                          <a:latin typeface="Arial" panose="020B0604020202020204" pitchFamily="34" charset="0"/>
                        </a:rPr>
                        <a:t>H</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Social Sciences</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169,416</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21,614</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12.76%</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30,958</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18.27%</a:t>
                      </a:r>
                    </a:p>
                  </a:txBody>
                  <a:tcPr marL="8467" marR="8467" marT="8467" marB="0" anchor="b"/>
                </a:tc>
                <a:extLst>
                  <a:ext uri="{0D108BD9-81ED-4DB2-BD59-A6C34878D82A}">
                    <a16:rowId xmlns:a16="http://schemas.microsoft.com/office/drawing/2014/main" val="4139247696"/>
                  </a:ext>
                </a:extLst>
              </a:tr>
              <a:tr h="475124">
                <a:tc>
                  <a:txBody>
                    <a:bodyPr/>
                    <a:lstStyle/>
                    <a:p>
                      <a:pPr algn="ctr" rtl="0" fontAlgn="b"/>
                      <a:r>
                        <a:rPr lang="en-CA" sz="1200" b="0" i="0" u="none" strike="noStrike">
                          <a:solidFill>
                            <a:schemeClr val="tx1"/>
                          </a:solidFill>
                          <a:effectLst/>
                          <a:latin typeface="Arial" panose="020B0604020202020204" pitchFamily="34" charset="0"/>
                        </a:rPr>
                        <a:t>J</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Political Science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44,923</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4,803</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10.69%</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8,675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19.31%</a:t>
                      </a:r>
                    </a:p>
                  </a:txBody>
                  <a:tcPr marL="8467" marR="8467" marT="8467" marB="0" anchor="b"/>
                </a:tc>
                <a:extLst>
                  <a:ext uri="{0D108BD9-81ED-4DB2-BD59-A6C34878D82A}">
                    <a16:rowId xmlns:a16="http://schemas.microsoft.com/office/drawing/2014/main" val="3783661368"/>
                  </a:ext>
                </a:extLst>
              </a:tr>
              <a:tr h="226952">
                <a:tc>
                  <a:txBody>
                    <a:bodyPr/>
                    <a:lstStyle/>
                    <a:p>
                      <a:pPr algn="ctr" rtl="0" fontAlgn="b"/>
                      <a:r>
                        <a:rPr lang="en-CA" sz="1200" b="0" i="0" u="none" strike="noStrike">
                          <a:solidFill>
                            <a:schemeClr val="tx1"/>
                          </a:solidFill>
                          <a:effectLst/>
                          <a:latin typeface="Arial" panose="020B0604020202020204" pitchFamily="34" charset="0"/>
                        </a:rPr>
                        <a:t>K</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Law</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46,129</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9,772</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21.18%</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568</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1.23%</a:t>
                      </a:r>
                    </a:p>
                  </a:txBody>
                  <a:tcPr marL="8467" marR="8467" marT="8467" marB="0" anchor="b"/>
                </a:tc>
                <a:extLst>
                  <a:ext uri="{0D108BD9-81ED-4DB2-BD59-A6C34878D82A}">
                    <a16:rowId xmlns:a16="http://schemas.microsoft.com/office/drawing/2014/main" val="1548206106"/>
                  </a:ext>
                </a:extLst>
              </a:tr>
              <a:tr h="226952">
                <a:tc>
                  <a:txBody>
                    <a:bodyPr/>
                    <a:lstStyle/>
                    <a:p>
                      <a:pPr algn="ctr" rtl="0" fontAlgn="b"/>
                      <a:r>
                        <a:rPr lang="en-CA" sz="1200" b="0" i="0" u="none" strike="noStrike">
                          <a:solidFill>
                            <a:schemeClr val="tx1"/>
                          </a:solidFill>
                          <a:effectLst/>
                          <a:latin typeface="Arial" panose="020B0604020202020204" pitchFamily="34" charset="0"/>
                        </a:rPr>
                        <a:t>L</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Education</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33,369</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5,103</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15.29%</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665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1.99%</a:t>
                      </a:r>
                    </a:p>
                  </a:txBody>
                  <a:tcPr marL="8467" marR="8467" marT="8467" marB="0" anchor="b"/>
                </a:tc>
                <a:extLst>
                  <a:ext uri="{0D108BD9-81ED-4DB2-BD59-A6C34878D82A}">
                    <a16:rowId xmlns:a16="http://schemas.microsoft.com/office/drawing/2014/main" val="1688147862"/>
                  </a:ext>
                </a:extLst>
              </a:tr>
              <a:tr h="226952">
                <a:tc>
                  <a:txBody>
                    <a:bodyPr/>
                    <a:lstStyle/>
                    <a:p>
                      <a:pPr algn="ctr" rtl="0" fontAlgn="b"/>
                      <a:r>
                        <a:rPr lang="en-CA" sz="1200" b="0" i="0" u="none" strike="noStrike">
                          <a:solidFill>
                            <a:schemeClr val="tx1"/>
                          </a:solidFill>
                          <a:effectLst/>
                          <a:latin typeface="Arial" panose="020B0604020202020204" pitchFamily="34" charset="0"/>
                        </a:rPr>
                        <a:t>M</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Music</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49,733</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17,593</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35.37%</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5,565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11.19%</a:t>
                      </a:r>
                    </a:p>
                  </a:txBody>
                  <a:tcPr marL="8467" marR="8467" marT="8467" marB="0" anchor="b"/>
                </a:tc>
                <a:extLst>
                  <a:ext uri="{0D108BD9-81ED-4DB2-BD59-A6C34878D82A}">
                    <a16:rowId xmlns:a16="http://schemas.microsoft.com/office/drawing/2014/main" val="3871321894"/>
                  </a:ext>
                </a:extLst>
              </a:tr>
              <a:tr h="226952">
                <a:tc>
                  <a:txBody>
                    <a:bodyPr/>
                    <a:lstStyle/>
                    <a:p>
                      <a:pPr algn="ctr" rtl="0" fontAlgn="b"/>
                      <a:r>
                        <a:rPr lang="en-CA" sz="1200" b="0" i="0" u="none" strike="noStrike">
                          <a:solidFill>
                            <a:schemeClr val="tx1"/>
                          </a:solidFill>
                          <a:effectLst/>
                          <a:latin typeface="Arial" panose="020B0604020202020204" pitchFamily="34" charset="0"/>
                        </a:rPr>
                        <a:t>N</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Fine Arts</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54,289</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11,529</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21.24%</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6,751</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12.44%</a:t>
                      </a:r>
                    </a:p>
                  </a:txBody>
                  <a:tcPr marL="8467" marR="8467" marT="8467" marB="0" anchor="b"/>
                </a:tc>
                <a:extLst>
                  <a:ext uri="{0D108BD9-81ED-4DB2-BD59-A6C34878D82A}">
                    <a16:rowId xmlns:a16="http://schemas.microsoft.com/office/drawing/2014/main" val="3803526699"/>
                  </a:ext>
                </a:extLst>
              </a:tr>
              <a:tr h="226952">
                <a:tc>
                  <a:txBody>
                    <a:bodyPr/>
                    <a:lstStyle/>
                    <a:p>
                      <a:pPr algn="ctr" rtl="0" fontAlgn="b"/>
                      <a:r>
                        <a:rPr lang="en-CA" sz="1200" b="0" i="0" u="none" strike="noStrike">
                          <a:solidFill>
                            <a:schemeClr val="tx1"/>
                          </a:solidFill>
                          <a:effectLst/>
                          <a:latin typeface="Arial" panose="020B0604020202020204" pitchFamily="34" charset="0"/>
                        </a:rPr>
                        <a:t>P</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Language and Literature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373,373</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64,412</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17.25%</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57,322</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15.35%</a:t>
                      </a:r>
                    </a:p>
                  </a:txBody>
                  <a:tcPr marL="8467" marR="8467" marT="8467" marB="0" anchor="b"/>
                </a:tc>
                <a:extLst>
                  <a:ext uri="{0D108BD9-81ED-4DB2-BD59-A6C34878D82A}">
                    <a16:rowId xmlns:a16="http://schemas.microsoft.com/office/drawing/2014/main" val="2925943884"/>
                  </a:ext>
                </a:extLst>
              </a:tr>
              <a:tr h="226952">
                <a:tc>
                  <a:txBody>
                    <a:bodyPr/>
                    <a:lstStyle/>
                    <a:p>
                      <a:pPr algn="ctr" rtl="0" fontAlgn="b"/>
                      <a:r>
                        <a:rPr lang="en-CA" sz="1200" b="0" i="0" u="none" strike="noStrike">
                          <a:solidFill>
                            <a:schemeClr val="tx1"/>
                          </a:solidFill>
                          <a:effectLst/>
                          <a:latin typeface="Arial" panose="020B0604020202020204" pitchFamily="34" charset="0"/>
                        </a:rPr>
                        <a:t>Q</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Science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99,724</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14,597</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14.64%</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18,189</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18.24%</a:t>
                      </a:r>
                    </a:p>
                  </a:txBody>
                  <a:tcPr marL="8467" marR="8467" marT="8467" marB="0" anchor="b"/>
                </a:tc>
                <a:extLst>
                  <a:ext uri="{0D108BD9-81ED-4DB2-BD59-A6C34878D82A}">
                    <a16:rowId xmlns:a16="http://schemas.microsoft.com/office/drawing/2014/main" val="2390918691"/>
                  </a:ext>
                </a:extLst>
              </a:tr>
              <a:tr h="226952">
                <a:tc>
                  <a:txBody>
                    <a:bodyPr/>
                    <a:lstStyle/>
                    <a:p>
                      <a:pPr algn="ctr" rtl="0" fontAlgn="b"/>
                      <a:r>
                        <a:rPr lang="en-CA" sz="1200" b="0" i="0" u="none" strike="noStrike">
                          <a:solidFill>
                            <a:schemeClr val="tx1"/>
                          </a:solidFill>
                          <a:effectLst/>
                          <a:latin typeface="Arial" panose="020B0604020202020204" pitchFamily="34" charset="0"/>
                        </a:rPr>
                        <a:t>R</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Medicine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33,234</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4,097</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12.33%</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2,259</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6.80%</a:t>
                      </a:r>
                    </a:p>
                  </a:txBody>
                  <a:tcPr marL="8467" marR="8467" marT="8467" marB="0" anchor="b"/>
                </a:tc>
                <a:extLst>
                  <a:ext uri="{0D108BD9-81ED-4DB2-BD59-A6C34878D82A}">
                    <a16:rowId xmlns:a16="http://schemas.microsoft.com/office/drawing/2014/main" val="1432401559"/>
                  </a:ext>
                </a:extLst>
              </a:tr>
              <a:tr h="226952">
                <a:tc>
                  <a:txBody>
                    <a:bodyPr/>
                    <a:lstStyle/>
                    <a:p>
                      <a:pPr algn="ctr" rtl="0" fontAlgn="b"/>
                      <a:r>
                        <a:rPr lang="en-CA" sz="1200" b="0" i="0" u="none" strike="noStrike">
                          <a:solidFill>
                            <a:schemeClr val="tx1"/>
                          </a:solidFill>
                          <a:effectLst/>
                          <a:latin typeface="Arial" panose="020B0604020202020204" pitchFamily="34" charset="0"/>
                        </a:rPr>
                        <a:t>S</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Agriculture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16,531</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6,962</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42.11%</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1,805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10.92%</a:t>
                      </a:r>
                    </a:p>
                  </a:txBody>
                  <a:tcPr marL="8467" marR="8467" marT="8467" marB="0" anchor="b"/>
                </a:tc>
                <a:extLst>
                  <a:ext uri="{0D108BD9-81ED-4DB2-BD59-A6C34878D82A}">
                    <a16:rowId xmlns:a16="http://schemas.microsoft.com/office/drawing/2014/main" val="3494416640"/>
                  </a:ext>
                </a:extLst>
              </a:tr>
              <a:tr h="235652">
                <a:tc>
                  <a:txBody>
                    <a:bodyPr/>
                    <a:lstStyle/>
                    <a:p>
                      <a:pPr algn="ctr" rtl="0" fontAlgn="b"/>
                      <a:r>
                        <a:rPr lang="en-CA" sz="1200" b="0" i="0" u="none" strike="noStrike">
                          <a:solidFill>
                            <a:schemeClr val="tx1"/>
                          </a:solidFill>
                          <a:effectLst/>
                          <a:latin typeface="Arial" panose="020B0604020202020204" pitchFamily="34" charset="0"/>
                        </a:rPr>
                        <a:t>T</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Technology</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38,356</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8,991</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23.44%</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5,000</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13.04%</a:t>
                      </a:r>
                    </a:p>
                  </a:txBody>
                  <a:tcPr marL="8467" marR="8467" marT="8467" marB="0" anchor="b"/>
                </a:tc>
                <a:extLst>
                  <a:ext uri="{0D108BD9-81ED-4DB2-BD59-A6C34878D82A}">
                    <a16:rowId xmlns:a16="http://schemas.microsoft.com/office/drawing/2014/main" val="1895479604"/>
                  </a:ext>
                </a:extLst>
              </a:tr>
              <a:tr h="226952">
                <a:tc>
                  <a:txBody>
                    <a:bodyPr/>
                    <a:lstStyle/>
                    <a:p>
                      <a:pPr algn="ctr" rtl="0" fontAlgn="b"/>
                      <a:r>
                        <a:rPr lang="en-CA" sz="1200" b="0" i="0" u="none" strike="noStrike">
                          <a:solidFill>
                            <a:schemeClr val="tx1"/>
                          </a:solidFill>
                          <a:effectLst/>
                          <a:latin typeface="Arial" panose="020B0604020202020204" pitchFamily="34" charset="0"/>
                        </a:rPr>
                        <a:t>U</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Military Science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8,146</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1,601</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19.65%</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285</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3.50%</a:t>
                      </a:r>
                    </a:p>
                  </a:txBody>
                  <a:tcPr marL="8467" marR="8467" marT="8467" marB="0" anchor="b"/>
                </a:tc>
                <a:extLst>
                  <a:ext uri="{0D108BD9-81ED-4DB2-BD59-A6C34878D82A}">
                    <a16:rowId xmlns:a16="http://schemas.microsoft.com/office/drawing/2014/main" val="2463144406"/>
                  </a:ext>
                </a:extLst>
              </a:tr>
              <a:tr h="226952">
                <a:tc>
                  <a:txBody>
                    <a:bodyPr/>
                    <a:lstStyle/>
                    <a:p>
                      <a:pPr algn="ctr" rtl="0" fontAlgn="b"/>
                      <a:r>
                        <a:rPr lang="en-CA" sz="1200" b="0" i="0" u="none" strike="noStrike">
                          <a:solidFill>
                            <a:schemeClr val="tx1"/>
                          </a:solidFill>
                          <a:effectLst/>
                          <a:latin typeface="Arial" panose="020B0604020202020204" pitchFamily="34" charset="0"/>
                        </a:rPr>
                        <a:t>V</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Naval Science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2,080</a:t>
                      </a:r>
                    </a:p>
                  </a:txBody>
                  <a:tcPr marL="8467" marR="8467" marT="8467" marB="0" anchor="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589</a:t>
                      </a:r>
                    </a:p>
                  </a:txBody>
                  <a:tcPr marL="8467" marR="8467" marT="8467" marB="0" anchor="b"/>
                </a:tc>
                <a:tc>
                  <a:txBody>
                    <a:bodyPr/>
                    <a:lstStyle/>
                    <a:p>
                      <a:pPr algn="r" rtl="0" fontAlgn="t"/>
                      <a:r>
                        <a:rPr lang="en-CA" sz="1200" b="0" i="0" u="none" strike="noStrike">
                          <a:solidFill>
                            <a:schemeClr val="tx1"/>
                          </a:solidFill>
                          <a:effectLst/>
                          <a:latin typeface="Arial" panose="020B0604020202020204" pitchFamily="34" charset="0"/>
                        </a:rPr>
                        <a:t>28.32%</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79</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3.80%</a:t>
                      </a:r>
                    </a:p>
                  </a:txBody>
                  <a:tcPr marL="8467" marR="8467" marT="8467" marB="0" anchor="b"/>
                </a:tc>
                <a:extLst>
                  <a:ext uri="{0D108BD9-81ED-4DB2-BD59-A6C34878D82A}">
                    <a16:rowId xmlns:a16="http://schemas.microsoft.com/office/drawing/2014/main" val="2697524687"/>
                  </a:ext>
                </a:extLst>
              </a:tr>
              <a:tr h="377995">
                <a:tc>
                  <a:txBody>
                    <a:bodyPr/>
                    <a:lstStyle/>
                    <a:p>
                      <a:pPr algn="ctr" rtl="0" fontAlgn="b"/>
                      <a:r>
                        <a:rPr lang="en-CA" sz="1200" b="0" i="0" u="none" strike="noStrike" dirty="0">
                          <a:solidFill>
                            <a:schemeClr val="tx1"/>
                          </a:solidFill>
                          <a:effectLst/>
                          <a:latin typeface="Arial" panose="020B0604020202020204" pitchFamily="34" charset="0"/>
                        </a:rPr>
                        <a:t>Z</a:t>
                      </a:r>
                    </a:p>
                  </a:txBody>
                  <a:tcPr marL="8467" marR="8467" marT="8467" marB="0" anchor="b"/>
                </a:tc>
                <a:tc>
                  <a:txBody>
                    <a:bodyPr/>
                    <a:lstStyle/>
                    <a:p>
                      <a:pPr algn="l" rtl="0" fontAlgn="b"/>
                      <a:r>
                        <a:rPr lang="en-CA" sz="1200" b="0" i="0" u="none" strike="noStrike" dirty="0">
                          <a:solidFill>
                            <a:schemeClr val="tx1"/>
                          </a:solidFill>
                          <a:effectLst/>
                          <a:latin typeface="Arial" panose="020B0604020202020204" pitchFamily="34" charset="0"/>
                        </a:rPr>
                        <a:t>Bibliography, Library Science</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17,839</a:t>
                      </a:r>
                    </a:p>
                  </a:txBody>
                  <a:tcPr marL="8467" marR="8467" marT="8467" marB="0" anchor="b">
                    <a:solidFill>
                      <a:schemeClr val="accent1"/>
                    </a:solidFill>
                  </a:tcPr>
                </a:tc>
                <a:tc>
                  <a:txBody>
                    <a:bodyPr/>
                    <a:lstStyle/>
                    <a:p>
                      <a:pPr algn="r" rtl="0" fontAlgn="t"/>
                      <a:r>
                        <a:rPr lang="en-CA" sz="1200" b="0" i="0" u="none" strike="noStrike" dirty="0">
                          <a:solidFill>
                            <a:schemeClr val="tx1"/>
                          </a:solidFill>
                          <a:effectLst/>
                          <a:latin typeface="Arial" panose="020B0604020202020204" pitchFamily="34" charset="0"/>
                        </a:rPr>
                        <a:t>3,228</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18.10%</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1,972</a:t>
                      </a:r>
                    </a:p>
                  </a:txBody>
                  <a:tcPr marL="8467" marR="8467" marT="8467" marB="0" anchor="b"/>
                </a:tc>
                <a:tc>
                  <a:txBody>
                    <a:bodyPr/>
                    <a:lstStyle/>
                    <a:p>
                      <a:pPr algn="r" rtl="0" fontAlgn="t"/>
                      <a:r>
                        <a:rPr lang="en-CA" sz="1200" b="0" i="0" u="none" strike="noStrike" dirty="0">
                          <a:solidFill>
                            <a:schemeClr val="tx1"/>
                          </a:solidFill>
                          <a:effectLst/>
                          <a:latin typeface="Arial" panose="020B0604020202020204" pitchFamily="34" charset="0"/>
                        </a:rPr>
                        <a:t>11.05%</a:t>
                      </a:r>
                    </a:p>
                  </a:txBody>
                  <a:tcPr marL="8467" marR="8467" marT="8467" marB="0" anchor="b"/>
                </a:tc>
                <a:extLst>
                  <a:ext uri="{0D108BD9-81ED-4DB2-BD59-A6C34878D82A}">
                    <a16:rowId xmlns:a16="http://schemas.microsoft.com/office/drawing/2014/main" val="2563996955"/>
                  </a:ext>
                </a:extLst>
              </a:tr>
              <a:tr h="226952">
                <a:tc>
                  <a:txBody>
                    <a:bodyPr/>
                    <a:lstStyle/>
                    <a:p>
                      <a:pPr algn="ctr" rtl="0" fontAlgn="b"/>
                      <a:r>
                        <a:rPr lang="en-CA" sz="1200" b="0" i="0" u="none" strike="noStrike">
                          <a:solidFill>
                            <a:schemeClr val="tx1"/>
                          </a:solidFill>
                          <a:effectLst/>
                          <a:latin typeface="Arial" panose="020B0604020202020204" pitchFamily="34" charset="0"/>
                        </a:rPr>
                        <a:t> </a:t>
                      </a:r>
                    </a:p>
                  </a:txBody>
                  <a:tcPr marL="8467" marR="8467" marT="8467" marB="0" anchor="b">
                    <a:lnB w="38100" cap="flat" cmpd="sng" algn="ctr">
                      <a:solidFill>
                        <a:schemeClr val="bg1"/>
                      </a:solidFill>
                      <a:prstDash val="solid"/>
                      <a:round/>
                      <a:headEnd type="none" w="med" len="med"/>
                      <a:tailEnd type="none" w="med" len="med"/>
                    </a:lnB>
                  </a:tcPr>
                </a:tc>
                <a:tc>
                  <a:txBody>
                    <a:bodyPr/>
                    <a:lstStyle/>
                    <a:p>
                      <a:pPr algn="l" rtl="0" fontAlgn="b"/>
                      <a:r>
                        <a:rPr lang="en-CA" sz="1200" b="0" i="0" u="none" strike="noStrike" dirty="0">
                          <a:solidFill>
                            <a:schemeClr val="tx1"/>
                          </a:solidFill>
                          <a:effectLst/>
                          <a:latin typeface="Arial" panose="020B0604020202020204" pitchFamily="34" charset="0"/>
                        </a:rPr>
                        <a:t>No Data</a:t>
                      </a:r>
                    </a:p>
                  </a:txBody>
                  <a:tcPr marL="8467" marR="8467" marT="8467" marB="0" anchor="b">
                    <a:lnB w="38100" cap="flat" cmpd="sng" algn="ctr">
                      <a:solidFill>
                        <a:schemeClr val="bg1"/>
                      </a:solidFill>
                      <a:prstDash val="solid"/>
                      <a:round/>
                      <a:headEnd type="none" w="med" len="med"/>
                      <a:tailEnd type="none" w="med" len="med"/>
                    </a:lnB>
                  </a:tcPr>
                </a:tc>
                <a:tc>
                  <a:txBody>
                    <a:bodyPr/>
                    <a:lstStyle/>
                    <a:p>
                      <a:pPr algn="r" rtl="0" fontAlgn="t"/>
                      <a:r>
                        <a:rPr lang="en-CA" sz="1200" b="0" i="0" u="none" strike="noStrike" dirty="0">
                          <a:solidFill>
                            <a:schemeClr val="tx1"/>
                          </a:solidFill>
                          <a:effectLst/>
                          <a:latin typeface="Arial" panose="020B0604020202020204" pitchFamily="34" charset="0"/>
                        </a:rPr>
                        <a:t>6,701</a:t>
                      </a:r>
                    </a:p>
                  </a:txBody>
                  <a:tcPr marL="8467" marR="8467" marT="8467" marB="0" anchor="b">
                    <a:lnB w="38100" cap="flat" cmpd="sng" algn="ctr">
                      <a:solidFill>
                        <a:schemeClr val="bg1"/>
                      </a:solidFill>
                      <a:prstDash val="solid"/>
                      <a:round/>
                      <a:headEnd type="none" w="med" len="med"/>
                      <a:tailEnd type="none" w="med" len="med"/>
                    </a:lnB>
                    <a:solidFill>
                      <a:schemeClr val="accent1"/>
                    </a:solidFill>
                  </a:tcPr>
                </a:tc>
                <a:tc>
                  <a:txBody>
                    <a:bodyPr/>
                    <a:lstStyle/>
                    <a:p>
                      <a:pPr algn="r" rtl="0" fontAlgn="t"/>
                      <a:r>
                        <a:rPr lang="en-CA" sz="1200" b="0" i="0" u="none" strike="noStrike">
                          <a:solidFill>
                            <a:schemeClr val="tx1"/>
                          </a:solidFill>
                          <a:effectLst/>
                          <a:latin typeface="Arial" panose="020B0604020202020204" pitchFamily="34" charset="0"/>
                        </a:rPr>
                        <a:t>5,435</a:t>
                      </a:r>
                    </a:p>
                  </a:txBody>
                  <a:tcPr marL="8467" marR="8467" marT="8467" marB="0" anchor="b">
                    <a:lnB w="38100" cap="flat" cmpd="sng" algn="ctr">
                      <a:solidFill>
                        <a:schemeClr val="bg1"/>
                      </a:solidFill>
                      <a:prstDash val="solid"/>
                      <a:round/>
                      <a:headEnd type="none" w="med" len="med"/>
                      <a:tailEnd type="none" w="med" len="med"/>
                    </a:lnB>
                  </a:tcPr>
                </a:tc>
                <a:tc>
                  <a:txBody>
                    <a:bodyPr/>
                    <a:lstStyle/>
                    <a:p>
                      <a:pPr algn="r" rtl="0" fontAlgn="t"/>
                      <a:r>
                        <a:rPr lang="en-CA" sz="1200" b="0" i="0" u="none" strike="noStrike">
                          <a:solidFill>
                            <a:schemeClr val="tx1"/>
                          </a:solidFill>
                          <a:effectLst/>
                          <a:latin typeface="Arial" panose="020B0604020202020204" pitchFamily="34" charset="0"/>
                        </a:rPr>
                        <a:t>81.11%</a:t>
                      </a:r>
                    </a:p>
                  </a:txBody>
                  <a:tcPr marL="8467" marR="8467" marT="8467" marB="0" anchor="b">
                    <a:lnB w="38100" cap="flat" cmpd="sng" algn="ctr">
                      <a:solidFill>
                        <a:schemeClr val="bg1"/>
                      </a:solidFill>
                      <a:prstDash val="solid"/>
                      <a:round/>
                      <a:headEnd type="none" w="med" len="med"/>
                      <a:tailEnd type="none" w="med" len="med"/>
                    </a:lnB>
                  </a:tcPr>
                </a:tc>
                <a:tc>
                  <a:txBody>
                    <a:bodyPr/>
                    <a:lstStyle/>
                    <a:p>
                      <a:pPr algn="r" rtl="0" fontAlgn="t"/>
                      <a:r>
                        <a:rPr lang="en-CA" sz="1200" b="0" i="0" u="none" strike="noStrike">
                          <a:solidFill>
                            <a:schemeClr val="tx1"/>
                          </a:solidFill>
                          <a:effectLst/>
                          <a:latin typeface="Arial" panose="020B0604020202020204" pitchFamily="34" charset="0"/>
                        </a:rPr>
                        <a:t>8</a:t>
                      </a:r>
                    </a:p>
                  </a:txBody>
                  <a:tcPr marL="8467" marR="8467" marT="8467" marB="0" anchor="b">
                    <a:lnB w="38100" cap="flat" cmpd="sng" algn="ctr">
                      <a:solidFill>
                        <a:schemeClr val="bg1"/>
                      </a:solidFill>
                      <a:prstDash val="solid"/>
                      <a:round/>
                      <a:headEnd type="none" w="med" len="med"/>
                      <a:tailEnd type="none" w="med" len="med"/>
                    </a:lnB>
                  </a:tcPr>
                </a:tc>
                <a:tc>
                  <a:txBody>
                    <a:bodyPr/>
                    <a:lstStyle/>
                    <a:p>
                      <a:pPr algn="r" rtl="0" fontAlgn="t"/>
                      <a:r>
                        <a:rPr lang="en-CA" sz="1200" b="0" i="0" u="none" strike="noStrike" dirty="0">
                          <a:solidFill>
                            <a:schemeClr val="tx1"/>
                          </a:solidFill>
                          <a:effectLst/>
                          <a:latin typeface="Arial" panose="020B0604020202020204" pitchFamily="34" charset="0"/>
                        </a:rPr>
                        <a:t>0.12%</a:t>
                      </a:r>
                    </a:p>
                  </a:txBody>
                  <a:tcPr marL="8467" marR="8467" marT="8467" marB="0" anchor="b">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3958645"/>
                  </a:ext>
                </a:extLst>
              </a:tr>
            </a:tbl>
          </a:graphicData>
        </a:graphic>
      </p:graphicFrame>
    </p:spTree>
    <p:extLst>
      <p:ext uri="{BB962C8B-B14F-4D97-AF65-F5344CB8AC3E}">
        <p14:creationId xmlns:p14="http://schemas.microsoft.com/office/powerpoint/2010/main" val="318020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t>UVic</a:t>
            </a:r>
            <a:r>
              <a:rPr lang="en-CA" b="1" dirty="0" smtClean="0"/>
              <a:t>: Process overview</a:t>
            </a:r>
            <a:endParaRPr lang="en-C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10249"/>
              </p:ext>
            </p:extLst>
          </p:nvPr>
        </p:nvGraphicFramePr>
        <p:xfrm>
          <a:off x="838199" y="1311007"/>
          <a:ext cx="10982899" cy="486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447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 b="1" dirty="0" smtClean="0"/>
              <a:t>Current status</a:t>
            </a:r>
            <a:endParaRPr lang="en-CA" b="1" dirty="0"/>
          </a:p>
        </p:txBody>
      </p:sp>
      <p:sp>
        <p:nvSpPr>
          <p:cNvPr id="5" name="Content Placeholder 4"/>
          <p:cNvSpPr>
            <a:spLocks noGrp="1"/>
          </p:cNvSpPr>
          <p:nvPr>
            <p:ph idx="1"/>
          </p:nvPr>
        </p:nvSpPr>
        <p:spPr>
          <a:xfrm>
            <a:off x="838200" y="1533372"/>
            <a:ext cx="10515600" cy="4351338"/>
          </a:xfrm>
        </p:spPr>
        <p:txBody>
          <a:bodyPr>
            <a:normAutofit fontScale="92500"/>
          </a:bodyPr>
          <a:lstStyle/>
          <a:p>
            <a:pPr>
              <a:lnSpc>
                <a:spcPct val="150000"/>
              </a:lnSpc>
              <a:buSzPts val="1800"/>
            </a:pPr>
            <a:r>
              <a:rPr lang="en-US" dirty="0" smtClean="0"/>
              <a:t>228 spreadsheets by LC subclass have been downloaded from </a:t>
            </a:r>
            <a:r>
              <a:rPr lang="en-US" dirty="0" err="1" smtClean="0"/>
              <a:t>GreenGlass</a:t>
            </a:r>
            <a:r>
              <a:rPr lang="en-US" dirty="0" smtClean="0"/>
              <a:t> </a:t>
            </a:r>
          </a:p>
          <a:p>
            <a:pPr>
              <a:lnSpc>
                <a:spcPct val="150000"/>
              </a:lnSpc>
              <a:buSzPts val="1800"/>
            </a:pPr>
            <a:r>
              <a:rPr lang="en-US" dirty="0" smtClean="0"/>
              <a:t>Not allocated for retention (</a:t>
            </a:r>
            <a:r>
              <a:rPr lang="en-US" dirty="0" err="1" smtClean="0"/>
              <a:t>NAfR</a:t>
            </a:r>
            <a:r>
              <a:rPr lang="en-US" dirty="0" smtClean="0"/>
              <a:t>) Spreadsheets have been shared with individual selectors to make retention decisions</a:t>
            </a:r>
          </a:p>
          <a:p>
            <a:pPr lvl="1">
              <a:lnSpc>
                <a:spcPct val="150000"/>
              </a:lnSpc>
              <a:buSzPts val="1800"/>
              <a:buFont typeface="Calibri" panose="020F0502020204030204" pitchFamily="34" charset="0"/>
              <a:buChar char="₋"/>
            </a:pPr>
            <a:r>
              <a:rPr lang="en-US" dirty="0" smtClean="0"/>
              <a:t>Discard? – </a:t>
            </a:r>
            <a:r>
              <a:rPr lang="en-US" dirty="0" smtClean="0"/>
              <a:t>Yes</a:t>
            </a:r>
            <a:r>
              <a:rPr lang="en-US" dirty="0" smtClean="0"/>
              <a:t>, </a:t>
            </a:r>
            <a:r>
              <a:rPr lang="en-US" dirty="0" smtClean="0"/>
              <a:t>No</a:t>
            </a:r>
            <a:r>
              <a:rPr lang="en-US" dirty="0" smtClean="0"/>
              <a:t>, Special Collections review</a:t>
            </a:r>
            <a:endParaRPr lang="en-US" dirty="0"/>
          </a:p>
          <a:p>
            <a:pPr>
              <a:lnSpc>
                <a:spcPct val="150000"/>
              </a:lnSpc>
              <a:buSzPts val="1800"/>
            </a:pPr>
            <a:r>
              <a:rPr lang="en-US" dirty="0" smtClean="0"/>
              <a:t>Developing </a:t>
            </a:r>
            <a:r>
              <a:rPr lang="en-US" dirty="0"/>
              <a:t>workflow with Metadata and Stack Maintenance</a:t>
            </a:r>
          </a:p>
          <a:p>
            <a:pPr>
              <a:lnSpc>
                <a:spcPct val="150000"/>
              </a:lnSpc>
              <a:buSzPts val="1800"/>
            </a:pPr>
            <a:r>
              <a:rPr lang="en-US" dirty="0"/>
              <a:t>Exploring deselection and removal </a:t>
            </a:r>
            <a:r>
              <a:rPr lang="en-US" dirty="0" smtClean="0"/>
              <a:t>options</a:t>
            </a:r>
            <a:endParaRPr lang="en-US" dirty="0"/>
          </a:p>
          <a:p>
            <a:endParaRPr lang="en-CA" dirty="0"/>
          </a:p>
        </p:txBody>
      </p:sp>
    </p:spTree>
    <p:extLst>
      <p:ext uri="{BB962C8B-B14F-4D97-AF65-F5344CB8AC3E}">
        <p14:creationId xmlns:p14="http://schemas.microsoft.com/office/powerpoint/2010/main" val="1000209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Benefits </a:t>
            </a:r>
            <a:endParaRPr lang="en-CA" b="1" dirty="0"/>
          </a:p>
        </p:txBody>
      </p:sp>
      <p:sp>
        <p:nvSpPr>
          <p:cNvPr id="3" name="Content Placeholder 2"/>
          <p:cNvSpPr>
            <a:spLocks noGrp="1"/>
          </p:cNvSpPr>
          <p:nvPr>
            <p:ph idx="1"/>
          </p:nvPr>
        </p:nvSpPr>
        <p:spPr>
          <a:xfrm>
            <a:off x="838200" y="1569593"/>
            <a:ext cx="10515600" cy="4351338"/>
          </a:xfrm>
        </p:spPr>
        <p:txBody>
          <a:bodyPr/>
          <a:lstStyle/>
          <a:p>
            <a:pPr>
              <a:lnSpc>
                <a:spcPct val="150000"/>
              </a:lnSpc>
            </a:pPr>
            <a:r>
              <a:rPr lang="en-CA" dirty="0" smtClean="0"/>
              <a:t>Development </a:t>
            </a:r>
            <a:r>
              <a:rPr lang="en-CA" dirty="0" smtClean="0"/>
              <a:t>of healthy culture of continuous collection assessment</a:t>
            </a:r>
          </a:p>
          <a:p>
            <a:pPr>
              <a:lnSpc>
                <a:spcPct val="150000"/>
              </a:lnSpc>
            </a:pPr>
            <a:r>
              <a:rPr lang="en-CA" dirty="0" smtClean="0"/>
              <a:t>Data driven collection management </a:t>
            </a:r>
          </a:p>
          <a:p>
            <a:pPr>
              <a:lnSpc>
                <a:spcPct val="150000"/>
              </a:lnSpc>
            </a:pPr>
            <a:r>
              <a:rPr lang="en-CA" dirty="0" smtClean="0"/>
              <a:t>Familiarity with collection</a:t>
            </a:r>
            <a:endParaRPr lang="en-CA" dirty="0"/>
          </a:p>
          <a:p>
            <a:pPr>
              <a:lnSpc>
                <a:spcPct val="150000"/>
              </a:lnSpc>
            </a:pPr>
            <a:r>
              <a:rPr lang="en-CA" dirty="0" smtClean="0"/>
              <a:t>Preservation and access across a network</a:t>
            </a:r>
          </a:p>
          <a:p>
            <a:pPr>
              <a:lnSpc>
                <a:spcPct val="150000"/>
              </a:lnSpc>
            </a:pPr>
            <a:r>
              <a:rPr lang="en-CA" dirty="0" smtClean="0"/>
              <a:t>Future planning for collection management </a:t>
            </a:r>
            <a:endParaRPr lang="en-CA" dirty="0"/>
          </a:p>
        </p:txBody>
      </p:sp>
    </p:spTree>
    <p:extLst>
      <p:ext uri="{BB962C8B-B14F-4D97-AF65-F5344CB8AC3E}">
        <p14:creationId xmlns:p14="http://schemas.microsoft.com/office/powerpoint/2010/main" val="111922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20954"/>
            <a:ext cx="10515600" cy="1325563"/>
          </a:xfrm>
        </p:spPr>
        <p:txBody>
          <a:bodyPr>
            <a:normAutofit/>
          </a:bodyPr>
          <a:lstStyle/>
          <a:p>
            <a:r>
              <a:rPr lang="en-CA" sz="6000" b="1" dirty="0" smtClean="0">
                <a:solidFill>
                  <a:schemeClr val="bg1"/>
                </a:solidFill>
              </a:rPr>
              <a:t>Questions?</a:t>
            </a:r>
            <a:endParaRPr lang="en-CA" sz="6000" b="1" dirty="0">
              <a:solidFill>
                <a:schemeClr val="bg1"/>
              </a:solidFill>
            </a:endParaRPr>
          </a:p>
        </p:txBody>
      </p:sp>
    </p:spTree>
    <p:extLst>
      <p:ext uri="{BB962C8B-B14F-4D97-AF65-F5344CB8AC3E}">
        <p14:creationId xmlns:p14="http://schemas.microsoft.com/office/powerpoint/2010/main" val="65186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COPPUL SPAN Monograph: </a:t>
            </a:r>
            <a:r>
              <a:rPr lang="en" b="1" dirty="0"/>
              <a:t>o</a:t>
            </a:r>
            <a:r>
              <a:rPr lang="en" b="1" dirty="0" smtClean="0"/>
              <a:t>verview</a:t>
            </a:r>
            <a:endParaRPr lang="en-CA" b="1" dirty="0"/>
          </a:p>
        </p:txBody>
      </p:sp>
      <p:sp>
        <p:nvSpPr>
          <p:cNvPr id="3" name="Content Placeholder 2"/>
          <p:cNvSpPr>
            <a:spLocks noGrp="1"/>
          </p:cNvSpPr>
          <p:nvPr>
            <p:ph idx="1"/>
          </p:nvPr>
        </p:nvSpPr>
        <p:spPr>
          <a:xfrm>
            <a:off x="838200" y="1690688"/>
            <a:ext cx="10752117" cy="4351338"/>
          </a:xfrm>
        </p:spPr>
        <p:txBody>
          <a:bodyPr/>
          <a:lstStyle/>
          <a:p>
            <a:pPr>
              <a:lnSpc>
                <a:spcPct val="150000"/>
              </a:lnSpc>
              <a:buSzPts val="1800"/>
            </a:pPr>
            <a:r>
              <a:rPr lang="en-US" dirty="0"/>
              <a:t>Analyzing </a:t>
            </a:r>
            <a:r>
              <a:rPr lang="en-US" dirty="0" smtClean="0"/>
              <a:t>7.3 </a:t>
            </a:r>
            <a:r>
              <a:rPr lang="en-US" dirty="0"/>
              <a:t>million records across </a:t>
            </a:r>
            <a:r>
              <a:rPr lang="en-US" dirty="0" smtClean="0"/>
              <a:t>10 </a:t>
            </a:r>
            <a:r>
              <a:rPr lang="en-US" dirty="0"/>
              <a:t>participating </a:t>
            </a:r>
            <a:r>
              <a:rPr lang="en-US" dirty="0" smtClean="0"/>
              <a:t>academic libraries</a:t>
            </a:r>
            <a:endParaRPr lang="en-US" dirty="0"/>
          </a:p>
          <a:p>
            <a:pPr>
              <a:lnSpc>
                <a:spcPct val="150000"/>
              </a:lnSpc>
              <a:buSzPts val="1800"/>
            </a:pPr>
            <a:r>
              <a:rPr lang="en-US" dirty="0"/>
              <a:t>First priority is retention and preservation mandate </a:t>
            </a:r>
            <a:r>
              <a:rPr lang="en-US" dirty="0" smtClean="0"/>
              <a:t>(15 </a:t>
            </a:r>
            <a:r>
              <a:rPr lang="en-US" dirty="0"/>
              <a:t>years)</a:t>
            </a:r>
          </a:p>
          <a:p>
            <a:pPr>
              <a:lnSpc>
                <a:spcPct val="150000"/>
              </a:lnSpc>
              <a:buSzPts val="1800"/>
            </a:pPr>
            <a:r>
              <a:rPr lang="en-US" dirty="0"/>
              <a:t>Space reclamation -  local decisions</a:t>
            </a:r>
          </a:p>
          <a:p>
            <a:pPr marL="0" indent="0">
              <a:buNone/>
            </a:pPr>
            <a:endParaRPr lang="en-CA" dirty="0"/>
          </a:p>
        </p:txBody>
      </p:sp>
    </p:spTree>
    <p:extLst>
      <p:ext uri="{BB962C8B-B14F-4D97-AF65-F5344CB8AC3E}">
        <p14:creationId xmlns:p14="http://schemas.microsoft.com/office/powerpoint/2010/main" val="1275460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Key goals</a:t>
            </a:r>
            <a:endParaRPr lang="en-CA" b="1" dirty="0"/>
          </a:p>
        </p:txBody>
      </p:sp>
      <p:sp>
        <p:nvSpPr>
          <p:cNvPr id="3" name="Content Placeholder 2"/>
          <p:cNvSpPr>
            <a:spLocks noGrp="1"/>
          </p:cNvSpPr>
          <p:nvPr>
            <p:ph idx="1"/>
          </p:nvPr>
        </p:nvSpPr>
        <p:spPr>
          <a:xfrm>
            <a:off x="838200" y="1690688"/>
            <a:ext cx="10515600" cy="4351338"/>
          </a:xfrm>
        </p:spPr>
        <p:txBody>
          <a:bodyPr/>
          <a:lstStyle/>
          <a:p>
            <a:pPr indent="-457189">
              <a:lnSpc>
                <a:spcPct val="150000"/>
              </a:lnSpc>
              <a:buSzPts val="1800"/>
            </a:pPr>
            <a:r>
              <a:rPr lang="en-US" dirty="0" smtClean="0"/>
              <a:t>Assess </a:t>
            </a:r>
            <a:r>
              <a:rPr lang="en-US" dirty="0"/>
              <a:t>collection - usage, duplication, dispersion of holdings</a:t>
            </a:r>
          </a:p>
          <a:p>
            <a:pPr indent="-457189">
              <a:lnSpc>
                <a:spcPct val="150000"/>
              </a:lnSpc>
              <a:buSzPts val="1800"/>
            </a:pPr>
            <a:r>
              <a:rPr lang="en-US" dirty="0"/>
              <a:t>Identify and preserve rare material</a:t>
            </a:r>
          </a:p>
          <a:p>
            <a:pPr indent="-457189">
              <a:lnSpc>
                <a:spcPct val="150000"/>
              </a:lnSpc>
              <a:buSzPts val="1800"/>
            </a:pPr>
            <a:r>
              <a:rPr lang="en-US" dirty="0" smtClean="0"/>
              <a:t>Facilitate deselection of low use, widely held materials</a:t>
            </a:r>
          </a:p>
          <a:p>
            <a:pPr indent="-457189">
              <a:lnSpc>
                <a:spcPct val="150000"/>
              </a:lnSpc>
              <a:buSzPts val="1800"/>
            </a:pPr>
            <a:r>
              <a:rPr lang="en-US" dirty="0" smtClean="0"/>
              <a:t>Evolve a regional strategy for print book collections</a:t>
            </a:r>
            <a:endParaRPr lang="en-US" dirty="0" smtClean="0"/>
          </a:p>
          <a:p>
            <a:pPr marL="0" indent="0">
              <a:buNone/>
            </a:pPr>
            <a:endParaRPr lang="en-CA" dirty="0"/>
          </a:p>
        </p:txBody>
      </p:sp>
    </p:spTree>
    <p:extLst>
      <p:ext uri="{BB962C8B-B14F-4D97-AF65-F5344CB8AC3E}">
        <p14:creationId xmlns:p14="http://schemas.microsoft.com/office/powerpoint/2010/main" val="71986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Guiding principles</a:t>
            </a:r>
            <a:endParaRPr lang="en-CA" b="1" dirty="0"/>
          </a:p>
        </p:txBody>
      </p:sp>
      <p:sp>
        <p:nvSpPr>
          <p:cNvPr id="3" name="Content Placeholder 2"/>
          <p:cNvSpPr>
            <a:spLocks noGrp="1"/>
          </p:cNvSpPr>
          <p:nvPr>
            <p:ph idx="1"/>
          </p:nvPr>
        </p:nvSpPr>
        <p:spPr>
          <a:xfrm>
            <a:off x="838200" y="1494043"/>
            <a:ext cx="10515600" cy="4351338"/>
          </a:xfrm>
        </p:spPr>
        <p:txBody>
          <a:bodyPr>
            <a:normAutofit lnSpcReduction="10000"/>
          </a:bodyPr>
          <a:lstStyle/>
          <a:p>
            <a:pPr>
              <a:lnSpc>
                <a:spcPct val="150000"/>
              </a:lnSpc>
              <a:buSzPts val="1800"/>
            </a:pPr>
            <a:r>
              <a:rPr lang="en-US" dirty="0"/>
              <a:t>OCLC’s Sustainable Collection Services (SCS) provides collection analysis </a:t>
            </a:r>
            <a:endParaRPr lang="en-US" dirty="0" smtClean="0"/>
          </a:p>
          <a:p>
            <a:pPr>
              <a:lnSpc>
                <a:spcPct val="150000"/>
              </a:lnSpc>
              <a:buSzPts val="1800"/>
            </a:pPr>
            <a:r>
              <a:rPr lang="en-US" dirty="0" smtClean="0"/>
              <a:t>Retention </a:t>
            </a:r>
            <a:r>
              <a:rPr lang="en-US" dirty="0"/>
              <a:t>commitments defined by the </a:t>
            </a:r>
            <a:r>
              <a:rPr lang="en-US" dirty="0" smtClean="0"/>
              <a:t>group</a:t>
            </a:r>
          </a:p>
          <a:p>
            <a:pPr>
              <a:lnSpc>
                <a:spcPct val="150000"/>
              </a:lnSpc>
              <a:buSzPts val="1800"/>
            </a:pPr>
            <a:r>
              <a:rPr lang="en-US" dirty="0" smtClean="0"/>
              <a:t>Create </a:t>
            </a:r>
            <a:r>
              <a:rPr lang="en-US" dirty="0"/>
              <a:t>a book safety </a:t>
            </a:r>
            <a:r>
              <a:rPr lang="en-US" dirty="0" smtClean="0"/>
              <a:t>net</a:t>
            </a:r>
          </a:p>
          <a:p>
            <a:pPr>
              <a:lnSpc>
                <a:spcPct val="150000"/>
              </a:lnSpc>
              <a:buSzPts val="1800"/>
            </a:pPr>
            <a:r>
              <a:rPr lang="en-US" dirty="0" smtClean="0"/>
              <a:t>Weeding </a:t>
            </a:r>
            <a:r>
              <a:rPr lang="en-US" dirty="0"/>
              <a:t>decisions voluntary, and decided </a:t>
            </a:r>
            <a:r>
              <a:rPr lang="en-US" dirty="0" smtClean="0"/>
              <a:t>locally</a:t>
            </a:r>
          </a:p>
          <a:p>
            <a:pPr>
              <a:lnSpc>
                <a:spcPct val="150000"/>
              </a:lnSpc>
              <a:buSzPts val="1800"/>
            </a:pPr>
            <a:r>
              <a:rPr lang="en-US" dirty="0" smtClean="0"/>
              <a:t>Retention </a:t>
            </a:r>
            <a:r>
              <a:rPr lang="en-US" dirty="0" smtClean="0"/>
              <a:t>decisions </a:t>
            </a:r>
            <a:r>
              <a:rPr lang="en-US" dirty="0"/>
              <a:t>will include circulation and storage discussion</a:t>
            </a:r>
          </a:p>
          <a:p>
            <a:pPr marL="0" indent="0">
              <a:buNone/>
            </a:pPr>
            <a:endParaRPr lang="en-CA" dirty="0"/>
          </a:p>
        </p:txBody>
      </p:sp>
    </p:spTree>
    <p:extLst>
      <p:ext uri="{BB962C8B-B14F-4D97-AF65-F5344CB8AC3E}">
        <p14:creationId xmlns:p14="http://schemas.microsoft.com/office/powerpoint/2010/main" val="281948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773"/>
            <a:ext cx="10515600" cy="900753"/>
          </a:xfrm>
        </p:spPr>
        <p:txBody>
          <a:bodyPr>
            <a:normAutofit fontScale="90000"/>
          </a:bodyPr>
          <a:lstStyle/>
          <a:p>
            <a:r>
              <a:rPr lang="en-CA" dirty="0" smtClean="0"/>
              <a:t/>
            </a:r>
            <a:br>
              <a:rPr lang="en-CA" dirty="0" smtClean="0"/>
            </a:br>
            <a:r>
              <a:rPr lang="en-CA" sz="4900" b="1" dirty="0" smtClean="0"/>
              <a:t>Group Retention Models </a:t>
            </a:r>
            <a:r>
              <a:rPr lang="en-CA" dirty="0" smtClean="0"/>
              <a:t/>
            </a:r>
            <a:br>
              <a:rPr lang="en-CA" dirty="0" smtClean="0"/>
            </a:br>
            <a:endParaRPr lang="en-CA" dirty="0"/>
          </a:p>
        </p:txBody>
      </p:sp>
      <p:sp>
        <p:nvSpPr>
          <p:cNvPr id="3" name="Content Placeholder 2"/>
          <p:cNvSpPr>
            <a:spLocks noGrp="1"/>
          </p:cNvSpPr>
          <p:nvPr>
            <p:ph idx="1"/>
          </p:nvPr>
        </p:nvSpPr>
        <p:spPr>
          <a:xfrm>
            <a:off x="929640" y="966534"/>
            <a:ext cx="10515600" cy="5406834"/>
          </a:xfrm>
        </p:spPr>
        <p:txBody>
          <a:bodyPr>
            <a:noAutofit/>
          </a:bodyPr>
          <a:lstStyle/>
          <a:p>
            <a:pPr marL="0" indent="0">
              <a:buNone/>
            </a:pPr>
            <a:r>
              <a:rPr lang="en-CA" sz="2600" b="1" dirty="0" smtClean="0"/>
              <a:t>Rarely held model </a:t>
            </a:r>
          </a:p>
          <a:p>
            <a:pPr marL="0" indent="0">
              <a:buNone/>
            </a:pPr>
            <a:r>
              <a:rPr lang="en-CA" sz="2400" dirty="0" smtClean="0"/>
              <a:t>Retain </a:t>
            </a:r>
            <a:r>
              <a:rPr lang="en-CA" sz="2400" dirty="0" smtClean="0"/>
              <a:t>if:</a:t>
            </a:r>
          </a:p>
          <a:p>
            <a:pPr lvl="2"/>
            <a:r>
              <a:rPr lang="en-CA" sz="2400" dirty="0" err="1" smtClean="0"/>
              <a:t>UofA</a:t>
            </a:r>
            <a:r>
              <a:rPr lang="en-CA" sz="2400" dirty="0" smtClean="0"/>
              <a:t>/UBC holdings equal 0 (same edition)</a:t>
            </a:r>
          </a:p>
          <a:p>
            <a:pPr lvl="2"/>
            <a:r>
              <a:rPr lang="en-CA" sz="2400" dirty="0" smtClean="0"/>
              <a:t>Other COPPUL holdings less than 3 (same edition)</a:t>
            </a:r>
          </a:p>
          <a:p>
            <a:pPr lvl="2"/>
            <a:r>
              <a:rPr lang="en-CA" sz="2400" dirty="0" smtClean="0"/>
              <a:t>CARL Libraries less than </a:t>
            </a:r>
            <a:r>
              <a:rPr lang="en-CA" sz="2400" dirty="0" smtClean="0"/>
              <a:t>5 </a:t>
            </a:r>
            <a:r>
              <a:rPr lang="en-CA" sz="2400" dirty="0" smtClean="0"/>
              <a:t>(same edition) *non-COPPUL CARL libraries</a:t>
            </a:r>
          </a:p>
          <a:p>
            <a:pPr lvl="2"/>
            <a:r>
              <a:rPr lang="en-CA" sz="2400" dirty="0" smtClean="0"/>
              <a:t>Not COPPUL </a:t>
            </a:r>
            <a:r>
              <a:rPr lang="en-CA" sz="2400" dirty="0" err="1" smtClean="0"/>
              <a:t>Canadiana</a:t>
            </a:r>
            <a:endParaRPr lang="en-CA" sz="2400" dirty="0"/>
          </a:p>
          <a:p>
            <a:pPr marL="0" indent="0">
              <a:spcAft>
                <a:spcPts val="600"/>
              </a:spcAft>
              <a:buNone/>
            </a:pPr>
            <a:r>
              <a:rPr lang="en-CA" sz="2600" u="sng" dirty="0" smtClean="0"/>
              <a:t>Combined with:</a:t>
            </a:r>
          </a:p>
          <a:p>
            <a:pPr marL="0" indent="0">
              <a:buNone/>
            </a:pPr>
            <a:r>
              <a:rPr lang="en-CA" sz="2600" b="1" dirty="0" smtClean="0"/>
              <a:t>COPPUL </a:t>
            </a:r>
            <a:r>
              <a:rPr lang="en-CA" sz="2600" b="1" dirty="0" err="1" smtClean="0"/>
              <a:t>Canadiana</a:t>
            </a:r>
            <a:r>
              <a:rPr lang="en-CA" sz="2600" b="1" dirty="0" smtClean="0"/>
              <a:t> Model</a:t>
            </a:r>
          </a:p>
          <a:p>
            <a:pPr lvl="2"/>
            <a:r>
              <a:rPr lang="en-CA" sz="2400" dirty="0" smtClean="0"/>
              <a:t>Retain 3 if not held by </a:t>
            </a:r>
            <a:r>
              <a:rPr lang="en-CA" sz="2400" dirty="0" err="1" smtClean="0"/>
              <a:t>UofA</a:t>
            </a:r>
            <a:r>
              <a:rPr lang="en-CA" sz="2400" dirty="0" smtClean="0"/>
              <a:t>/UBC</a:t>
            </a:r>
          </a:p>
          <a:p>
            <a:pPr lvl="2"/>
            <a:r>
              <a:rPr lang="en-CA" sz="2400" dirty="0" smtClean="0"/>
              <a:t>Retain 2 if held by </a:t>
            </a:r>
            <a:r>
              <a:rPr lang="en-CA" sz="2400" dirty="0" err="1" smtClean="0"/>
              <a:t>UofA</a:t>
            </a:r>
            <a:r>
              <a:rPr lang="en-CA" sz="2400" dirty="0" smtClean="0"/>
              <a:t>/UBC</a:t>
            </a:r>
          </a:p>
          <a:p>
            <a:pPr marL="0" indent="0">
              <a:buNone/>
            </a:pPr>
            <a:r>
              <a:rPr lang="en-CA" sz="2600" dirty="0" smtClean="0"/>
              <a:t>*Combined </a:t>
            </a:r>
            <a:r>
              <a:rPr lang="en-CA" sz="2600" dirty="0"/>
              <a:t>models average </a:t>
            </a:r>
            <a:r>
              <a:rPr lang="en-CA" sz="2600" dirty="0" smtClean="0"/>
              <a:t>16</a:t>
            </a:r>
            <a:r>
              <a:rPr lang="en-CA" sz="2600" dirty="0" smtClean="0"/>
              <a:t>% </a:t>
            </a:r>
            <a:r>
              <a:rPr lang="en-CA" sz="2600" dirty="0"/>
              <a:t>retention rate across participating libraries</a:t>
            </a:r>
          </a:p>
        </p:txBody>
      </p:sp>
    </p:spTree>
    <p:extLst>
      <p:ext uri="{BB962C8B-B14F-4D97-AF65-F5344CB8AC3E}">
        <p14:creationId xmlns:p14="http://schemas.microsoft.com/office/powerpoint/2010/main" val="378215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957"/>
            <a:ext cx="10515600" cy="1526915"/>
          </a:xfrm>
        </p:spPr>
        <p:txBody>
          <a:bodyPr>
            <a:normAutofit fontScale="90000"/>
          </a:bodyPr>
          <a:lstStyle/>
          <a:p>
            <a:r>
              <a:rPr lang="en-CA" sz="4900" b="1" dirty="0" smtClean="0"/>
              <a:t>Sampling methodology: Libraries </a:t>
            </a:r>
            <a:r>
              <a:rPr lang="en-CA" sz="4900" b="1" dirty="0"/>
              <a:t>provided with retention commitment lists</a:t>
            </a:r>
            <a:r>
              <a:rPr lang="en-CA" dirty="0"/>
              <a:t/>
            </a:r>
            <a:br>
              <a:rPr lang="en-CA" dirty="0"/>
            </a:br>
            <a:endParaRPr lang="en-CA" dirty="0"/>
          </a:p>
        </p:txBody>
      </p:sp>
      <p:sp>
        <p:nvSpPr>
          <p:cNvPr id="3" name="Content Placeholder 2"/>
          <p:cNvSpPr>
            <a:spLocks noGrp="1"/>
          </p:cNvSpPr>
          <p:nvPr>
            <p:ph idx="1"/>
          </p:nvPr>
        </p:nvSpPr>
        <p:spPr>
          <a:xfrm>
            <a:off x="838200" y="1880489"/>
            <a:ext cx="10515600" cy="4351338"/>
          </a:xfrm>
        </p:spPr>
        <p:txBody>
          <a:bodyPr>
            <a:normAutofit lnSpcReduction="10000"/>
          </a:bodyPr>
          <a:lstStyle/>
          <a:p>
            <a:pPr>
              <a:lnSpc>
                <a:spcPct val="100000"/>
              </a:lnSpc>
              <a:spcAft>
                <a:spcPts val="600"/>
              </a:spcAft>
            </a:pPr>
            <a:r>
              <a:rPr lang="en-CA" dirty="0" smtClean="0"/>
              <a:t>Reviewed and rejection criteria established</a:t>
            </a:r>
          </a:p>
          <a:p>
            <a:pPr lvl="1">
              <a:lnSpc>
                <a:spcPct val="100000"/>
              </a:lnSpc>
              <a:buFont typeface="Calibri" panose="020F0502020204030204" pitchFamily="34" charset="0"/>
              <a:buChar char="₋"/>
            </a:pPr>
            <a:r>
              <a:rPr lang="en-CA" sz="2600" dirty="0" smtClean="0"/>
              <a:t>Titles already weeded</a:t>
            </a:r>
          </a:p>
          <a:p>
            <a:pPr lvl="1">
              <a:lnSpc>
                <a:spcPct val="100000"/>
              </a:lnSpc>
              <a:buFont typeface="Calibri" panose="020F0502020204030204" pitchFamily="34" charset="0"/>
              <a:buChar char="₋"/>
            </a:pPr>
            <a:r>
              <a:rPr lang="en-CA" sz="2600" dirty="0" smtClean="0"/>
              <a:t>Outdated textbooks, medical, legal, technical material </a:t>
            </a:r>
          </a:p>
          <a:p>
            <a:pPr lvl="1">
              <a:lnSpc>
                <a:spcPct val="100000"/>
              </a:lnSpc>
              <a:buFont typeface="Calibri" panose="020F0502020204030204" pitchFamily="34" charset="0"/>
              <a:buChar char="₋"/>
            </a:pPr>
            <a:r>
              <a:rPr lang="en-CA" sz="2600" dirty="0" smtClean="0"/>
              <a:t>Damaged/missing</a:t>
            </a:r>
          </a:p>
          <a:p>
            <a:pPr lvl="1">
              <a:lnSpc>
                <a:spcPct val="100000"/>
              </a:lnSpc>
              <a:buFont typeface="Calibri" panose="020F0502020204030204" pitchFamily="34" charset="0"/>
              <a:buChar char="₋"/>
            </a:pPr>
            <a:r>
              <a:rPr lang="en-CA" sz="2600" dirty="0" smtClean="0"/>
              <a:t>Travel guidebooks</a:t>
            </a:r>
          </a:p>
          <a:p>
            <a:pPr lvl="1">
              <a:lnSpc>
                <a:spcPct val="100000"/>
              </a:lnSpc>
              <a:buFont typeface="Calibri" panose="020F0502020204030204" pitchFamily="34" charset="0"/>
              <a:buChar char="₋"/>
            </a:pPr>
            <a:r>
              <a:rPr lang="en-CA" sz="2600" dirty="0" smtClean="0"/>
              <a:t>Serials inadvertently included</a:t>
            </a:r>
          </a:p>
          <a:p>
            <a:pPr lvl="1">
              <a:lnSpc>
                <a:spcPct val="100000"/>
              </a:lnSpc>
              <a:buFont typeface="Calibri" panose="020F0502020204030204" pitchFamily="34" charset="0"/>
              <a:buChar char="₋"/>
            </a:pPr>
            <a:r>
              <a:rPr lang="en-CA" sz="2600" dirty="0" smtClean="0"/>
              <a:t>Anthologies, study guides, workbooks, newsletters</a:t>
            </a:r>
          </a:p>
          <a:p>
            <a:pPr marL="457200" lvl="1" indent="0">
              <a:buNone/>
            </a:pPr>
            <a:endParaRPr lang="en-CA" sz="2600" dirty="0"/>
          </a:p>
          <a:p>
            <a:r>
              <a:rPr lang="en-CA" dirty="0" smtClean="0"/>
              <a:t>Any rejected titles would be removed from the retention </a:t>
            </a:r>
            <a:r>
              <a:rPr lang="en-CA" dirty="0" smtClean="0"/>
              <a:t>commitment lists </a:t>
            </a:r>
            <a:r>
              <a:rPr lang="en-CA" dirty="0" smtClean="0"/>
              <a:t>rather than reallocated</a:t>
            </a:r>
            <a:r>
              <a:rPr lang="en-CA" dirty="0"/>
              <a:t>	</a:t>
            </a:r>
            <a:endParaRPr lang="en-CA" dirty="0" smtClean="0"/>
          </a:p>
        </p:txBody>
      </p:sp>
    </p:spTree>
    <p:extLst>
      <p:ext uri="{BB962C8B-B14F-4D97-AF65-F5344CB8AC3E}">
        <p14:creationId xmlns:p14="http://schemas.microsoft.com/office/powerpoint/2010/main" val="337313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Shelf level verification process</a:t>
            </a:r>
            <a:endParaRPr lang="en-CA" b="1" dirty="0"/>
          </a:p>
        </p:txBody>
      </p:sp>
      <p:sp>
        <p:nvSpPr>
          <p:cNvPr id="3" name="Content Placeholder 2"/>
          <p:cNvSpPr>
            <a:spLocks noGrp="1"/>
          </p:cNvSpPr>
          <p:nvPr>
            <p:ph idx="1"/>
          </p:nvPr>
        </p:nvSpPr>
        <p:spPr>
          <a:xfrm>
            <a:off x="838200" y="1491329"/>
            <a:ext cx="10515600" cy="4351338"/>
          </a:xfrm>
        </p:spPr>
        <p:txBody>
          <a:bodyPr/>
          <a:lstStyle/>
          <a:p>
            <a:r>
              <a:rPr lang="en-CA" dirty="0" smtClean="0"/>
              <a:t>Risk Management</a:t>
            </a:r>
          </a:p>
          <a:p>
            <a:pPr lvl="1">
              <a:buFont typeface="Calibri" panose="020F0502020204030204" pitchFamily="34" charset="0"/>
              <a:buChar char="₋"/>
            </a:pPr>
            <a:r>
              <a:rPr lang="en-CA" dirty="0" smtClean="0"/>
              <a:t>Group </a:t>
            </a:r>
            <a:r>
              <a:rPr lang="en-CA" dirty="0" smtClean="0"/>
              <a:t>felt this was important part of the process</a:t>
            </a:r>
          </a:p>
          <a:p>
            <a:pPr lvl="1">
              <a:buFont typeface="Calibri" panose="020F0502020204030204" pitchFamily="34" charset="0"/>
              <a:buChar char="₋"/>
            </a:pPr>
            <a:r>
              <a:rPr lang="en-CA" dirty="0" smtClean="0"/>
              <a:t>Random sample of 6000 records was supplied </a:t>
            </a:r>
          </a:p>
          <a:p>
            <a:pPr lvl="1">
              <a:buFont typeface="Calibri" panose="020F0502020204030204" pitchFamily="34" charset="0"/>
              <a:buChar char="₋"/>
            </a:pPr>
            <a:r>
              <a:rPr lang="en-CA" dirty="0" smtClean="0"/>
              <a:t>Verified</a:t>
            </a:r>
          </a:p>
          <a:p>
            <a:pPr lvl="1">
              <a:buFont typeface="Calibri" panose="020F0502020204030204" pitchFamily="34" charset="0"/>
              <a:buChar char="₋"/>
            </a:pPr>
            <a:r>
              <a:rPr lang="en-CA" dirty="0" smtClean="0"/>
              <a:t>No </a:t>
            </a:r>
            <a:r>
              <a:rPr lang="en-CA" dirty="0" smtClean="0"/>
              <a:t>obligation to replace missing items – local decision</a:t>
            </a:r>
          </a:p>
          <a:p>
            <a:pPr marL="457200" lvl="1" indent="0">
              <a:buNone/>
            </a:pPr>
            <a:endParaRPr lang="en-CA" dirty="0" smtClean="0"/>
          </a:p>
          <a:p>
            <a:r>
              <a:rPr lang="en-CA" dirty="0" smtClean="0"/>
              <a:t>Circulating versus preservation </a:t>
            </a:r>
            <a:r>
              <a:rPr lang="en-CA" dirty="0" smtClean="0"/>
              <a:t>copies</a:t>
            </a:r>
          </a:p>
          <a:p>
            <a:pPr lvl="1">
              <a:buFont typeface="Calibri" panose="020F0502020204030204" pitchFamily="34" charset="0"/>
              <a:buChar char="₋"/>
            </a:pPr>
            <a:r>
              <a:rPr lang="en-CA" dirty="0" smtClean="0"/>
              <a:t>	</a:t>
            </a:r>
            <a:r>
              <a:rPr lang="en-CA" dirty="0" smtClean="0">
                <a:solidFill>
                  <a:prstClr val="black"/>
                </a:solidFill>
              </a:rPr>
              <a:t>All retained titles to remain circulating</a:t>
            </a:r>
            <a:endParaRPr lang="en-CA" dirty="0">
              <a:solidFill>
                <a:prstClr val="black"/>
              </a:solidFill>
            </a:endParaRPr>
          </a:p>
          <a:p>
            <a:pPr marL="0" indent="0">
              <a:buNone/>
            </a:pPr>
            <a:endParaRPr lang="en-CA" dirty="0" smtClean="0"/>
          </a:p>
          <a:p>
            <a:pPr marL="457200" lvl="1" indent="0">
              <a:buNone/>
            </a:pPr>
            <a:endParaRPr lang="en-CA" dirty="0" smtClean="0"/>
          </a:p>
          <a:p>
            <a:pPr lvl="1"/>
            <a:endParaRPr lang="en-CA" dirty="0"/>
          </a:p>
        </p:txBody>
      </p:sp>
    </p:spTree>
    <p:extLst>
      <p:ext uri="{BB962C8B-B14F-4D97-AF65-F5344CB8AC3E}">
        <p14:creationId xmlns:p14="http://schemas.microsoft.com/office/powerpoint/2010/main" val="358342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2005</Words>
  <Application>Microsoft Office PowerPoint</Application>
  <PresentationFormat>Widescreen</PresentationFormat>
  <Paragraphs>340</Paragraphs>
  <Slides>36</Slides>
  <Notes>17</Notes>
  <HiddenSlides>15</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Office Theme</vt:lpstr>
      <vt:lpstr>1_Office Theme</vt:lpstr>
      <vt:lpstr>When to Hold On and When to Let Go:  "Last Copy" Shared Print Archiving and Book Deselection  VILSC, April 27 2018</vt:lpstr>
      <vt:lpstr>COPPUL SPAN (Shared Print Archive Network)</vt:lpstr>
      <vt:lpstr>PowerPoint Presentation</vt:lpstr>
      <vt:lpstr>COPPUL SPAN Monograph: overview</vt:lpstr>
      <vt:lpstr>Key goals</vt:lpstr>
      <vt:lpstr>Guiding principles</vt:lpstr>
      <vt:lpstr> Group Retention Models  </vt:lpstr>
      <vt:lpstr>Sampling methodology: Libraries provided with retention commitment lists </vt:lpstr>
      <vt:lpstr>Shelf level verification process</vt:lpstr>
      <vt:lpstr>Project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SPAN Monograph project @ UVic</vt:lpstr>
      <vt:lpstr>The project so far…</vt:lpstr>
      <vt:lpstr>UVic Libraries’ Retention Allocation </vt:lpstr>
      <vt:lpstr>SPAN Monograph retention notes added </vt:lpstr>
      <vt:lpstr>Identification criteria:</vt:lpstr>
      <vt:lpstr>PowerPoint Presentation</vt:lpstr>
      <vt:lpstr>PowerPoint Presentation</vt:lpstr>
      <vt:lpstr>UVic: Process overview</vt:lpstr>
      <vt:lpstr>Current status</vt:lpstr>
      <vt:lpstr>Benefits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to Hold On and When to Let Go: "Last Copy" Shared Print Archiving and Book Deselection</dc:title>
  <dc:creator>Sue Bengtson</dc:creator>
  <cp:lastModifiedBy>Sue Bengtson</cp:lastModifiedBy>
  <cp:revision>54</cp:revision>
  <cp:lastPrinted>2018-04-19T22:45:37Z</cp:lastPrinted>
  <dcterms:created xsi:type="dcterms:W3CDTF">2018-04-17T17:12:38Z</dcterms:created>
  <dcterms:modified xsi:type="dcterms:W3CDTF">2018-04-25T18:24:33Z</dcterms:modified>
</cp:coreProperties>
</file>