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71" r:id="rId6"/>
    <p:sldId id="272" r:id="rId7"/>
    <p:sldId id="258" r:id="rId8"/>
    <p:sldId id="266" r:id="rId9"/>
    <p:sldId id="259" r:id="rId10"/>
    <p:sldId id="267" r:id="rId11"/>
    <p:sldId id="261" r:id="rId12"/>
    <p:sldId id="262" r:id="rId13"/>
    <p:sldId id="268" r:id="rId14"/>
    <p:sldId id="263"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7CD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E0A7274-9210-44D9-BAE5-24960C707006}" type="datetimeFigureOut">
              <a:rPr lang="en-CA" smtClean="0"/>
              <a:t>5/15/2019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361658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7274-9210-44D9-BAE5-24960C707006}" type="datetimeFigureOut">
              <a:rPr lang="en-CA" smtClean="0"/>
              <a:t>5/15/2019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191656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7274-9210-44D9-BAE5-24960C707006}" type="datetimeFigureOut">
              <a:rPr lang="en-CA" smtClean="0"/>
              <a:t>5/15/2019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295392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7274-9210-44D9-BAE5-24960C707006}" type="datetimeFigureOut">
              <a:rPr lang="en-CA" smtClean="0"/>
              <a:t>5/15/2019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29430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A7274-9210-44D9-BAE5-24960C707006}" type="datetimeFigureOut">
              <a:rPr lang="en-CA" smtClean="0"/>
              <a:t>5/15/2019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199544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E0A7274-9210-44D9-BAE5-24960C707006}" type="datetimeFigureOut">
              <a:rPr lang="en-CA" smtClean="0"/>
              <a:t>5/15/2019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384952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E0A7274-9210-44D9-BAE5-24960C707006}" type="datetimeFigureOut">
              <a:rPr lang="en-CA" smtClean="0"/>
              <a:t>5/15/2019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45937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E0A7274-9210-44D9-BAE5-24960C707006}" type="datetimeFigureOut">
              <a:rPr lang="en-CA" smtClean="0"/>
              <a:t>5/15/2019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120962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A7274-9210-44D9-BAE5-24960C707006}" type="datetimeFigureOut">
              <a:rPr lang="en-CA" smtClean="0"/>
              <a:t>5/15/2019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228093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A7274-9210-44D9-BAE5-24960C707006}" type="datetimeFigureOut">
              <a:rPr lang="en-CA" smtClean="0"/>
              <a:t>5/15/2019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357369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A7274-9210-44D9-BAE5-24960C707006}" type="datetimeFigureOut">
              <a:rPr lang="en-CA" smtClean="0"/>
              <a:t>5/15/2019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A48F70-BD7D-476C-B4C2-6A0DE8CDBF4E}" type="slidenum">
              <a:rPr lang="en-CA" smtClean="0"/>
              <a:t>‹#›</a:t>
            </a:fld>
            <a:endParaRPr lang="en-CA"/>
          </a:p>
        </p:txBody>
      </p:sp>
    </p:spTree>
    <p:extLst>
      <p:ext uri="{BB962C8B-B14F-4D97-AF65-F5344CB8AC3E}">
        <p14:creationId xmlns:p14="http://schemas.microsoft.com/office/powerpoint/2010/main" val="85864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A7274-9210-44D9-BAE5-24960C707006}" type="datetimeFigureOut">
              <a:rPr lang="en-CA" smtClean="0"/>
              <a:t>5/15/2019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48F70-BD7D-476C-B4C2-6A0DE8CDBF4E}" type="slidenum">
              <a:rPr lang="en-CA" smtClean="0"/>
              <a:t>‹#›</a:t>
            </a:fld>
            <a:endParaRPr lang="en-CA"/>
          </a:p>
        </p:txBody>
      </p:sp>
    </p:spTree>
    <p:extLst>
      <p:ext uri="{BB962C8B-B14F-4D97-AF65-F5344CB8AC3E}">
        <p14:creationId xmlns:p14="http://schemas.microsoft.com/office/powerpoint/2010/main" val="809244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igeneration.ca/home/resources/primer/" TargetMode="External"/><Relationship Id="rId7" Type="http://schemas.openxmlformats.org/officeDocument/2006/relationships/hyperlink" Target="https://vancouver.ca/solutions-lab" TargetMode="External"/><Relationship Id="rId2" Type="http://schemas.openxmlformats.org/officeDocument/2006/relationships/hyperlink" Target="http://www.sicanada.org/" TargetMode="External"/><Relationship Id="rId1" Type="http://schemas.openxmlformats.org/officeDocument/2006/relationships/slideLayout" Target="../slideLayouts/slideLayout2.xml"/><Relationship Id="rId6" Type="http://schemas.openxmlformats.org/officeDocument/2006/relationships/hyperlink" Target="https://apolitical.co/" TargetMode="External"/><Relationship Id="rId5" Type="http://schemas.openxmlformats.org/officeDocument/2006/relationships/hyperlink" Target="https://states-of-change.org/" TargetMode="External"/><Relationship Id="rId4" Type="http://schemas.openxmlformats.org/officeDocument/2006/relationships/hyperlink" Target="http://donellameadows.org/archives/leverage-points-places-to-intervene-in-a-syste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CD2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chemeClr val="bg1"/>
                </a:solidFill>
              </a:rPr>
              <a:t>Labs for Libraries: </a:t>
            </a:r>
            <a:r>
              <a:rPr lang="en-US" b="1" dirty="0" smtClean="0">
                <a:solidFill>
                  <a:schemeClr val="bg1"/>
                </a:solidFill>
              </a:rPr>
              <a:t/>
            </a:r>
            <a:br>
              <a:rPr lang="en-US" b="1" dirty="0" smtClean="0">
                <a:solidFill>
                  <a:schemeClr val="bg1"/>
                </a:solidFill>
              </a:rPr>
            </a:br>
            <a:r>
              <a:rPr lang="en-US" sz="3100" b="1" dirty="0" smtClean="0">
                <a:solidFill>
                  <a:schemeClr val="bg1"/>
                </a:solidFill>
              </a:rPr>
              <a:t>Social innovation for designing our future</a:t>
            </a:r>
            <a:endParaRPr lang="en-CA" sz="3100" b="1" dirty="0">
              <a:solidFill>
                <a:schemeClr val="bg1"/>
              </a:solidFill>
            </a:endParaRPr>
          </a:p>
        </p:txBody>
      </p:sp>
      <p:sp>
        <p:nvSpPr>
          <p:cNvPr id="3" name="Subtitle 2"/>
          <p:cNvSpPr>
            <a:spLocks noGrp="1"/>
          </p:cNvSpPr>
          <p:nvPr>
            <p:ph type="subTitle" idx="1"/>
          </p:nvPr>
        </p:nvSpPr>
        <p:spPr/>
        <p:txBody>
          <a:bodyPr>
            <a:normAutofit fontScale="92500"/>
          </a:bodyPr>
          <a:lstStyle/>
          <a:p>
            <a:r>
              <a:rPr lang="en-US" sz="2400" b="1" dirty="0" smtClean="0">
                <a:solidFill>
                  <a:schemeClr val="bg1"/>
                </a:solidFill>
              </a:rPr>
              <a:t>BC Library Conference</a:t>
            </a:r>
          </a:p>
          <a:p>
            <a:r>
              <a:rPr lang="en-US" sz="2400" b="1" dirty="0" smtClean="0">
                <a:solidFill>
                  <a:schemeClr val="bg1"/>
                </a:solidFill>
              </a:rPr>
              <a:t>May 10, 2018</a:t>
            </a:r>
          </a:p>
          <a:p>
            <a:r>
              <a:rPr lang="en-US" sz="2400" b="1" dirty="0" smtClean="0">
                <a:solidFill>
                  <a:schemeClr val="bg1"/>
                </a:solidFill>
              </a:rPr>
              <a:t>Lindsay Cole, Lisa Gibson, Heidi </a:t>
            </a:r>
            <a:r>
              <a:rPr lang="en-US" sz="2400" b="1" dirty="0" smtClean="0">
                <a:solidFill>
                  <a:schemeClr val="bg1"/>
                </a:solidFill>
              </a:rPr>
              <a:t>Schiller</a:t>
            </a:r>
          </a:p>
          <a:p>
            <a:r>
              <a:rPr lang="en-US" sz="2400" b="1" dirty="0" smtClean="0">
                <a:solidFill>
                  <a:schemeClr val="bg1"/>
                </a:solidFill>
              </a:rPr>
              <a:t>Presented by the BCLA Public Libraries Interest Group</a:t>
            </a:r>
            <a:endParaRPr lang="en-CA" sz="2400" b="1" dirty="0">
              <a:solidFill>
                <a:schemeClr val="bg1"/>
              </a:solidFill>
            </a:endParaRPr>
          </a:p>
        </p:txBody>
      </p:sp>
    </p:spTree>
    <p:extLst>
      <p:ext uri="{BB962C8B-B14F-4D97-AF65-F5344CB8AC3E}">
        <p14:creationId xmlns:p14="http://schemas.microsoft.com/office/powerpoint/2010/main" val="3165459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enlrc\Downloads\IMG_3027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12"/>
          <a:stretch/>
        </p:blipFill>
        <p:spPr bwMode="auto">
          <a:xfrm rot="5400000">
            <a:off x="417685" y="-464076"/>
            <a:ext cx="8338440" cy="926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60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0070C0"/>
          </a:solidFill>
        </p:spPr>
        <p:txBody>
          <a:bodyPr/>
          <a:lstStyle/>
          <a:p>
            <a:r>
              <a:rPr lang="en-US" b="1" dirty="0" smtClean="0">
                <a:solidFill>
                  <a:schemeClr val="bg1"/>
                </a:solidFill>
              </a:rPr>
              <a:t>Iceberg Mapping</a:t>
            </a:r>
            <a:endParaRPr lang="en-CA" b="1" dirty="0">
              <a:solidFill>
                <a:schemeClr val="bg1"/>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560" y="1600200"/>
            <a:ext cx="5838879" cy="4525963"/>
          </a:xfrm>
        </p:spPr>
      </p:pic>
    </p:spTree>
    <p:extLst>
      <p:ext uri="{BB962C8B-B14F-4D97-AF65-F5344CB8AC3E}">
        <p14:creationId xmlns:p14="http://schemas.microsoft.com/office/powerpoint/2010/main" val="3557901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02" y="0"/>
            <a:ext cx="8857196" cy="6858000"/>
          </a:xfrm>
          <a:prstGeom prst="rect">
            <a:avLst/>
          </a:prstGeom>
        </p:spPr>
      </p:pic>
    </p:spTree>
    <p:extLst>
      <p:ext uri="{BB962C8B-B14F-4D97-AF65-F5344CB8AC3E}">
        <p14:creationId xmlns:p14="http://schemas.microsoft.com/office/powerpoint/2010/main" val="833386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nlrc\Downloads\IMG_8982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150"/>
          <a:stretch/>
        </p:blipFill>
        <p:spPr bwMode="auto">
          <a:xfrm>
            <a:off x="609600" y="-76200"/>
            <a:ext cx="8015137" cy="906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011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Loop Theory of Change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9026" y="2077201"/>
            <a:ext cx="5485947" cy="3571961"/>
          </a:xfrm>
        </p:spPr>
      </p:pic>
      <p:sp>
        <p:nvSpPr>
          <p:cNvPr id="5" name="Rectangle 4"/>
          <p:cNvSpPr/>
          <p:nvPr/>
        </p:nvSpPr>
        <p:spPr>
          <a:xfrm>
            <a:off x="3048000" y="5410200"/>
            <a:ext cx="6553200" cy="369332"/>
          </a:xfrm>
          <a:prstGeom prst="rect">
            <a:avLst/>
          </a:prstGeom>
        </p:spPr>
        <p:txBody>
          <a:bodyPr wrap="square">
            <a:spAutoFit/>
          </a:bodyPr>
          <a:lstStyle/>
          <a:p>
            <a:r>
              <a:rPr lang="en-US" dirty="0" smtClean="0"/>
              <a:t>SOURCE: BERKANA INSTITUTE</a:t>
            </a:r>
            <a:endParaRPr lang="en-US" dirty="0"/>
          </a:p>
        </p:txBody>
      </p:sp>
    </p:spTree>
    <p:extLst>
      <p:ext uri="{BB962C8B-B14F-4D97-AF65-F5344CB8AC3E}">
        <p14:creationId xmlns:p14="http://schemas.microsoft.com/office/powerpoint/2010/main" val="1160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CC"/>
          </a:solidFill>
        </p:spPr>
        <p:txBody>
          <a:bodyPr/>
          <a:lstStyle/>
          <a:p>
            <a:r>
              <a:rPr lang="en-US" b="1" dirty="0" smtClean="0">
                <a:solidFill>
                  <a:schemeClr val="bg1"/>
                </a:solidFill>
              </a:rPr>
              <a:t>Resources</a:t>
            </a:r>
            <a:endParaRPr lang="en-CA" b="1"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fontScale="40000" lnSpcReduction="20000"/>
          </a:bodyPr>
          <a:lstStyle/>
          <a:p>
            <a:pPr marL="0" indent="0">
              <a:buNone/>
            </a:pPr>
            <a:r>
              <a:rPr lang="en-US" sz="4000" b="1" dirty="0" smtClean="0"/>
              <a:t>Books</a:t>
            </a:r>
            <a:r>
              <a:rPr lang="en-US" sz="4000" i="1" dirty="0" smtClean="0"/>
              <a:t>:</a:t>
            </a:r>
          </a:p>
          <a:p>
            <a:r>
              <a:rPr lang="en-US" sz="4000" i="1" dirty="0" smtClean="0"/>
              <a:t>Social Labs Revolution, </a:t>
            </a:r>
            <a:r>
              <a:rPr lang="en-US" sz="4000" dirty="0" smtClean="0"/>
              <a:t>by Zaid Hassan</a:t>
            </a:r>
            <a:endParaRPr lang="en-US" sz="4000" i="1" dirty="0" smtClean="0"/>
          </a:p>
          <a:p>
            <a:r>
              <a:rPr lang="en-US" sz="4000" i="1" dirty="0" smtClean="0"/>
              <a:t>Thinking in Systems</a:t>
            </a:r>
            <a:r>
              <a:rPr lang="en-US" sz="4000" dirty="0" smtClean="0"/>
              <a:t>: </a:t>
            </a:r>
            <a:r>
              <a:rPr lang="en-US" sz="4000" i="1" dirty="0" smtClean="0"/>
              <a:t>A Primer</a:t>
            </a:r>
            <a:r>
              <a:rPr lang="en-US" sz="4000" dirty="0" smtClean="0"/>
              <a:t>, by </a:t>
            </a:r>
            <a:r>
              <a:rPr lang="en-US" sz="4000" dirty="0" err="1" smtClean="0"/>
              <a:t>Donella</a:t>
            </a:r>
            <a:r>
              <a:rPr lang="en-US" sz="4000" dirty="0" smtClean="0"/>
              <a:t> Meadows</a:t>
            </a:r>
          </a:p>
          <a:p>
            <a:r>
              <a:rPr lang="en-US" sz="4000" i="1" dirty="0" smtClean="0"/>
              <a:t>Design Leadership</a:t>
            </a:r>
            <a:r>
              <a:rPr lang="en-US" sz="4000" dirty="0" smtClean="0"/>
              <a:t>, by Moura Quayle</a:t>
            </a:r>
          </a:p>
          <a:p>
            <a:r>
              <a:rPr lang="en-US" sz="4000" i="1" dirty="0" smtClean="0"/>
              <a:t>Emergent Strategy</a:t>
            </a:r>
            <a:r>
              <a:rPr lang="en-US" sz="4000" dirty="0" smtClean="0"/>
              <a:t>, by </a:t>
            </a:r>
            <a:r>
              <a:rPr lang="en-US" sz="4000" dirty="0" err="1" smtClean="0"/>
              <a:t>adrienne</a:t>
            </a:r>
            <a:r>
              <a:rPr lang="en-US" sz="4000" dirty="0" smtClean="0"/>
              <a:t> </a:t>
            </a:r>
            <a:r>
              <a:rPr lang="en-US" sz="4000" dirty="0" err="1" smtClean="0"/>
              <a:t>marie</a:t>
            </a:r>
            <a:r>
              <a:rPr lang="en-US" sz="4000" dirty="0" smtClean="0"/>
              <a:t> brown</a:t>
            </a:r>
            <a:endParaRPr lang="en-CA" sz="4000" dirty="0"/>
          </a:p>
          <a:p>
            <a:r>
              <a:rPr lang="en-US" sz="4000" i="1" dirty="0" smtClean="0"/>
              <a:t>The Surprising </a:t>
            </a:r>
            <a:r>
              <a:rPr lang="en-US" sz="4000" i="1" dirty="0"/>
              <a:t>Power of Liberating </a:t>
            </a:r>
            <a:r>
              <a:rPr lang="en-US" sz="4000" i="1" dirty="0" smtClean="0"/>
              <a:t>Structures</a:t>
            </a:r>
            <a:r>
              <a:rPr lang="en-US" sz="4000" dirty="0" smtClean="0"/>
              <a:t>, by Henri </a:t>
            </a:r>
            <a:r>
              <a:rPr lang="en-US" sz="4000" dirty="0" err="1" smtClean="0"/>
              <a:t>Lipmanowicz</a:t>
            </a:r>
            <a:r>
              <a:rPr lang="en-US" sz="4000" dirty="0" smtClean="0"/>
              <a:t> and Keith McCandless</a:t>
            </a:r>
            <a:endParaRPr lang="en-CA" sz="4000" dirty="0"/>
          </a:p>
          <a:p>
            <a:r>
              <a:rPr lang="en-US" sz="4000" i="1" dirty="0"/>
              <a:t>This is Service Design </a:t>
            </a:r>
            <a:r>
              <a:rPr lang="en-US" sz="4000" i="1" dirty="0" smtClean="0"/>
              <a:t>Doing: Applying service design thinking in the real world</a:t>
            </a:r>
            <a:r>
              <a:rPr lang="en-US" sz="4000" dirty="0" smtClean="0"/>
              <a:t>, by Marc </a:t>
            </a:r>
            <a:r>
              <a:rPr lang="en-US" sz="4000" dirty="0" err="1" smtClean="0"/>
              <a:t>Stickdorn</a:t>
            </a:r>
            <a:r>
              <a:rPr lang="en-US" sz="4000" dirty="0" smtClean="0"/>
              <a:t>, et. al.</a:t>
            </a:r>
            <a:endParaRPr lang="en-CA" sz="4000" dirty="0"/>
          </a:p>
          <a:p>
            <a:r>
              <a:rPr lang="en-US" sz="4000" i="1" dirty="0"/>
              <a:t>The Fifth </a:t>
            </a:r>
            <a:r>
              <a:rPr lang="en-US" sz="4000" i="1" dirty="0" smtClean="0"/>
              <a:t>Discipline</a:t>
            </a:r>
            <a:r>
              <a:rPr lang="en-US" sz="4000" dirty="0" smtClean="0"/>
              <a:t>, by Peter </a:t>
            </a:r>
            <a:r>
              <a:rPr lang="en-US" sz="4000" dirty="0" err="1" smtClean="0"/>
              <a:t>Senge</a:t>
            </a:r>
            <a:r>
              <a:rPr lang="en-US" sz="4000" dirty="0" smtClean="0"/>
              <a:t> </a:t>
            </a:r>
          </a:p>
          <a:p>
            <a:pPr marL="0" indent="0">
              <a:buNone/>
            </a:pPr>
            <a:endParaRPr lang="en-US" sz="4000" dirty="0" smtClean="0"/>
          </a:p>
          <a:p>
            <a:pPr marL="0" indent="0">
              <a:buNone/>
            </a:pPr>
            <a:r>
              <a:rPr lang="en-US" sz="4000" b="1" dirty="0" smtClean="0"/>
              <a:t>Online</a:t>
            </a:r>
            <a:r>
              <a:rPr lang="en-US" sz="4000" dirty="0" smtClean="0"/>
              <a:t>:</a:t>
            </a:r>
          </a:p>
          <a:p>
            <a:r>
              <a:rPr lang="en-US" sz="4000" dirty="0" smtClean="0"/>
              <a:t>Social Innovation Canada: </a:t>
            </a:r>
            <a:r>
              <a:rPr lang="en-CA" sz="4000" dirty="0" smtClean="0">
                <a:hlinkClick r:id="rId2"/>
              </a:rPr>
              <a:t>http://www.sicanada.org/</a:t>
            </a:r>
            <a:endParaRPr lang="en-CA" sz="4000" dirty="0" smtClean="0"/>
          </a:p>
          <a:p>
            <a:r>
              <a:rPr lang="en-CA" sz="4000" dirty="0"/>
              <a:t>A Primer on Social Innovation– Social Innovation Generation </a:t>
            </a:r>
            <a:r>
              <a:rPr lang="en-CA" sz="4000" dirty="0">
                <a:hlinkClick r:id="rId3"/>
              </a:rPr>
              <a:t>http://www.sigeneration.ca/home/resources/primer/</a:t>
            </a:r>
            <a:endParaRPr lang="en-CA" sz="4000" dirty="0"/>
          </a:p>
          <a:p>
            <a:r>
              <a:rPr lang="en-CA" sz="4000" dirty="0"/>
              <a:t>Leverage Points: Places to Intervene in a System, </a:t>
            </a:r>
            <a:r>
              <a:rPr lang="en-CA" sz="4000" dirty="0" err="1"/>
              <a:t>Donella</a:t>
            </a:r>
            <a:r>
              <a:rPr lang="en-CA" sz="4000" dirty="0"/>
              <a:t> Meadows </a:t>
            </a:r>
            <a:r>
              <a:rPr lang="en-CA" sz="4000" dirty="0">
                <a:hlinkClick r:id="rId4"/>
              </a:rPr>
              <a:t>http://donellameadows.org/archives/leverage-points-places-to-intervene-in-a-system</a:t>
            </a:r>
            <a:r>
              <a:rPr lang="en-CA" sz="4000" dirty="0" smtClean="0">
                <a:hlinkClick r:id="rId4"/>
              </a:rPr>
              <a:t>/</a:t>
            </a:r>
            <a:endParaRPr lang="en-CA" sz="4000" dirty="0"/>
          </a:p>
          <a:p>
            <a:r>
              <a:rPr lang="en-US" sz="4000" dirty="0" err="1" smtClean="0"/>
              <a:t>Nesta</a:t>
            </a:r>
            <a:r>
              <a:rPr lang="en-US" sz="4000" dirty="0" smtClean="0"/>
              <a:t> States of Change: </a:t>
            </a:r>
            <a:r>
              <a:rPr lang="en-US" sz="4000" dirty="0">
                <a:hlinkClick r:id="rId5"/>
              </a:rPr>
              <a:t>https://states-of-change.org</a:t>
            </a:r>
            <a:r>
              <a:rPr lang="en-US" sz="4000" dirty="0" smtClean="0">
                <a:hlinkClick r:id="rId5"/>
              </a:rPr>
              <a:t>/</a:t>
            </a:r>
            <a:endParaRPr lang="en-US" sz="4000" dirty="0" smtClean="0"/>
          </a:p>
          <a:p>
            <a:r>
              <a:rPr lang="en-US" sz="4000" dirty="0" smtClean="0"/>
              <a:t>Apolitical: </a:t>
            </a:r>
            <a:r>
              <a:rPr lang="en-US" sz="4000" dirty="0">
                <a:hlinkClick r:id="rId6"/>
              </a:rPr>
              <a:t>https://apolitical.co</a:t>
            </a:r>
            <a:r>
              <a:rPr lang="en-US" sz="4000" dirty="0" smtClean="0">
                <a:hlinkClick r:id="rId6"/>
              </a:rPr>
              <a:t>/</a:t>
            </a:r>
            <a:endParaRPr lang="en-US" sz="4000" dirty="0" smtClean="0"/>
          </a:p>
          <a:p>
            <a:r>
              <a:rPr lang="en-US" sz="4000" dirty="0" smtClean="0"/>
              <a:t>Vancouver’s Solutions Lab: </a:t>
            </a:r>
            <a:r>
              <a:rPr lang="en-US" sz="4000" dirty="0">
                <a:hlinkClick r:id="rId7"/>
              </a:rPr>
              <a:t>https://</a:t>
            </a:r>
            <a:r>
              <a:rPr lang="en-US" sz="4000" dirty="0" smtClean="0">
                <a:hlinkClick r:id="rId7"/>
              </a:rPr>
              <a:t>vancouver.ca/solutions-lab</a:t>
            </a:r>
            <a:endParaRPr lang="en-US" sz="4000" dirty="0" smtClean="0"/>
          </a:p>
          <a:p>
            <a:pPr marL="0" indent="0">
              <a:buNone/>
            </a:pPr>
            <a:endParaRPr lang="en-CA" sz="4000" dirty="0"/>
          </a:p>
          <a:p>
            <a:endParaRPr lang="en-CA" dirty="0"/>
          </a:p>
        </p:txBody>
      </p:sp>
    </p:spTree>
    <p:extLst>
      <p:ext uri="{BB962C8B-B14F-4D97-AF65-F5344CB8AC3E}">
        <p14:creationId xmlns:p14="http://schemas.microsoft.com/office/powerpoint/2010/main" val="165489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CD2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a:bodyPr>
          <a:lstStyle/>
          <a:p>
            <a:r>
              <a:rPr lang="en-US" sz="5400" b="1" dirty="0" smtClean="0">
                <a:solidFill>
                  <a:schemeClr val="bg1"/>
                </a:solidFill>
              </a:rPr>
              <a:t>Labs for Libraries: </a:t>
            </a:r>
            <a:r>
              <a:rPr lang="en-US" b="1" dirty="0" smtClean="0">
                <a:solidFill>
                  <a:schemeClr val="bg1"/>
                </a:solidFill>
              </a:rPr>
              <a:t/>
            </a:r>
            <a:br>
              <a:rPr lang="en-US" b="1" dirty="0" smtClean="0">
                <a:solidFill>
                  <a:schemeClr val="bg1"/>
                </a:solidFill>
              </a:rPr>
            </a:br>
            <a:r>
              <a:rPr lang="en-US" sz="3100" b="1" dirty="0" smtClean="0">
                <a:solidFill>
                  <a:schemeClr val="bg1"/>
                </a:solidFill>
              </a:rPr>
              <a:t>Social innovation for designing our future</a:t>
            </a:r>
            <a:endParaRPr lang="en-CA" sz="3100" b="1" dirty="0">
              <a:solidFill>
                <a:schemeClr val="bg1"/>
              </a:solidFill>
            </a:endParaRPr>
          </a:p>
        </p:txBody>
      </p:sp>
      <p:sp>
        <p:nvSpPr>
          <p:cNvPr id="3" name="Subtitle 2"/>
          <p:cNvSpPr>
            <a:spLocks noGrp="1"/>
          </p:cNvSpPr>
          <p:nvPr>
            <p:ph type="subTitle" idx="1"/>
          </p:nvPr>
        </p:nvSpPr>
        <p:spPr>
          <a:xfrm>
            <a:off x="838200" y="2895600"/>
            <a:ext cx="7848600" cy="3048000"/>
          </a:xfrm>
        </p:spPr>
        <p:txBody>
          <a:bodyPr>
            <a:normAutofit/>
          </a:bodyPr>
          <a:lstStyle/>
          <a:p>
            <a:endParaRPr lang="en-US" sz="2400" b="1" dirty="0" smtClean="0">
              <a:solidFill>
                <a:schemeClr val="bg1"/>
              </a:solidFill>
            </a:endParaRPr>
          </a:p>
          <a:p>
            <a:r>
              <a:rPr lang="en-US" sz="2400" b="1" dirty="0" smtClean="0">
                <a:solidFill>
                  <a:schemeClr val="bg1"/>
                </a:solidFill>
              </a:rPr>
              <a:t>Contact:</a:t>
            </a:r>
            <a:endParaRPr lang="en-US" sz="2400" b="1" dirty="0">
              <a:solidFill>
                <a:schemeClr val="bg1"/>
              </a:solidFill>
            </a:endParaRPr>
          </a:p>
          <a:p>
            <a:r>
              <a:rPr lang="en-US" sz="2400" b="1" dirty="0" smtClean="0">
                <a:solidFill>
                  <a:schemeClr val="bg1"/>
                </a:solidFill>
              </a:rPr>
              <a:t>Lindsay Cole</a:t>
            </a:r>
            <a:r>
              <a:rPr lang="en-US" sz="2400" b="1" dirty="0">
                <a:solidFill>
                  <a:schemeClr val="bg1"/>
                </a:solidFill>
              </a:rPr>
              <a:t> </a:t>
            </a:r>
            <a:r>
              <a:rPr lang="en-US" sz="2400" b="1" dirty="0" smtClean="0">
                <a:solidFill>
                  <a:schemeClr val="bg1"/>
                </a:solidFill>
              </a:rPr>
              <a:t>– lindsay.cole@vancouver.ca</a:t>
            </a:r>
            <a:r>
              <a:rPr lang="en-US" sz="2400" b="1" dirty="0">
                <a:solidFill>
                  <a:schemeClr val="bg1"/>
                </a:solidFill>
              </a:rPr>
              <a:t> </a:t>
            </a:r>
            <a:r>
              <a:rPr lang="en-US" sz="2400" b="1" dirty="0" smtClean="0">
                <a:solidFill>
                  <a:schemeClr val="bg1"/>
                </a:solidFill>
              </a:rPr>
              <a:t>or @</a:t>
            </a:r>
            <a:r>
              <a:rPr lang="en-US" sz="2400" b="1" dirty="0" err="1" smtClean="0">
                <a:solidFill>
                  <a:schemeClr val="bg1"/>
                </a:solidFill>
              </a:rPr>
              <a:t>lindsaycole</a:t>
            </a:r>
            <a:r>
              <a:rPr lang="en-US" sz="2400" b="1" dirty="0" smtClean="0">
                <a:solidFill>
                  <a:schemeClr val="bg1"/>
                </a:solidFill>
              </a:rPr>
              <a:t> </a:t>
            </a:r>
          </a:p>
          <a:p>
            <a:r>
              <a:rPr lang="en-US" sz="2400" b="1" dirty="0" smtClean="0">
                <a:solidFill>
                  <a:schemeClr val="bg1"/>
                </a:solidFill>
              </a:rPr>
              <a:t>Heidi </a:t>
            </a:r>
            <a:r>
              <a:rPr lang="en-US" sz="2400" b="1" dirty="0" smtClean="0">
                <a:solidFill>
                  <a:schemeClr val="bg1"/>
                </a:solidFill>
              </a:rPr>
              <a:t>Schiller </a:t>
            </a:r>
            <a:r>
              <a:rPr lang="mr-IN" sz="2400" b="1" dirty="0" smtClean="0">
                <a:solidFill>
                  <a:schemeClr val="bg1"/>
                </a:solidFill>
              </a:rPr>
              <a:t>–</a:t>
            </a:r>
            <a:r>
              <a:rPr lang="en-US" sz="2400" b="1" dirty="0" smtClean="0">
                <a:solidFill>
                  <a:schemeClr val="bg1"/>
                </a:solidFill>
              </a:rPr>
              <a:t> </a:t>
            </a:r>
            <a:r>
              <a:rPr lang="en-US" sz="2400" b="1" dirty="0" err="1" smtClean="0">
                <a:solidFill>
                  <a:schemeClr val="bg1"/>
                </a:solidFill>
              </a:rPr>
              <a:t>heidi.schiller@bpl.bc.ca</a:t>
            </a:r>
            <a:endParaRPr lang="en-CA" sz="2400" b="1" dirty="0">
              <a:solidFill>
                <a:schemeClr val="bg1"/>
              </a:solidFill>
            </a:endParaRPr>
          </a:p>
        </p:txBody>
      </p:sp>
    </p:spTree>
    <p:extLst>
      <p:ext uri="{BB962C8B-B14F-4D97-AF65-F5344CB8AC3E}">
        <p14:creationId xmlns:p14="http://schemas.microsoft.com/office/powerpoint/2010/main" val="2106719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b="1" dirty="0" smtClean="0">
                <a:solidFill>
                  <a:schemeClr val="bg1"/>
                </a:solidFill>
              </a:rPr>
              <a:t>Introductions</a:t>
            </a:r>
            <a:endParaRPr lang="en-CA" b="1" dirty="0">
              <a:solidFill>
                <a:schemeClr val="bg1"/>
              </a:solidFill>
            </a:endParaRPr>
          </a:p>
        </p:txBody>
      </p:sp>
      <p:sp>
        <p:nvSpPr>
          <p:cNvPr id="3" name="Content Placeholder 2"/>
          <p:cNvSpPr>
            <a:spLocks noGrp="1"/>
          </p:cNvSpPr>
          <p:nvPr>
            <p:ph idx="1"/>
          </p:nvPr>
        </p:nvSpPr>
        <p:spPr/>
        <p:txBody>
          <a:bodyPr/>
          <a:lstStyle/>
          <a:p>
            <a:r>
              <a:rPr lang="en-US" dirty="0" smtClean="0"/>
              <a:t>Your fullest name &amp; its roots</a:t>
            </a:r>
          </a:p>
          <a:p>
            <a:r>
              <a:rPr lang="en-US" dirty="0" smtClean="0"/>
              <a:t>What territory you live on</a:t>
            </a:r>
          </a:p>
          <a:p>
            <a:r>
              <a:rPr lang="en-US" dirty="0" smtClean="0"/>
              <a:t>How do you identify yourself (i.e. beyond your job title)?</a:t>
            </a:r>
          </a:p>
          <a:p>
            <a:r>
              <a:rPr lang="en-US" dirty="0" smtClean="0"/>
              <a:t>What brings you joy?</a:t>
            </a:r>
          </a:p>
        </p:txBody>
      </p:sp>
    </p:spTree>
    <p:extLst>
      <p:ext uri="{BB962C8B-B14F-4D97-AF65-F5344CB8AC3E}">
        <p14:creationId xmlns:p14="http://schemas.microsoft.com/office/powerpoint/2010/main" val="4254866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Innovation?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rgbClr val="0090B7"/>
                </a:solidFill>
                <a:cs typeface="Verdana"/>
              </a:rPr>
              <a:t>Any initiative (product, process, program, projects or platform) that challenges and, overtime, contributes to changing the defining routines, resource and authority flows or beliefs of the broader social system in which it is introduced. Successful social innovations have durability, scale and transformative </a:t>
            </a:r>
            <a:r>
              <a:rPr lang="en-US" dirty="0" smtClean="0">
                <a:solidFill>
                  <a:srgbClr val="0090B7"/>
                </a:solidFill>
                <a:cs typeface="Verdana"/>
              </a:rPr>
              <a:t>impact</a:t>
            </a:r>
          </a:p>
          <a:p>
            <a:pPr marL="0" indent="0">
              <a:buNone/>
            </a:pPr>
            <a:r>
              <a:rPr lang="en-US" dirty="0" smtClean="0">
                <a:solidFill>
                  <a:srgbClr val="505150"/>
                </a:solidFill>
                <a:cs typeface="Verdana"/>
              </a:rPr>
              <a:t>					– </a:t>
            </a:r>
            <a:r>
              <a:rPr lang="en-US" dirty="0">
                <a:solidFill>
                  <a:srgbClr val="505150"/>
                </a:solidFill>
                <a:cs typeface="Verdana"/>
              </a:rPr>
              <a:t>Frances </a:t>
            </a:r>
            <a:r>
              <a:rPr lang="en-US" dirty="0" err="1" smtClean="0">
                <a:solidFill>
                  <a:srgbClr val="505150"/>
                </a:solidFill>
                <a:cs typeface="Verdana"/>
              </a:rPr>
              <a:t>Westley</a:t>
            </a:r>
            <a:endParaRPr lang="en-US" dirty="0" smtClean="0">
              <a:solidFill>
                <a:srgbClr val="505150"/>
              </a:solidFill>
              <a:cs typeface="Verdana"/>
            </a:endParaRPr>
          </a:p>
          <a:p>
            <a:pPr marL="0" indent="0">
              <a:buNone/>
            </a:pPr>
            <a:endParaRPr lang="en-US" dirty="0" smtClean="0">
              <a:solidFill>
                <a:srgbClr val="505150"/>
              </a:solidFill>
              <a:cs typeface="Verdana"/>
            </a:endParaRPr>
          </a:p>
          <a:p>
            <a:pPr marL="0" indent="0" algn="ctr">
              <a:buNone/>
            </a:pPr>
            <a:r>
              <a:rPr lang="en-US" i="1" dirty="0" smtClean="0"/>
              <a:t>To </a:t>
            </a:r>
            <a:r>
              <a:rPr lang="en-US" i="1" dirty="0"/>
              <a:t>think about systems means we pay attention to wholes</a:t>
            </a:r>
            <a:r>
              <a:rPr lang="en-US" b="1" i="1" dirty="0"/>
              <a:t>, </a:t>
            </a:r>
            <a:r>
              <a:rPr lang="en-US" i="1" dirty="0"/>
              <a:t>to interrelationships</a:t>
            </a:r>
            <a:r>
              <a:rPr lang="en-US" b="1" i="1" dirty="0"/>
              <a:t>, </a:t>
            </a:r>
            <a:r>
              <a:rPr lang="en-US" i="1" dirty="0"/>
              <a:t>patterns</a:t>
            </a:r>
            <a:r>
              <a:rPr lang="en-US" b="1" i="1" dirty="0"/>
              <a:t>, </a:t>
            </a:r>
            <a:r>
              <a:rPr lang="en-US" i="1" dirty="0"/>
              <a:t>and dynamics as well as to parts. </a:t>
            </a:r>
          </a:p>
          <a:p>
            <a:pPr marL="0" indent="0">
              <a:buNone/>
            </a:pPr>
            <a:endParaRPr lang="en-US" dirty="0">
              <a:solidFill>
                <a:srgbClr val="505150"/>
              </a:solidFill>
              <a:cs typeface="Verdana"/>
            </a:endParaRPr>
          </a:p>
          <a:p>
            <a:endParaRPr lang="en-US" dirty="0"/>
          </a:p>
        </p:txBody>
      </p:sp>
    </p:spTree>
    <p:extLst>
      <p:ext uri="{BB962C8B-B14F-4D97-AF65-F5344CB8AC3E}">
        <p14:creationId xmlns:p14="http://schemas.microsoft.com/office/powerpoint/2010/main" val="1309241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200" y="85522"/>
            <a:ext cx="5867400" cy="6772478"/>
          </a:xfrm>
          <a:prstGeom prst="rect">
            <a:avLst/>
          </a:prstGeom>
        </p:spPr>
      </p:pic>
    </p:spTree>
    <p:extLst>
      <p:ext uri="{BB962C8B-B14F-4D97-AF65-F5344CB8AC3E}">
        <p14:creationId xmlns:p14="http://schemas.microsoft.com/office/powerpoint/2010/main" val="2288388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p:cNvPicPr>
            <a:picLocks noChangeAspect="1"/>
          </p:cNvPicPr>
          <p:nvPr/>
        </p:nvPicPr>
        <p:blipFill>
          <a:blip r:embed="rId2" cstate="print">
            <a:duotone>
              <a:prstClr val="black"/>
              <a:srgbClr val="33C4EA">
                <a:tint val="45000"/>
                <a:satMod val="400000"/>
              </a:srgbClr>
            </a:duotone>
            <a:extLst>
              <a:ext uri="{28A0092B-C50C-407E-A947-70E740481C1C}">
                <a14:useLocalDpi xmlns:a14="http://schemas.microsoft.com/office/drawing/2010/main"/>
              </a:ext>
            </a:extLst>
          </a:blip>
          <a:srcRect l="-16672" r="-16672"/>
          <a:stretch>
            <a:fillRect/>
          </a:stretch>
        </p:blipFill>
        <p:spPr>
          <a:xfrm>
            <a:off x="1011071" y="1850083"/>
            <a:ext cx="6929498" cy="3698869"/>
          </a:xfrm>
          <a:prstGeom prst="rect">
            <a:avLst/>
          </a:prstGeom>
          <a:noFill/>
          <a:effectLst/>
        </p:spPr>
      </p:pic>
      <p:sp>
        <p:nvSpPr>
          <p:cNvPr id="8" name="object 7"/>
          <p:cNvSpPr txBox="1"/>
          <p:nvPr/>
        </p:nvSpPr>
        <p:spPr>
          <a:xfrm>
            <a:off x="208598" y="1462120"/>
            <a:ext cx="2716425" cy="693615"/>
          </a:xfrm>
          <a:prstGeom prst="rect">
            <a:avLst/>
          </a:prstGeom>
          <a:noFill/>
        </p:spPr>
        <p:txBody>
          <a:bodyPr vert="horz" wrap="none" lIns="0" tIns="0" rIns="0" bIns="0" rtlCol="0" anchor="ctr">
            <a:noAutofit/>
          </a:bodyPr>
          <a:lstStyle/>
          <a:p>
            <a:pPr marL="160697" algn="ctr"/>
            <a:r>
              <a:rPr lang="en-US" sz="2000" b="1" kern="1000" spc="179" dirty="0">
                <a:solidFill>
                  <a:srgbClr val="0090B7"/>
                </a:solidFill>
                <a:latin typeface="Calibri"/>
                <a:cs typeface="Calibri"/>
              </a:rPr>
              <a:t>WHOLE SYSTEMS </a:t>
            </a:r>
          </a:p>
          <a:p>
            <a:pPr marL="160697" algn="ctr"/>
            <a:r>
              <a:rPr lang="en-US" sz="2000" b="1" kern="1000" spc="179" dirty="0">
                <a:solidFill>
                  <a:srgbClr val="0090B7"/>
                </a:solidFill>
                <a:latin typeface="Calibri"/>
                <a:cs typeface="Calibri"/>
              </a:rPr>
              <a:t>THINKING &amp; COMPLEXITY</a:t>
            </a:r>
            <a:endParaRPr sz="2000" kern="1000" spc="179" dirty="0">
              <a:solidFill>
                <a:srgbClr val="0090B7"/>
              </a:solidFill>
              <a:latin typeface="Calibri"/>
              <a:cs typeface="Calibri"/>
            </a:endParaRPr>
          </a:p>
        </p:txBody>
      </p:sp>
      <p:sp>
        <p:nvSpPr>
          <p:cNvPr id="9" name="object 8"/>
          <p:cNvSpPr txBox="1"/>
          <p:nvPr/>
        </p:nvSpPr>
        <p:spPr>
          <a:xfrm>
            <a:off x="2576020" y="5566436"/>
            <a:ext cx="2216249" cy="1047146"/>
          </a:xfrm>
          <a:prstGeom prst="rect">
            <a:avLst/>
          </a:prstGeom>
          <a:noFill/>
        </p:spPr>
        <p:txBody>
          <a:bodyPr vert="horz" wrap="none" lIns="0" tIns="0" rIns="0" bIns="0" rtlCol="0" anchor="ctr">
            <a:noAutofit/>
          </a:bodyPr>
          <a:lstStyle/>
          <a:p>
            <a:pPr marL="212553" algn="ctr"/>
            <a:r>
              <a:rPr lang="en-US" sz="2000" b="1" kern="1000" spc="179" dirty="0">
                <a:solidFill>
                  <a:srgbClr val="0090B7"/>
                </a:solidFill>
                <a:latin typeface="Calibri"/>
                <a:cs typeface="Calibri"/>
              </a:rPr>
              <a:t>SOCIAL </a:t>
            </a:r>
          </a:p>
          <a:p>
            <a:pPr marL="212553" algn="ctr"/>
            <a:r>
              <a:rPr lang="en-US" sz="2000" b="1" kern="1000" spc="179" dirty="0">
                <a:solidFill>
                  <a:srgbClr val="0090B7"/>
                </a:solidFill>
                <a:latin typeface="Calibri"/>
                <a:cs typeface="Calibri"/>
              </a:rPr>
              <a:t>FINANCE/</a:t>
            </a:r>
          </a:p>
          <a:p>
            <a:pPr marL="212553" algn="ctr"/>
            <a:r>
              <a:rPr lang="en-US" sz="2000" b="1" kern="1000" spc="179" dirty="0">
                <a:solidFill>
                  <a:srgbClr val="0090B7"/>
                </a:solidFill>
                <a:latin typeface="Calibri"/>
                <a:cs typeface="Calibri"/>
              </a:rPr>
              <a:t>IMPACT INVESTING</a:t>
            </a:r>
            <a:endParaRPr sz="2000" kern="1000" spc="179" dirty="0">
              <a:solidFill>
                <a:srgbClr val="0090B7"/>
              </a:solidFill>
              <a:latin typeface="Calibri"/>
              <a:cs typeface="Calibri"/>
            </a:endParaRPr>
          </a:p>
        </p:txBody>
      </p:sp>
      <p:sp>
        <p:nvSpPr>
          <p:cNvPr id="10" name="object 9"/>
          <p:cNvSpPr txBox="1"/>
          <p:nvPr/>
        </p:nvSpPr>
        <p:spPr>
          <a:xfrm>
            <a:off x="6210432" y="2722804"/>
            <a:ext cx="2565724" cy="821649"/>
          </a:xfrm>
          <a:prstGeom prst="rect">
            <a:avLst/>
          </a:prstGeom>
          <a:noFill/>
          <a:ln>
            <a:noFill/>
          </a:ln>
        </p:spPr>
        <p:txBody>
          <a:bodyPr vert="horz" wrap="none" lIns="0" tIns="0" rIns="0" bIns="0" rtlCol="0" anchor="ctr">
            <a:noAutofit/>
          </a:bodyPr>
          <a:lstStyle/>
          <a:p>
            <a:pPr marL="186910" algn="ctr"/>
            <a:r>
              <a:rPr lang="en-US" sz="2000" b="1" kern="1000" spc="179" dirty="0">
                <a:solidFill>
                  <a:srgbClr val="0090B7"/>
                </a:solidFill>
                <a:latin typeface="Calibri"/>
                <a:cs typeface="Calibri"/>
              </a:rPr>
              <a:t>SUSTAINABILITY</a:t>
            </a:r>
            <a:endParaRPr sz="2000" kern="1000" spc="179" dirty="0">
              <a:solidFill>
                <a:srgbClr val="0090B7"/>
              </a:solidFill>
              <a:latin typeface="Calibri"/>
              <a:cs typeface="Calibri"/>
            </a:endParaRPr>
          </a:p>
        </p:txBody>
      </p:sp>
      <p:sp>
        <p:nvSpPr>
          <p:cNvPr id="11" name="object 10"/>
          <p:cNvSpPr txBox="1"/>
          <p:nvPr/>
        </p:nvSpPr>
        <p:spPr>
          <a:xfrm>
            <a:off x="5133370" y="5543006"/>
            <a:ext cx="3289104" cy="1073190"/>
          </a:xfrm>
          <a:prstGeom prst="rect">
            <a:avLst/>
          </a:prstGeom>
          <a:noFill/>
        </p:spPr>
        <p:txBody>
          <a:bodyPr vert="horz" wrap="none" lIns="0" tIns="0" rIns="0" bIns="0" rtlCol="0" anchor="ctr">
            <a:noAutofit/>
          </a:bodyPr>
          <a:lstStyle/>
          <a:p>
            <a:pPr marL="173804" algn="ctr"/>
            <a:r>
              <a:rPr lang="en-US" sz="2000" b="1" kern="1000" spc="179" dirty="0">
                <a:solidFill>
                  <a:srgbClr val="0090B7"/>
                </a:solidFill>
                <a:latin typeface="Calibri"/>
                <a:cs typeface="Calibri"/>
              </a:rPr>
              <a:t>CORPORATE </a:t>
            </a:r>
          </a:p>
          <a:p>
            <a:pPr marL="173804" algn="ctr"/>
            <a:r>
              <a:rPr lang="en-US" sz="2000" b="1" kern="1000" spc="179" dirty="0">
                <a:solidFill>
                  <a:srgbClr val="0090B7"/>
                </a:solidFill>
                <a:latin typeface="Calibri"/>
                <a:cs typeface="Calibri"/>
              </a:rPr>
              <a:t>SOCIAL </a:t>
            </a:r>
          </a:p>
          <a:p>
            <a:pPr marL="173804" algn="ctr"/>
            <a:r>
              <a:rPr lang="en-US" sz="2000" b="1" kern="1000" spc="179" dirty="0">
                <a:solidFill>
                  <a:srgbClr val="0090B7"/>
                </a:solidFill>
                <a:latin typeface="Calibri"/>
                <a:cs typeface="Calibri"/>
              </a:rPr>
              <a:t>RESPONSIBILITY</a:t>
            </a:r>
            <a:endParaRPr sz="2000" kern="1000" spc="179" dirty="0">
              <a:solidFill>
                <a:srgbClr val="0090B7"/>
              </a:solidFill>
              <a:latin typeface="Calibri"/>
              <a:cs typeface="Calibri"/>
            </a:endParaRPr>
          </a:p>
        </p:txBody>
      </p:sp>
      <p:sp>
        <p:nvSpPr>
          <p:cNvPr id="12" name="object 11"/>
          <p:cNvSpPr txBox="1"/>
          <p:nvPr/>
        </p:nvSpPr>
        <p:spPr>
          <a:xfrm>
            <a:off x="5928241" y="4461886"/>
            <a:ext cx="3588322" cy="796555"/>
          </a:xfrm>
          <a:prstGeom prst="rect">
            <a:avLst/>
          </a:prstGeom>
          <a:noFill/>
        </p:spPr>
        <p:txBody>
          <a:bodyPr vert="horz" wrap="none" lIns="0" tIns="0" rIns="0" bIns="0" rtlCol="0" anchor="ctr">
            <a:noAutofit/>
          </a:bodyPr>
          <a:lstStyle/>
          <a:p>
            <a:pPr marL="165256" algn="ctr"/>
            <a:r>
              <a:rPr lang="en-US" sz="2000" b="1" kern="1000" spc="179" dirty="0">
                <a:solidFill>
                  <a:srgbClr val="0090B7"/>
                </a:solidFill>
                <a:latin typeface="Calibri"/>
                <a:cs typeface="Calibri"/>
              </a:rPr>
              <a:t>SOCIAL </a:t>
            </a:r>
          </a:p>
          <a:p>
            <a:pPr marL="165256" algn="ctr"/>
            <a:r>
              <a:rPr lang="en-US" sz="2000" b="1" kern="1000" spc="179" dirty="0">
                <a:solidFill>
                  <a:srgbClr val="0090B7"/>
                </a:solidFill>
                <a:latin typeface="Calibri"/>
                <a:cs typeface="Calibri"/>
              </a:rPr>
              <a:t>ENTERPRISE/ </a:t>
            </a:r>
          </a:p>
          <a:p>
            <a:pPr marL="165256" algn="ctr"/>
            <a:r>
              <a:rPr lang="en-US" sz="2000" b="1" kern="1000" spc="179" dirty="0">
                <a:solidFill>
                  <a:srgbClr val="0090B7"/>
                </a:solidFill>
                <a:latin typeface="Calibri"/>
                <a:cs typeface="Calibri"/>
              </a:rPr>
              <a:t>ENTREPRENEURSHIP</a:t>
            </a:r>
            <a:endParaRPr sz="2000" kern="1000" spc="179" dirty="0">
              <a:solidFill>
                <a:srgbClr val="0090B7"/>
              </a:solidFill>
              <a:latin typeface="Calibri"/>
              <a:cs typeface="Calibri"/>
            </a:endParaRPr>
          </a:p>
        </p:txBody>
      </p:sp>
      <p:sp>
        <p:nvSpPr>
          <p:cNvPr id="13" name="object 12"/>
          <p:cNvSpPr txBox="1"/>
          <p:nvPr/>
        </p:nvSpPr>
        <p:spPr>
          <a:xfrm>
            <a:off x="-22296" y="4932536"/>
            <a:ext cx="2753415" cy="802352"/>
          </a:xfrm>
          <a:prstGeom prst="rect">
            <a:avLst/>
          </a:prstGeom>
          <a:noFill/>
        </p:spPr>
        <p:txBody>
          <a:bodyPr vert="horz" wrap="none" lIns="0" tIns="0" rIns="0" bIns="0" rtlCol="0" anchor="ctr">
            <a:noAutofit/>
          </a:bodyPr>
          <a:lstStyle/>
          <a:p>
            <a:pPr marL="182352" algn="ctr"/>
            <a:r>
              <a:rPr lang="en-US" sz="2000" b="1" kern="1000" spc="179" dirty="0">
                <a:solidFill>
                  <a:srgbClr val="0090B7"/>
                </a:solidFill>
                <a:latin typeface="Calibri"/>
                <a:cs typeface="Calibri"/>
              </a:rPr>
              <a:t> </a:t>
            </a:r>
          </a:p>
          <a:p>
            <a:pPr marL="182352" algn="ctr"/>
            <a:r>
              <a:rPr lang="en-US" sz="2000" b="1" kern="1000" spc="179" dirty="0">
                <a:solidFill>
                  <a:srgbClr val="0090B7"/>
                </a:solidFill>
                <a:latin typeface="Calibri"/>
                <a:cs typeface="Calibri"/>
              </a:rPr>
              <a:t>INNOVATION LABS</a:t>
            </a:r>
            <a:endParaRPr sz="2000" kern="1000" spc="179" dirty="0">
              <a:solidFill>
                <a:srgbClr val="0090B7"/>
              </a:solidFill>
              <a:latin typeface="Calibri"/>
              <a:cs typeface="Calibri"/>
            </a:endParaRPr>
          </a:p>
        </p:txBody>
      </p:sp>
      <p:sp>
        <p:nvSpPr>
          <p:cNvPr id="14" name="object 13"/>
          <p:cNvSpPr txBox="1"/>
          <p:nvPr/>
        </p:nvSpPr>
        <p:spPr>
          <a:xfrm>
            <a:off x="3692219" y="1062617"/>
            <a:ext cx="2598866" cy="794335"/>
          </a:xfrm>
          <a:prstGeom prst="rect">
            <a:avLst/>
          </a:prstGeom>
          <a:noFill/>
          <a:ln>
            <a:noFill/>
          </a:ln>
        </p:spPr>
        <p:txBody>
          <a:bodyPr vert="horz" wrap="none" lIns="0" tIns="0" rIns="0" bIns="0" rtlCol="0" anchor="ctr">
            <a:noAutofit/>
          </a:bodyPr>
          <a:lstStyle/>
          <a:p>
            <a:pPr marL="116819" algn="ctr"/>
            <a:r>
              <a:rPr lang="en-US" sz="2000" b="1" kern="1000" spc="179" dirty="0">
                <a:solidFill>
                  <a:srgbClr val="0090B7"/>
                </a:solidFill>
                <a:latin typeface="Calibri"/>
                <a:cs typeface="Calibri"/>
              </a:rPr>
              <a:t>MULTI-SECTOR</a:t>
            </a:r>
          </a:p>
          <a:p>
            <a:pPr marL="116819" algn="ctr"/>
            <a:r>
              <a:rPr lang="en-US" sz="2000" b="1" kern="1000" spc="179" dirty="0">
                <a:solidFill>
                  <a:srgbClr val="0090B7"/>
                </a:solidFill>
                <a:latin typeface="Calibri"/>
                <a:cs typeface="Calibri"/>
              </a:rPr>
              <a:t>COLLABORATION</a:t>
            </a:r>
            <a:endParaRPr sz="2000" kern="1000" spc="179" dirty="0">
              <a:solidFill>
                <a:srgbClr val="0090B7"/>
              </a:solidFill>
              <a:latin typeface="Calibri"/>
              <a:cs typeface="Calibri"/>
            </a:endParaRPr>
          </a:p>
        </p:txBody>
      </p:sp>
      <p:sp>
        <p:nvSpPr>
          <p:cNvPr id="15" name="object 14"/>
          <p:cNvSpPr txBox="1"/>
          <p:nvPr/>
        </p:nvSpPr>
        <p:spPr>
          <a:xfrm>
            <a:off x="3622046" y="3325464"/>
            <a:ext cx="1423709" cy="1046953"/>
          </a:xfrm>
          <a:prstGeom prst="rect">
            <a:avLst/>
          </a:prstGeom>
          <a:noFill/>
          <a:ln>
            <a:noFill/>
          </a:ln>
        </p:spPr>
        <p:txBody>
          <a:bodyPr vert="horz" wrap="square" lIns="0" tIns="0" rIns="0" bIns="0" rtlCol="0">
            <a:spAutoFit/>
          </a:bodyPr>
          <a:lstStyle/>
          <a:p>
            <a:pPr marL="11397" marR="4559" algn="ctr">
              <a:lnSpc>
                <a:spcPts val="2692"/>
              </a:lnSpc>
            </a:pPr>
            <a:r>
              <a:rPr sz="2800" b="1" spc="-76" dirty="0">
                <a:solidFill>
                  <a:schemeClr val="tx1">
                    <a:lumMod val="75000"/>
                    <a:lumOff val="25000"/>
                  </a:schemeClr>
                </a:solidFill>
                <a:latin typeface="Calibri"/>
                <a:cs typeface="Calibri"/>
              </a:rPr>
              <a:t>P</a:t>
            </a:r>
            <a:r>
              <a:rPr sz="2800" b="1" spc="9" dirty="0">
                <a:solidFill>
                  <a:schemeClr val="tx1">
                    <a:lumMod val="75000"/>
                    <a:lumOff val="25000"/>
                  </a:schemeClr>
                </a:solidFill>
                <a:latin typeface="Calibri"/>
                <a:cs typeface="Calibri"/>
              </a:rPr>
              <a:t>ositi</a:t>
            </a:r>
            <a:r>
              <a:rPr sz="2800" b="1" spc="-31" dirty="0">
                <a:solidFill>
                  <a:schemeClr val="tx1">
                    <a:lumMod val="75000"/>
                    <a:lumOff val="25000"/>
                  </a:schemeClr>
                </a:solidFill>
                <a:latin typeface="Calibri"/>
                <a:cs typeface="Calibri"/>
              </a:rPr>
              <a:t>v</a:t>
            </a:r>
            <a:r>
              <a:rPr sz="2800" b="1" spc="13" dirty="0">
                <a:solidFill>
                  <a:schemeClr val="tx1">
                    <a:lumMod val="75000"/>
                    <a:lumOff val="25000"/>
                  </a:schemeClr>
                </a:solidFill>
                <a:latin typeface="Calibri"/>
                <a:cs typeface="Calibri"/>
              </a:rPr>
              <a:t>e</a:t>
            </a:r>
            <a:r>
              <a:rPr sz="2800" b="1" spc="9" dirty="0">
                <a:solidFill>
                  <a:schemeClr val="tx1">
                    <a:lumMod val="75000"/>
                    <a:lumOff val="25000"/>
                  </a:schemeClr>
                </a:solidFill>
                <a:latin typeface="Calibri"/>
                <a:cs typeface="Calibri"/>
              </a:rPr>
              <a:t> Social Chan</a:t>
            </a:r>
            <a:r>
              <a:rPr sz="2800" b="1" spc="-18" dirty="0">
                <a:solidFill>
                  <a:schemeClr val="tx1">
                    <a:lumMod val="75000"/>
                    <a:lumOff val="25000"/>
                  </a:schemeClr>
                </a:solidFill>
                <a:latin typeface="Calibri"/>
                <a:cs typeface="Calibri"/>
              </a:rPr>
              <a:t>g</a:t>
            </a:r>
            <a:r>
              <a:rPr sz="2800" b="1" spc="13" dirty="0">
                <a:solidFill>
                  <a:schemeClr val="tx1">
                    <a:lumMod val="75000"/>
                    <a:lumOff val="25000"/>
                  </a:schemeClr>
                </a:solidFill>
                <a:latin typeface="Calibri"/>
                <a:cs typeface="Calibri"/>
              </a:rPr>
              <a:t>e</a:t>
            </a:r>
            <a:endParaRPr sz="2800" b="1" dirty="0">
              <a:solidFill>
                <a:schemeClr val="tx1">
                  <a:lumMod val="75000"/>
                  <a:lumOff val="25000"/>
                </a:schemeClr>
              </a:solidFill>
              <a:latin typeface="Calibri"/>
              <a:cs typeface="Calibri"/>
            </a:endParaRPr>
          </a:p>
        </p:txBody>
      </p:sp>
      <p:sp>
        <p:nvSpPr>
          <p:cNvPr id="16" name="object 8"/>
          <p:cNvSpPr txBox="1"/>
          <p:nvPr/>
        </p:nvSpPr>
        <p:spPr>
          <a:xfrm>
            <a:off x="154227" y="2083597"/>
            <a:ext cx="2216249" cy="824385"/>
          </a:xfrm>
          <a:prstGeom prst="rect">
            <a:avLst/>
          </a:prstGeom>
          <a:noFill/>
        </p:spPr>
        <p:txBody>
          <a:bodyPr vert="horz" wrap="none" lIns="0" tIns="0" rIns="0" bIns="0" rtlCol="0" anchor="ctr">
            <a:noAutofit/>
          </a:bodyPr>
          <a:lstStyle/>
          <a:p>
            <a:pPr marL="212553" algn="ctr"/>
            <a:r>
              <a:rPr lang="en-US" sz="2000" b="1" kern="1000" spc="179" dirty="0">
                <a:solidFill>
                  <a:srgbClr val="0090B7"/>
                </a:solidFill>
                <a:latin typeface="Calibri"/>
                <a:cs typeface="Calibri"/>
              </a:rPr>
              <a:t> DESIGN </a:t>
            </a:r>
          </a:p>
          <a:p>
            <a:pPr marL="212553" algn="ctr"/>
            <a:r>
              <a:rPr lang="en-US" sz="2000" b="1" kern="1000" spc="179" dirty="0">
                <a:solidFill>
                  <a:srgbClr val="0090B7"/>
                </a:solidFill>
                <a:latin typeface="Calibri"/>
                <a:cs typeface="Calibri"/>
              </a:rPr>
              <a:t>THINKING</a:t>
            </a:r>
            <a:endParaRPr sz="2000" kern="1000" spc="179" dirty="0">
              <a:solidFill>
                <a:srgbClr val="0090B7"/>
              </a:solidFill>
              <a:latin typeface="Calibri"/>
              <a:cs typeface="Calibri"/>
            </a:endParaRPr>
          </a:p>
        </p:txBody>
      </p:sp>
      <p:sp>
        <p:nvSpPr>
          <p:cNvPr id="18" name="object 8"/>
          <p:cNvSpPr txBox="1"/>
          <p:nvPr/>
        </p:nvSpPr>
        <p:spPr>
          <a:xfrm>
            <a:off x="6291085" y="984542"/>
            <a:ext cx="2216249" cy="824385"/>
          </a:xfrm>
          <a:prstGeom prst="rect">
            <a:avLst/>
          </a:prstGeom>
          <a:noFill/>
        </p:spPr>
        <p:txBody>
          <a:bodyPr vert="horz" wrap="none" lIns="0" tIns="0" rIns="0" bIns="0" rtlCol="0" anchor="ctr">
            <a:noAutofit/>
          </a:bodyPr>
          <a:lstStyle/>
          <a:p>
            <a:pPr marL="212553" algn="ctr"/>
            <a:r>
              <a:rPr lang="en-US" sz="2000" b="1" kern="1000" spc="179" dirty="0">
                <a:solidFill>
                  <a:srgbClr val="0090B7"/>
                </a:solidFill>
                <a:latin typeface="Calibri"/>
                <a:cs typeface="Calibri"/>
              </a:rPr>
              <a:t>SOCIAL-ENVIRO </a:t>
            </a:r>
          </a:p>
          <a:p>
            <a:pPr marL="212553" algn="ctr"/>
            <a:r>
              <a:rPr lang="en-US" sz="2000" b="1" kern="1000" spc="179" dirty="0">
                <a:solidFill>
                  <a:srgbClr val="0090B7"/>
                </a:solidFill>
                <a:latin typeface="Calibri"/>
                <a:cs typeface="Calibri"/>
              </a:rPr>
              <a:t>MOVEMENTS</a:t>
            </a:r>
            <a:endParaRPr sz="2000" kern="1000" spc="179" dirty="0">
              <a:solidFill>
                <a:srgbClr val="0090B7"/>
              </a:solidFill>
              <a:latin typeface="Calibri"/>
              <a:cs typeface="Calibri"/>
            </a:endParaRPr>
          </a:p>
        </p:txBody>
      </p:sp>
      <p:sp>
        <p:nvSpPr>
          <p:cNvPr id="2" name="Title 1"/>
          <p:cNvSpPr>
            <a:spLocks noGrp="1"/>
          </p:cNvSpPr>
          <p:nvPr>
            <p:ph type="title"/>
          </p:nvPr>
        </p:nvSpPr>
        <p:spPr>
          <a:xfrm>
            <a:off x="0" y="-139596"/>
            <a:ext cx="8976731" cy="1143000"/>
          </a:xfrm>
        </p:spPr>
        <p:txBody>
          <a:bodyPr/>
          <a:lstStyle/>
          <a:p>
            <a:r>
              <a:rPr lang="en-US" sz="3000" dirty="0">
                <a:solidFill>
                  <a:schemeClr val="accent2">
                    <a:lumMod val="75000"/>
                  </a:schemeClr>
                </a:solidFill>
              </a:rPr>
              <a:t>Social Innovation is at the Intersection of Many </a:t>
            </a:r>
            <a:r>
              <a:rPr lang="en-US" sz="3000" dirty="0" smtClean="0">
                <a:solidFill>
                  <a:schemeClr val="accent2">
                    <a:lumMod val="75000"/>
                  </a:schemeClr>
                </a:solidFill>
              </a:rPr>
              <a:t>Approaches</a:t>
            </a:r>
            <a:r>
              <a:rPr lang="mr-IN" sz="3000" dirty="0" smtClean="0">
                <a:solidFill>
                  <a:schemeClr val="accent2">
                    <a:lumMod val="75000"/>
                  </a:schemeClr>
                </a:solidFill>
              </a:rPr>
              <a:t>…</a:t>
            </a:r>
            <a:endParaRPr lang="en-US" sz="3000" dirty="0">
              <a:solidFill>
                <a:schemeClr val="accent2">
                  <a:lumMod val="75000"/>
                </a:schemeClr>
              </a:solidFill>
            </a:endParaRPr>
          </a:p>
        </p:txBody>
      </p:sp>
      <p:sp>
        <p:nvSpPr>
          <p:cNvPr id="19" name="object 13"/>
          <p:cNvSpPr txBox="1"/>
          <p:nvPr/>
        </p:nvSpPr>
        <p:spPr>
          <a:xfrm>
            <a:off x="6682242" y="3467756"/>
            <a:ext cx="2598866" cy="794335"/>
          </a:xfrm>
          <a:prstGeom prst="rect">
            <a:avLst/>
          </a:prstGeom>
          <a:noFill/>
          <a:ln>
            <a:noFill/>
          </a:ln>
        </p:spPr>
        <p:txBody>
          <a:bodyPr vert="horz" wrap="none" lIns="0" tIns="0" rIns="0" bIns="0" rtlCol="0" anchor="ctr">
            <a:noAutofit/>
          </a:bodyPr>
          <a:lstStyle/>
          <a:p>
            <a:pPr marL="116819" algn="ctr"/>
            <a:r>
              <a:rPr lang="en-US" sz="2000" b="1" kern="1000" spc="179" dirty="0">
                <a:solidFill>
                  <a:srgbClr val="0090B7"/>
                </a:solidFill>
                <a:latin typeface="Calibri"/>
                <a:cs typeface="Calibri"/>
              </a:rPr>
              <a:t>COMMUNITY </a:t>
            </a:r>
          </a:p>
          <a:p>
            <a:pPr marL="116819" algn="ctr"/>
            <a:r>
              <a:rPr lang="en-US" sz="2000" b="1" kern="1000" spc="179" dirty="0">
                <a:solidFill>
                  <a:srgbClr val="0090B7"/>
                </a:solidFill>
                <a:latin typeface="Calibri"/>
                <a:cs typeface="Calibri"/>
              </a:rPr>
              <a:t>DEVELOPMENT</a:t>
            </a:r>
            <a:endParaRPr sz="2000" kern="1000" spc="179" dirty="0">
              <a:solidFill>
                <a:srgbClr val="0090B7"/>
              </a:solidFill>
              <a:latin typeface="Calibri"/>
              <a:cs typeface="Calibri"/>
            </a:endParaRPr>
          </a:p>
        </p:txBody>
      </p:sp>
      <p:sp>
        <p:nvSpPr>
          <p:cNvPr id="20" name="object 8"/>
          <p:cNvSpPr txBox="1"/>
          <p:nvPr/>
        </p:nvSpPr>
        <p:spPr>
          <a:xfrm>
            <a:off x="4451168" y="5528386"/>
            <a:ext cx="1392095" cy="596865"/>
          </a:xfrm>
          <a:prstGeom prst="rect">
            <a:avLst/>
          </a:prstGeom>
          <a:noFill/>
        </p:spPr>
        <p:txBody>
          <a:bodyPr vert="horz" wrap="none" lIns="0" tIns="0" rIns="0" bIns="0" rtlCol="0" anchor="ctr">
            <a:noAutofit/>
          </a:bodyPr>
          <a:lstStyle/>
          <a:p>
            <a:pPr marL="212553" algn="ctr"/>
            <a:r>
              <a:rPr lang="en-US" sz="2000" b="1" kern="1000" spc="179" dirty="0">
                <a:solidFill>
                  <a:srgbClr val="0090B7"/>
                </a:solidFill>
                <a:latin typeface="Calibri"/>
                <a:cs typeface="Calibri"/>
              </a:rPr>
              <a:t>SOCIAL </a:t>
            </a:r>
          </a:p>
          <a:p>
            <a:pPr marL="212553" algn="ctr"/>
            <a:r>
              <a:rPr lang="en-US" sz="2000" b="1" kern="1000" spc="179" dirty="0">
                <a:solidFill>
                  <a:srgbClr val="0090B7"/>
                </a:solidFill>
                <a:latin typeface="Calibri"/>
                <a:cs typeface="Calibri"/>
              </a:rPr>
              <a:t>TECH</a:t>
            </a:r>
            <a:endParaRPr sz="2000" kern="1000" spc="179" dirty="0">
              <a:solidFill>
                <a:srgbClr val="0090B7"/>
              </a:solidFill>
              <a:latin typeface="Calibri"/>
              <a:cs typeface="Calibri"/>
            </a:endParaRPr>
          </a:p>
        </p:txBody>
      </p:sp>
      <p:sp>
        <p:nvSpPr>
          <p:cNvPr id="21" name="object 10"/>
          <p:cNvSpPr txBox="1"/>
          <p:nvPr/>
        </p:nvSpPr>
        <p:spPr>
          <a:xfrm>
            <a:off x="-564923" y="2980652"/>
            <a:ext cx="3289104" cy="1073190"/>
          </a:xfrm>
          <a:prstGeom prst="rect">
            <a:avLst/>
          </a:prstGeom>
          <a:noFill/>
        </p:spPr>
        <p:txBody>
          <a:bodyPr vert="horz" wrap="none" lIns="0" tIns="0" rIns="0" bIns="0" rtlCol="0" anchor="ctr">
            <a:noAutofit/>
          </a:bodyPr>
          <a:lstStyle/>
          <a:p>
            <a:pPr marL="173804" algn="ctr"/>
            <a:r>
              <a:rPr lang="en-US" sz="2000" b="1" kern="1000" spc="179" dirty="0">
                <a:solidFill>
                  <a:srgbClr val="0090B7"/>
                </a:solidFill>
                <a:latin typeface="Calibri"/>
                <a:cs typeface="Calibri"/>
              </a:rPr>
              <a:t>POLICY </a:t>
            </a:r>
          </a:p>
          <a:p>
            <a:pPr marL="173804" algn="ctr"/>
            <a:r>
              <a:rPr lang="en-US" sz="2000" b="1" kern="1000" spc="179" dirty="0">
                <a:solidFill>
                  <a:srgbClr val="0090B7"/>
                </a:solidFill>
                <a:latin typeface="Calibri"/>
                <a:cs typeface="Calibri"/>
              </a:rPr>
              <a:t>DEVELOPMENT &amp;</a:t>
            </a:r>
          </a:p>
          <a:p>
            <a:pPr marL="173804" algn="ctr"/>
            <a:r>
              <a:rPr lang="en-US" sz="2000" b="1" kern="1000" spc="179" dirty="0">
                <a:solidFill>
                  <a:srgbClr val="0090B7"/>
                </a:solidFill>
                <a:latin typeface="Calibri"/>
                <a:cs typeface="Calibri"/>
              </a:rPr>
              <a:t> SERVICE DESIGN</a:t>
            </a:r>
            <a:endParaRPr sz="2000" kern="1000" spc="179" dirty="0">
              <a:solidFill>
                <a:srgbClr val="0090B7"/>
              </a:solidFill>
              <a:latin typeface="Calibri"/>
              <a:cs typeface="Calibri"/>
            </a:endParaRPr>
          </a:p>
        </p:txBody>
      </p:sp>
      <p:sp>
        <p:nvSpPr>
          <p:cNvPr id="22" name="object 8"/>
          <p:cNvSpPr txBox="1"/>
          <p:nvPr/>
        </p:nvSpPr>
        <p:spPr>
          <a:xfrm>
            <a:off x="6614278" y="1978672"/>
            <a:ext cx="2216249" cy="824385"/>
          </a:xfrm>
          <a:prstGeom prst="rect">
            <a:avLst/>
          </a:prstGeom>
          <a:noFill/>
        </p:spPr>
        <p:txBody>
          <a:bodyPr vert="horz" wrap="none" lIns="0" tIns="0" rIns="0" bIns="0" rtlCol="0" anchor="ctr">
            <a:noAutofit/>
          </a:bodyPr>
          <a:lstStyle/>
          <a:p>
            <a:pPr marL="212553" algn="ctr"/>
            <a:r>
              <a:rPr lang="en-US" sz="2000" b="1" kern="1000" spc="179" dirty="0">
                <a:solidFill>
                  <a:srgbClr val="0090B7"/>
                </a:solidFill>
                <a:latin typeface="Calibri"/>
                <a:cs typeface="Calibri"/>
              </a:rPr>
              <a:t>ORGANIZATIONAL </a:t>
            </a:r>
          </a:p>
          <a:p>
            <a:pPr marL="212553" algn="ctr"/>
            <a:r>
              <a:rPr lang="en-US" sz="2000" b="1" kern="1000" spc="179" dirty="0">
                <a:solidFill>
                  <a:srgbClr val="0090B7"/>
                </a:solidFill>
                <a:latin typeface="Calibri"/>
                <a:cs typeface="Calibri"/>
              </a:rPr>
              <a:t>LEADERSHIP </a:t>
            </a:r>
          </a:p>
          <a:p>
            <a:pPr marL="212553" algn="ctr"/>
            <a:r>
              <a:rPr lang="en-US" sz="2000" b="1" kern="1000" spc="179" dirty="0">
                <a:solidFill>
                  <a:srgbClr val="0090B7"/>
                </a:solidFill>
                <a:latin typeface="Calibri"/>
                <a:cs typeface="Calibri"/>
              </a:rPr>
              <a:t>&amp; CHANGE</a:t>
            </a:r>
            <a:endParaRPr sz="2000" kern="1000" spc="179" dirty="0">
              <a:solidFill>
                <a:srgbClr val="0090B7"/>
              </a:solidFill>
              <a:latin typeface="Calibri"/>
              <a:cs typeface="Calibri"/>
            </a:endParaRPr>
          </a:p>
        </p:txBody>
      </p:sp>
      <p:sp>
        <p:nvSpPr>
          <p:cNvPr id="23" name="object 7"/>
          <p:cNvSpPr txBox="1"/>
          <p:nvPr/>
        </p:nvSpPr>
        <p:spPr>
          <a:xfrm>
            <a:off x="304800" y="685800"/>
            <a:ext cx="2716425" cy="755933"/>
          </a:xfrm>
          <a:prstGeom prst="rect">
            <a:avLst/>
          </a:prstGeom>
          <a:noFill/>
        </p:spPr>
        <p:txBody>
          <a:bodyPr vert="horz" wrap="none" lIns="0" tIns="0" rIns="0" bIns="0" rtlCol="0" anchor="ctr">
            <a:noAutofit/>
          </a:bodyPr>
          <a:lstStyle/>
          <a:p>
            <a:pPr marL="160697" algn="ctr"/>
            <a:r>
              <a:rPr lang="en-US" sz="2000" b="1" kern="1000" spc="179" dirty="0">
                <a:solidFill>
                  <a:srgbClr val="0090B7"/>
                </a:solidFill>
                <a:latin typeface="Calibri"/>
                <a:cs typeface="Calibri"/>
              </a:rPr>
              <a:t>DEMOCRATIC </a:t>
            </a:r>
          </a:p>
          <a:p>
            <a:pPr marL="160697" algn="ctr"/>
            <a:r>
              <a:rPr lang="en-US" sz="2000" b="1" kern="1000" spc="179" dirty="0">
                <a:solidFill>
                  <a:srgbClr val="0090B7"/>
                </a:solidFill>
                <a:latin typeface="Calibri"/>
                <a:cs typeface="Calibri"/>
              </a:rPr>
              <a:t>PARTICIPATION</a:t>
            </a:r>
            <a:endParaRPr sz="2000" kern="1000" spc="179" dirty="0">
              <a:solidFill>
                <a:srgbClr val="0090B7"/>
              </a:solidFill>
              <a:latin typeface="Calibri"/>
              <a:cs typeface="Calibri"/>
            </a:endParaRPr>
          </a:p>
        </p:txBody>
      </p:sp>
      <p:sp>
        <p:nvSpPr>
          <p:cNvPr id="24" name="object 8"/>
          <p:cNvSpPr txBox="1"/>
          <p:nvPr/>
        </p:nvSpPr>
        <p:spPr>
          <a:xfrm>
            <a:off x="467183" y="4421400"/>
            <a:ext cx="1392095" cy="596865"/>
          </a:xfrm>
          <a:prstGeom prst="rect">
            <a:avLst/>
          </a:prstGeom>
          <a:noFill/>
        </p:spPr>
        <p:txBody>
          <a:bodyPr vert="horz" wrap="none" lIns="0" tIns="0" rIns="0" bIns="0" rtlCol="0" anchor="ctr">
            <a:noAutofit/>
          </a:bodyPr>
          <a:lstStyle/>
          <a:p>
            <a:pPr marL="212553" algn="ctr"/>
            <a:r>
              <a:rPr lang="en-US" sz="2000" b="1" kern="1000" spc="179" dirty="0">
                <a:solidFill>
                  <a:srgbClr val="0090B7"/>
                </a:solidFill>
                <a:latin typeface="Calibri"/>
                <a:cs typeface="Calibri"/>
              </a:rPr>
              <a:t>ACTION RESEARCH </a:t>
            </a:r>
          </a:p>
          <a:p>
            <a:pPr marL="212553" algn="ctr"/>
            <a:r>
              <a:rPr lang="en-US" sz="2000" b="1" kern="1000" spc="179" dirty="0">
                <a:solidFill>
                  <a:srgbClr val="0090B7"/>
                </a:solidFill>
                <a:latin typeface="Calibri"/>
                <a:cs typeface="Calibri"/>
              </a:rPr>
              <a:t>&amp; LEARNING</a:t>
            </a:r>
            <a:endParaRPr sz="2000" kern="1000" spc="179" dirty="0">
              <a:solidFill>
                <a:srgbClr val="0090B7"/>
              </a:solidFill>
              <a:latin typeface="Calibri"/>
              <a:cs typeface="Calibri"/>
            </a:endParaRPr>
          </a:p>
        </p:txBody>
      </p:sp>
    </p:spTree>
    <p:extLst>
      <p:ext uri="{BB962C8B-B14F-4D97-AF65-F5344CB8AC3E}">
        <p14:creationId xmlns:p14="http://schemas.microsoft.com/office/powerpoint/2010/main" val="4284999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kind of problem are we trying to solve?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72035236"/>
              </p:ext>
            </p:extLst>
          </p:nvPr>
        </p:nvGraphicFramePr>
        <p:xfrm>
          <a:off x="609600" y="2133600"/>
          <a:ext cx="8001000" cy="4053840"/>
        </p:xfrm>
        <a:graphic>
          <a:graphicData uri="http://schemas.openxmlformats.org/drawingml/2006/table">
            <a:tbl>
              <a:tblPr firstRow="1" bandRow="1">
                <a:tableStyleId>{35758FB7-9AC5-4552-8A53-C91805E547FA}</a:tableStyleId>
              </a:tblPr>
              <a:tblGrid>
                <a:gridCol w="2667000"/>
                <a:gridCol w="2667000"/>
                <a:gridCol w="2667000"/>
              </a:tblGrid>
              <a:tr h="762000">
                <a:tc>
                  <a:txBody>
                    <a:bodyPr/>
                    <a:lstStyle/>
                    <a:p>
                      <a:pPr algn="ctr"/>
                      <a:r>
                        <a:rPr lang="en-US" sz="2800" dirty="0" smtClean="0"/>
                        <a:t>SIMPLE</a:t>
                      </a:r>
                      <a:endParaRPr lang="en-US" sz="2800" dirty="0"/>
                    </a:p>
                  </a:txBody>
                  <a:tcPr/>
                </a:tc>
                <a:tc>
                  <a:txBody>
                    <a:bodyPr/>
                    <a:lstStyle/>
                    <a:p>
                      <a:pPr algn="ctr"/>
                      <a:r>
                        <a:rPr lang="en-US" sz="2800" dirty="0" smtClean="0"/>
                        <a:t>COMPLICATED</a:t>
                      </a:r>
                      <a:endParaRPr lang="en-US" sz="2800" dirty="0"/>
                    </a:p>
                  </a:txBody>
                  <a:tcPr/>
                </a:tc>
                <a:tc>
                  <a:txBody>
                    <a:bodyPr/>
                    <a:lstStyle/>
                    <a:p>
                      <a:pPr algn="ctr"/>
                      <a:r>
                        <a:rPr lang="en-US" sz="2800" dirty="0" smtClean="0"/>
                        <a:t>COMPLEX</a:t>
                      </a:r>
                      <a:endParaRPr lang="en-US" sz="2800" dirty="0"/>
                    </a:p>
                  </a:txBody>
                  <a:tcPr/>
                </a:tc>
              </a:tr>
              <a:tr h="742950">
                <a:tc>
                  <a:txBody>
                    <a:bodyPr/>
                    <a:lstStyle/>
                    <a:p>
                      <a:pPr algn="ctr"/>
                      <a:r>
                        <a:rPr lang="en-US" dirty="0" smtClean="0"/>
                        <a:t>Baking</a:t>
                      </a:r>
                      <a:r>
                        <a:rPr lang="en-US" baseline="0" dirty="0" smtClean="0"/>
                        <a:t> a cake</a:t>
                      </a:r>
                      <a:endParaRPr lang="en-US" dirty="0"/>
                    </a:p>
                  </a:txBody>
                  <a:tcPr/>
                </a:tc>
                <a:tc>
                  <a:txBody>
                    <a:bodyPr/>
                    <a:lstStyle/>
                    <a:p>
                      <a:pPr algn="ctr"/>
                      <a:r>
                        <a:rPr lang="en-US" dirty="0" smtClean="0"/>
                        <a:t>Sending a rocket to the moon</a:t>
                      </a:r>
                      <a:endParaRPr lang="en-US" dirty="0"/>
                    </a:p>
                  </a:txBody>
                  <a:tcPr/>
                </a:tc>
                <a:tc>
                  <a:txBody>
                    <a:bodyPr/>
                    <a:lstStyle/>
                    <a:p>
                      <a:pPr algn="ctr"/>
                      <a:r>
                        <a:rPr lang="en-US" dirty="0" smtClean="0"/>
                        <a:t>Raising a child</a:t>
                      </a:r>
                      <a:endParaRPr lang="en-US" dirty="0"/>
                    </a:p>
                  </a:txBody>
                  <a:tcPr/>
                </a:tc>
              </a:tr>
              <a:tr h="1085850">
                <a:tc>
                  <a:txBody>
                    <a:bodyPr/>
                    <a:lstStyle/>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r h="1085850">
                <a:tc>
                  <a:txBody>
                    <a:bodyPr/>
                    <a:lstStyle/>
                    <a:p>
                      <a:pPr marL="285750" indent="-285750">
                        <a:buFont typeface="Arial"/>
                        <a:buChar char="•"/>
                      </a:pPr>
                      <a:r>
                        <a:rPr lang="en-US" sz="1600" dirty="0" smtClean="0"/>
                        <a:t>Right recipe</a:t>
                      </a:r>
                      <a:r>
                        <a:rPr lang="en-US" sz="1600" baseline="0" dirty="0" smtClean="0"/>
                        <a:t> essential</a:t>
                      </a:r>
                    </a:p>
                    <a:p>
                      <a:pPr marL="285750" indent="-285750">
                        <a:buFont typeface="Arial"/>
                        <a:buChar char="•"/>
                      </a:pPr>
                      <a:r>
                        <a:rPr lang="en-US" sz="1600" baseline="0" dirty="0" smtClean="0"/>
                        <a:t>Same result each time</a:t>
                      </a:r>
                      <a:endParaRPr lang="en-US" sz="1600" dirty="0"/>
                    </a:p>
                  </a:txBody>
                  <a:tcPr/>
                </a:tc>
                <a:tc>
                  <a:txBody>
                    <a:bodyPr/>
                    <a:lstStyle/>
                    <a:p>
                      <a:pPr marL="285750" indent="-285750">
                        <a:buFont typeface="Arial"/>
                        <a:buChar char="•"/>
                      </a:pPr>
                      <a:r>
                        <a:rPr lang="en-US" sz="1600" dirty="0" smtClean="0"/>
                        <a:t>Formulas needed, specific paths</a:t>
                      </a:r>
                      <a:r>
                        <a:rPr lang="en-US" sz="1600" baseline="0" dirty="0" smtClean="0"/>
                        <a:t> + policies</a:t>
                      </a:r>
                    </a:p>
                    <a:p>
                      <a:pPr marL="285750" indent="-285750">
                        <a:buFont typeface="Arial"/>
                        <a:buChar char="•"/>
                      </a:pPr>
                      <a:r>
                        <a:rPr lang="en-US" sz="1600" dirty="0" smtClean="0"/>
                        <a:t>Can be repeated with success</a:t>
                      </a:r>
                      <a:endParaRPr lang="en-US" sz="1600" dirty="0"/>
                    </a:p>
                  </a:txBody>
                  <a:tcPr/>
                </a:tc>
                <a:tc>
                  <a:txBody>
                    <a:bodyPr/>
                    <a:lstStyle/>
                    <a:p>
                      <a:pPr marL="285750" indent="-285750">
                        <a:buFont typeface="Arial"/>
                        <a:buChar char="•"/>
                      </a:pPr>
                      <a:r>
                        <a:rPr lang="en-US" sz="1600" dirty="0" smtClean="0"/>
                        <a:t>No right recipe</a:t>
                      </a:r>
                    </a:p>
                    <a:p>
                      <a:pPr marL="285750" indent="-285750">
                        <a:buFont typeface="Arial"/>
                        <a:buChar char="•"/>
                      </a:pPr>
                      <a:r>
                        <a:rPr lang="en-US" sz="1600" dirty="0" smtClean="0"/>
                        <a:t>Context changes problem</a:t>
                      </a:r>
                    </a:p>
                    <a:p>
                      <a:pPr marL="285750" indent="-285750">
                        <a:buFont typeface="Arial"/>
                        <a:buChar char="•"/>
                      </a:pPr>
                      <a:r>
                        <a:rPr lang="en-US" sz="1600" dirty="0" smtClean="0"/>
                        <a:t>Experience helps, but doesn’t guarantee success</a:t>
                      </a:r>
                    </a:p>
                  </a:txBody>
                  <a:tcPr/>
                </a:tc>
              </a:tr>
            </a:tbl>
          </a:graphicData>
        </a:graphic>
      </p:graphicFrame>
      <p:pic>
        <p:nvPicPr>
          <p:cNvPr id="8" name="Content Placeholder 7" descr="Screen Shot 2019-05-08 at 1.05.08 PM.png"/>
          <p:cNvPicPr>
            <a:picLocks noGrp="1" noChangeAspect="1"/>
          </p:cNvPicPr>
          <p:nvPr>
            <p:ph idx="1"/>
          </p:nvPr>
        </p:nvPicPr>
        <p:blipFill>
          <a:blip r:embed="rId2" cstate="print">
            <a:extLst>
              <a:ext uri="{28A0092B-C50C-407E-A947-70E740481C1C}">
                <a14:useLocalDpi xmlns:a14="http://schemas.microsoft.com/office/drawing/2010/main" val="0"/>
              </a:ext>
            </a:extLst>
          </a:blip>
          <a:srcRect t="8313" b="8313"/>
          <a:stretch>
            <a:fillRect/>
          </a:stretch>
        </p:blipFill>
        <p:spPr>
          <a:xfrm>
            <a:off x="5943600" y="3657600"/>
            <a:ext cx="2666999" cy="1466747"/>
          </a:xfrm>
        </p:spPr>
      </p:pic>
      <p:pic>
        <p:nvPicPr>
          <p:cNvPr id="9" name="Picture 8" descr="Screen Shot 2019-05-08 at 1.06.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657600"/>
            <a:ext cx="2667000" cy="1447800"/>
          </a:xfrm>
          <a:prstGeom prst="rect">
            <a:avLst/>
          </a:prstGeom>
        </p:spPr>
      </p:pic>
      <p:pic>
        <p:nvPicPr>
          <p:cNvPr id="10" name="Picture 9" descr="Screen Shot 2019-05-08 at 1.07.02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1" y="3657600"/>
            <a:ext cx="2667000" cy="1473689"/>
          </a:xfrm>
          <a:prstGeom prst="rect">
            <a:avLst/>
          </a:prstGeom>
        </p:spPr>
      </p:pic>
    </p:spTree>
    <p:extLst>
      <p:ext uri="{BB962C8B-B14F-4D97-AF65-F5344CB8AC3E}">
        <p14:creationId xmlns:p14="http://schemas.microsoft.com/office/powerpoint/2010/main" val="4123203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5185667" cy="3886200"/>
          </a:xfrm>
          <a:prstGeom prst="rect">
            <a:avLst/>
          </a:prstGeom>
        </p:spPr>
      </p:pic>
      <p:pic>
        <p:nvPicPr>
          <p:cNvPr id="1026" name="Picture 2" descr="https://lh3.googleusercontent.com/DpPq8xmMxF8yY1QKymjGvZnjr4saoJ-s1O_o_QP0yjWiOitKBVomSQgycKlsRpKFAnMgf7ouLIjwtOZp4ghp7Cd9pzk6SKLNJg_0I3qLT32--DLlirCLyNYKEIT1Irff7o18w3Xoc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895600"/>
            <a:ext cx="4637314" cy="34940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2200" y="6389687"/>
            <a:ext cx="6553200" cy="369332"/>
          </a:xfrm>
          <a:prstGeom prst="rect">
            <a:avLst/>
          </a:prstGeom>
        </p:spPr>
        <p:txBody>
          <a:bodyPr wrap="square">
            <a:spAutoFit/>
          </a:bodyPr>
          <a:lstStyle/>
          <a:p>
            <a:r>
              <a:rPr lang="en-US" dirty="0"/>
              <a:t>STRATEGIC DESIGN PROCESS | QUAYLE AND BEAUSOLEIL © </a:t>
            </a:r>
            <a:r>
              <a:rPr lang="en-US" dirty="0" smtClean="0"/>
              <a:t>2017</a:t>
            </a:r>
            <a:endParaRPr lang="en-US" dirty="0"/>
          </a:p>
        </p:txBody>
      </p:sp>
      <p:sp>
        <p:nvSpPr>
          <p:cNvPr id="6" name="Rectangle 5"/>
          <p:cNvSpPr/>
          <p:nvPr/>
        </p:nvSpPr>
        <p:spPr>
          <a:xfrm>
            <a:off x="228600" y="4191000"/>
            <a:ext cx="5181600" cy="646331"/>
          </a:xfrm>
          <a:prstGeom prst="rect">
            <a:avLst/>
          </a:prstGeom>
        </p:spPr>
        <p:txBody>
          <a:bodyPr wrap="square">
            <a:spAutoFit/>
          </a:bodyPr>
          <a:lstStyle/>
          <a:p>
            <a:r>
              <a:rPr lang="en-US" dirty="0" smtClean="0"/>
              <a:t>THEORY U</a:t>
            </a:r>
            <a:r>
              <a:rPr lang="en-US" dirty="0"/>
              <a:t>: </a:t>
            </a:r>
            <a:r>
              <a:rPr lang="en-US" dirty="0" smtClean="0"/>
              <a:t>ONE PROCESS, SIX LEADERSHIP</a:t>
            </a:r>
          </a:p>
          <a:p>
            <a:r>
              <a:rPr lang="en-US" dirty="0" smtClean="0"/>
              <a:t>CAPACITIES | SCHARMER © 2009</a:t>
            </a:r>
            <a:endParaRPr lang="en-US" dirty="0"/>
          </a:p>
        </p:txBody>
      </p:sp>
    </p:spTree>
    <p:extLst>
      <p:ext uri="{BB962C8B-B14F-4D97-AF65-F5344CB8AC3E}">
        <p14:creationId xmlns:p14="http://schemas.microsoft.com/office/powerpoint/2010/main" val="2011499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47800"/>
          </a:xfrm>
          <a:solidFill>
            <a:schemeClr val="accent6">
              <a:lumMod val="60000"/>
              <a:lumOff val="40000"/>
            </a:schemeClr>
          </a:solidFill>
        </p:spPr>
        <p:txBody>
          <a:bodyPr/>
          <a:lstStyle/>
          <a:p>
            <a:r>
              <a:rPr lang="en-US" b="1" dirty="0" smtClean="0">
                <a:solidFill>
                  <a:schemeClr val="bg1"/>
                </a:solidFill>
              </a:rPr>
              <a:t>City of Vancouver Solutions Lab</a:t>
            </a:r>
            <a:endParaRPr lang="en-CA" b="1" dirty="0">
              <a:solidFill>
                <a:schemeClr val="bg1"/>
              </a:solidFill>
            </a:endParaRPr>
          </a:p>
        </p:txBody>
      </p:sp>
      <p:pic>
        <p:nvPicPr>
          <p:cNvPr id="2050" name="Picture 2" descr="C:\Users\enlrc\Downloads\SLab Journey Sep 4 Without Tabl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82" y="1447800"/>
            <a:ext cx="836121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91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nlrc\Downloads\PA042647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
            <a:ext cx="9144000" cy="685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9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383</Words>
  <Application>Microsoft Office PowerPoint</Application>
  <PresentationFormat>On-screen Show (4:3)</PresentationFormat>
  <Paragraphs>97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Labs for Libraries:  Social innovation for designing our future</vt:lpstr>
      <vt:lpstr>Introductions</vt:lpstr>
      <vt:lpstr>What is Social Innovation?</vt:lpstr>
      <vt:lpstr>PowerPoint Presentation</vt:lpstr>
      <vt:lpstr>Social Innovation is at the Intersection of Many Approaches…</vt:lpstr>
      <vt:lpstr>What kind of problem are we trying to solve?</vt:lpstr>
      <vt:lpstr>PowerPoint Presentation</vt:lpstr>
      <vt:lpstr>City of Vancouver Solutions Lab</vt:lpstr>
      <vt:lpstr>PowerPoint Presentation</vt:lpstr>
      <vt:lpstr>PowerPoint Presentation</vt:lpstr>
      <vt:lpstr>Iceberg Mapping</vt:lpstr>
      <vt:lpstr>PowerPoint Presentation</vt:lpstr>
      <vt:lpstr>PowerPoint Presentation</vt:lpstr>
      <vt:lpstr>Two Loop Theory of Change</vt:lpstr>
      <vt:lpstr>Resources</vt:lpstr>
      <vt:lpstr>Labs for Libraries:  Social innovation for designing our future</vt:lpstr>
    </vt:vector>
  </TitlesOfParts>
  <Company>City of Burnaby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Labs for Libraries:  Social innovation for designing our future</dc:title>
  <dc:creator>Heidi Schiller</dc:creator>
  <cp:lastModifiedBy>Heidi Schiller</cp:lastModifiedBy>
  <cp:revision>17</cp:revision>
  <dcterms:created xsi:type="dcterms:W3CDTF">2019-05-07T20:54:26Z</dcterms:created>
  <dcterms:modified xsi:type="dcterms:W3CDTF">2019-05-15T16:27:31Z</dcterms:modified>
</cp:coreProperties>
</file>