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58" r:id="rId3"/>
    <p:sldId id="262" r:id="rId4"/>
    <p:sldId id="260" r:id="rId5"/>
    <p:sldId id="263" r:id="rId6"/>
    <p:sldId id="264" r:id="rId7"/>
    <p:sldId id="279" r:id="rId8"/>
    <p:sldId id="266" r:id="rId9"/>
    <p:sldId id="265" r:id="rId10"/>
    <p:sldId id="267" r:id="rId11"/>
    <p:sldId id="274" r:id="rId12"/>
    <p:sldId id="269" r:id="rId13"/>
    <p:sldId id="280" r:id="rId14"/>
    <p:sldId id="275" r:id="rId15"/>
    <p:sldId id="281" r:id="rId16"/>
    <p:sldId id="283" r:id="rId17"/>
    <p:sldId id="282" r:id="rId18"/>
    <p:sldId id="286" r:id="rId19"/>
    <p:sldId id="290" r:id="rId20"/>
    <p:sldId id="273" r:id="rId21"/>
    <p:sldId id="268" r:id="rId22"/>
    <p:sldId id="284" r:id="rId23"/>
    <p:sldId id="285" r:id="rId24"/>
    <p:sldId id="277" r:id="rId25"/>
    <p:sldId id="289" r:id="rId26"/>
    <p:sldId id="287" r:id="rId27"/>
    <p:sldId id="270" r:id="rId28"/>
    <p:sldId id="278" r:id="rId29"/>
    <p:sldId id="272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5" autoAdjust="0"/>
    <p:restoredTop sz="54897" autoAdjust="0"/>
  </p:normalViewPr>
  <p:slideViewPr>
    <p:cSldViewPr snapToGrid="0">
      <p:cViewPr varScale="1">
        <p:scale>
          <a:sx n="49" d="100"/>
          <a:sy n="49" d="100"/>
        </p:scale>
        <p:origin x="167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6/1/2016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6/1/2016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8135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</a:t>
            </a:r>
          </a:p>
          <a:p>
            <a:r>
              <a:rPr lang="en-US" dirty="0" smtClean="0"/>
              <a:t>Here is</a:t>
            </a:r>
            <a:r>
              <a:rPr lang="en-US" baseline="0" dirty="0" smtClean="0"/>
              <a:t> </a:t>
            </a:r>
            <a:r>
              <a:rPr lang="en-US" dirty="0" smtClean="0"/>
              <a:t>the set up that we have in Cameron library</a:t>
            </a:r>
          </a:p>
          <a:p>
            <a:r>
              <a:rPr lang="en-US" dirty="0" smtClean="0"/>
              <a:t>It is a cradle scanner with 2 over head cameras - 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Canon 5D Mark II cameras</a:t>
            </a:r>
            <a:endParaRPr lang="en-US" dirty="0" smtClean="0"/>
          </a:p>
          <a:p>
            <a:r>
              <a:rPr lang="en-US" dirty="0" smtClean="0"/>
              <a:t>Scribe</a:t>
            </a:r>
          </a:p>
          <a:p>
            <a:r>
              <a:rPr lang="en-US" dirty="0" smtClean="0"/>
              <a:t>Fast paced, large output</a:t>
            </a:r>
          </a:p>
          <a:p>
            <a:endParaRPr lang="en-US" dirty="0" smtClean="0"/>
          </a:p>
          <a:p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-Foot pedal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-Non-destructive, cushioned glass platen with 'shock absorption'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-LED lighting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-All images shot in color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-Structural metadata(Table of Contents, Chapter Headings, etc.) added while scanning using small keypad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-Barcoded Inventory control system that tracks each item</a:t>
            </a:r>
            <a:endParaRPr lang="en-US" dirty="0" smtClean="0"/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283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540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0986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737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523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Kim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image</a:t>
            </a:r>
            <a:r>
              <a:rPr lang="en-US" baseline="0" dirty="0" smtClean="0"/>
              <a:t> represents how we feel about copyright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</a:t>
            </a:r>
            <a:r>
              <a:rPr lang="en-US" baseline="0" dirty="0" smtClean="0"/>
              <a:t> of the things that were most time consuming in preparing the lists of items to be digitized were: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1. estimating page count and 2. investigating copyright</a:t>
            </a:r>
          </a:p>
          <a:p>
            <a:r>
              <a:rPr lang="en-US" baseline="0" dirty="0" smtClean="0"/>
              <a:t>When we began it was a priority to start with the “low hanging fruit” so to speak or the items already in the public domain</a:t>
            </a:r>
          </a:p>
          <a:p>
            <a:r>
              <a:rPr lang="en-US" baseline="0" dirty="0" smtClean="0"/>
              <a:t>Janice needed to split the initial report we had gotten from the SIRSI into the categories you see on the slide and then start applying the algorithms listed here</a:t>
            </a:r>
          </a:p>
          <a:p>
            <a:r>
              <a:rPr lang="en-US" baseline="0" dirty="0" smtClean="0"/>
              <a:t>Very time consuming as you can imagine</a:t>
            </a:r>
          </a:p>
          <a:p>
            <a:r>
              <a:rPr lang="en-US" baseline="0" dirty="0" smtClean="0"/>
              <a:t>There is a detailed explanation of how she did this in her final report if anyone would like to take a peek after the presentation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Source: https://www.pinterest.com/artdecogal/scream-queens/</a:t>
            </a:r>
          </a:p>
          <a:p>
            <a:r>
              <a:rPr lang="en-US" dirty="0" smtClean="0"/>
              <a:t>Not CC! Remove</a:t>
            </a:r>
            <a:r>
              <a:rPr lang="en-US" baseline="0" dirty="0" smtClean="0"/>
              <a:t> before uploading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5082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9003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7774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CA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378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9544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CA" b="0" dirty="0" smtClean="0">
              <a:effectLst/>
            </a:endParaRPr>
          </a:p>
          <a:p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021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4365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851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4945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3872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1721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183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253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7563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405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680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6501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665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087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181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en-US"/>
              <a:t>6/1/2016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2.0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42" y="458878"/>
            <a:ext cx="9628632" cy="1362113"/>
          </a:xfrm>
        </p:spPr>
        <p:txBody>
          <a:bodyPr>
            <a:normAutofit/>
          </a:bodyPr>
          <a:lstStyle/>
          <a:p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Kicking it Old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4294967295"/>
          </p:nvPr>
        </p:nvSpPr>
        <p:spPr>
          <a:xfrm>
            <a:off x="208502" y="3935902"/>
            <a:ext cx="6035626" cy="4456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b="1" dirty="0">
                <a:solidFill>
                  <a:schemeClr val="tx2"/>
                </a:solidFill>
              </a:rPr>
              <a:t>Bringing Historical Textbooks out of </a:t>
            </a:r>
            <a:r>
              <a:rPr lang="en-CA" sz="4400" b="1" dirty="0" smtClean="0">
                <a:solidFill>
                  <a:schemeClr val="tx2"/>
                </a:solidFill>
              </a:rPr>
              <a:t>the Basement </a:t>
            </a:r>
            <a:r>
              <a:rPr lang="en-CA" sz="4400" b="1" dirty="0">
                <a:solidFill>
                  <a:schemeClr val="tx2"/>
                </a:solidFill>
              </a:rPr>
              <a:t>and </a:t>
            </a:r>
            <a:r>
              <a:rPr lang="en-CA" sz="4400" b="1" dirty="0" smtClean="0">
                <a:solidFill>
                  <a:schemeClr val="tx2"/>
                </a:solidFill>
              </a:rPr>
              <a:t>Into </a:t>
            </a:r>
            <a:br>
              <a:rPr lang="en-CA" sz="4400" b="1" dirty="0" smtClean="0">
                <a:solidFill>
                  <a:schemeClr val="tx2"/>
                </a:solidFill>
              </a:rPr>
            </a:br>
            <a:r>
              <a:rPr lang="en-CA" sz="4400" b="1" dirty="0" smtClean="0">
                <a:solidFill>
                  <a:schemeClr val="tx2"/>
                </a:solidFill>
              </a:rPr>
              <a:t>Your </a:t>
            </a:r>
            <a:r>
              <a:rPr lang="en-CA" sz="4400" b="1" dirty="0">
                <a:solidFill>
                  <a:schemeClr val="tx2"/>
                </a:solidFill>
              </a:rPr>
              <a:t>Browser</a:t>
            </a:r>
            <a:endParaRPr lang="en-US" sz="4400" b="1" dirty="0">
              <a:solidFill>
                <a:schemeClr val="tx2"/>
              </a:solidFill>
            </a:endParaRPr>
          </a:p>
          <a:p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123223" y="5950687"/>
            <a:ext cx="8500062" cy="1294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 dirty="0" smtClean="0">
                <a:solidFill>
                  <a:schemeClr val="tx2"/>
                </a:solidFill>
              </a:rPr>
              <a:t>Kim Frail &amp; Debbie Feisst</a:t>
            </a:r>
            <a:br>
              <a:rPr lang="en-CA" b="1" dirty="0" smtClean="0">
                <a:solidFill>
                  <a:schemeClr val="tx2"/>
                </a:solidFill>
              </a:rPr>
            </a:br>
            <a:r>
              <a:rPr lang="en-CA" b="1" dirty="0" smtClean="0">
                <a:solidFill>
                  <a:schemeClr val="tx2"/>
                </a:solidFill>
              </a:rPr>
              <a:t>University of Alberta Libraries</a:t>
            </a:r>
            <a:endParaRPr lang="en-US" b="1" dirty="0" smtClean="0">
              <a:solidFill>
                <a:schemeClr val="tx2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splaying IMG_10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55575" y="526774"/>
            <a:ext cx="3159125" cy="58342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300" b="1" dirty="0" smtClean="0">
                <a:solidFill>
                  <a:schemeClr val="tx2"/>
                </a:solidFill>
              </a:rPr>
              <a:t>Set up of Internet Archive </a:t>
            </a:r>
            <a:r>
              <a:rPr lang="en-US" sz="4300" b="1" i="1" dirty="0" smtClean="0">
                <a:solidFill>
                  <a:schemeClr val="tx2"/>
                </a:solidFill>
              </a:rPr>
              <a:t>Scribe</a:t>
            </a:r>
            <a:r>
              <a:rPr lang="en-US" sz="4300" b="1" dirty="0" smtClean="0">
                <a:solidFill>
                  <a:schemeClr val="tx2"/>
                </a:solidFill>
              </a:rPr>
              <a:t> monograph scanning station</a:t>
            </a:r>
          </a:p>
          <a:p>
            <a:pPr marL="0" indent="0">
              <a:buNone/>
            </a:pPr>
            <a:r>
              <a:rPr lang="en-US" sz="4300" b="1" dirty="0" smtClean="0">
                <a:solidFill>
                  <a:schemeClr val="tx2"/>
                </a:solidFill>
              </a:rPr>
              <a:t/>
            </a:r>
            <a:br>
              <a:rPr lang="en-US" sz="4300" b="1" dirty="0" smtClean="0">
                <a:solidFill>
                  <a:schemeClr val="tx2"/>
                </a:solidFill>
              </a:rPr>
            </a:br>
            <a:r>
              <a:rPr lang="en-US" sz="4300" b="1" dirty="0" smtClean="0">
                <a:solidFill>
                  <a:schemeClr val="tx2"/>
                </a:solidFill>
              </a:rPr>
              <a:t>Full time scanning position</a:t>
            </a:r>
          </a:p>
          <a:p>
            <a:pPr marL="0" indent="0">
              <a:buNone/>
            </a:pPr>
            <a:r>
              <a:rPr lang="en-US" sz="4300" b="1" dirty="0" smtClean="0">
                <a:solidFill>
                  <a:schemeClr val="tx2"/>
                </a:solidFill>
              </a:rPr>
              <a:t/>
            </a:r>
            <a:br>
              <a:rPr lang="en-US" sz="4300" b="1" dirty="0" smtClean="0">
                <a:solidFill>
                  <a:schemeClr val="tx2"/>
                </a:solidFill>
              </a:rPr>
            </a:br>
            <a:r>
              <a:rPr lang="en-US" sz="4300" b="1" dirty="0" smtClean="0">
                <a:solidFill>
                  <a:schemeClr val="tx2"/>
                </a:solidFill>
              </a:rPr>
              <a:t>Quick, almost instant access</a:t>
            </a:r>
          </a:p>
          <a:p>
            <a:pPr marL="0" indent="0">
              <a:buNone/>
            </a:pPr>
            <a:endParaRPr lang="en-US" sz="43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60338"/>
            <a:ext cx="4057650" cy="5410200"/>
          </a:xfrm>
          <a:prstGeom prst="rect">
            <a:avLst/>
          </a:prstGeom>
        </p:spPr>
      </p:pic>
      <p:pic>
        <p:nvPicPr>
          <p:cNvPr id="1028" name="Picture 4" descr="https://lh4.googleusercontent.com/_gefNJHQQXpf2n02K_mpZRWLFADcqx8qwkDgU5FbeEczkXnjZXpjzzMscyiy7U0f9lGO7VWTlt3mamUqLLVS3Lv8stkHwX0C3ll0gQG8L-0k3jEPzBO2upX6PSFyefsptzJtCidsZ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1263650"/>
            <a:ext cx="3917155" cy="52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825" y="340327"/>
            <a:ext cx="9628632" cy="1362113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Some Gems from the Collection</a:t>
            </a:r>
            <a:br>
              <a:rPr lang="en-US" sz="4400" b="1" dirty="0" smtClean="0"/>
            </a:br>
            <a:r>
              <a:rPr lang="en-US" sz="4400" b="1" dirty="0" smtClean="0"/>
              <a:t>&amp; Show and Tell</a:t>
            </a:r>
            <a:endParaRPr lang="en-CA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2" y="1818894"/>
            <a:ext cx="3697794" cy="2930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724">
            <a:off x="7925172" y="1755439"/>
            <a:ext cx="3769696" cy="2725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76" y="1828456"/>
            <a:ext cx="1957806" cy="2992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099">
            <a:off x="6868538" y="3989674"/>
            <a:ext cx="1744605" cy="2581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09" y="4270549"/>
            <a:ext cx="2049737" cy="236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7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Getting Started – Project Documentation</a:t>
            </a:r>
            <a:endParaRPr lang="en-CA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5" y="1967345"/>
            <a:ext cx="6095138" cy="4669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91" y="1967350"/>
            <a:ext cx="5347854" cy="467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Project </a:t>
            </a:r>
            <a:r>
              <a:rPr lang="en-US" sz="4800" b="1" dirty="0" smtClean="0"/>
              <a:t>Specs</a:t>
            </a:r>
            <a:endParaRPr lang="en-US" sz="4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115" y="987379"/>
            <a:ext cx="4055052" cy="5383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0721" y="2047935"/>
            <a:ext cx="58178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Any Internal/Guidelines or specs?</a:t>
            </a:r>
          </a:p>
          <a:p>
            <a:endParaRPr lang="en-US" sz="3200" dirty="0" smtClean="0"/>
          </a:p>
          <a:p>
            <a:r>
              <a:rPr lang="en-US" sz="3200" dirty="0" smtClean="0"/>
              <a:t>Internal</a:t>
            </a:r>
          </a:p>
          <a:p>
            <a:r>
              <a:rPr lang="en-US" sz="3200" dirty="0" smtClean="0"/>
              <a:t>UAL Proposal Form</a:t>
            </a:r>
          </a:p>
          <a:p>
            <a:r>
              <a:rPr lang="en-US" sz="3200" dirty="0" smtClean="0"/>
              <a:t>General Project Info</a:t>
            </a:r>
          </a:p>
          <a:p>
            <a:r>
              <a:rPr lang="en-US" sz="3200" dirty="0" smtClean="0"/>
              <a:t>Significance of Collection</a:t>
            </a:r>
          </a:p>
          <a:p>
            <a:r>
              <a:rPr lang="en-US" sz="3200" dirty="0" smtClean="0"/>
              <a:t>Copyright/Privacy</a:t>
            </a:r>
          </a:p>
          <a:p>
            <a:r>
              <a:rPr lang="en-US" sz="3200" dirty="0" smtClean="0"/>
              <a:t>Timelines/Deadlines</a:t>
            </a:r>
          </a:p>
          <a:p>
            <a:r>
              <a:rPr lang="en-US" sz="3200" dirty="0" smtClean="0"/>
              <a:t>Online Access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55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34" y="416647"/>
            <a:ext cx="9628632" cy="1362113"/>
          </a:xfrm>
        </p:spPr>
        <p:txBody>
          <a:bodyPr>
            <a:normAutofit/>
          </a:bodyPr>
          <a:lstStyle/>
          <a:p>
            <a:r>
              <a:rPr lang="en-US" sz="4800" b="1" dirty="0"/>
              <a:t>Project </a:t>
            </a:r>
            <a:r>
              <a:rPr lang="en-US" sz="4800" b="1" dirty="0" smtClean="0"/>
              <a:t>Specs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0721" y="2047935"/>
            <a:ext cx="58178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External - Internet Archive (IA) Specs</a:t>
            </a:r>
          </a:p>
          <a:p>
            <a:endParaRPr lang="en-US" sz="2400" dirty="0" smtClean="0"/>
          </a:p>
          <a:p>
            <a:r>
              <a:rPr lang="en-US" sz="2400" b="1" dirty="0" smtClean="0"/>
              <a:t>Dimensions</a:t>
            </a:r>
          </a:p>
          <a:p>
            <a:r>
              <a:rPr lang="en-US" sz="2400" dirty="0" smtClean="0"/>
              <a:t>Scribe Scanner (IA) 10.5</a:t>
            </a:r>
            <a:r>
              <a:rPr lang="en-US" sz="2400" dirty="0"/>
              <a:t>" x 14.5</a:t>
            </a:r>
            <a:r>
              <a:rPr lang="en-US" sz="2400" dirty="0" smtClean="0"/>
              <a:t>.“</a:t>
            </a:r>
          </a:p>
          <a:p>
            <a:r>
              <a:rPr lang="en-US" sz="2400" dirty="0" smtClean="0"/>
              <a:t>Foldout Scanner (IA) </a:t>
            </a:r>
            <a:r>
              <a:rPr lang="en-US" sz="2400" dirty="0"/>
              <a:t>18.5in x </a:t>
            </a:r>
            <a:r>
              <a:rPr lang="en-US" sz="2400" dirty="0" smtClean="0"/>
              <a:t>12in</a:t>
            </a:r>
          </a:p>
          <a:p>
            <a:endParaRPr lang="en-US" sz="2400" dirty="0"/>
          </a:p>
          <a:p>
            <a:r>
              <a:rPr lang="en-US" sz="2400" b="1" dirty="0" smtClean="0"/>
              <a:t>Metadata</a:t>
            </a:r>
          </a:p>
          <a:p>
            <a:endParaRPr lang="en-US" sz="2400" dirty="0"/>
          </a:p>
          <a:p>
            <a:r>
              <a:rPr lang="en-US" sz="2400" b="1" dirty="0" smtClean="0"/>
              <a:t>Criteria for exclusion</a:t>
            </a:r>
          </a:p>
          <a:p>
            <a:pPr lvl="0"/>
            <a:r>
              <a:rPr lang="en-US" sz="2400" dirty="0"/>
              <a:t>metal coil bindings (can damage scanning glass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very tight binding that will not lay flat</a:t>
            </a:r>
            <a:endParaRPr lang="en-CA" sz="2400" dirty="0"/>
          </a:p>
          <a:p>
            <a:pPr lvl="0"/>
            <a:endParaRPr lang="en-CA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5" name="Picture 4" descr="https://lh4.googleusercontent.com/_gefNJHQQXpf2n02K_mpZRWLFADcqx8qwkDgU5FbeEczkXnjZXpjzzMscyiy7U0f9lGO7VWTlt3mamUqLLVS3Lv8stkHwX0C3ll0gQG8L-0k3jEPzBO2upX6PSFyefsptzJtCidsZ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597" y="1194573"/>
            <a:ext cx="3917155" cy="52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2270338"/>
            <a:ext cx="3928110" cy="339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Copyright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931671"/>
            <a:ext cx="11746230" cy="4926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b="1" dirty="0"/>
              <a:t>Publication Date pre-1895 </a:t>
            </a:r>
            <a:r>
              <a:rPr lang="en-CA" sz="2000" dirty="0"/>
              <a:t>= Public Domain</a:t>
            </a:r>
            <a:endParaRPr lang="en-CA" sz="2000" b="1" dirty="0"/>
          </a:p>
          <a:p>
            <a:pPr marL="0" indent="0">
              <a:buNone/>
            </a:pPr>
            <a:r>
              <a:rPr lang="en-CA" sz="2000" b="1" dirty="0" smtClean="0"/>
              <a:t>Personal </a:t>
            </a:r>
            <a:r>
              <a:rPr lang="en-CA" sz="2000" b="1" dirty="0"/>
              <a:t>Author</a:t>
            </a:r>
          </a:p>
          <a:p>
            <a:pPr marL="0" indent="0" fontAlgn="base">
              <a:buNone/>
            </a:pPr>
            <a:r>
              <a:rPr lang="en-CA" sz="2000" dirty="0"/>
              <a:t>Author death date known = death date </a:t>
            </a:r>
            <a:r>
              <a:rPr lang="en-CA" sz="2000" dirty="0">
                <a:solidFill>
                  <a:schemeClr val="accent4">
                    <a:lumMod val="75000"/>
                  </a:schemeClr>
                </a:solidFill>
              </a:rPr>
              <a:t>+ 51 years</a:t>
            </a:r>
          </a:p>
          <a:p>
            <a:pPr marL="0" indent="0" fontAlgn="base">
              <a:buNone/>
            </a:pPr>
            <a:r>
              <a:rPr lang="en-CA" sz="2000" dirty="0" smtClean="0"/>
              <a:t>Author </a:t>
            </a:r>
            <a:r>
              <a:rPr lang="en-CA" sz="2000" dirty="0"/>
              <a:t>death date unknown </a:t>
            </a:r>
            <a:br>
              <a:rPr lang="en-CA" sz="2000" dirty="0"/>
            </a:br>
            <a:r>
              <a:rPr lang="en-CA" sz="2000" dirty="0"/>
              <a:t>       = assume author lived until 90, then </a:t>
            </a:r>
            <a:r>
              <a:rPr lang="en-CA" sz="2000" dirty="0">
                <a:solidFill>
                  <a:schemeClr val="accent4">
                    <a:lumMod val="75000"/>
                  </a:schemeClr>
                </a:solidFill>
              </a:rPr>
              <a:t>+ 51 years</a:t>
            </a:r>
          </a:p>
          <a:p>
            <a:pPr marL="0" indent="0" fontAlgn="base">
              <a:buNone/>
            </a:pPr>
            <a:r>
              <a:rPr lang="en-CA" sz="2000" dirty="0" smtClean="0"/>
              <a:t>Author </a:t>
            </a:r>
            <a:r>
              <a:rPr lang="en-CA" sz="2000" dirty="0"/>
              <a:t>birth date unknown </a:t>
            </a:r>
            <a:br>
              <a:rPr lang="en-CA" sz="2000" dirty="0"/>
            </a:br>
            <a:r>
              <a:rPr lang="en-CA" sz="2000" dirty="0"/>
              <a:t>       = assume author wrote at age 20 and lived until 90,</a:t>
            </a:r>
            <a:br>
              <a:rPr lang="en-CA" sz="2000" dirty="0"/>
            </a:br>
            <a:r>
              <a:rPr lang="en-CA" sz="2000" dirty="0"/>
              <a:t>           then </a:t>
            </a:r>
            <a:r>
              <a:rPr lang="en-CA" sz="2000" dirty="0">
                <a:solidFill>
                  <a:schemeClr val="accent4">
                    <a:lumMod val="75000"/>
                  </a:schemeClr>
                </a:solidFill>
              </a:rPr>
              <a:t>+ 51 years </a:t>
            </a:r>
          </a:p>
          <a:p>
            <a:pPr marL="0" indent="0">
              <a:buNone/>
            </a:pPr>
            <a:r>
              <a:rPr lang="en-CA" sz="2000" b="1" dirty="0" smtClean="0"/>
              <a:t>Corporate </a:t>
            </a:r>
            <a:r>
              <a:rPr lang="en-CA" sz="2000" b="1" dirty="0"/>
              <a:t>Author</a:t>
            </a:r>
          </a:p>
          <a:p>
            <a:pPr marL="0" indent="0" fontAlgn="base">
              <a:buNone/>
            </a:pPr>
            <a:r>
              <a:rPr lang="en-CA" sz="2000" dirty="0"/>
              <a:t>Corporate author = Date of publication </a:t>
            </a:r>
            <a:r>
              <a:rPr lang="en-CA" sz="2000" dirty="0">
                <a:solidFill>
                  <a:schemeClr val="accent4">
                    <a:lumMod val="75000"/>
                  </a:schemeClr>
                </a:solidFill>
              </a:rPr>
              <a:t>+ 51 years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0320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/>
              <a:t>Estimating Page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2091420"/>
            <a:ext cx="4857750" cy="4244341"/>
          </a:xfrm>
        </p:spPr>
        <p:txBody>
          <a:bodyPr/>
          <a:lstStyle/>
          <a:p>
            <a:pPr marL="0" indent="0" fontAlgn="base">
              <a:buNone/>
            </a:pPr>
            <a:r>
              <a:rPr lang="en-CA" sz="2800" dirty="0"/>
              <a:t>Some data </a:t>
            </a:r>
            <a:r>
              <a:rPr lang="en-CA" sz="2800" dirty="0" smtClean="0"/>
              <a:t>obtained through catalogue records</a:t>
            </a:r>
            <a:endParaRPr lang="en-CA" sz="2800" dirty="0"/>
          </a:p>
          <a:p>
            <a:pPr marL="0" indent="0" fontAlgn="base">
              <a:buNone/>
            </a:pPr>
            <a:r>
              <a:rPr lang="en-CA" sz="2800" dirty="0"/>
              <a:t>Manually check monographs</a:t>
            </a:r>
          </a:p>
          <a:p>
            <a:pPr marL="0" indent="0" fontAlgn="base">
              <a:buNone/>
            </a:pPr>
            <a:r>
              <a:rPr lang="en-CA" sz="2800" dirty="0"/>
              <a:t>Identify oversized items (measure height)</a:t>
            </a:r>
          </a:p>
          <a:p>
            <a:pPr marL="0" indent="0" fontAlgn="base">
              <a:buNone/>
            </a:pPr>
            <a:r>
              <a:rPr lang="en-CA" sz="2800" dirty="0"/>
              <a:t>Record information and tabulate total number </a:t>
            </a:r>
            <a:r>
              <a:rPr lang="en-CA" sz="2800" dirty="0" smtClean="0"/>
              <a:t>of pages </a:t>
            </a:r>
            <a:r>
              <a:rPr lang="en-CA" sz="2800" dirty="0"/>
              <a:t>for collection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385" y="2030999"/>
            <a:ext cx="6476190" cy="4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/>
              <a:t>Estimating Page Count</a:t>
            </a:r>
          </a:p>
        </p:txBody>
      </p:sp>
      <p:pic>
        <p:nvPicPr>
          <p:cNvPr id="5" name="Shape 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419" y="2168200"/>
            <a:ext cx="9972373" cy="4232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 smtClean="0"/>
              <a:t>Already Digitized?</a:t>
            </a:r>
            <a:endParaRPr lang="en-CA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73" y="0"/>
            <a:ext cx="4620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0" y="2174938"/>
            <a:ext cx="6032465" cy="440380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05745" y="6294406"/>
            <a:ext cx="1152661" cy="25072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ounded Rectangle 7"/>
          <p:cNvSpPr/>
          <p:nvPr/>
        </p:nvSpPr>
        <p:spPr>
          <a:xfrm>
            <a:off x="3395352" y="6299023"/>
            <a:ext cx="2094455" cy="241489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2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94" y="466343"/>
            <a:ext cx="9628632" cy="136211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Digitization Prep</a:t>
            </a:r>
            <a:endParaRPr lang="en-CA" sz="48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2194560"/>
            <a:ext cx="5364163" cy="414980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08" y="2194560"/>
            <a:ext cx="5533072" cy="4149804"/>
          </a:xfrm>
        </p:spPr>
      </p:pic>
    </p:spTree>
    <p:extLst>
      <p:ext uri="{BB962C8B-B14F-4D97-AF65-F5344CB8AC3E}">
        <p14:creationId xmlns:p14="http://schemas.microsoft.com/office/powerpoint/2010/main" val="32250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15" y="506536"/>
            <a:ext cx="10311633" cy="1362113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Kicking it Old School: Today’s Lesson Plan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1415" y="2033786"/>
            <a:ext cx="10172441" cy="448056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Project Vision</a:t>
            </a:r>
          </a:p>
          <a:p>
            <a:r>
              <a:rPr lang="en-US" sz="3200" b="1" dirty="0" smtClean="0"/>
              <a:t>Wiedrick’s Legacy</a:t>
            </a:r>
          </a:p>
          <a:p>
            <a:r>
              <a:rPr lang="en-US" sz="3200" b="1" dirty="0" smtClean="0"/>
              <a:t>Why This Project?</a:t>
            </a:r>
          </a:p>
          <a:p>
            <a:r>
              <a:rPr lang="en-US" sz="3200" b="1" dirty="0" smtClean="0"/>
              <a:t>Progress to Date – Formative Assessment</a:t>
            </a:r>
          </a:p>
          <a:p>
            <a:r>
              <a:rPr lang="en-US" sz="3200" b="1" dirty="0" smtClean="0"/>
              <a:t>Digitization – Planning, Prep &amp; People, Please</a:t>
            </a:r>
          </a:p>
          <a:p>
            <a:r>
              <a:rPr lang="en-US" sz="3200" b="1" dirty="0" smtClean="0"/>
              <a:t>Project Management &amp; Milestones</a:t>
            </a:r>
          </a:p>
          <a:p>
            <a:r>
              <a:rPr lang="en-US" sz="3200" b="1" dirty="0" smtClean="0"/>
              <a:t>Lessons Learned</a:t>
            </a:r>
          </a:p>
          <a:p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Project Milestones</a:t>
            </a:r>
            <a:endParaRPr lang="en-CA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944451"/>
            <a:ext cx="7906083" cy="49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971625"/>
            <a:ext cx="8553785" cy="488637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Project Milestones</a:t>
            </a:r>
            <a:endParaRPr lang="en-CA" sz="4800" b="1" dirty="0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Project Milestones</a:t>
            </a:r>
            <a:endParaRPr lang="en-CA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910719"/>
            <a:ext cx="8018076" cy="48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Project Management &amp; Milestones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/>
          <a:stretch/>
        </p:blipFill>
        <p:spPr>
          <a:xfrm>
            <a:off x="7091047" y="1939640"/>
            <a:ext cx="4947183" cy="4835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667" y="1939640"/>
            <a:ext cx="4879043" cy="44005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Documentation &amp; Communication = Essential</a:t>
            </a:r>
          </a:p>
          <a:p>
            <a:r>
              <a:rPr lang="en-US" sz="3200" dirty="0" smtClean="0"/>
              <a:t>Regular Meetings</a:t>
            </a:r>
          </a:p>
          <a:p>
            <a:r>
              <a:rPr lang="en-US" sz="3200" dirty="0" smtClean="0"/>
              <a:t>Meeting Notes &amp; Action Items</a:t>
            </a:r>
          </a:p>
          <a:p>
            <a:r>
              <a:rPr lang="en-US" sz="3200" dirty="0" smtClean="0"/>
              <a:t>Final Reports/Exit Documentation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81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720853"/>
            <a:ext cx="8128000" cy="51181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Lessons Learned</a:t>
            </a:r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32" y="4184844"/>
            <a:ext cx="3726100" cy="246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0160" y="2209957"/>
            <a:ext cx="7237820" cy="424983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chemeClr val="accent1"/>
              </a:buClr>
              <a:buSzPct val="95000"/>
            </a:pPr>
            <a:r>
              <a:rPr lang="en-US" sz="2800" dirty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Version control and naming conventions must </a:t>
            </a:r>
            <a:r>
              <a:rPr lang="en-US" sz="2800" dirty="0" smtClean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be established </a:t>
            </a:r>
            <a:r>
              <a:rPr lang="en-US" sz="2800" dirty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from the beginning</a:t>
            </a:r>
          </a:p>
          <a:p>
            <a:pPr marL="557784" lvl="1" indent="-240283">
              <a:spcBef>
                <a:spcPts val="480"/>
              </a:spcBef>
              <a:buClr>
                <a:schemeClr val="accent1"/>
              </a:buClr>
              <a:buSzPct val="95000"/>
              <a:buFont typeface="Courier New"/>
              <a:buChar char="­"/>
            </a:pPr>
            <a:r>
              <a:rPr lang="en-US" sz="2400" dirty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Provide clear directions to project members </a:t>
            </a:r>
            <a:endParaRPr lang="en-US" sz="2400" dirty="0" smtClean="0">
              <a:solidFill>
                <a:srgbClr val="3F3F3F"/>
              </a:solidFill>
              <a:ea typeface="Cambria"/>
              <a:cs typeface="Cambria"/>
              <a:sym typeface="Cambria"/>
            </a:endParaRPr>
          </a:p>
          <a:p>
            <a:pPr marL="557784" lvl="1" indent="-240283">
              <a:spcBef>
                <a:spcPts val="480"/>
              </a:spcBef>
              <a:buClr>
                <a:schemeClr val="accent1"/>
              </a:buClr>
              <a:buSzPct val="95000"/>
              <a:buFont typeface="Courier New"/>
              <a:buChar char="­"/>
            </a:pPr>
            <a:endParaRPr lang="en-US" sz="500" dirty="0">
              <a:solidFill>
                <a:srgbClr val="3F3F3F"/>
              </a:solidFill>
              <a:ea typeface="Cambria"/>
              <a:cs typeface="Cambria"/>
              <a:sym typeface="Cambria"/>
            </a:endParaRPr>
          </a:p>
          <a:p>
            <a:pPr lvl="0">
              <a:spcBef>
                <a:spcPts val="560"/>
              </a:spcBef>
              <a:buClr>
                <a:schemeClr val="accent1"/>
              </a:buClr>
              <a:buSzPct val="95000"/>
            </a:pPr>
            <a:r>
              <a:rPr lang="en-US" sz="2800" dirty="0" smtClean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Conduct </a:t>
            </a:r>
            <a:r>
              <a:rPr lang="en-US" sz="2800" dirty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trial runs</a:t>
            </a:r>
          </a:p>
          <a:p>
            <a:pPr marL="557784" lvl="1" indent="-240283">
              <a:spcBef>
                <a:spcPts val="480"/>
              </a:spcBef>
              <a:buClr>
                <a:schemeClr val="accent1"/>
              </a:buClr>
              <a:buSzPct val="95000"/>
              <a:buFont typeface="Courier New"/>
              <a:buChar char="­"/>
            </a:pPr>
            <a:r>
              <a:rPr lang="en-US" sz="2400" dirty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Look really carefully at first report to see what is </a:t>
            </a:r>
            <a:r>
              <a:rPr lang="en-US" sz="2400" dirty="0" smtClean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needed</a:t>
            </a:r>
          </a:p>
          <a:p>
            <a:pPr marL="557784" lvl="1" indent="-240283">
              <a:spcBef>
                <a:spcPts val="480"/>
              </a:spcBef>
              <a:buClr>
                <a:schemeClr val="accent1"/>
              </a:buClr>
              <a:buSzPct val="95000"/>
              <a:buFont typeface="Courier New"/>
              <a:buChar char="­"/>
            </a:pPr>
            <a:r>
              <a:rPr lang="en-US" sz="2400" dirty="0" smtClean="0">
                <a:solidFill>
                  <a:srgbClr val="3F3F3F"/>
                </a:solidFill>
                <a:ea typeface="Cambria"/>
                <a:cs typeface="Cambria"/>
                <a:sym typeface="Cambria"/>
              </a:rPr>
              <a:t>Use test samples</a:t>
            </a:r>
          </a:p>
          <a:p>
            <a:pPr marL="557784" lvl="1" indent="-240283">
              <a:spcBef>
                <a:spcPts val="480"/>
              </a:spcBef>
              <a:buClr>
                <a:schemeClr val="accent1"/>
              </a:buClr>
              <a:buSzPct val="95000"/>
              <a:buFont typeface="Courier New"/>
              <a:buChar char="­"/>
            </a:pPr>
            <a:endParaRPr lang="en-US" sz="2400" dirty="0">
              <a:solidFill>
                <a:srgbClr val="3F3F3F"/>
              </a:solidFill>
              <a:latin typeface="Cambria"/>
              <a:ea typeface="Cambria"/>
              <a:cs typeface="Cambria"/>
              <a:sym typeface="Cambria"/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Lessons Learned</a:t>
            </a:r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24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Lessons Learned</a:t>
            </a:r>
            <a:endParaRPr lang="en-CA" sz="5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1915104"/>
            <a:ext cx="4303069" cy="3858015"/>
          </a:xfrm>
        </p:spPr>
        <p:txBody>
          <a:bodyPr>
            <a:noAutofit/>
          </a:bodyPr>
          <a:lstStyle/>
          <a:p>
            <a:r>
              <a:rPr lang="en-CA" sz="3200" dirty="0"/>
              <a:t>O</a:t>
            </a:r>
            <a:r>
              <a:rPr lang="en-CA" sz="3200" dirty="0" smtClean="0"/>
              <a:t>ne </a:t>
            </a:r>
            <a:r>
              <a:rPr lang="en-CA" sz="3200" dirty="0"/>
              <a:t>pagers are important</a:t>
            </a:r>
          </a:p>
          <a:p>
            <a:r>
              <a:rPr lang="en-CA" sz="3200" dirty="0"/>
              <a:t>Elevator speech</a:t>
            </a:r>
          </a:p>
          <a:p>
            <a:r>
              <a:rPr lang="en-CA" sz="3200" dirty="0"/>
              <a:t>Buy in from </a:t>
            </a:r>
            <a:r>
              <a:rPr lang="en-CA" sz="3200" dirty="0" smtClean="0"/>
              <a:t>organization</a:t>
            </a:r>
            <a:endParaRPr lang="en-CA" sz="3200" dirty="0"/>
          </a:p>
          <a:p>
            <a:r>
              <a:rPr lang="en-CA" sz="3200" dirty="0" smtClean="0"/>
              <a:t>Guidelines </a:t>
            </a:r>
            <a:r>
              <a:rPr lang="en-CA" sz="3200" dirty="0"/>
              <a:t>for creating – </a:t>
            </a:r>
            <a:r>
              <a:rPr lang="en-CA" sz="3200" dirty="0" smtClean="0"/>
              <a:t>Who</a:t>
            </a:r>
            <a:r>
              <a:rPr lang="en-CA" sz="3200" dirty="0"/>
              <a:t>?  Why?</a:t>
            </a:r>
          </a:p>
          <a:p>
            <a:r>
              <a:rPr lang="en-CA" sz="3200" dirty="0" smtClean="0"/>
              <a:t>“Excel-Fu”</a:t>
            </a:r>
            <a:endParaRPr lang="en-CA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85" y="1234494"/>
            <a:ext cx="4391614" cy="5034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35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466725"/>
            <a:ext cx="9629775" cy="1362075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chemeClr val="bg2"/>
                </a:solidFill>
              </a:rPr>
              <a:t/>
            </a:r>
            <a:br>
              <a:rPr lang="en-US" dirty="0">
                <a:solidFill>
                  <a:schemeClr val="bg2"/>
                </a:solidFill>
              </a:rPr>
            </a:b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3519039" y="284813"/>
            <a:ext cx="3856122" cy="365720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2"/>
                </a:solidFill>
                <a:latin typeface="Lucida Handwriting" panose="03010101010101010101" pitchFamily="66" charset="0"/>
              </a:rPr>
              <a:t>Alicia </a:t>
            </a:r>
            <a:r>
              <a:rPr lang="en-US" dirty="0" err="1" smtClean="0">
                <a:solidFill>
                  <a:schemeClr val="bg2"/>
                </a:solidFill>
                <a:latin typeface="Lucida Handwriting" panose="03010101010101010101" pitchFamily="66" charset="0"/>
              </a:rPr>
              <a:t>Cappello</a:t>
            </a:r>
            <a:endParaRPr lang="en-US" dirty="0" smtClean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Adrian </a:t>
            </a:r>
            <a:r>
              <a:rPr lang="en-US" dirty="0">
                <a:solidFill>
                  <a:schemeClr val="bg2"/>
                </a:solidFill>
                <a:latin typeface="Lucida Handwriting" panose="03010101010101010101" pitchFamily="66" charset="0"/>
              </a:rPr>
              <a:t>Castillo</a:t>
            </a:r>
          </a:p>
          <a:p>
            <a:r>
              <a:rPr lang="en-US" dirty="0" err="1" smtClean="0">
                <a:solidFill>
                  <a:schemeClr val="bg2"/>
                </a:solidFill>
                <a:latin typeface="Lucida Handwriting" panose="03010101010101010101" pitchFamily="66" charset="0"/>
              </a:rPr>
              <a:t>Danoosh</a:t>
            </a:r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Lucida Handwriting" panose="03010101010101010101" pitchFamily="66" charset="0"/>
              </a:rPr>
              <a:t>Davoodi</a:t>
            </a:r>
            <a:endParaRPr lang="en-US" dirty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r>
              <a:rPr lang="en-US" dirty="0">
                <a:solidFill>
                  <a:schemeClr val="bg2"/>
                </a:solidFill>
                <a:latin typeface="Lucida Handwriting" panose="03010101010101010101" pitchFamily="66" charset="0"/>
              </a:rPr>
              <a:t>Sharon </a:t>
            </a:r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Farnel</a:t>
            </a:r>
          </a:p>
          <a:p>
            <a:r>
              <a:rPr lang="en-US" dirty="0" err="1" smtClean="0">
                <a:solidFill>
                  <a:schemeClr val="bg2"/>
                </a:solidFill>
                <a:latin typeface="Lucida Handwriting" panose="03010101010101010101" pitchFamily="66" charset="0"/>
              </a:rPr>
              <a:t>Viera</a:t>
            </a:r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Lucida Handwriting" panose="03010101010101010101" pitchFamily="66" charset="0"/>
              </a:rPr>
              <a:t>Hotar</a:t>
            </a:r>
            <a:endParaRPr lang="en-US" dirty="0" smtClean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r>
              <a:rPr lang="en-US" dirty="0">
                <a:solidFill>
                  <a:schemeClr val="bg2"/>
                </a:solidFill>
                <a:latin typeface="Lucida Handwriting" panose="03010101010101010101" pitchFamily="66" charset="0"/>
              </a:rPr>
              <a:t>Spencer </a:t>
            </a:r>
            <a:r>
              <a:rPr lang="en-US" dirty="0" err="1" smtClean="0">
                <a:solidFill>
                  <a:schemeClr val="bg2"/>
                </a:solidFill>
                <a:latin typeface="Lucida Handwriting" panose="03010101010101010101" pitchFamily="66" charset="0"/>
              </a:rPr>
              <a:t>Holizki</a:t>
            </a:r>
            <a:endParaRPr lang="en-US" dirty="0" smtClean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r>
              <a:rPr lang="en-US" dirty="0">
                <a:solidFill>
                  <a:schemeClr val="bg2"/>
                </a:solidFill>
                <a:latin typeface="Lucida Handwriting" panose="03010101010101010101" pitchFamily="66" charset="0"/>
              </a:rPr>
              <a:t>Janice </a:t>
            </a:r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Kung</a:t>
            </a:r>
          </a:p>
          <a:p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Denis </a:t>
            </a:r>
            <a:r>
              <a:rPr lang="en-US" dirty="0" err="1">
                <a:solidFill>
                  <a:schemeClr val="bg2"/>
                </a:solidFill>
                <a:latin typeface="Lucida Handwriting" panose="03010101010101010101" pitchFamily="66" charset="0"/>
              </a:rPr>
              <a:t>Laplante</a:t>
            </a:r>
            <a:endParaRPr lang="en-US" dirty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Nicole </a:t>
            </a:r>
            <a:r>
              <a:rPr lang="en-US" dirty="0" err="1" smtClean="0">
                <a:solidFill>
                  <a:schemeClr val="bg2"/>
                </a:solidFill>
                <a:latin typeface="Lucida Handwriting" panose="03010101010101010101" pitchFamily="66" charset="0"/>
              </a:rPr>
              <a:t>Loroff</a:t>
            </a:r>
            <a:endParaRPr lang="en-US" dirty="0" smtClean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r>
              <a:rPr lang="en-US" dirty="0" smtClean="0">
                <a:solidFill>
                  <a:schemeClr val="bg2"/>
                </a:solidFill>
                <a:latin typeface="Lucida Handwriting" panose="03010101010101010101" pitchFamily="66" charset="0"/>
              </a:rPr>
              <a:t>Karen </a:t>
            </a:r>
            <a:r>
              <a:rPr lang="en-US" dirty="0" err="1">
                <a:solidFill>
                  <a:schemeClr val="bg2"/>
                </a:solidFill>
                <a:latin typeface="Lucida Handwriting" panose="03010101010101010101" pitchFamily="66" charset="0"/>
              </a:rPr>
              <a:t>Willsher</a:t>
            </a:r>
            <a:endParaRPr lang="en-US" dirty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endParaRPr lang="en-US" dirty="0" smtClean="0">
              <a:solidFill>
                <a:schemeClr val="bg2"/>
              </a:solidFill>
              <a:latin typeface="Lucida Handwriting" panose="03010101010101010101" pitchFamily="66" charset="0"/>
            </a:endParaRPr>
          </a:p>
          <a:p>
            <a:endParaRPr lang="en-CA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1432560" y="6187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5400" b="1" dirty="0"/>
          </a:p>
        </p:txBody>
      </p:sp>
      <p:sp>
        <p:nvSpPr>
          <p:cNvPr id="2" name="7-Point Star 1"/>
          <p:cNvSpPr/>
          <p:nvPr/>
        </p:nvSpPr>
        <p:spPr>
          <a:xfrm>
            <a:off x="6355830" y="960199"/>
            <a:ext cx="3273945" cy="2697401"/>
          </a:xfrm>
          <a:prstGeom prst="star7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A+ ‘Students!’</a:t>
            </a:r>
            <a:endParaRPr lang="en-C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9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5984" y="964095"/>
            <a:ext cx="9303025" cy="3831996"/>
          </a:xfrm>
        </p:spPr>
        <p:txBody>
          <a:bodyPr>
            <a:normAutofit/>
          </a:bodyPr>
          <a:lstStyle/>
          <a:p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Thank </a:t>
            </a: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you!</a:t>
            </a:r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</a:t>
            </a: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Questions?</a:t>
            </a:r>
            <a:endParaRPr lang="en-CA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Credits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62579" y="1828456"/>
            <a:ext cx="115859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1: </a:t>
            </a:r>
            <a:r>
              <a:rPr lang="en-US" dirty="0"/>
              <a:t>Image: https://flic.kr/p/cUB2o7 Dennis </a:t>
            </a:r>
            <a:r>
              <a:rPr lang="en-US" dirty="0" smtClean="0"/>
              <a:t>Jarvis</a:t>
            </a:r>
          </a:p>
          <a:p>
            <a:endParaRPr lang="en-US" dirty="0"/>
          </a:p>
          <a:p>
            <a:r>
              <a:rPr lang="en-US" dirty="0" smtClean="0"/>
              <a:t>Slide 24: </a:t>
            </a:r>
            <a:r>
              <a:rPr lang="en-US" dirty="0"/>
              <a:t>Images</a:t>
            </a:r>
          </a:p>
          <a:p>
            <a:r>
              <a:rPr lang="en-US" dirty="0"/>
              <a:t>https://www.flickr.com/photos/upnorthmemories/6773002151/in/photolist-bjvpza-bjvpt8-58M5yM-7sNdmN-dkuAok-58M6dD-EsECC7-7sJgiZ-7ZwNpj-zGikEg-7sJfUg-cGXSeo-baCBhD-bTWtaX-cKq1xS-qfY9TM-58s3zZ-ioqcmC-dpNLE8-58rZCp-6ohF5c-dpNLK6-cKpyod-cKpyt9-ekhzhz-aGMgQ2-cKqkkJ-cKpcBd-cKqkgQ-ds1Wgf-dc2PUX-dWWAju-cGXS45-8BJg6s-asogpX-qVj1Rn-rBQAgm-bpx2NU-bCrXVk-bPgUwz-dWQWwi-cGXS8m-qfYqhc-dpNVTj-cKpyqC-dWQWi4-rknT2d-5fYV1H-9zKxjT-biorvM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://creativecommons.org/licenses/by-nc-nd/2.0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Slide 25: </a:t>
            </a:r>
            <a:endParaRPr lang="en-US" dirty="0"/>
          </a:p>
          <a:p>
            <a:r>
              <a:rPr lang="en-US" dirty="0" smtClean="0"/>
              <a:t>Images </a:t>
            </a:r>
            <a:r>
              <a:rPr lang="en-US" dirty="0"/>
              <a:t>https://pixabay.com/en/apple-education-school-knowledge-256261/</a:t>
            </a:r>
          </a:p>
          <a:p>
            <a:r>
              <a:rPr lang="en-US" dirty="0" smtClean="0"/>
              <a:t>License</a:t>
            </a:r>
            <a:r>
              <a:rPr lang="en-US" dirty="0"/>
              <a:t>: https://pixabay.com/en/service/terms/#usage</a:t>
            </a:r>
          </a:p>
          <a:p>
            <a:endParaRPr lang="en-US" dirty="0"/>
          </a:p>
          <a:p>
            <a:r>
              <a:rPr lang="en-US" dirty="0" smtClean="0"/>
              <a:t>Slide 29: </a:t>
            </a:r>
            <a:r>
              <a:rPr lang="en-US" dirty="0"/>
              <a:t>Phil Roader https://flic.kr/p/dcBoGn</a:t>
            </a:r>
          </a:p>
          <a:p>
            <a:endParaRPr lang="en-US" dirty="0" smtClean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08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38016" y="156754"/>
            <a:ext cx="6597464" cy="3971109"/>
          </a:xfrm>
        </p:spPr>
        <p:txBody>
          <a:bodyPr>
            <a:noAutofit/>
          </a:bodyPr>
          <a:lstStyle/>
          <a:p>
            <a:r>
              <a:rPr lang="en-CA" sz="3200" b="0" i="1" dirty="0"/>
              <a:t>To provide the UofA community, as well as provincial, national and international researchers and educators, with access to a unique, comprehensive, discoverable digital collection of over 10,000 French and English language historical textbooks that were used in Alberta schools from the late 1800’s to </a:t>
            </a:r>
            <a:r>
              <a:rPr lang="en-CA" sz="3200" b="0" i="1" dirty="0" smtClean="0"/>
              <a:t>present.</a:t>
            </a:r>
            <a:endParaRPr lang="en-US" sz="3200" i="1" dirty="0"/>
          </a:p>
        </p:txBody>
      </p:sp>
      <p:sp>
        <p:nvSpPr>
          <p:cNvPr id="14" name="Content Placeholder 13"/>
          <p:cNvSpPr>
            <a:spLocks noGrp="1"/>
          </p:cNvSpPr>
          <p:nvPr>
            <p:ph type="body" idx="1"/>
          </p:nvPr>
        </p:nvSpPr>
        <p:spPr>
          <a:xfrm>
            <a:off x="3838015" y="4628651"/>
            <a:ext cx="6597465" cy="1500187"/>
          </a:xfrm>
        </p:spPr>
        <p:txBody>
          <a:bodyPr>
            <a:normAutofit/>
          </a:bodyPr>
          <a:lstStyle/>
          <a:p>
            <a:r>
              <a:rPr lang="en-US" sz="7200" dirty="0" smtClean="0"/>
              <a:t>Project Objective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31" y="466343"/>
            <a:ext cx="10442261" cy="1362113"/>
          </a:xfrm>
        </p:spPr>
        <p:txBody>
          <a:bodyPr>
            <a:normAutofit/>
          </a:bodyPr>
          <a:lstStyle/>
          <a:p>
            <a:r>
              <a:rPr lang="en-CA" sz="5400" b="1" dirty="0" smtClean="0"/>
              <a:t>Wiedrick Family Legacy</a:t>
            </a:r>
            <a:endParaRPr lang="en-CA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1" y="2190749"/>
            <a:ext cx="11346024" cy="4489969"/>
          </a:xfrm>
        </p:spPr>
        <p:txBody>
          <a:bodyPr>
            <a:normAutofit/>
          </a:bodyPr>
          <a:lstStyle/>
          <a:p>
            <a:r>
              <a:rPr lang="en-CA" sz="2800" dirty="0" smtClean="0"/>
              <a:t>2011 </a:t>
            </a:r>
            <a:r>
              <a:rPr lang="en-CA" sz="2800" dirty="0"/>
              <a:t>bequest from Mary Wiedrick, wife of Laurence </a:t>
            </a:r>
            <a:r>
              <a:rPr lang="en-CA" sz="2800" dirty="0" smtClean="0"/>
              <a:t>“Laurie” Wiedrick</a:t>
            </a:r>
          </a:p>
          <a:p>
            <a:r>
              <a:rPr lang="en-CA" sz="2800" dirty="0" smtClean="0"/>
              <a:t>Laurie Wiedrick had deep roots in Edmonton’s school library and education communities</a:t>
            </a:r>
          </a:p>
          <a:p>
            <a:pPr lvl="1"/>
            <a:r>
              <a:rPr lang="en-CA" sz="2800" dirty="0"/>
              <a:t>University of Alberta's Department of Elementary Education </a:t>
            </a:r>
            <a:endParaRPr lang="en-CA" sz="2800" dirty="0" smtClean="0"/>
          </a:p>
          <a:p>
            <a:pPr lvl="1"/>
            <a:r>
              <a:rPr lang="en-CA" sz="2800" dirty="0"/>
              <a:t>coordinated the </a:t>
            </a:r>
            <a:r>
              <a:rPr lang="en-CA" sz="2800" dirty="0" smtClean="0"/>
              <a:t>University's </a:t>
            </a:r>
            <a:r>
              <a:rPr lang="en-CA" sz="2800" dirty="0"/>
              <a:t>Curriculum Laboratory from </a:t>
            </a:r>
            <a:r>
              <a:rPr lang="en-CA" sz="2800" dirty="0" smtClean="0"/>
              <a:t>1967-81</a:t>
            </a:r>
          </a:p>
          <a:p>
            <a:pPr lvl="1"/>
            <a:r>
              <a:rPr lang="en-CA" sz="2800" dirty="0"/>
              <a:t>assisted in the establishment of the University's School of Library </a:t>
            </a:r>
            <a:r>
              <a:rPr lang="en-CA" sz="2800" dirty="0" smtClean="0"/>
              <a:t>Science</a:t>
            </a:r>
          </a:p>
          <a:p>
            <a:r>
              <a:rPr lang="en-CA" sz="2800" dirty="0"/>
              <a:t>Coutts Library Advisory </a:t>
            </a:r>
            <a:r>
              <a:rPr lang="en-CA" sz="2800" dirty="0" smtClean="0"/>
              <a:t>Committee decision to use bequest to continue digitizing the HT Coutts historical curriculum materials</a:t>
            </a:r>
          </a:p>
          <a:p>
            <a:endParaRPr lang="en-CA" sz="2600" dirty="0" smtClean="0"/>
          </a:p>
          <a:p>
            <a:pPr lvl="1"/>
            <a:endParaRPr lang="en-CA" sz="2400" b="1" dirty="0" smtClean="0"/>
          </a:p>
          <a:p>
            <a:pPr lvl="1"/>
            <a:endParaRPr lang="en-CA" sz="2200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59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63" y="466343"/>
            <a:ext cx="11321621" cy="1362113"/>
          </a:xfrm>
        </p:spPr>
        <p:txBody>
          <a:bodyPr>
            <a:normAutofit fontScale="90000"/>
          </a:bodyPr>
          <a:lstStyle/>
          <a:p>
            <a:r>
              <a:rPr lang="en-CA" sz="5400" b="1" dirty="0" smtClean="0"/>
              <a:t>Why This Project – Doing Our Homework</a:t>
            </a:r>
            <a:endParaRPr lang="en-CA" sz="54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9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0" y="2243792"/>
            <a:ext cx="5225143" cy="4198872"/>
          </a:xfrm>
        </p:spPr>
        <p:txBody>
          <a:bodyPr>
            <a:normAutofit fontScale="77500" lnSpcReduction="20000"/>
          </a:bodyPr>
          <a:lstStyle/>
          <a:p>
            <a:r>
              <a:rPr lang="en-CA" sz="2800" dirty="0" smtClean="0"/>
              <a:t>Supports </a:t>
            </a:r>
            <a:r>
              <a:rPr lang="en-CA" sz="2800" dirty="0"/>
              <a:t>a project that is in alignment with the donor’s history of work at the University of </a:t>
            </a:r>
            <a:r>
              <a:rPr lang="en-CA" sz="2800" dirty="0" smtClean="0"/>
              <a:t>Alberta.</a:t>
            </a:r>
            <a:endParaRPr lang="en-CA" sz="2800" dirty="0"/>
          </a:p>
          <a:p>
            <a:r>
              <a:rPr lang="en-CA" sz="2800" dirty="0"/>
              <a:t>The Coutts Historical Curriculum Collection </a:t>
            </a:r>
            <a:r>
              <a:rPr lang="en-CA" sz="2800" dirty="0" smtClean="0"/>
              <a:t>was </a:t>
            </a:r>
            <a:r>
              <a:rPr lang="en-CA" sz="2800" dirty="0"/>
              <a:t>established ca. </a:t>
            </a:r>
            <a:r>
              <a:rPr lang="en-CA" sz="2800" dirty="0" smtClean="0"/>
              <a:t>1964 with Laurie Wiedrick developing the mandate</a:t>
            </a:r>
            <a:br>
              <a:rPr lang="en-CA" sz="2800" dirty="0" smtClean="0"/>
            </a:b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Most </a:t>
            </a:r>
            <a:r>
              <a:rPr lang="en-CA" sz="2800" dirty="0"/>
              <a:t>comprehensive collection of this nature in the province</a:t>
            </a:r>
            <a:r>
              <a:rPr lang="en-CA" sz="2800" dirty="0" smtClean="0"/>
              <a:t>.</a:t>
            </a:r>
          </a:p>
          <a:p>
            <a:r>
              <a:rPr lang="en-CA" sz="2800" dirty="0" smtClean="0"/>
              <a:t>Builds </a:t>
            </a:r>
            <a:r>
              <a:rPr lang="en-CA" sz="2800" dirty="0"/>
              <a:t>on the aspects of the collection that have already been digitized.  </a:t>
            </a:r>
            <a:endParaRPr lang="en-CA" sz="2800" dirty="0" smtClean="0"/>
          </a:p>
          <a:p>
            <a:r>
              <a:rPr lang="en-CA" sz="2800" dirty="0" smtClean="0"/>
              <a:t>Facilitates unmediated </a:t>
            </a:r>
            <a:r>
              <a:rPr lang="en-CA" sz="2800" dirty="0"/>
              <a:t>and online access to this “hidden” collection.</a:t>
            </a:r>
          </a:p>
          <a:p>
            <a:endParaRPr lang="en-CA" sz="2800" dirty="0" smtClean="0"/>
          </a:p>
          <a:p>
            <a:endParaRPr lang="en-CA" sz="2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77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4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476391"/>
            <a:ext cx="10329180" cy="1362113"/>
          </a:xfrm>
        </p:spPr>
        <p:txBody>
          <a:bodyPr>
            <a:noAutofit/>
          </a:bodyPr>
          <a:lstStyle/>
          <a:p>
            <a:r>
              <a:rPr lang="en-CA" sz="5400" b="1" dirty="0" smtClean="0"/>
              <a:t>Building on What Our Users Need</a:t>
            </a:r>
            <a:endParaRPr lang="en-CA" sz="5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" y="2209801"/>
            <a:ext cx="4650443" cy="4476750"/>
          </a:xfrm>
        </p:spPr>
        <p:txBody>
          <a:bodyPr>
            <a:normAutofit fontScale="92500"/>
          </a:bodyPr>
          <a:lstStyle/>
          <a:p>
            <a:r>
              <a:rPr lang="en-CA" sz="4000" dirty="0"/>
              <a:t>In response to requests from faculty and students, a portion of this collection, the </a:t>
            </a:r>
            <a:r>
              <a:rPr lang="en-CA" sz="4000" b="1" dirty="0"/>
              <a:t>curriculum guides</a:t>
            </a:r>
            <a:r>
              <a:rPr lang="en-CA" sz="4000" dirty="0"/>
              <a:t>, were digitized in 2012.  </a:t>
            </a:r>
            <a:endParaRPr lang="en-CA" sz="3600" dirty="0"/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72" y="2291585"/>
            <a:ext cx="5713907" cy="4129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67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86440"/>
            <a:ext cx="9628632" cy="1362113"/>
          </a:xfrm>
        </p:spPr>
        <p:txBody>
          <a:bodyPr>
            <a:normAutofit/>
          </a:bodyPr>
          <a:lstStyle/>
          <a:p>
            <a:r>
              <a:rPr lang="en-CA" sz="5400" b="1" dirty="0" smtClean="0"/>
              <a:t>Progress Report</a:t>
            </a:r>
            <a:endParaRPr lang="en-CA" sz="5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0" y="2305051"/>
            <a:ext cx="4879043" cy="4400550"/>
          </a:xfrm>
        </p:spPr>
        <p:txBody>
          <a:bodyPr>
            <a:normAutofit/>
          </a:bodyPr>
          <a:lstStyle/>
          <a:p>
            <a:r>
              <a:rPr lang="en-CA" sz="3600" dirty="0"/>
              <a:t>To date, </a:t>
            </a:r>
            <a:r>
              <a:rPr lang="en-CA" sz="3600" dirty="0" smtClean="0"/>
              <a:t>500 curriculum guides </a:t>
            </a:r>
            <a:r>
              <a:rPr lang="en-CA" sz="3600" dirty="0" smtClean="0"/>
              <a:t>have </a:t>
            </a:r>
            <a:r>
              <a:rPr lang="en-CA" sz="3600" dirty="0"/>
              <a:t>been digitized and are being </a:t>
            </a:r>
            <a:r>
              <a:rPr lang="en-CA" sz="3600" dirty="0" smtClean="0"/>
              <a:t>used.</a:t>
            </a:r>
          </a:p>
          <a:p>
            <a:r>
              <a:rPr lang="en-CA" sz="3600" dirty="0" smtClean="0"/>
              <a:t>Senior High Science has been downloaded over </a:t>
            </a:r>
            <a:r>
              <a:rPr lang="en-CA" sz="3600" i="1" u="sng" dirty="0" smtClean="0"/>
              <a:t>4500</a:t>
            </a:r>
            <a:r>
              <a:rPr lang="en-CA" sz="3600" dirty="0" smtClean="0"/>
              <a:t> times!</a:t>
            </a:r>
            <a:endParaRPr lang="en-CA" sz="3600" dirty="0"/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59" y="2194560"/>
            <a:ext cx="7006124" cy="43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55" y="496488"/>
            <a:ext cx="9628632" cy="136211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Digitization</a:t>
            </a:r>
            <a:endParaRPr lang="en-CA" sz="6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70" y="2133601"/>
            <a:ext cx="5391150" cy="4043362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39148" y="2399512"/>
            <a:ext cx="5487587" cy="4118386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Established relationship with Internet Archive (gov docs, postcards, micro, media, etc)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Set scanning fees – known budget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Fine-tuning of scanning procedures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Documentation required – spreadsheets galore!</a:t>
            </a:r>
            <a:endParaRPr lang="en-US" sz="4400" dirty="0"/>
          </a:p>
          <a:p>
            <a:r>
              <a:rPr lang="en-US" sz="4400" dirty="0" smtClean="0"/>
              <a:t>Secondment in 2015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039356" y="6297442"/>
            <a:ext cx="325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Materials prepped for scanning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04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0</TotalTime>
  <Words>793</Words>
  <Application>Microsoft Office PowerPoint</Application>
  <PresentationFormat>Widescreen</PresentationFormat>
  <Paragraphs>197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Cambria</vt:lpstr>
      <vt:lpstr>Courier New</vt:lpstr>
      <vt:lpstr>Freestyle Script</vt:lpstr>
      <vt:lpstr>Lucida Handwriting</vt:lpstr>
      <vt:lpstr>Wingdings</vt:lpstr>
      <vt:lpstr>Education 16x9</vt:lpstr>
      <vt:lpstr>Kicking it Old School</vt:lpstr>
      <vt:lpstr>Kicking it Old School: Today’s Lesson Plan</vt:lpstr>
      <vt:lpstr>To provide the UofA community, as well as provincial, national and international researchers and educators, with access to a unique, comprehensive, discoverable digital collection of over 10,000 French and English language historical textbooks that were used in Alberta schools from the late 1800’s to present.</vt:lpstr>
      <vt:lpstr>Wiedrick Family Legacy</vt:lpstr>
      <vt:lpstr>Why This Project – Doing Our Homework</vt:lpstr>
      <vt:lpstr>PowerPoint Presentation</vt:lpstr>
      <vt:lpstr>Building on What Our Users Need</vt:lpstr>
      <vt:lpstr>Progress Report</vt:lpstr>
      <vt:lpstr>Digitization</vt:lpstr>
      <vt:lpstr>PowerPoint Presentation</vt:lpstr>
      <vt:lpstr>Some Gems from the Collection &amp; Show and Tell</vt:lpstr>
      <vt:lpstr>Getting Started – Project Documentation</vt:lpstr>
      <vt:lpstr>Project Specs</vt:lpstr>
      <vt:lpstr>Project Specs</vt:lpstr>
      <vt:lpstr>Copyright</vt:lpstr>
      <vt:lpstr>Estimating Page Count</vt:lpstr>
      <vt:lpstr>Estimating Page Count</vt:lpstr>
      <vt:lpstr>Already Digitized?</vt:lpstr>
      <vt:lpstr>Digitization Prep</vt:lpstr>
      <vt:lpstr>Project Milestones</vt:lpstr>
      <vt:lpstr>Project Milestones</vt:lpstr>
      <vt:lpstr>Project Milestones</vt:lpstr>
      <vt:lpstr>Project Management &amp; Milestones</vt:lpstr>
      <vt:lpstr>Lessons Learned</vt:lpstr>
      <vt:lpstr>Lessons Learned</vt:lpstr>
      <vt:lpstr>Lessons Learned</vt:lpstr>
      <vt:lpstr> </vt:lpstr>
      <vt:lpstr>Thank you!  Questions?</vt:lpstr>
      <vt:lpstr>Image Credits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2016-04-18T04:12:25Z</dcterms:created>
  <dcterms:modified xsi:type="dcterms:W3CDTF">2016-06-01T20:29:56Z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