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theme/themeOverride1.xml" ContentType="application/vnd.openxmlformats-officedocument.themeOverride+xml"/>
  <Override PartName="/ppt/charts/chart7.xml" ContentType="application/vnd.openxmlformats-officedocument.drawingml.chart+xml"/>
  <Override PartName="/ppt/theme/themeOverride2.xml" ContentType="application/vnd.openxmlformats-officedocument.themeOverride+xml"/>
  <Override PartName="/ppt/charts/chart8.xml" ContentType="application/vnd.openxmlformats-officedocument.drawingml.chart+xml"/>
  <Override PartName="/ppt/theme/themeOverride3.xml" ContentType="application/vnd.openxmlformats-officedocument.themeOverride+xml"/>
  <Override PartName="/ppt/charts/chart9.xml" ContentType="application/vnd.openxmlformats-officedocument.drawingml.chart+xml"/>
  <Override PartName="/ppt/theme/themeOverride4.xml" ContentType="application/vnd.openxmlformats-officedocument.themeOverride+xml"/>
  <Override PartName="/ppt/charts/chart10.xml" ContentType="application/vnd.openxmlformats-officedocument.drawingml.chart+xml"/>
  <Override PartName="/ppt/theme/themeOverride5.xml" ContentType="application/vnd.openxmlformats-officedocument.themeOverride+xml"/>
  <Override PartName="/ppt/charts/chart11.xml" ContentType="application/vnd.openxmlformats-officedocument.drawingml.chart+xml"/>
  <Override PartName="/ppt/theme/themeOverride6.xml" ContentType="application/vnd.openxmlformats-officedocument.themeOverride+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olors6.xml" ContentType="application/vnd.ms-office.chartcolorstyle+xml"/>
  <Override PartName="/ppt/charts/style7.xml" ContentType="application/vnd.ms-office.chartstyle+xml"/>
  <Override PartName="/ppt/charts/colors7.xml" ContentType="application/vnd.ms-office.chartcolorstyle+xml"/>
  <Override PartName="/ppt/charts/style8.xml" ContentType="application/vnd.ms-office.chartstyle+xml"/>
  <Override PartName="/ppt/charts/colors8.xml" ContentType="application/vnd.ms-office.chartcolorstyle+xml"/>
  <Override PartName="/ppt/charts/style9.xml" ContentType="application/vnd.ms-office.chartstyle+xml"/>
  <Override PartName="/ppt/charts/colors9.xml" ContentType="application/vnd.ms-office.chartcolorstyle+xml"/>
  <Override PartName="/ppt/charts/style10.xml" ContentType="application/vnd.ms-office.chartstyle+xml"/>
  <Override PartName="/ppt/charts/colors10.xml" ContentType="application/vnd.ms-office.chartcolorstyle+xml"/>
  <Override PartName="/ppt/charts/colors11.xml" ContentType="application/vnd.ms-office.chartcolorstyle+xml"/>
  <Override PartName="/ppt/charts/style11.xml" ContentType="application/vnd.ms-office.chartstyle+xml"/>
  <Override PartName="/ppt/charts/colors12.xml" ContentType="application/vnd.ms-office.chartcolorstyle+xml"/>
  <Override PartName="/ppt/charts/style1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22"/>
  </p:notesMasterIdLst>
  <p:sldIdLst>
    <p:sldId id="256" r:id="rId2"/>
    <p:sldId id="272" r:id="rId3"/>
    <p:sldId id="257" r:id="rId4"/>
    <p:sldId id="264" r:id="rId5"/>
    <p:sldId id="266" r:id="rId6"/>
    <p:sldId id="269" r:id="rId7"/>
    <p:sldId id="260" r:id="rId8"/>
    <p:sldId id="258" r:id="rId9"/>
    <p:sldId id="261" r:id="rId10"/>
    <p:sldId id="268" r:id="rId11"/>
    <p:sldId id="262" r:id="rId12"/>
    <p:sldId id="265" r:id="rId13"/>
    <p:sldId id="270" r:id="rId14"/>
    <p:sldId id="276" r:id="rId15"/>
    <p:sldId id="274" r:id="rId16"/>
    <p:sldId id="275" r:id="rId17"/>
    <p:sldId id="278" r:id="rId18"/>
    <p:sldId id="277" r:id="rId19"/>
    <p:sldId id="273" r:id="rId20"/>
    <p:sldId id="26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65" autoAdjust="0"/>
    <p:restoredTop sz="94660"/>
  </p:normalViewPr>
  <p:slideViewPr>
    <p:cSldViewPr snapToGrid="0">
      <p:cViewPr>
        <p:scale>
          <a:sx n="65" d="100"/>
          <a:sy n="65" d="100"/>
        </p:scale>
        <p:origin x="-1452" y="-6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3" Type="http://schemas.microsoft.com/office/2011/relationships/chartStyle" Target="style9.xml"/><Relationship Id="rId2" Type="http://schemas.openxmlformats.org/officeDocument/2006/relationships/package" Target="../embeddings/Microsoft_Excel_Worksheet9.xlsx"/><Relationship Id="rId1" Type="http://schemas.openxmlformats.org/officeDocument/2006/relationships/themeOverride" Target="../theme/themeOverride5.xml"/><Relationship Id="rId4" Type="http://schemas.microsoft.com/office/2011/relationships/chartColorStyle" Target="colors9.xml"/></Relationships>
</file>

<file path=ppt/charts/_rels/chart11.xml.rels><?xml version="1.0" encoding="UTF-8" standalone="yes"?>
<Relationships xmlns="http://schemas.openxmlformats.org/package/2006/relationships"><Relationship Id="rId3" Type="http://schemas.microsoft.com/office/2011/relationships/chartStyle" Target="style10.xml"/><Relationship Id="rId2" Type="http://schemas.openxmlformats.org/officeDocument/2006/relationships/package" Target="../embeddings/Microsoft_Excel_Worksheet10.xlsx"/><Relationship Id="rId1" Type="http://schemas.openxmlformats.org/officeDocument/2006/relationships/themeOverride" Target="../theme/themeOverride6.xml"/><Relationship Id="rId4" Type="http://schemas.microsoft.com/office/2011/relationships/chartColorStyle" Target="colors10.xml"/></Relationships>
</file>

<file path=ppt/charts/_rels/chart12.xml.rels><?xml version="1.0" encoding="UTF-8" standalone="yes"?>
<Relationships xmlns="http://schemas.openxmlformats.org/package/2006/relationships"><Relationship Id="rId3" Type="http://schemas.microsoft.com/office/2011/relationships/chartColorStyle" Target="colors11.xml"/><Relationship Id="rId2" Type="http://schemas.microsoft.com/office/2011/relationships/chartStyle" Target="style11.xml"/><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3" Type="http://schemas.microsoft.com/office/2011/relationships/chartColorStyle" Target="colors12.xml"/><Relationship Id="rId2" Type="http://schemas.microsoft.com/office/2011/relationships/chartStyle" Target="style12.xml"/><Relationship Id="rId1" Type="http://schemas.openxmlformats.org/officeDocument/2006/relationships/package" Target="../embeddings/Microsoft_Excel_Worksheet12.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deboraht:Desktop:Info%20Seeking%20Behaviours%20Charts.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5.xml"/><Relationship Id="rId2" Type="http://schemas.openxmlformats.org/officeDocument/2006/relationships/package" Target="../embeddings/Microsoft_Excel_Worksheet5.xlsx"/><Relationship Id="rId1" Type="http://schemas.openxmlformats.org/officeDocument/2006/relationships/themeOverride" Target="../theme/themeOverride1.xml"/><Relationship Id="rId4" Type="http://schemas.microsoft.com/office/2011/relationships/chartColorStyle" Target="colors5.xml"/></Relationships>
</file>

<file path=ppt/charts/_rels/chart7.xml.rels><?xml version="1.0" encoding="UTF-8" standalone="yes"?>
<Relationships xmlns="http://schemas.openxmlformats.org/package/2006/relationships"><Relationship Id="rId3" Type="http://schemas.microsoft.com/office/2011/relationships/chartStyle" Target="style6.xml"/><Relationship Id="rId2" Type="http://schemas.openxmlformats.org/officeDocument/2006/relationships/package" Target="../embeddings/Microsoft_Excel_Worksheet6.xlsx"/><Relationship Id="rId1" Type="http://schemas.openxmlformats.org/officeDocument/2006/relationships/themeOverride" Target="../theme/themeOverride2.xml"/><Relationship Id="rId4" Type="http://schemas.microsoft.com/office/2011/relationships/chartColorStyle" Target="colors6.xml"/></Relationships>
</file>

<file path=ppt/charts/_rels/chart8.xml.rels><?xml version="1.0" encoding="UTF-8" standalone="yes"?>
<Relationships xmlns="http://schemas.openxmlformats.org/package/2006/relationships"><Relationship Id="rId3" Type="http://schemas.microsoft.com/office/2011/relationships/chartStyle" Target="style7.xml"/><Relationship Id="rId2" Type="http://schemas.openxmlformats.org/officeDocument/2006/relationships/package" Target="../embeddings/Microsoft_Excel_Worksheet7.xlsx"/><Relationship Id="rId1" Type="http://schemas.openxmlformats.org/officeDocument/2006/relationships/themeOverride" Target="../theme/themeOverride3.xml"/><Relationship Id="rId4" Type="http://schemas.microsoft.com/office/2011/relationships/chartColorStyle" Target="colors7.xml"/></Relationships>
</file>

<file path=ppt/charts/_rels/chart9.xml.rels><?xml version="1.0" encoding="UTF-8" standalone="yes"?>
<Relationships xmlns="http://schemas.openxmlformats.org/package/2006/relationships"><Relationship Id="rId3" Type="http://schemas.microsoft.com/office/2011/relationships/chartStyle" Target="style8.xml"/><Relationship Id="rId2" Type="http://schemas.openxmlformats.org/officeDocument/2006/relationships/package" Target="../embeddings/Microsoft_Excel_Worksheet8.xlsx"/><Relationship Id="rId1" Type="http://schemas.openxmlformats.org/officeDocument/2006/relationships/themeOverride" Target="../theme/themeOverride4.xml"/><Relationship Id="rId4" Type="http://schemas.microsoft.com/office/2011/relationships/chartColorStyle" Target="colors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en-US"/>
              <a:t>Organizations</a:t>
            </a:r>
          </a:p>
        </c:rich>
      </c:tx>
      <c:layout/>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Sheet1!$A$2:$A$7</c:f>
              <c:strCache>
                <c:ptCount val="6"/>
                <c:pt idx="0">
                  <c:v>BNH</c:v>
                </c:pt>
                <c:pt idx="1">
                  <c:v>ISSofBC</c:v>
                </c:pt>
                <c:pt idx="2">
                  <c:v>Linc (Ed)</c:v>
                </c:pt>
                <c:pt idx="3">
                  <c:v>Linc (Gil)</c:v>
                </c:pt>
                <c:pt idx="4">
                  <c:v>Mosaic</c:v>
                </c:pt>
                <c:pt idx="5">
                  <c:v>Success</c:v>
                </c:pt>
              </c:strCache>
            </c:strRef>
          </c:cat>
          <c:val>
            <c:numRef>
              <c:f>Sheet1!$B$2:$B$7</c:f>
              <c:numCache>
                <c:formatCode>General</c:formatCode>
                <c:ptCount val="6"/>
                <c:pt idx="0">
                  <c:v>14</c:v>
                </c:pt>
                <c:pt idx="1">
                  <c:v>136</c:v>
                </c:pt>
                <c:pt idx="2">
                  <c:v>118</c:v>
                </c:pt>
                <c:pt idx="3">
                  <c:v>80</c:v>
                </c:pt>
                <c:pt idx="4">
                  <c:v>51</c:v>
                </c:pt>
                <c:pt idx="5">
                  <c:v>40</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6201698745990096E-2"/>
          <c:y val="1.8729819897832501E-2"/>
          <c:w val="0.91379830125400996"/>
          <c:h val="0.73818770096193198"/>
        </c:manualLayout>
      </c:layout>
      <c:barChart>
        <c:barDir val="col"/>
        <c:grouping val="clustered"/>
        <c:varyColors val="0"/>
        <c:ser>
          <c:idx val="0"/>
          <c:order val="0"/>
          <c:tx>
            <c:strRef>
              <c:f>Sheet1!$B$1</c:f>
              <c:strCache>
                <c:ptCount val="1"/>
                <c:pt idx="0">
                  <c:v>Strongly Agree</c:v>
                </c:pt>
              </c:strCache>
            </c:strRef>
          </c:tx>
          <c:spPr>
            <a:solidFill>
              <a:schemeClr val="accent1"/>
            </a:solidFill>
            <a:ln>
              <a:noFill/>
            </a:ln>
            <a:effectLst/>
          </c:spPr>
          <c:invertIfNegative val="0"/>
          <c:cat>
            <c:strRef>
              <c:f>Sheet1!$A$2:$A$8</c:f>
              <c:strCache>
                <c:ptCount val="7"/>
                <c:pt idx="0">
                  <c:v>Library</c:v>
                </c:pt>
                <c:pt idx="1">
                  <c:v>Settlement Agency</c:v>
                </c:pt>
                <c:pt idx="2">
                  <c:v>Friends</c:v>
                </c:pt>
                <c:pt idx="3">
                  <c:v>Family </c:v>
                </c:pt>
                <c:pt idx="4">
                  <c:v>Social Media</c:v>
                </c:pt>
                <c:pt idx="5">
                  <c:v>Ethnic Media</c:v>
                </c:pt>
                <c:pt idx="6">
                  <c:v>Mainstream Media</c:v>
                </c:pt>
              </c:strCache>
            </c:strRef>
          </c:cat>
          <c:val>
            <c:numRef>
              <c:f>Sheet1!$B$2:$B$8</c:f>
              <c:numCache>
                <c:formatCode>General</c:formatCode>
                <c:ptCount val="7"/>
                <c:pt idx="0">
                  <c:v>92</c:v>
                </c:pt>
                <c:pt idx="1">
                  <c:v>88</c:v>
                </c:pt>
                <c:pt idx="2">
                  <c:v>101</c:v>
                </c:pt>
                <c:pt idx="3">
                  <c:v>120</c:v>
                </c:pt>
                <c:pt idx="4">
                  <c:v>51</c:v>
                </c:pt>
                <c:pt idx="5">
                  <c:v>80</c:v>
                </c:pt>
                <c:pt idx="6">
                  <c:v>59</c:v>
                </c:pt>
              </c:numCache>
            </c:numRef>
          </c:val>
        </c:ser>
        <c:ser>
          <c:idx val="1"/>
          <c:order val="1"/>
          <c:tx>
            <c:strRef>
              <c:f>Sheet1!$C$1</c:f>
              <c:strCache>
                <c:ptCount val="1"/>
                <c:pt idx="0">
                  <c:v>Agree</c:v>
                </c:pt>
              </c:strCache>
            </c:strRef>
          </c:tx>
          <c:spPr>
            <a:solidFill>
              <a:schemeClr val="accent2"/>
            </a:solidFill>
            <a:ln>
              <a:noFill/>
            </a:ln>
            <a:effectLst/>
          </c:spPr>
          <c:invertIfNegative val="0"/>
          <c:cat>
            <c:strRef>
              <c:f>Sheet1!$A$2:$A$8</c:f>
              <c:strCache>
                <c:ptCount val="7"/>
                <c:pt idx="0">
                  <c:v>Library</c:v>
                </c:pt>
                <c:pt idx="1">
                  <c:v>Settlement Agency</c:v>
                </c:pt>
                <c:pt idx="2">
                  <c:v>Friends</c:v>
                </c:pt>
                <c:pt idx="3">
                  <c:v>Family </c:v>
                </c:pt>
                <c:pt idx="4">
                  <c:v>Social Media</c:v>
                </c:pt>
                <c:pt idx="5">
                  <c:v>Ethnic Media</c:v>
                </c:pt>
                <c:pt idx="6">
                  <c:v>Mainstream Media</c:v>
                </c:pt>
              </c:strCache>
            </c:strRef>
          </c:cat>
          <c:val>
            <c:numRef>
              <c:f>Sheet1!$C$2:$C$8</c:f>
              <c:numCache>
                <c:formatCode>General</c:formatCode>
                <c:ptCount val="7"/>
                <c:pt idx="0">
                  <c:v>247</c:v>
                </c:pt>
                <c:pt idx="1">
                  <c:v>271</c:v>
                </c:pt>
                <c:pt idx="2">
                  <c:v>282</c:v>
                </c:pt>
                <c:pt idx="3">
                  <c:v>242</c:v>
                </c:pt>
                <c:pt idx="4">
                  <c:v>255</c:v>
                </c:pt>
                <c:pt idx="5">
                  <c:v>266</c:v>
                </c:pt>
                <c:pt idx="6">
                  <c:v>233</c:v>
                </c:pt>
              </c:numCache>
            </c:numRef>
          </c:val>
        </c:ser>
        <c:ser>
          <c:idx val="2"/>
          <c:order val="2"/>
          <c:tx>
            <c:strRef>
              <c:f>Sheet1!$D$1</c:f>
              <c:strCache>
                <c:ptCount val="1"/>
                <c:pt idx="0">
                  <c:v>Disagree</c:v>
                </c:pt>
              </c:strCache>
            </c:strRef>
          </c:tx>
          <c:spPr>
            <a:solidFill>
              <a:schemeClr val="accent3"/>
            </a:solidFill>
            <a:ln>
              <a:noFill/>
            </a:ln>
            <a:effectLst/>
          </c:spPr>
          <c:invertIfNegative val="0"/>
          <c:cat>
            <c:strRef>
              <c:f>Sheet1!$A$2:$A$8</c:f>
              <c:strCache>
                <c:ptCount val="7"/>
                <c:pt idx="0">
                  <c:v>Library</c:v>
                </c:pt>
                <c:pt idx="1">
                  <c:v>Settlement Agency</c:v>
                </c:pt>
                <c:pt idx="2">
                  <c:v>Friends</c:v>
                </c:pt>
                <c:pt idx="3">
                  <c:v>Family </c:v>
                </c:pt>
                <c:pt idx="4">
                  <c:v>Social Media</c:v>
                </c:pt>
                <c:pt idx="5">
                  <c:v>Ethnic Media</c:v>
                </c:pt>
                <c:pt idx="6">
                  <c:v>Mainstream Media</c:v>
                </c:pt>
              </c:strCache>
            </c:strRef>
          </c:cat>
          <c:val>
            <c:numRef>
              <c:f>Sheet1!$D$2:$D$8</c:f>
              <c:numCache>
                <c:formatCode>General</c:formatCode>
                <c:ptCount val="7"/>
                <c:pt idx="0">
                  <c:v>76</c:v>
                </c:pt>
                <c:pt idx="1">
                  <c:v>57</c:v>
                </c:pt>
                <c:pt idx="2">
                  <c:v>36</c:v>
                </c:pt>
                <c:pt idx="3">
                  <c:v>61</c:v>
                </c:pt>
                <c:pt idx="4">
                  <c:v>104</c:v>
                </c:pt>
                <c:pt idx="5">
                  <c:v>70</c:v>
                </c:pt>
                <c:pt idx="6">
                  <c:v>117</c:v>
                </c:pt>
              </c:numCache>
            </c:numRef>
          </c:val>
        </c:ser>
        <c:ser>
          <c:idx val="3"/>
          <c:order val="3"/>
          <c:tx>
            <c:strRef>
              <c:f>Sheet1!$E$1</c:f>
              <c:strCache>
                <c:ptCount val="1"/>
                <c:pt idx="0">
                  <c:v>Strongly Disagree</c:v>
                </c:pt>
              </c:strCache>
            </c:strRef>
          </c:tx>
          <c:spPr>
            <a:solidFill>
              <a:schemeClr val="accent4"/>
            </a:solidFill>
            <a:ln>
              <a:noFill/>
            </a:ln>
            <a:effectLst/>
          </c:spPr>
          <c:invertIfNegative val="0"/>
          <c:cat>
            <c:strRef>
              <c:f>Sheet1!$A$2:$A$8</c:f>
              <c:strCache>
                <c:ptCount val="7"/>
                <c:pt idx="0">
                  <c:v>Library</c:v>
                </c:pt>
                <c:pt idx="1">
                  <c:v>Settlement Agency</c:v>
                </c:pt>
                <c:pt idx="2">
                  <c:v>Friends</c:v>
                </c:pt>
                <c:pt idx="3">
                  <c:v>Family </c:v>
                </c:pt>
                <c:pt idx="4">
                  <c:v>Social Media</c:v>
                </c:pt>
                <c:pt idx="5">
                  <c:v>Ethnic Media</c:v>
                </c:pt>
                <c:pt idx="6">
                  <c:v>Mainstream Media</c:v>
                </c:pt>
              </c:strCache>
            </c:strRef>
          </c:cat>
          <c:val>
            <c:numRef>
              <c:f>Sheet1!$E$2:$E$8</c:f>
              <c:numCache>
                <c:formatCode>General</c:formatCode>
                <c:ptCount val="7"/>
                <c:pt idx="0">
                  <c:v>11</c:v>
                </c:pt>
                <c:pt idx="1">
                  <c:v>7</c:v>
                </c:pt>
                <c:pt idx="2">
                  <c:v>7</c:v>
                </c:pt>
                <c:pt idx="3">
                  <c:v>11</c:v>
                </c:pt>
                <c:pt idx="4">
                  <c:v>15</c:v>
                </c:pt>
                <c:pt idx="5">
                  <c:v>9</c:v>
                </c:pt>
                <c:pt idx="6">
                  <c:v>17</c:v>
                </c:pt>
              </c:numCache>
            </c:numRef>
          </c:val>
        </c:ser>
        <c:dLbls>
          <c:showLegendKey val="0"/>
          <c:showVal val="0"/>
          <c:showCatName val="0"/>
          <c:showSerName val="0"/>
          <c:showPercent val="0"/>
          <c:showBubbleSize val="0"/>
        </c:dLbls>
        <c:gapWidth val="219"/>
        <c:overlap val="-27"/>
        <c:axId val="26694016"/>
        <c:axId val="26695552"/>
      </c:barChart>
      <c:catAx>
        <c:axId val="26694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6695552"/>
        <c:crosses val="autoZero"/>
        <c:auto val="1"/>
        <c:lblAlgn val="ctr"/>
        <c:lblOffset val="100"/>
        <c:noMultiLvlLbl val="0"/>
      </c:catAx>
      <c:valAx>
        <c:axId val="266955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694016"/>
        <c:crosses val="autoZero"/>
        <c:crossBetween val="between"/>
      </c:valAx>
      <c:spPr>
        <a:noFill/>
        <a:ln>
          <a:noFill/>
        </a:ln>
        <a:effectLst/>
      </c:spPr>
    </c:plotArea>
    <c:legend>
      <c:legendPos val="b"/>
      <c:layout>
        <c:manualLayout>
          <c:xMode val="edge"/>
          <c:yMode val="edge"/>
          <c:x val="0.10578899112157499"/>
          <c:y val="0.93422127011394307"/>
          <c:w val="0.78842183346157213"/>
          <c:h val="6.2719758211171178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CA"/>
              <a:t>Amount of Information</a:t>
            </a:r>
            <a:r>
              <a:rPr lang="en-CA" baseline="0"/>
              <a:t> in Burnaby</a:t>
            </a:r>
            <a:endParaRPr lang="en-CA"/>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Excellent</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How do you feel about the amount of info</c:v>
                </c:pt>
              </c:strCache>
            </c:strRef>
          </c:cat>
          <c:val>
            <c:numRef>
              <c:f>Sheet1!$B$2</c:f>
              <c:numCache>
                <c:formatCode>General</c:formatCode>
                <c:ptCount val="1"/>
                <c:pt idx="0">
                  <c:v>57</c:v>
                </c:pt>
              </c:numCache>
            </c:numRef>
          </c:val>
        </c:ser>
        <c:ser>
          <c:idx val="1"/>
          <c:order val="1"/>
          <c:tx>
            <c:strRef>
              <c:f>Sheet1!$C$1</c:f>
              <c:strCache>
                <c:ptCount val="1"/>
                <c:pt idx="0">
                  <c:v>Very Good</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How do you feel about the amount of info</c:v>
                </c:pt>
              </c:strCache>
            </c:strRef>
          </c:cat>
          <c:val>
            <c:numRef>
              <c:f>Sheet1!$C$2</c:f>
              <c:numCache>
                <c:formatCode>General</c:formatCode>
                <c:ptCount val="1"/>
                <c:pt idx="0">
                  <c:v>114</c:v>
                </c:pt>
              </c:numCache>
            </c:numRef>
          </c:val>
        </c:ser>
        <c:ser>
          <c:idx val="2"/>
          <c:order val="2"/>
          <c:tx>
            <c:strRef>
              <c:f>Sheet1!$D$1</c:f>
              <c:strCache>
                <c:ptCount val="1"/>
                <c:pt idx="0">
                  <c:v>Good</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How do you feel about the amount of info</c:v>
                </c:pt>
              </c:strCache>
            </c:strRef>
          </c:cat>
          <c:val>
            <c:numRef>
              <c:f>Sheet1!$D$2</c:f>
              <c:numCache>
                <c:formatCode>General</c:formatCode>
                <c:ptCount val="1"/>
                <c:pt idx="0">
                  <c:v>138</c:v>
                </c:pt>
              </c:numCache>
            </c:numRef>
          </c:val>
        </c:ser>
        <c:ser>
          <c:idx val="3"/>
          <c:order val="3"/>
          <c:tx>
            <c:strRef>
              <c:f>Sheet1!$E$1</c:f>
              <c:strCache>
                <c:ptCount val="1"/>
                <c:pt idx="0">
                  <c:v>Average</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How do you feel about the amount of info</c:v>
                </c:pt>
              </c:strCache>
            </c:strRef>
          </c:cat>
          <c:val>
            <c:numRef>
              <c:f>Sheet1!$E$2</c:f>
              <c:numCache>
                <c:formatCode>General</c:formatCode>
                <c:ptCount val="1"/>
                <c:pt idx="0">
                  <c:v>94</c:v>
                </c:pt>
              </c:numCache>
            </c:numRef>
          </c:val>
        </c:ser>
        <c:ser>
          <c:idx val="4"/>
          <c:order val="4"/>
          <c:tx>
            <c:strRef>
              <c:f>Sheet1!$F$1</c:f>
              <c:strCache>
                <c:ptCount val="1"/>
                <c:pt idx="0">
                  <c:v>Poor</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How do you feel about the amount of info</c:v>
                </c:pt>
              </c:strCache>
            </c:strRef>
          </c:cat>
          <c:val>
            <c:numRef>
              <c:f>Sheet1!$F$2</c:f>
              <c:numCache>
                <c:formatCode>General</c:formatCode>
                <c:ptCount val="1"/>
                <c:pt idx="0">
                  <c:v>12</c:v>
                </c:pt>
              </c:numCache>
            </c:numRef>
          </c:val>
        </c:ser>
        <c:ser>
          <c:idx val="5"/>
          <c:order val="5"/>
          <c:tx>
            <c:strRef>
              <c:f>Sheet1!$G$1</c:f>
              <c:strCache>
                <c:ptCount val="1"/>
                <c:pt idx="0">
                  <c:v>Very Poor</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How do you feel about the amount of info</c:v>
                </c:pt>
              </c:strCache>
            </c:strRef>
          </c:cat>
          <c:val>
            <c:numRef>
              <c:f>Sheet1!$G$2</c:f>
              <c:numCache>
                <c:formatCode>General</c:formatCode>
                <c:ptCount val="1"/>
                <c:pt idx="0">
                  <c:v>8</c:v>
                </c:pt>
              </c:numCache>
            </c:numRef>
          </c:val>
        </c:ser>
        <c:dLbls>
          <c:dLblPos val="inEnd"/>
          <c:showLegendKey val="0"/>
          <c:showVal val="1"/>
          <c:showCatName val="0"/>
          <c:showSerName val="0"/>
          <c:showPercent val="0"/>
          <c:showBubbleSize val="0"/>
        </c:dLbls>
        <c:gapWidth val="65"/>
        <c:axId val="26838528"/>
        <c:axId val="26840064"/>
      </c:barChart>
      <c:catAx>
        <c:axId val="268385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0" i="0" u="none" strike="noStrike" kern="1200" cap="all" baseline="0">
                <a:solidFill>
                  <a:schemeClr val="dk1">
                    <a:lumMod val="75000"/>
                    <a:lumOff val="25000"/>
                  </a:schemeClr>
                </a:solidFill>
                <a:latin typeface="+mn-lt"/>
                <a:ea typeface="+mn-ea"/>
                <a:cs typeface="+mn-cs"/>
              </a:defRPr>
            </a:pPr>
            <a:endParaRPr lang="en-US"/>
          </a:p>
        </c:txPr>
        <c:crossAx val="26840064"/>
        <c:crosses val="autoZero"/>
        <c:auto val="1"/>
        <c:lblAlgn val="ctr"/>
        <c:lblOffset val="100"/>
        <c:noMultiLvlLbl val="0"/>
      </c:catAx>
      <c:valAx>
        <c:axId val="2684006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683852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CA"/>
              <a:t>Information Priorities 1</a:t>
            </a: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Eng Lang Class</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Initial Seeking Behaviour</c:v>
                </c:pt>
              </c:strCache>
            </c:strRef>
          </c:cat>
          <c:val>
            <c:numRef>
              <c:f>Sheet1!$B$2</c:f>
              <c:numCache>
                <c:formatCode>General</c:formatCode>
                <c:ptCount val="1"/>
                <c:pt idx="0">
                  <c:v>269</c:v>
                </c:pt>
              </c:numCache>
            </c:numRef>
          </c:val>
        </c:ser>
        <c:ser>
          <c:idx val="1"/>
          <c:order val="1"/>
          <c:tx>
            <c:strRef>
              <c:f>Sheet1!$C$1</c:f>
              <c:strCache>
                <c:ptCount val="1"/>
                <c:pt idx="0">
                  <c:v>Housing</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Initial Seeking Behaviour</c:v>
                </c:pt>
              </c:strCache>
            </c:strRef>
          </c:cat>
          <c:val>
            <c:numRef>
              <c:f>Sheet1!$C$2</c:f>
              <c:numCache>
                <c:formatCode>General</c:formatCode>
                <c:ptCount val="1"/>
                <c:pt idx="0">
                  <c:v>135</c:v>
                </c:pt>
              </c:numCache>
            </c:numRef>
          </c:val>
        </c:ser>
        <c:ser>
          <c:idx val="2"/>
          <c:order val="2"/>
          <c:tx>
            <c:strRef>
              <c:f>Sheet1!$D$1</c:f>
              <c:strCache>
                <c:ptCount val="1"/>
                <c:pt idx="0">
                  <c:v>Employment</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Initial Seeking Behaviour</c:v>
                </c:pt>
              </c:strCache>
            </c:strRef>
          </c:cat>
          <c:val>
            <c:numRef>
              <c:f>Sheet1!$D$2</c:f>
              <c:numCache>
                <c:formatCode>General</c:formatCode>
                <c:ptCount val="1"/>
                <c:pt idx="0">
                  <c:v>112</c:v>
                </c:pt>
              </c:numCache>
            </c:numRef>
          </c:val>
        </c:ser>
        <c:ser>
          <c:idx val="3"/>
          <c:order val="3"/>
          <c:tx>
            <c:strRef>
              <c:f>Sheet1!$E$1</c:f>
              <c:strCache>
                <c:ptCount val="1"/>
                <c:pt idx="0">
                  <c:v>Health</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Initial Seeking Behaviour</c:v>
                </c:pt>
              </c:strCache>
            </c:strRef>
          </c:cat>
          <c:val>
            <c:numRef>
              <c:f>Sheet1!$E$2</c:f>
              <c:numCache>
                <c:formatCode>General</c:formatCode>
                <c:ptCount val="1"/>
                <c:pt idx="0">
                  <c:v>162</c:v>
                </c:pt>
              </c:numCache>
            </c:numRef>
          </c:val>
        </c:ser>
        <c:ser>
          <c:idx val="4"/>
          <c:order val="4"/>
          <c:tx>
            <c:strRef>
              <c:f>Sheet1!$F$1</c:f>
              <c:strCache>
                <c:ptCount val="1"/>
                <c:pt idx="0">
                  <c:v>Driver's Lic</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Initial Seeking Behaviour</c:v>
                </c:pt>
              </c:strCache>
            </c:strRef>
          </c:cat>
          <c:val>
            <c:numRef>
              <c:f>Sheet1!$F$2</c:f>
              <c:numCache>
                <c:formatCode>General</c:formatCode>
                <c:ptCount val="1"/>
                <c:pt idx="0">
                  <c:v>86</c:v>
                </c:pt>
              </c:numCache>
            </c:numRef>
          </c:val>
        </c:ser>
        <c:dLbls>
          <c:dLblPos val="outEnd"/>
          <c:showLegendKey val="0"/>
          <c:showVal val="1"/>
          <c:showCatName val="0"/>
          <c:showSerName val="0"/>
          <c:showPercent val="0"/>
          <c:showBubbleSize val="0"/>
        </c:dLbls>
        <c:gapWidth val="444"/>
        <c:overlap val="-90"/>
        <c:axId val="88233856"/>
        <c:axId val="88235392"/>
      </c:barChart>
      <c:catAx>
        <c:axId val="882338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cap="all" spc="120" normalizeH="0" baseline="0">
                <a:solidFill>
                  <a:schemeClr val="tx1">
                    <a:lumMod val="65000"/>
                    <a:lumOff val="35000"/>
                  </a:schemeClr>
                </a:solidFill>
                <a:latin typeface="+mn-lt"/>
                <a:ea typeface="+mn-ea"/>
                <a:cs typeface="+mn-cs"/>
              </a:defRPr>
            </a:pPr>
            <a:endParaRPr lang="en-US"/>
          </a:p>
        </c:txPr>
        <c:crossAx val="88235392"/>
        <c:crosses val="autoZero"/>
        <c:auto val="1"/>
        <c:lblAlgn val="ctr"/>
        <c:lblOffset val="100"/>
        <c:noMultiLvlLbl val="0"/>
      </c:catAx>
      <c:valAx>
        <c:axId val="88235392"/>
        <c:scaling>
          <c:orientation val="minMax"/>
        </c:scaling>
        <c:delete val="1"/>
        <c:axPos val="l"/>
        <c:numFmt formatCode="General" sourceLinked="1"/>
        <c:majorTickMark val="none"/>
        <c:minorTickMark val="none"/>
        <c:tickLblPos val="nextTo"/>
        <c:crossAx val="88233856"/>
        <c:crosses val="autoZero"/>
        <c:crossBetween val="between"/>
      </c:valAx>
      <c:spPr>
        <a:noFill/>
        <a:ln>
          <a:noFill/>
        </a:ln>
        <a:effectLst/>
      </c:spPr>
    </c:plotArea>
    <c:legend>
      <c:legendPos val="t"/>
      <c:layout>
        <c:manualLayout>
          <c:xMode val="edge"/>
          <c:yMode val="edge"/>
          <c:x val="3.0360534938282053E-3"/>
          <c:y val="0.21078127352426052"/>
          <c:w val="0.99696394650617182"/>
          <c:h val="0.2119503678663340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CA"/>
              <a:t>Information Priorities 2</a:t>
            </a:r>
          </a:p>
        </c:rich>
      </c:tx>
      <c:layout/>
      <c:overlay val="0"/>
      <c:spPr>
        <a:noFill/>
        <a:ln>
          <a:noFill/>
        </a:ln>
        <a:effectLst/>
      </c:spPr>
    </c:title>
    <c:autoTitleDeleted val="0"/>
    <c:plotArea>
      <c:layout>
        <c:manualLayout>
          <c:layoutTarget val="inner"/>
          <c:xMode val="edge"/>
          <c:yMode val="edge"/>
          <c:x val="4.2488619119878598E-2"/>
          <c:y val="0.76188200401036998"/>
          <c:w val="0.933232169954476"/>
          <c:h val="0.16548561782659399"/>
        </c:manualLayout>
      </c:layout>
      <c:barChart>
        <c:barDir val="col"/>
        <c:grouping val="clustered"/>
        <c:varyColors val="0"/>
        <c:ser>
          <c:idx val="0"/>
          <c:order val="0"/>
          <c:tx>
            <c:strRef>
              <c:f>Sheet1!$B$1</c:f>
              <c:strCache>
                <c:ptCount val="1"/>
                <c:pt idx="0">
                  <c:v>Credentials</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Initial Seeking Behaviour</c:v>
                </c:pt>
              </c:strCache>
            </c:strRef>
          </c:cat>
          <c:val>
            <c:numRef>
              <c:f>Sheet1!$B$2</c:f>
              <c:numCache>
                <c:formatCode>General</c:formatCode>
                <c:ptCount val="1"/>
                <c:pt idx="0">
                  <c:v>27</c:v>
                </c:pt>
              </c:numCache>
            </c:numRef>
          </c:val>
        </c:ser>
        <c:ser>
          <c:idx val="1"/>
          <c:order val="1"/>
          <c:tx>
            <c:strRef>
              <c:f>Sheet1!$C$1</c:f>
              <c:strCache>
                <c:ptCount val="1"/>
                <c:pt idx="0">
                  <c:v>Financial Sys</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Initial Seeking Behaviour</c:v>
                </c:pt>
              </c:strCache>
            </c:strRef>
          </c:cat>
          <c:val>
            <c:numRef>
              <c:f>Sheet1!$C$2</c:f>
              <c:numCache>
                <c:formatCode>General</c:formatCode>
                <c:ptCount val="1"/>
                <c:pt idx="0">
                  <c:v>58</c:v>
                </c:pt>
              </c:numCache>
            </c:numRef>
          </c:val>
        </c:ser>
        <c:ser>
          <c:idx val="2"/>
          <c:order val="2"/>
          <c:tx>
            <c:strRef>
              <c:f>Sheet1!$D$1</c:f>
              <c:strCache>
                <c:ptCount val="1"/>
                <c:pt idx="0">
                  <c:v>Religion</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Initial Seeking Behaviour</c:v>
                </c:pt>
              </c:strCache>
            </c:strRef>
          </c:cat>
          <c:val>
            <c:numRef>
              <c:f>Sheet1!$D$2</c:f>
              <c:numCache>
                <c:formatCode>General</c:formatCode>
                <c:ptCount val="1"/>
                <c:pt idx="0">
                  <c:v>15</c:v>
                </c:pt>
              </c:numCache>
            </c:numRef>
          </c:val>
        </c:ser>
        <c:ser>
          <c:idx val="3"/>
          <c:order val="3"/>
          <c:tx>
            <c:strRef>
              <c:f>Sheet1!$E$1</c:f>
              <c:strCache>
                <c:ptCount val="1"/>
                <c:pt idx="0">
                  <c:v>Job Skills</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Initial Seeking Behaviour</c:v>
                </c:pt>
              </c:strCache>
            </c:strRef>
          </c:cat>
          <c:val>
            <c:numRef>
              <c:f>Sheet1!$E$2</c:f>
              <c:numCache>
                <c:formatCode>General</c:formatCode>
                <c:ptCount val="1"/>
                <c:pt idx="0">
                  <c:v>76</c:v>
                </c:pt>
              </c:numCache>
            </c:numRef>
          </c:val>
        </c:ser>
        <c:ser>
          <c:idx val="4"/>
          <c:order val="4"/>
          <c:tx>
            <c:strRef>
              <c:f>Sheet1!$F$1</c:f>
              <c:strCache>
                <c:ptCount val="1"/>
                <c:pt idx="0">
                  <c:v>Schools</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Initial Seeking Behaviour</c:v>
                </c:pt>
              </c:strCache>
            </c:strRef>
          </c:cat>
          <c:val>
            <c:numRef>
              <c:f>Sheet1!$F$2</c:f>
              <c:numCache>
                <c:formatCode>General</c:formatCode>
                <c:ptCount val="1"/>
                <c:pt idx="0">
                  <c:v>74</c:v>
                </c:pt>
              </c:numCache>
            </c:numRef>
          </c:val>
        </c:ser>
        <c:ser>
          <c:idx val="5"/>
          <c:order val="5"/>
          <c:tx>
            <c:strRef>
              <c:f>Sheet1!$G$1</c:f>
              <c:strCache>
                <c:ptCount val="1"/>
                <c:pt idx="0">
                  <c:v>Tech skills</c:v>
                </c:pt>
              </c:strCache>
            </c:strRef>
          </c:tx>
          <c:spPr>
            <a:solidFill>
              <a:schemeClr val="accent6"/>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c:f>
              <c:strCache>
                <c:ptCount val="1"/>
                <c:pt idx="0">
                  <c:v>Initial Seeking Behaviour</c:v>
                </c:pt>
              </c:strCache>
            </c:strRef>
          </c:cat>
          <c:val>
            <c:numRef>
              <c:f>Sheet1!$G$2</c:f>
              <c:numCache>
                <c:formatCode>General</c:formatCode>
                <c:ptCount val="1"/>
                <c:pt idx="0">
                  <c:v>21</c:v>
                </c:pt>
              </c:numCache>
            </c:numRef>
          </c:val>
        </c:ser>
        <c:dLbls>
          <c:dLblPos val="outEnd"/>
          <c:showLegendKey val="0"/>
          <c:showVal val="1"/>
          <c:showCatName val="0"/>
          <c:showSerName val="0"/>
          <c:showPercent val="0"/>
          <c:showBubbleSize val="0"/>
        </c:dLbls>
        <c:gapWidth val="444"/>
        <c:overlap val="-90"/>
        <c:axId val="90355584"/>
        <c:axId val="90357120"/>
      </c:barChart>
      <c:catAx>
        <c:axId val="903555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cap="all" spc="120" normalizeH="0" baseline="0">
                <a:solidFill>
                  <a:schemeClr val="tx1">
                    <a:lumMod val="65000"/>
                    <a:lumOff val="35000"/>
                  </a:schemeClr>
                </a:solidFill>
                <a:latin typeface="+mn-lt"/>
                <a:ea typeface="+mn-ea"/>
                <a:cs typeface="+mn-cs"/>
              </a:defRPr>
            </a:pPr>
            <a:endParaRPr lang="en-US"/>
          </a:p>
        </c:txPr>
        <c:crossAx val="90357120"/>
        <c:crosses val="autoZero"/>
        <c:auto val="1"/>
        <c:lblAlgn val="ctr"/>
        <c:lblOffset val="100"/>
        <c:noMultiLvlLbl val="0"/>
      </c:catAx>
      <c:valAx>
        <c:axId val="90357120"/>
        <c:scaling>
          <c:orientation val="minMax"/>
        </c:scaling>
        <c:delete val="1"/>
        <c:axPos val="l"/>
        <c:numFmt formatCode="General" sourceLinked="1"/>
        <c:majorTickMark val="none"/>
        <c:minorTickMark val="none"/>
        <c:tickLblPos val="nextTo"/>
        <c:crossAx val="90355584"/>
        <c:crosses val="autoZero"/>
        <c:crossBetween val="between"/>
      </c:valAx>
      <c:spPr>
        <a:noFill/>
        <a:ln>
          <a:noFill/>
        </a:ln>
        <a:effectLst/>
      </c:spPr>
    </c:plotArea>
    <c:legend>
      <c:legendPos val="t"/>
      <c:layout>
        <c:manualLayout>
          <c:xMode val="edge"/>
          <c:yMode val="edge"/>
          <c:x val="0"/>
          <c:y val="0.21078121324653731"/>
          <c:w val="1"/>
          <c:h val="0.1244070172979749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CA" sz="1800" dirty="0"/>
              <a:t>Language</a:t>
            </a:r>
          </a:p>
        </c:rich>
      </c:tx>
      <c:layout>
        <c:manualLayout>
          <c:xMode val="edge"/>
          <c:yMode val="edge"/>
          <c:x val="0.40107772727251001"/>
          <c:y val="3.2719840615730699E-3"/>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English</c:v>
                </c:pt>
              </c:strCache>
            </c:strRef>
          </c:tx>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38100" dist="254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Survey - Language Returns</c:v>
                </c:pt>
              </c:strCache>
            </c:strRef>
          </c:cat>
          <c:val>
            <c:numRef>
              <c:f>Sheet1!$B$2</c:f>
              <c:numCache>
                <c:formatCode>General</c:formatCode>
                <c:ptCount val="1"/>
                <c:pt idx="0">
                  <c:v>328</c:v>
                </c:pt>
              </c:numCache>
            </c:numRef>
          </c:val>
        </c:ser>
        <c:ser>
          <c:idx val="1"/>
          <c:order val="1"/>
          <c:tx>
            <c:strRef>
              <c:f>Sheet1!$C$1</c:f>
              <c:strCache>
                <c:ptCount val="1"/>
                <c:pt idx="0">
                  <c:v>Simplified Chinese</c:v>
                </c:pt>
              </c:strCache>
            </c:strRef>
          </c:tx>
          <c:spPr>
            <a:gradFill rotWithShape="1">
              <a:gsLst>
                <a:gs pos="0">
                  <a:schemeClr val="accent3">
                    <a:tint val="96000"/>
                    <a:lumMod val="100000"/>
                  </a:schemeClr>
                </a:gs>
                <a:gs pos="78000">
                  <a:schemeClr val="accent3">
                    <a:shade val="94000"/>
                    <a:lumMod val="94000"/>
                  </a:schemeClr>
                </a:gs>
              </a:gsLst>
              <a:lin ang="5400000" scaled="0"/>
            </a:gradFill>
            <a:ln>
              <a:noFill/>
            </a:ln>
            <a:effectLst>
              <a:outerShdw blurRad="38100" dist="254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Survey - Language Returns</c:v>
                </c:pt>
              </c:strCache>
            </c:strRef>
          </c:cat>
          <c:val>
            <c:numRef>
              <c:f>Sheet1!$C$2</c:f>
              <c:numCache>
                <c:formatCode>General</c:formatCode>
                <c:ptCount val="1"/>
                <c:pt idx="0">
                  <c:v>111</c:v>
                </c:pt>
              </c:numCache>
            </c:numRef>
          </c:val>
        </c:ser>
        <c:dLbls>
          <c:dLblPos val="outEnd"/>
          <c:showLegendKey val="0"/>
          <c:showVal val="1"/>
          <c:showCatName val="0"/>
          <c:showSerName val="0"/>
          <c:showPercent val="0"/>
          <c:showBubbleSize val="0"/>
        </c:dLbls>
        <c:gapWidth val="100"/>
        <c:overlap val="-24"/>
        <c:axId val="52227456"/>
        <c:axId val="89175168"/>
      </c:barChart>
      <c:catAx>
        <c:axId val="5222745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89175168"/>
        <c:crosses val="autoZero"/>
        <c:auto val="1"/>
        <c:lblAlgn val="ctr"/>
        <c:lblOffset val="100"/>
        <c:noMultiLvlLbl val="0"/>
      </c:catAx>
      <c:valAx>
        <c:axId val="89175168"/>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522274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CA" b="1" dirty="0"/>
              <a:t>Gender</a:t>
            </a: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Female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Gender</c:v>
                </c:pt>
              </c:strCache>
            </c:strRef>
          </c:cat>
          <c:val>
            <c:numRef>
              <c:f>Sheet1!$B$2</c:f>
              <c:numCache>
                <c:formatCode>General</c:formatCode>
                <c:ptCount val="1"/>
                <c:pt idx="0">
                  <c:v>298</c:v>
                </c:pt>
              </c:numCache>
            </c:numRef>
          </c:val>
        </c:ser>
        <c:ser>
          <c:idx val="1"/>
          <c:order val="1"/>
          <c:tx>
            <c:strRef>
              <c:f>Sheet1!$C$1</c:f>
              <c:strCache>
                <c:ptCount val="1"/>
                <c:pt idx="0">
                  <c:v>Male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Gender</c:v>
                </c:pt>
              </c:strCache>
            </c:strRef>
          </c:cat>
          <c:val>
            <c:numRef>
              <c:f>Sheet1!$C$2</c:f>
              <c:numCache>
                <c:formatCode>General</c:formatCode>
                <c:ptCount val="1"/>
                <c:pt idx="0">
                  <c:v>134</c:v>
                </c:pt>
              </c:numCache>
            </c:numRef>
          </c:val>
        </c:ser>
        <c:ser>
          <c:idx val="2"/>
          <c:order val="2"/>
          <c:tx>
            <c:strRef>
              <c:f>Sheet1!$D$1</c:f>
              <c:strCache>
                <c:ptCount val="1"/>
                <c:pt idx="0">
                  <c:v>Blanks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Gender</c:v>
                </c:pt>
              </c:strCache>
            </c:strRef>
          </c:cat>
          <c:val>
            <c:numRef>
              <c:f>Sheet1!$D$2</c:f>
              <c:numCache>
                <c:formatCode>General</c:formatCode>
                <c:ptCount val="1"/>
                <c:pt idx="0">
                  <c:v>7</c:v>
                </c:pt>
              </c:numCache>
            </c:numRef>
          </c:val>
        </c:ser>
        <c:dLbls>
          <c:dLblPos val="outEnd"/>
          <c:showLegendKey val="0"/>
          <c:showVal val="1"/>
          <c:showCatName val="0"/>
          <c:showSerName val="0"/>
          <c:showPercent val="0"/>
          <c:showBubbleSize val="0"/>
        </c:dLbls>
        <c:gapWidth val="219"/>
        <c:overlap val="-27"/>
        <c:axId val="8246400"/>
        <c:axId val="8247936"/>
      </c:barChart>
      <c:catAx>
        <c:axId val="824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247936"/>
        <c:crosses val="autoZero"/>
        <c:auto val="1"/>
        <c:lblAlgn val="ctr"/>
        <c:lblOffset val="100"/>
        <c:noMultiLvlLbl val="0"/>
      </c:catAx>
      <c:valAx>
        <c:axId val="8247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2464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CA"/>
              <a:t>Country of Origin</a:t>
            </a: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China</c:v>
                </c:pt>
              </c:strCache>
            </c:strRef>
          </c:tx>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38100" dist="254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Country of Origin - Survey Participants</c:v>
                </c:pt>
              </c:strCache>
            </c:strRef>
          </c:cat>
          <c:val>
            <c:numRef>
              <c:f>Sheet1!$B$2</c:f>
              <c:numCache>
                <c:formatCode>General</c:formatCode>
                <c:ptCount val="1"/>
                <c:pt idx="0">
                  <c:v>165</c:v>
                </c:pt>
              </c:numCache>
            </c:numRef>
          </c:val>
        </c:ser>
        <c:ser>
          <c:idx val="1"/>
          <c:order val="1"/>
          <c:tx>
            <c:strRef>
              <c:f>Sheet1!$C$1</c:f>
              <c:strCache>
                <c:ptCount val="1"/>
                <c:pt idx="0">
                  <c:v>Taiwan</c:v>
                </c:pt>
              </c:strCache>
            </c:strRef>
          </c:tx>
          <c:spPr>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38100" dist="254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Country of Origin - Survey Participants</c:v>
                </c:pt>
              </c:strCache>
            </c:strRef>
          </c:cat>
          <c:val>
            <c:numRef>
              <c:f>Sheet1!$C$2</c:f>
              <c:numCache>
                <c:formatCode>General</c:formatCode>
                <c:ptCount val="1"/>
                <c:pt idx="0">
                  <c:v>51</c:v>
                </c:pt>
              </c:numCache>
            </c:numRef>
          </c:val>
        </c:ser>
        <c:ser>
          <c:idx val="2"/>
          <c:order val="2"/>
          <c:tx>
            <c:strRef>
              <c:f>Sheet1!$D$1</c:f>
              <c:strCache>
                <c:ptCount val="1"/>
                <c:pt idx="0">
                  <c:v>Rep of Korea</c:v>
                </c:pt>
              </c:strCache>
            </c:strRef>
          </c:tx>
          <c:spPr>
            <a:gradFill rotWithShape="1">
              <a:gsLst>
                <a:gs pos="0">
                  <a:schemeClr val="accent3">
                    <a:tint val="96000"/>
                    <a:lumMod val="100000"/>
                  </a:schemeClr>
                </a:gs>
                <a:gs pos="78000">
                  <a:schemeClr val="accent3">
                    <a:shade val="94000"/>
                    <a:lumMod val="94000"/>
                  </a:schemeClr>
                </a:gs>
              </a:gsLst>
              <a:lin ang="5400000" scaled="0"/>
            </a:gradFill>
            <a:ln>
              <a:noFill/>
            </a:ln>
            <a:effectLst>
              <a:outerShdw blurRad="38100" dist="254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Country of Origin - Survey Participants</c:v>
                </c:pt>
              </c:strCache>
            </c:strRef>
          </c:cat>
          <c:val>
            <c:numRef>
              <c:f>Sheet1!$D$2</c:f>
              <c:numCache>
                <c:formatCode>General</c:formatCode>
                <c:ptCount val="1"/>
                <c:pt idx="0">
                  <c:v>42</c:v>
                </c:pt>
              </c:numCache>
            </c:numRef>
          </c:val>
        </c:ser>
        <c:ser>
          <c:idx val="3"/>
          <c:order val="3"/>
          <c:tx>
            <c:strRef>
              <c:f>Sheet1!$E$1</c:f>
              <c:strCache>
                <c:ptCount val="1"/>
                <c:pt idx="0">
                  <c:v>Philippines</c:v>
                </c:pt>
              </c:strCache>
            </c:strRef>
          </c:tx>
          <c:spPr>
            <a:gradFill rotWithShape="1">
              <a:gsLst>
                <a:gs pos="0">
                  <a:schemeClr val="accent4">
                    <a:tint val="96000"/>
                    <a:lumMod val="100000"/>
                  </a:schemeClr>
                </a:gs>
                <a:gs pos="78000">
                  <a:schemeClr val="accent4">
                    <a:shade val="94000"/>
                    <a:lumMod val="94000"/>
                  </a:schemeClr>
                </a:gs>
              </a:gsLst>
              <a:lin ang="5400000" scaled="0"/>
            </a:gradFill>
            <a:ln>
              <a:noFill/>
            </a:ln>
            <a:effectLst>
              <a:outerShdw blurRad="38100" dist="254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Country of Origin - Survey Participants</c:v>
                </c:pt>
              </c:strCache>
            </c:strRef>
          </c:cat>
          <c:val>
            <c:numRef>
              <c:f>Sheet1!$E$2</c:f>
              <c:numCache>
                <c:formatCode>General</c:formatCode>
                <c:ptCount val="1"/>
                <c:pt idx="0">
                  <c:v>11</c:v>
                </c:pt>
              </c:numCache>
            </c:numRef>
          </c:val>
        </c:ser>
        <c:ser>
          <c:idx val="4"/>
          <c:order val="4"/>
          <c:tx>
            <c:strRef>
              <c:f>Sheet1!$F$1</c:f>
              <c:strCache>
                <c:ptCount val="1"/>
                <c:pt idx="0">
                  <c:v>Iran</c:v>
                </c:pt>
              </c:strCache>
            </c:strRef>
          </c:tx>
          <c:spPr>
            <a:gradFill rotWithShape="1">
              <a:gsLst>
                <a:gs pos="0">
                  <a:schemeClr val="accent5">
                    <a:tint val="96000"/>
                    <a:lumMod val="100000"/>
                  </a:schemeClr>
                </a:gs>
                <a:gs pos="78000">
                  <a:schemeClr val="accent5">
                    <a:shade val="94000"/>
                    <a:lumMod val="94000"/>
                  </a:schemeClr>
                </a:gs>
              </a:gsLst>
              <a:lin ang="5400000" scaled="0"/>
            </a:gradFill>
            <a:ln>
              <a:noFill/>
            </a:ln>
            <a:effectLst>
              <a:outerShdw blurRad="38100" dist="254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Country of Origin - Survey Participants</c:v>
                </c:pt>
              </c:strCache>
            </c:strRef>
          </c:cat>
          <c:val>
            <c:numRef>
              <c:f>Sheet1!$F$2</c:f>
              <c:numCache>
                <c:formatCode>General</c:formatCode>
                <c:ptCount val="1"/>
                <c:pt idx="0">
                  <c:v>38</c:v>
                </c:pt>
              </c:numCache>
            </c:numRef>
          </c:val>
        </c:ser>
        <c:ser>
          <c:idx val="5"/>
          <c:order val="5"/>
          <c:tx>
            <c:strRef>
              <c:f>Sheet1!$G$1</c:f>
              <c:strCache>
                <c:ptCount val="1"/>
                <c:pt idx="0">
                  <c:v>Hong Kong</c:v>
                </c:pt>
              </c:strCache>
            </c:strRef>
          </c:tx>
          <c:spPr>
            <a:gradFill rotWithShape="1">
              <a:gsLst>
                <a:gs pos="0">
                  <a:schemeClr val="accent6">
                    <a:tint val="96000"/>
                    <a:lumMod val="100000"/>
                  </a:schemeClr>
                </a:gs>
                <a:gs pos="78000">
                  <a:schemeClr val="accent6">
                    <a:shade val="94000"/>
                    <a:lumMod val="94000"/>
                  </a:schemeClr>
                </a:gs>
              </a:gsLst>
              <a:lin ang="5400000" scaled="0"/>
            </a:gradFill>
            <a:ln>
              <a:noFill/>
            </a:ln>
            <a:effectLst>
              <a:outerShdw blurRad="38100" dist="254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Country of Origin - Survey Participants</c:v>
                </c:pt>
              </c:strCache>
            </c:strRef>
          </c:cat>
          <c:val>
            <c:numRef>
              <c:f>Sheet1!$G$2</c:f>
              <c:numCache>
                <c:formatCode>General</c:formatCode>
                <c:ptCount val="1"/>
                <c:pt idx="0">
                  <c:v>9</c:v>
                </c:pt>
              </c:numCache>
            </c:numRef>
          </c:val>
        </c:ser>
        <c:ser>
          <c:idx val="6"/>
          <c:order val="6"/>
          <c:tx>
            <c:strRef>
              <c:f>Sheet1!$H$1</c:f>
              <c:strCache>
                <c:ptCount val="1"/>
                <c:pt idx="0">
                  <c:v>Afghanistan</c:v>
                </c:pt>
              </c:strCache>
            </c:strRef>
          </c:tx>
          <c:spPr>
            <a:gradFill rotWithShape="1">
              <a:gsLst>
                <a:gs pos="0">
                  <a:schemeClr val="accent1">
                    <a:lumMod val="60000"/>
                    <a:tint val="96000"/>
                    <a:lumMod val="100000"/>
                  </a:schemeClr>
                </a:gs>
                <a:gs pos="78000">
                  <a:schemeClr val="accent1">
                    <a:lumMod val="60000"/>
                    <a:shade val="94000"/>
                    <a:lumMod val="94000"/>
                  </a:schemeClr>
                </a:gs>
              </a:gsLst>
              <a:lin ang="5400000" scaled="0"/>
            </a:gradFill>
            <a:ln>
              <a:noFill/>
            </a:ln>
            <a:effectLst>
              <a:outerShdw blurRad="38100" dist="254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Country of Origin - Survey Participants</c:v>
                </c:pt>
              </c:strCache>
            </c:strRef>
          </c:cat>
          <c:val>
            <c:numRef>
              <c:f>Sheet1!$H$2</c:f>
              <c:numCache>
                <c:formatCode>General</c:formatCode>
                <c:ptCount val="1"/>
                <c:pt idx="0">
                  <c:v>13</c:v>
                </c:pt>
              </c:numCache>
            </c:numRef>
          </c:val>
        </c:ser>
        <c:ser>
          <c:idx val="7"/>
          <c:order val="7"/>
          <c:tx>
            <c:strRef>
              <c:f>Sheet1!$I$1</c:f>
              <c:strCache>
                <c:ptCount val="1"/>
                <c:pt idx="0">
                  <c:v>Indian</c:v>
                </c:pt>
              </c:strCache>
            </c:strRef>
          </c:tx>
          <c:spPr>
            <a:gradFill rotWithShape="1">
              <a:gsLst>
                <a:gs pos="0">
                  <a:schemeClr val="accent2">
                    <a:lumMod val="60000"/>
                    <a:tint val="96000"/>
                    <a:lumMod val="100000"/>
                  </a:schemeClr>
                </a:gs>
                <a:gs pos="78000">
                  <a:schemeClr val="accent2">
                    <a:lumMod val="60000"/>
                    <a:shade val="94000"/>
                    <a:lumMod val="94000"/>
                  </a:schemeClr>
                </a:gs>
              </a:gsLst>
              <a:lin ang="5400000" scaled="0"/>
            </a:gradFill>
            <a:ln>
              <a:noFill/>
            </a:ln>
            <a:effectLst>
              <a:outerShdw blurRad="38100" dist="254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Country of Origin - Survey Participants</c:v>
                </c:pt>
              </c:strCache>
            </c:strRef>
          </c:cat>
          <c:val>
            <c:numRef>
              <c:f>Sheet1!$I$2</c:f>
              <c:numCache>
                <c:formatCode>General</c:formatCode>
                <c:ptCount val="1"/>
                <c:pt idx="0">
                  <c:v>11</c:v>
                </c:pt>
              </c:numCache>
            </c:numRef>
          </c:val>
        </c:ser>
        <c:ser>
          <c:idx val="8"/>
          <c:order val="8"/>
          <c:tx>
            <c:strRef>
              <c:f>Sheet1!$J$1</c:f>
              <c:strCache>
                <c:ptCount val="1"/>
                <c:pt idx="0">
                  <c:v>Other</c:v>
                </c:pt>
              </c:strCache>
            </c:strRef>
          </c:tx>
          <c:spPr>
            <a:gradFill rotWithShape="1">
              <a:gsLst>
                <a:gs pos="0">
                  <a:schemeClr val="accent3">
                    <a:lumMod val="60000"/>
                    <a:tint val="96000"/>
                    <a:lumMod val="100000"/>
                  </a:schemeClr>
                </a:gs>
                <a:gs pos="78000">
                  <a:schemeClr val="accent3">
                    <a:lumMod val="60000"/>
                    <a:shade val="94000"/>
                    <a:lumMod val="94000"/>
                  </a:schemeClr>
                </a:gs>
              </a:gsLst>
              <a:lin ang="5400000" scaled="0"/>
            </a:gradFill>
            <a:ln>
              <a:noFill/>
            </a:ln>
            <a:effectLst>
              <a:outerShdw blurRad="38100" dist="254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c:f>
              <c:strCache>
                <c:ptCount val="1"/>
                <c:pt idx="0">
                  <c:v>Country of Origin - Survey Participants</c:v>
                </c:pt>
              </c:strCache>
            </c:strRef>
          </c:cat>
          <c:val>
            <c:numRef>
              <c:f>Sheet1!$J$2</c:f>
              <c:numCache>
                <c:formatCode>General</c:formatCode>
                <c:ptCount val="1"/>
                <c:pt idx="0">
                  <c:v>86</c:v>
                </c:pt>
              </c:numCache>
            </c:numRef>
          </c:val>
        </c:ser>
        <c:dLbls>
          <c:dLblPos val="inEnd"/>
          <c:showLegendKey val="0"/>
          <c:showVal val="1"/>
          <c:showCatName val="0"/>
          <c:showSerName val="0"/>
          <c:showPercent val="0"/>
          <c:showBubbleSize val="0"/>
        </c:dLbls>
        <c:gapWidth val="100"/>
        <c:overlap val="-24"/>
        <c:axId val="8402816"/>
        <c:axId val="8404352"/>
      </c:barChart>
      <c:catAx>
        <c:axId val="840281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8404352"/>
        <c:crosses val="autoZero"/>
        <c:auto val="1"/>
        <c:lblAlgn val="ctr"/>
        <c:lblOffset val="100"/>
        <c:noMultiLvlLbl val="0"/>
      </c:catAx>
      <c:valAx>
        <c:axId val="840435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84028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Level of Education</a:t>
            </a:r>
          </a:p>
        </c:rich>
      </c:tx>
      <c:layout/>
      <c:overlay val="0"/>
    </c:title>
    <c:autoTitleDeleted val="0"/>
    <c:plotArea>
      <c:layout/>
      <c:pieChart>
        <c:varyColors val="1"/>
        <c:ser>
          <c:idx val="0"/>
          <c:order val="0"/>
          <c:dPt>
            <c:idx val="0"/>
            <c:bubble3D val="0"/>
            <c:spPr>
              <a:solidFill>
                <a:schemeClr val="tx2">
                  <a:lumMod val="40000"/>
                  <a:lumOff val="60000"/>
                </a:schemeClr>
              </a:solidFill>
            </c:spPr>
          </c:dPt>
          <c:dPt>
            <c:idx val="5"/>
            <c:bubble3D val="0"/>
            <c:spPr>
              <a:solidFill>
                <a:schemeClr val="accent2">
                  <a:lumMod val="60000"/>
                  <a:lumOff val="40000"/>
                </a:schemeClr>
              </a:solidFill>
            </c:spPr>
          </c:dPt>
          <c:dLbls>
            <c:showLegendKey val="0"/>
            <c:showVal val="0"/>
            <c:showCatName val="0"/>
            <c:showSerName val="0"/>
            <c:showPercent val="1"/>
            <c:showBubbleSize val="0"/>
            <c:showLeaderLines val="1"/>
          </c:dLbls>
          <c:cat>
            <c:strRef>
              <c:f>Sheet1!$A$4:$A$9</c:f>
              <c:strCache>
                <c:ptCount val="6"/>
                <c:pt idx="0">
                  <c:v>Blank</c:v>
                </c:pt>
                <c:pt idx="1">
                  <c:v>No School</c:v>
                </c:pt>
                <c:pt idx="2">
                  <c:v>Elementary</c:v>
                </c:pt>
                <c:pt idx="3">
                  <c:v>Middle School</c:v>
                </c:pt>
                <c:pt idx="4">
                  <c:v>High School</c:v>
                </c:pt>
                <c:pt idx="5">
                  <c:v>Post Secondary*</c:v>
                </c:pt>
              </c:strCache>
            </c:strRef>
          </c:cat>
          <c:val>
            <c:numRef>
              <c:f>Sheet1!$B$4:$B$9</c:f>
              <c:numCache>
                <c:formatCode>0.00%</c:formatCode>
                <c:ptCount val="6"/>
                <c:pt idx="0" formatCode="0%">
                  <c:v>0.02</c:v>
                </c:pt>
                <c:pt idx="1">
                  <c:v>7.0000000000000001E-3</c:v>
                </c:pt>
                <c:pt idx="2" formatCode="0%">
                  <c:v>0.03</c:v>
                </c:pt>
                <c:pt idx="3">
                  <c:v>4.5999999999999999E-2</c:v>
                </c:pt>
                <c:pt idx="4" formatCode="0%">
                  <c:v>0.18</c:v>
                </c:pt>
                <c:pt idx="5" formatCode="0%">
                  <c:v>0.71</c:v>
                </c:pt>
              </c:numCache>
            </c:numRef>
          </c:val>
        </c:ser>
        <c:dLbls>
          <c:showLegendKey val="0"/>
          <c:showVal val="0"/>
          <c:showCatName val="0"/>
          <c:showSerName val="0"/>
          <c:showPercent val="1"/>
          <c:showBubbleSize val="0"/>
          <c:showLeaderLines val="1"/>
        </c:dLbls>
        <c:firstSliceAng val="0"/>
      </c:pieChart>
    </c:plotArea>
    <c:legend>
      <c:legendPos val="t"/>
      <c:layout/>
      <c:overlay val="0"/>
      <c:txPr>
        <a:bodyPr/>
        <a:lstStyle/>
        <a:p>
          <a:pPr>
            <a:defRPr sz="1400"/>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baseline="0">
                <a:solidFill>
                  <a:schemeClr val="dk1">
                    <a:lumMod val="75000"/>
                    <a:lumOff val="25000"/>
                  </a:schemeClr>
                </a:solidFill>
                <a:latin typeface="+mn-lt"/>
                <a:ea typeface="+mn-ea"/>
                <a:cs typeface="+mn-cs"/>
              </a:defRPr>
            </a:pPr>
            <a:r>
              <a:rPr lang="en-CA" sz="2000"/>
              <a:t>Recent Immigrants</a:t>
            </a: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Less than 1 year</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Time in Canada</c:v>
                </c:pt>
              </c:strCache>
            </c:strRef>
          </c:cat>
          <c:val>
            <c:numRef>
              <c:f>Sheet1!$B$2</c:f>
              <c:numCache>
                <c:formatCode>General</c:formatCode>
                <c:ptCount val="1"/>
                <c:pt idx="0">
                  <c:v>83</c:v>
                </c:pt>
              </c:numCache>
            </c:numRef>
          </c:val>
        </c:ser>
        <c:ser>
          <c:idx val="1"/>
          <c:order val="1"/>
          <c:tx>
            <c:strRef>
              <c:f>Sheet1!$C$1</c:f>
              <c:strCache>
                <c:ptCount val="1"/>
                <c:pt idx="0">
                  <c:v>1 - 5 years</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Time in Canada</c:v>
                </c:pt>
              </c:strCache>
            </c:strRef>
          </c:cat>
          <c:val>
            <c:numRef>
              <c:f>Sheet1!$C$2</c:f>
              <c:numCache>
                <c:formatCode>General</c:formatCode>
                <c:ptCount val="1"/>
                <c:pt idx="0">
                  <c:v>228</c:v>
                </c:pt>
              </c:numCache>
            </c:numRef>
          </c:val>
        </c:ser>
        <c:ser>
          <c:idx val="2"/>
          <c:order val="2"/>
          <c:tx>
            <c:strRef>
              <c:f>Sheet1!$D$1</c:f>
              <c:strCache>
                <c:ptCount val="1"/>
                <c:pt idx="0">
                  <c:v>More than 5 years</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Time in Canada</c:v>
                </c:pt>
              </c:strCache>
            </c:strRef>
          </c:cat>
          <c:val>
            <c:numRef>
              <c:f>Sheet1!$D$2</c:f>
              <c:numCache>
                <c:formatCode>General</c:formatCode>
                <c:ptCount val="1"/>
                <c:pt idx="0">
                  <c:v>127</c:v>
                </c:pt>
              </c:numCache>
            </c:numRef>
          </c:val>
        </c:ser>
        <c:dLbls>
          <c:dLblPos val="inEnd"/>
          <c:showLegendKey val="0"/>
          <c:showVal val="1"/>
          <c:showCatName val="0"/>
          <c:showSerName val="0"/>
          <c:showPercent val="0"/>
          <c:showBubbleSize val="0"/>
        </c:dLbls>
        <c:gapWidth val="65"/>
        <c:axId val="23281664"/>
        <c:axId val="23283200"/>
      </c:barChart>
      <c:catAx>
        <c:axId val="232816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1" i="0" u="none" strike="noStrike" kern="1200" cap="all" baseline="0">
                <a:solidFill>
                  <a:schemeClr val="dk1">
                    <a:lumMod val="75000"/>
                    <a:lumOff val="25000"/>
                  </a:schemeClr>
                </a:solidFill>
                <a:latin typeface="+mn-lt"/>
                <a:ea typeface="+mn-ea"/>
                <a:cs typeface="+mn-cs"/>
              </a:defRPr>
            </a:pPr>
            <a:endParaRPr lang="en-US"/>
          </a:p>
        </c:txPr>
        <c:crossAx val="23283200"/>
        <c:crosses val="autoZero"/>
        <c:auto val="1"/>
        <c:lblAlgn val="ctr"/>
        <c:lblOffset val="100"/>
        <c:noMultiLvlLbl val="0"/>
      </c:catAx>
      <c:valAx>
        <c:axId val="2328320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328166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CA" dirty="0" smtClean="0"/>
              <a:t>Age</a:t>
            </a:r>
            <a:endParaRPr lang="en-CA" dirty="0"/>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18-25</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Age of Participant</c:v>
                </c:pt>
              </c:strCache>
            </c:strRef>
          </c:cat>
          <c:val>
            <c:numRef>
              <c:f>Sheet1!$B$2</c:f>
              <c:numCache>
                <c:formatCode>General</c:formatCode>
                <c:ptCount val="1"/>
                <c:pt idx="0">
                  <c:v>30</c:v>
                </c:pt>
              </c:numCache>
            </c:numRef>
          </c:val>
        </c:ser>
        <c:ser>
          <c:idx val="1"/>
          <c:order val="1"/>
          <c:tx>
            <c:strRef>
              <c:f>Sheet1!$C$1</c:f>
              <c:strCache>
                <c:ptCount val="1"/>
                <c:pt idx="0">
                  <c:v>26-35</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Age of Participant</c:v>
                </c:pt>
              </c:strCache>
            </c:strRef>
          </c:cat>
          <c:val>
            <c:numRef>
              <c:f>Sheet1!$C$2</c:f>
              <c:numCache>
                <c:formatCode>General</c:formatCode>
                <c:ptCount val="1"/>
                <c:pt idx="0">
                  <c:v>100</c:v>
                </c:pt>
              </c:numCache>
            </c:numRef>
          </c:val>
        </c:ser>
        <c:ser>
          <c:idx val="2"/>
          <c:order val="2"/>
          <c:tx>
            <c:strRef>
              <c:f>Sheet1!$D$1</c:f>
              <c:strCache>
                <c:ptCount val="1"/>
                <c:pt idx="0">
                  <c:v>36-45</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Age of Participant</c:v>
                </c:pt>
              </c:strCache>
            </c:strRef>
          </c:cat>
          <c:val>
            <c:numRef>
              <c:f>Sheet1!$D$2</c:f>
              <c:numCache>
                <c:formatCode>General</c:formatCode>
                <c:ptCount val="1"/>
                <c:pt idx="0">
                  <c:v>105</c:v>
                </c:pt>
              </c:numCache>
            </c:numRef>
          </c:val>
        </c:ser>
        <c:ser>
          <c:idx val="3"/>
          <c:order val="3"/>
          <c:tx>
            <c:strRef>
              <c:f>Sheet1!$E$1</c:f>
              <c:strCache>
                <c:ptCount val="1"/>
                <c:pt idx="0">
                  <c:v>46-55</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Age of Participant</c:v>
                </c:pt>
              </c:strCache>
            </c:strRef>
          </c:cat>
          <c:val>
            <c:numRef>
              <c:f>Sheet1!$E$2</c:f>
              <c:numCache>
                <c:formatCode>General</c:formatCode>
                <c:ptCount val="1"/>
                <c:pt idx="0">
                  <c:v>101</c:v>
                </c:pt>
              </c:numCache>
            </c:numRef>
          </c:val>
        </c:ser>
        <c:ser>
          <c:idx val="4"/>
          <c:order val="4"/>
          <c:tx>
            <c:strRef>
              <c:f>Sheet1!$F$1</c:f>
              <c:strCache>
                <c:ptCount val="1"/>
                <c:pt idx="0">
                  <c:v>56-65</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Age of Participant</c:v>
                </c:pt>
              </c:strCache>
            </c:strRef>
          </c:cat>
          <c:val>
            <c:numRef>
              <c:f>Sheet1!$F$2</c:f>
              <c:numCache>
                <c:formatCode>General</c:formatCode>
                <c:ptCount val="1"/>
                <c:pt idx="0">
                  <c:v>56</c:v>
                </c:pt>
              </c:numCache>
            </c:numRef>
          </c:val>
        </c:ser>
        <c:ser>
          <c:idx val="5"/>
          <c:order val="5"/>
          <c:tx>
            <c:strRef>
              <c:f>Sheet1!$G$1</c:f>
              <c:strCache>
                <c:ptCount val="1"/>
                <c:pt idx="0">
                  <c:v>66-75</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Age of Participant</c:v>
                </c:pt>
              </c:strCache>
            </c:strRef>
          </c:cat>
          <c:val>
            <c:numRef>
              <c:f>Sheet1!$G$2</c:f>
              <c:numCache>
                <c:formatCode>General</c:formatCode>
                <c:ptCount val="1"/>
                <c:pt idx="0">
                  <c:v>28</c:v>
                </c:pt>
              </c:numCache>
            </c:numRef>
          </c:val>
        </c:ser>
        <c:ser>
          <c:idx val="6"/>
          <c:order val="6"/>
          <c:tx>
            <c:strRef>
              <c:f>Sheet1!$H$1</c:f>
              <c:strCache>
                <c:ptCount val="1"/>
                <c:pt idx="0">
                  <c:v>76-over</c:v>
                </c:pt>
              </c:strCache>
            </c:strRef>
          </c:tx>
          <c:spPr>
            <a:solidFill>
              <a:schemeClr val="accent1">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Age of Participant</c:v>
                </c:pt>
              </c:strCache>
            </c:strRef>
          </c:cat>
          <c:val>
            <c:numRef>
              <c:f>Sheet1!$H$2</c:f>
              <c:numCache>
                <c:formatCode>General</c:formatCode>
                <c:ptCount val="1"/>
                <c:pt idx="0">
                  <c:v>13</c:v>
                </c:pt>
              </c:numCache>
            </c:numRef>
          </c:val>
        </c:ser>
        <c:dLbls>
          <c:dLblPos val="inEnd"/>
          <c:showLegendKey val="0"/>
          <c:showVal val="1"/>
          <c:showCatName val="0"/>
          <c:showSerName val="0"/>
          <c:showPercent val="0"/>
          <c:showBubbleSize val="0"/>
        </c:dLbls>
        <c:gapWidth val="65"/>
        <c:axId val="23348352"/>
        <c:axId val="23349888"/>
      </c:barChart>
      <c:catAx>
        <c:axId val="2334835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0" i="0" u="none" strike="noStrike" kern="1200" cap="all" baseline="0">
                <a:solidFill>
                  <a:schemeClr val="dk1">
                    <a:lumMod val="75000"/>
                    <a:lumOff val="25000"/>
                  </a:schemeClr>
                </a:solidFill>
                <a:latin typeface="+mn-lt"/>
                <a:ea typeface="+mn-ea"/>
                <a:cs typeface="+mn-cs"/>
              </a:defRPr>
            </a:pPr>
            <a:endParaRPr lang="en-US"/>
          </a:p>
        </c:txPr>
        <c:crossAx val="23349888"/>
        <c:crosses val="autoZero"/>
        <c:auto val="1"/>
        <c:lblAlgn val="ctr"/>
        <c:lblOffset val="100"/>
        <c:noMultiLvlLbl val="0"/>
      </c:catAx>
      <c:valAx>
        <c:axId val="233498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3348352"/>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CA" dirty="0" smtClean="0"/>
              <a:t>Language</a:t>
            </a:r>
            <a:endParaRPr lang="en-CA" dirty="0"/>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Excellent</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English Language Proficiency</c:v>
                </c:pt>
              </c:strCache>
            </c:strRef>
          </c:cat>
          <c:val>
            <c:numRef>
              <c:f>Sheet1!$B$2</c:f>
              <c:numCache>
                <c:formatCode>General</c:formatCode>
                <c:ptCount val="1"/>
                <c:pt idx="0">
                  <c:v>16</c:v>
                </c:pt>
              </c:numCache>
            </c:numRef>
          </c:val>
        </c:ser>
        <c:ser>
          <c:idx val="1"/>
          <c:order val="1"/>
          <c:tx>
            <c:strRef>
              <c:f>Sheet1!$C$1</c:f>
              <c:strCache>
                <c:ptCount val="1"/>
                <c:pt idx="0">
                  <c:v>Very Good</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English Language Proficiency</c:v>
                </c:pt>
              </c:strCache>
            </c:strRef>
          </c:cat>
          <c:val>
            <c:numRef>
              <c:f>Sheet1!$C$2</c:f>
              <c:numCache>
                <c:formatCode>General</c:formatCode>
                <c:ptCount val="1"/>
                <c:pt idx="0">
                  <c:v>28</c:v>
                </c:pt>
              </c:numCache>
            </c:numRef>
          </c:val>
        </c:ser>
        <c:ser>
          <c:idx val="2"/>
          <c:order val="2"/>
          <c:tx>
            <c:strRef>
              <c:f>Sheet1!$D$1</c:f>
              <c:strCache>
                <c:ptCount val="1"/>
                <c:pt idx="0">
                  <c:v>Good</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English Language Proficiency</c:v>
                </c:pt>
              </c:strCache>
            </c:strRef>
          </c:cat>
          <c:val>
            <c:numRef>
              <c:f>Sheet1!$D$2</c:f>
              <c:numCache>
                <c:formatCode>General</c:formatCode>
                <c:ptCount val="1"/>
                <c:pt idx="0">
                  <c:v>102</c:v>
                </c:pt>
              </c:numCache>
            </c:numRef>
          </c:val>
        </c:ser>
        <c:ser>
          <c:idx val="3"/>
          <c:order val="3"/>
          <c:tx>
            <c:strRef>
              <c:f>Sheet1!$E$1</c:f>
              <c:strCache>
                <c:ptCount val="1"/>
                <c:pt idx="0">
                  <c:v>Average</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English Language Proficiency</c:v>
                </c:pt>
              </c:strCache>
            </c:strRef>
          </c:cat>
          <c:val>
            <c:numRef>
              <c:f>Sheet1!$E$2</c:f>
              <c:numCache>
                <c:formatCode>General</c:formatCode>
                <c:ptCount val="1"/>
                <c:pt idx="0">
                  <c:v>141</c:v>
                </c:pt>
              </c:numCache>
            </c:numRef>
          </c:val>
        </c:ser>
        <c:ser>
          <c:idx val="4"/>
          <c:order val="4"/>
          <c:tx>
            <c:strRef>
              <c:f>Sheet1!$F$1</c:f>
              <c:strCache>
                <c:ptCount val="1"/>
                <c:pt idx="0">
                  <c:v>Poor</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English Language Proficiency</c:v>
                </c:pt>
              </c:strCache>
            </c:strRef>
          </c:cat>
          <c:val>
            <c:numRef>
              <c:f>Sheet1!$F$2</c:f>
              <c:numCache>
                <c:formatCode>General</c:formatCode>
                <c:ptCount val="1"/>
                <c:pt idx="0">
                  <c:v>104</c:v>
                </c:pt>
              </c:numCache>
            </c:numRef>
          </c:val>
        </c:ser>
        <c:ser>
          <c:idx val="5"/>
          <c:order val="5"/>
          <c:tx>
            <c:strRef>
              <c:f>Sheet1!$G$1</c:f>
              <c:strCache>
                <c:ptCount val="1"/>
                <c:pt idx="0">
                  <c:v>Very Poor</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English Language Proficiency</c:v>
                </c:pt>
              </c:strCache>
            </c:strRef>
          </c:cat>
          <c:val>
            <c:numRef>
              <c:f>Sheet1!$G$2</c:f>
              <c:numCache>
                <c:formatCode>General</c:formatCode>
                <c:ptCount val="1"/>
                <c:pt idx="0">
                  <c:v>44</c:v>
                </c:pt>
              </c:numCache>
            </c:numRef>
          </c:val>
        </c:ser>
        <c:ser>
          <c:idx val="6"/>
          <c:order val="6"/>
          <c:tx>
            <c:strRef>
              <c:f>Sheet1!$H$1</c:f>
              <c:strCache>
                <c:ptCount val="1"/>
                <c:pt idx="0">
                  <c:v>Blank</c:v>
                </c:pt>
              </c:strCache>
            </c:strRef>
          </c:tx>
          <c:spPr>
            <a:solidFill>
              <a:schemeClr val="accent1">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f>
              <c:strCache>
                <c:ptCount val="1"/>
                <c:pt idx="0">
                  <c:v>English Language Proficiency</c:v>
                </c:pt>
              </c:strCache>
            </c:strRef>
          </c:cat>
          <c:val>
            <c:numRef>
              <c:f>Sheet1!$H$2</c:f>
              <c:numCache>
                <c:formatCode>General</c:formatCode>
                <c:ptCount val="1"/>
                <c:pt idx="0">
                  <c:v>4</c:v>
                </c:pt>
              </c:numCache>
            </c:numRef>
          </c:val>
        </c:ser>
        <c:dLbls>
          <c:dLblPos val="inEnd"/>
          <c:showLegendKey val="0"/>
          <c:showVal val="1"/>
          <c:showCatName val="0"/>
          <c:showSerName val="0"/>
          <c:showPercent val="0"/>
          <c:showBubbleSize val="0"/>
        </c:dLbls>
        <c:gapWidth val="65"/>
        <c:axId val="23890176"/>
        <c:axId val="23900160"/>
      </c:barChart>
      <c:catAx>
        <c:axId val="238901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0" i="0" u="none" strike="noStrike" kern="1200" cap="all" baseline="0">
                <a:solidFill>
                  <a:schemeClr val="dk1">
                    <a:lumMod val="75000"/>
                    <a:lumOff val="25000"/>
                  </a:schemeClr>
                </a:solidFill>
                <a:latin typeface="+mn-lt"/>
                <a:ea typeface="+mn-ea"/>
                <a:cs typeface="+mn-cs"/>
              </a:defRPr>
            </a:pPr>
            <a:endParaRPr lang="en-US"/>
          </a:p>
        </c:txPr>
        <c:crossAx val="23900160"/>
        <c:crosses val="autoZero"/>
        <c:auto val="1"/>
        <c:lblAlgn val="ctr"/>
        <c:lblOffset val="100"/>
        <c:noMultiLvlLbl val="0"/>
      </c:catAx>
      <c:valAx>
        <c:axId val="239001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389017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CA"/>
              <a:t>Information Attitude</a:t>
            </a: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Strongly Agree</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Find the info</c:v>
                </c:pt>
                <c:pt idx="1">
                  <c:v>Frustration</c:v>
                </c:pt>
                <c:pt idx="2">
                  <c:v>Understand info</c:v>
                </c:pt>
                <c:pt idx="3">
                  <c:v>Info is useful</c:v>
                </c:pt>
              </c:strCache>
            </c:strRef>
          </c:cat>
          <c:val>
            <c:numRef>
              <c:f>Sheet1!$B$2:$B$5</c:f>
              <c:numCache>
                <c:formatCode>General</c:formatCode>
                <c:ptCount val="4"/>
                <c:pt idx="0">
                  <c:v>37</c:v>
                </c:pt>
                <c:pt idx="1">
                  <c:v>21</c:v>
                </c:pt>
                <c:pt idx="2">
                  <c:v>33</c:v>
                </c:pt>
                <c:pt idx="3">
                  <c:v>45</c:v>
                </c:pt>
              </c:numCache>
            </c:numRef>
          </c:val>
        </c:ser>
        <c:ser>
          <c:idx val="1"/>
          <c:order val="1"/>
          <c:tx>
            <c:strRef>
              <c:f>Sheet1!$C$1</c:f>
              <c:strCache>
                <c:ptCount val="1"/>
                <c:pt idx="0">
                  <c:v>Agree</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Find the info</c:v>
                </c:pt>
                <c:pt idx="1">
                  <c:v>Frustration</c:v>
                </c:pt>
                <c:pt idx="2">
                  <c:v>Understand info</c:v>
                </c:pt>
                <c:pt idx="3">
                  <c:v>Info is useful</c:v>
                </c:pt>
              </c:strCache>
            </c:strRef>
          </c:cat>
          <c:val>
            <c:numRef>
              <c:f>Sheet1!$C$2:$C$5</c:f>
              <c:numCache>
                <c:formatCode>General</c:formatCode>
                <c:ptCount val="4"/>
                <c:pt idx="0">
                  <c:v>322</c:v>
                </c:pt>
                <c:pt idx="1">
                  <c:v>188</c:v>
                </c:pt>
                <c:pt idx="2">
                  <c:v>281</c:v>
                </c:pt>
                <c:pt idx="3">
                  <c:v>320</c:v>
                </c:pt>
              </c:numCache>
            </c:numRef>
          </c:val>
        </c:ser>
        <c:ser>
          <c:idx val="2"/>
          <c:order val="2"/>
          <c:tx>
            <c:strRef>
              <c:f>Sheet1!$D$1</c:f>
              <c:strCache>
                <c:ptCount val="1"/>
                <c:pt idx="0">
                  <c:v>Disagree</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Find the info</c:v>
                </c:pt>
                <c:pt idx="1">
                  <c:v>Frustration</c:v>
                </c:pt>
                <c:pt idx="2">
                  <c:v>Understand info</c:v>
                </c:pt>
                <c:pt idx="3">
                  <c:v>Info is useful</c:v>
                </c:pt>
              </c:strCache>
            </c:strRef>
          </c:cat>
          <c:val>
            <c:numRef>
              <c:f>Sheet1!$D$2:$D$5</c:f>
              <c:numCache>
                <c:formatCode>General</c:formatCode>
                <c:ptCount val="4"/>
                <c:pt idx="0">
                  <c:v>58</c:v>
                </c:pt>
                <c:pt idx="1">
                  <c:v>192</c:v>
                </c:pt>
                <c:pt idx="2">
                  <c:v>103</c:v>
                </c:pt>
                <c:pt idx="3">
                  <c:v>50</c:v>
                </c:pt>
              </c:numCache>
            </c:numRef>
          </c:val>
        </c:ser>
        <c:ser>
          <c:idx val="3"/>
          <c:order val="3"/>
          <c:tx>
            <c:strRef>
              <c:f>Sheet1!$E$1</c:f>
              <c:strCache>
                <c:ptCount val="1"/>
                <c:pt idx="0">
                  <c:v>Strongly Disagree</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Find the info</c:v>
                </c:pt>
                <c:pt idx="1">
                  <c:v>Frustration</c:v>
                </c:pt>
                <c:pt idx="2">
                  <c:v>Understand info</c:v>
                </c:pt>
                <c:pt idx="3">
                  <c:v>Info is useful</c:v>
                </c:pt>
              </c:strCache>
            </c:strRef>
          </c:cat>
          <c:val>
            <c:numRef>
              <c:f>Sheet1!$E$2:$E$5</c:f>
              <c:numCache>
                <c:formatCode>General</c:formatCode>
                <c:ptCount val="4"/>
                <c:pt idx="0">
                  <c:v>7</c:v>
                </c:pt>
                <c:pt idx="1">
                  <c:v>21</c:v>
                </c:pt>
                <c:pt idx="2">
                  <c:v>7</c:v>
                </c:pt>
                <c:pt idx="3">
                  <c:v>5</c:v>
                </c:pt>
              </c:numCache>
            </c:numRef>
          </c:val>
        </c:ser>
        <c:dLbls>
          <c:dLblPos val="inEnd"/>
          <c:showLegendKey val="0"/>
          <c:showVal val="1"/>
          <c:showCatName val="0"/>
          <c:showSerName val="0"/>
          <c:showPercent val="0"/>
          <c:showBubbleSize val="0"/>
        </c:dLbls>
        <c:gapWidth val="65"/>
        <c:axId val="23961600"/>
        <c:axId val="23963904"/>
      </c:barChart>
      <c:catAx>
        <c:axId val="239616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0" i="0" u="none" strike="noStrike" kern="1200" cap="all" baseline="0">
                <a:solidFill>
                  <a:schemeClr val="dk1">
                    <a:lumMod val="75000"/>
                    <a:lumOff val="25000"/>
                  </a:schemeClr>
                </a:solidFill>
                <a:latin typeface="+mn-lt"/>
                <a:ea typeface="+mn-ea"/>
                <a:cs typeface="+mn-cs"/>
              </a:defRPr>
            </a:pPr>
            <a:endParaRPr lang="en-US"/>
          </a:p>
        </c:txPr>
        <c:crossAx val="23963904"/>
        <c:crosses val="autoZero"/>
        <c:auto val="1"/>
        <c:lblAlgn val="ctr"/>
        <c:lblOffset val="100"/>
        <c:noMultiLvlLbl val="0"/>
      </c:catAx>
      <c:valAx>
        <c:axId val="2396390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396160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DB2B7E-FE51-45F5-9974-77CDA9DC33AC}" type="datetimeFigureOut">
              <a:rPr lang="en-CA" smtClean="0"/>
              <a:t>03/05/2016</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A2BCCF-585F-4A20-8269-1A461EEBA213}" type="slidenum">
              <a:rPr lang="en-CA" smtClean="0"/>
              <a:t>‹#›</a:t>
            </a:fld>
            <a:endParaRPr lang="en-CA"/>
          </a:p>
        </p:txBody>
      </p:sp>
    </p:spTree>
    <p:extLst>
      <p:ext uri="{BB962C8B-B14F-4D97-AF65-F5344CB8AC3E}">
        <p14:creationId xmlns:p14="http://schemas.microsoft.com/office/powerpoint/2010/main" val="1662868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F5A2BCCF-585F-4A20-8269-1A461EEBA213}" type="slidenum">
              <a:rPr lang="en-CA" smtClean="0"/>
              <a:t>1</a:t>
            </a:fld>
            <a:endParaRPr lang="en-CA"/>
          </a:p>
        </p:txBody>
      </p:sp>
    </p:spTree>
    <p:extLst>
      <p:ext uri="{BB962C8B-B14F-4D97-AF65-F5344CB8AC3E}">
        <p14:creationId xmlns:p14="http://schemas.microsoft.com/office/powerpoint/2010/main" val="2896554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D6B3D7-13BF-45AF-80B0-5793E7D56EE3}" type="datetime1">
              <a:rPr lang="en-CA" smtClean="0"/>
              <a:t>03/05/2016</a:t>
            </a:fld>
            <a:endParaRPr lang="en-CA"/>
          </a:p>
        </p:txBody>
      </p:sp>
      <p:sp>
        <p:nvSpPr>
          <p:cNvPr id="5" name="Footer Placeholder 4"/>
          <p:cNvSpPr>
            <a:spLocks noGrp="1"/>
          </p:cNvSpPr>
          <p:nvPr>
            <p:ph type="ftr" sz="quarter" idx="11"/>
          </p:nvPr>
        </p:nvSpPr>
        <p:spPr/>
        <p:txBody>
          <a:bodyPr/>
          <a:lstStyle/>
          <a:p>
            <a:r>
              <a:rPr lang="en-CA" smtClean="0"/>
              <a:t>(c) 2015 David McAtackney</a:t>
            </a:r>
            <a:endParaRPr lang="en-CA"/>
          </a:p>
        </p:txBody>
      </p:sp>
      <p:sp>
        <p:nvSpPr>
          <p:cNvPr id="6" name="Slide Number Placeholder 5"/>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856732814"/>
      </p:ext>
    </p:extLst>
  </p:cSld>
  <p:clrMapOvr>
    <a:masterClrMapping/>
  </p:clrMapOvr>
  <p:extLst mod="1">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745326-38A0-43B1-9A0D-035252222B61}" type="datetime1">
              <a:rPr lang="en-CA" smtClean="0"/>
              <a:t>03/05/2016</a:t>
            </a:fld>
            <a:endParaRPr lang="en-CA"/>
          </a:p>
        </p:txBody>
      </p:sp>
      <p:sp>
        <p:nvSpPr>
          <p:cNvPr id="5" name="Footer Placeholder 4"/>
          <p:cNvSpPr>
            <a:spLocks noGrp="1"/>
          </p:cNvSpPr>
          <p:nvPr>
            <p:ph type="ftr" sz="quarter" idx="11"/>
          </p:nvPr>
        </p:nvSpPr>
        <p:spPr/>
        <p:txBody>
          <a:bodyPr/>
          <a:lstStyle/>
          <a:p>
            <a:r>
              <a:rPr lang="en-CA" smtClean="0"/>
              <a:t>(c) 2015 David McAtackney</a:t>
            </a:r>
            <a:endParaRPr lang="en-CA"/>
          </a:p>
        </p:txBody>
      </p:sp>
      <p:sp>
        <p:nvSpPr>
          <p:cNvPr id="6" name="Slide Number Placeholder 5"/>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2961466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51FA17-CD81-4612-BEC8-46E5A30EC5AE}" type="datetime1">
              <a:rPr lang="en-CA" smtClean="0"/>
              <a:t>03/05/2016</a:t>
            </a:fld>
            <a:endParaRPr lang="en-CA"/>
          </a:p>
        </p:txBody>
      </p:sp>
      <p:sp>
        <p:nvSpPr>
          <p:cNvPr id="5" name="Footer Placeholder 4"/>
          <p:cNvSpPr>
            <a:spLocks noGrp="1"/>
          </p:cNvSpPr>
          <p:nvPr>
            <p:ph type="ftr" sz="quarter" idx="11"/>
          </p:nvPr>
        </p:nvSpPr>
        <p:spPr/>
        <p:txBody>
          <a:bodyPr/>
          <a:lstStyle/>
          <a:p>
            <a:r>
              <a:rPr lang="en-CA" smtClean="0"/>
              <a:t>(c) 2015 David McAtackney</a:t>
            </a:r>
            <a:endParaRPr lang="en-CA"/>
          </a:p>
        </p:txBody>
      </p:sp>
      <p:sp>
        <p:nvSpPr>
          <p:cNvPr id="6" name="Slide Number Placeholder 5"/>
          <p:cNvSpPr>
            <a:spLocks noGrp="1"/>
          </p:cNvSpPr>
          <p:nvPr>
            <p:ph type="sldNum" sz="quarter" idx="12"/>
          </p:nvPr>
        </p:nvSpPr>
        <p:spPr/>
        <p:txBody>
          <a:bodyPr/>
          <a:lstStyle/>
          <a:p>
            <a:fld id="{5E8E93EF-8D03-46CC-A7A0-D608A7782F22}" type="slidenum">
              <a:rPr lang="en-CA" smtClean="0"/>
              <a:t>‹#›</a:t>
            </a:fld>
            <a:endParaRPr lang="en-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34054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D47D8A-50C8-4CE1-8BA8-7E14B18ADEC1}" type="datetime1">
              <a:rPr lang="en-CA" smtClean="0"/>
              <a:t>03/05/2016</a:t>
            </a:fld>
            <a:endParaRPr lang="en-CA"/>
          </a:p>
        </p:txBody>
      </p:sp>
      <p:sp>
        <p:nvSpPr>
          <p:cNvPr id="5" name="Footer Placeholder 4"/>
          <p:cNvSpPr>
            <a:spLocks noGrp="1"/>
          </p:cNvSpPr>
          <p:nvPr>
            <p:ph type="ftr" sz="quarter" idx="11"/>
          </p:nvPr>
        </p:nvSpPr>
        <p:spPr/>
        <p:txBody>
          <a:bodyPr/>
          <a:lstStyle/>
          <a:p>
            <a:r>
              <a:rPr lang="en-CA" smtClean="0"/>
              <a:t>(c) 2015 David McAtackney</a:t>
            </a:r>
            <a:endParaRPr lang="en-CA"/>
          </a:p>
        </p:txBody>
      </p:sp>
      <p:sp>
        <p:nvSpPr>
          <p:cNvPr id="6" name="Slide Number Placeholder 5"/>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30204729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DE78C3-9670-4DF4-A5B6-41A5190AE326}" type="datetime1">
              <a:rPr lang="en-CA" smtClean="0"/>
              <a:t>03/05/2016</a:t>
            </a:fld>
            <a:endParaRPr lang="en-CA"/>
          </a:p>
        </p:txBody>
      </p:sp>
      <p:sp>
        <p:nvSpPr>
          <p:cNvPr id="5" name="Footer Placeholder 4"/>
          <p:cNvSpPr>
            <a:spLocks noGrp="1"/>
          </p:cNvSpPr>
          <p:nvPr>
            <p:ph type="ftr" sz="quarter" idx="11"/>
          </p:nvPr>
        </p:nvSpPr>
        <p:spPr/>
        <p:txBody>
          <a:bodyPr/>
          <a:lstStyle/>
          <a:p>
            <a:r>
              <a:rPr lang="en-CA" smtClean="0"/>
              <a:t>(c) 2015 David McAtackney</a:t>
            </a:r>
            <a:endParaRPr lang="en-CA"/>
          </a:p>
        </p:txBody>
      </p:sp>
      <p:sp>
        <p:nvSpPr>
          <p:cNvPr id="6" name="Slide Number Placeholder 5"/>
          <p:cNvSpPr>
            <a:spLocks noGrp="1"/>
          </p:cNvSpPr>
          <p:nvPr>
            <p:ph type="sldNum" sz="quarter" idx="12"/>
          </p:nvPr>
        </p:nvSpPr>
        <p:spPr/>
        <p:txBody>
          <a:bodyPr/>
          <a:lstStyle/>
          <a:p>
            <a:fld id="{5E8E93EF-8D03-46CC-A7A0-D608A7782F22}"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41063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2CADC1-7E71-452E-A312-6E40BDF7FFBA}" type="datetime1">
              <a:rPr lang="en-CA" smtClean="0"/>
              <a:t>03/05/2016</a:t>
            </a:fld>
            <a:endParaRPr lang="en-CA"/>
          </a:p>
        </p:txBody>
      </p:sp>
      <p:sp>
        <p:nvSpPr>
          <p:cNvPr id="5" name="Footer Placeholder 4"/>
          <p:cNvSpPr>
            <a:spLocks noGrp="1"/>
          </p:cNvSpPr>
          <p:nvPr>
            <p:ph type="ftr" sz="quarter" idx="11"/>
          </p:nvPr>
        </p:nvSpPr>
        <p:spPr/>
        <p:txBody>
          <a:bodyPr/>
          <a:lstStyle/>
          <a:p>
            <a:r>
              <a:rPr lang="en-CA" smtClean="0"/>
              <a:t>(c) 2015 David McAtackney</a:t>
            </a:r>
            <a:endParaRPr lang="en-CA"/>
          </a:p>
        </p:txBody>
      </p:sp>
      <p:sp>
        <p:nvSpPr>
          <p:cNvPr id="6" name="Slide Number Placeholder 5"/>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4259207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433670-96DE-485F-92BC-8A8133F2FB5B}" type="datetime1">
              <a:rPr lang="en-CA" smtClean="0"/>
              <a:t>03/05/2016</a:t>
            </a:fld>
            <a:endParaRPr lang="en-CA"/>
          </a:p>
        </p:txBody>
      </p:sp>
      <p:sp>
        <p:nvSpPr>
          <p:cNvPr id="5" name="Footer Placeholder 4"/>
          <p:cNvSpPr>
            <a:spLocks noGrp="1"/>
          </p:cNvSpPr>
          <p:nvPr>
            <p:ph type="ftr" sz="quarter" idx="11"/>
          </p:nvPr>
        </p:nvSpPr>
        <p:spPr/>
        <p:txBody>
          <a:bodyPr/>
          <a:lstStyle/>
          <a:p>
            <a:r>
              <a:rPr lang="en-CA" smtClean="0"/>
              <a:t>(c) 2015 David McAtackney</a:t>
            </a:r>
            <a:endParaRPr lang="en-CA"/>
          </a:p>
        </p:txBody>
      </p:sp>
      <p:sp>
        <p:nvSpPr>
          <p:cNvPr id="6" name="Slide Number Placeholder 5"/>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9525100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AED17F-4C44-4472-A2A6-8AC563E34D20}" type="datetime1">
              <a:rPr lang="en-CA" smtClean="0"/>
              <a:t>03/05/2016</a:t>
            </a:fld>
            <a:endParaRPr lang="en-CA"/>
          </a:p>
        </p:txBody>
      </p:sp>
      <p:sp>
        <p:nvSpPr>
          <p:cNvPr id="5" name="Footer Placeholder 4"/>
          <p:cNvSpPr>
            <a:spLocks noGrp="1"/>
          </p:cNvSpPr>
          <p:nvPr>
            <p:ph type="ftr" sz="quarter" idx="11"/>
          </p:nvPr>
        </p:nvSpPr>
        <p:spPr/>
        <p:txBody>
          <a:bodyPr/>
          <a:lstStyle/>
          <a:p>
            <a:r>
              <a:rPr lang="en-CA" smtClean="0"/>
              <a:t>(c) 2015 David McAtackney</a:t>
            </a:r>
            <a:endParaRPr lang="en-CA"/>
          </a:p>
        </p:txBody>
      </p:sp>
      <p:sp>
        <p:nvSpPr>
          <p:cNvPr id="6" name="Slide Number Placeholder 5"/>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65511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64EC11-6438-46D7-BE16-638CBB1E8908}" type="datetime1">
              <a:rPr lang="en-CA" smtClean="0"/>
              <a:t>03/05/2016</a:t>
            </a:fld>
            <a:endParaRPr lang="en-CA"/>
          </a:p>
        </p:txBody>
      </p:sp>
      <p:sp>
        <p:nvSpPr>
          <p:cNvPr id="5" name="Footer Placeholder 4"/>
          <p:cNvSpPr>
            <a:spLocks noGrp="1"/>
          </p:cNvSpPr>
          <p:nvPr>
            <p:ph type="ftr" sz="quarter" idx="11"/>
          </p:nvPr>
        </p:nvSpPr>
        <p:spPr/>
        <p:txBody>
          <a:bodyPr/>
          <a:lstStyle/>
          <a:p>
            <a:r>
              <a:rPr lang="en-CA" smtClean="0"/>
              <a:t>(c) 2015 David McAtackney</a:t>
            </a:r>
            <a:endParaRPr lang="en-CA"/>
          </a:p>
        </p:txBody>
      </p:sp>
      <p:sp>
        <p:nvSpPr>
          <p:cNvPr id="6" name="Slide Number Placeholder 5"/>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636304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40B40D-D8DB-4261-84FE-5CCADD5A44C2}" type="datetime1">
              <a:rPr lang="en-CA" smtClean="0"/>
              <a:t>03/05/2016</a:t>
            </a:fld>
            <a:endParaRPr lang="en-CA"/>
          </a:p>
        </p:txBody>
      </p:sp>
      <p:sp>
        <p:nvSpPr>
          <p:cNvPr id="5" name="Footer Placeholder 4"/>
          <p:cNvSpPr>
            <a:spLocks noGrp="1"/>
          </p:cNvSpPr>
          <p:nvPr>
            <p:ph type="ftr" sz="quarter" idx="11"/>
          </p:nvPr>
        </p:nvSpPr>
        <p:spPr/>
        <p:txBody>
          <a:bodyPr/>
          <a:lstStyle/>
          <a:p>
            <a:r>
              <a:rPr lang="en-CA" smtClean="0"/>
              <a:t>(c) 2015 David McAtackney</a:t>
            </a:r>
            <a:endParaRPr lang="en-CA"/>
          </a:p>
        </p:txBody>
      </p:sp>
      <p:sp>
        <p:nvSpPr>
          <p:cNvPr id="6" name="Slide Number Placeholder 5"/>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1334892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EA2CD0-6657-4CED-A40F-58DB70E334F4}" type="datetime1">
              <a:rPr lang="en-CA" smtClean="0"/>
              <a:t>03/05/2016</a:t>
            </a:fld>
            <a:endParaRPr lang="en-CA"/>
          </a:p>
        </p:txBody>
      </p:sp>
      <p:sp>
        <p:nvSpPr>
          <p:cNvPr id="6" name="Footer Placeholder 5"/>
          <p:cNvSpPr>
            <a:spLocks noGrp="1"/>
          </p:cNvSpPr>
          <p:nvPr>
            <p:ph type="ftr" sz="quarter" idx="11"/>
          </p:nvPr>
        </p:nvSpPr>
        <p:spPr/>
        <p:txBody>
          <a:bodyPr/>
          <a:lstStyle/>
          <a:p>
            <a:r>
              <a:rPr lang="en-CA" smtClean="0"/>
              <a:t>(c) 2015 David McAtackney</a:t>
            </a:r>
            <a:endParaRPr lang="en-CA"/>
          </a:p>
        </p:txBody>
      </p:sp>
      <p:sp>
        <p:nvSpPr>
          <p:cNvPr id="7" name="Slide Number Placeholder 6"/>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3750780635"/>
      </p:ext>
    </p:extLst>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AEB3B3-5A61-42F0-8901-56E43010B109}" type="datetime1">
              <a:rPr lang="en-CA" smtClean="0"/>
              <a:t>03/05/2016</a:t>
            </a:fld>
            <a:endParaRPr lang="en-CA"/>
          </a:p>
        </p:txBody>
      </p:sp>
      <p:sp>
        <p:nvSpPr>
          <p:cNvPr id="8" name="Footer Placeholder 7"/>
          <p:cNvSpPr>
            <a:spLocks noGrp="1"/>
          </p:cNvSpPr>
          <p:nvPr>
            <p:ph type="ftr" sz="quarter" idx="11"/>
          </p:nvPr>
        </p:nvSpPr>
        <p:spPr/>
        <p:txBody>
          <a:bodyPr/>
          <a:lstStyle/>
          <a:p>
            <a:r>
              <a:rPr lang="en-CA" smtClean="0"/>
              <a:t>(c) 2015 David McAtackney</a:t>
            </a:r>
            <a:endParaRPr lang="en-CA"/>
          </a:p>
        </p:txBody>
      </p:sp>
      <p:sp>
        <p:nvSpPr>
          <p:cNvPr id="9" name="Slide Number Placeholder 8"/>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789110958"/>
      </p:ext>
    </p:extLst>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3848FB8-5874-4993-BD3C-98DC83B0392C}" type="datetime1">
              <a:rPr lang="en-CA" smtClean="0"/>
              <a:t>03/05/2016</a:t>
            </a:fld>
            <a:endParaRPr lang="en-CA"/>
          </a:p>
        </p:txBody>
      </p:sp>
      <p:sp>
        <p:nvSpPr>
          <p:cNvPr id="4" name="Footer Placeholder 3"/>
          <p:cNvSpPr>
            <a:spLocks noGrp="1"/>
          </p:cNvSpPr>
          <p:nvPr>
            <p:ph type="ftr" sz="quarter" idx="11"/>
          </p:nvPr>
        </p:nvSpPr>
        <p:spPr/>
        <p:txBody>
          <a:bodyPr/>
          <a:lstStyle/>
          <a:p>
            <a:r>
              <a:rPr lang="en-CA" smtClean="0"/>
              <a:t>(c) 2015 David McAtackney</a:t>
            </a:r>
            <a:endParaRPr lang="en-CA"/>
          </a:p>
        </p:txBody>
      </p:sp>
      <p:sp>
        <p:nvSpPr>
          <p:cNvPr id="5" name="Slide Number Placeholder 4"/>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3108249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9E1CDA-3986-4BC1-8546-699E5BC663A1}" type="datetime1">
              <a:rPr lang="en-CA" smtClean="0"/>
              <a:t>03/05/2016</a:t>
            </a:fld>
            <a:endParaRPr lang="en-CA"/>
          </a:p>
        </p:txBody>
      </p:sp>
      <p:sp>
        <p:nvSpPr>
          <p:cNvPr id="3" name="Footer Placeholder 2"/>
          <p:cNvSpPr>
            <a:spLocks noGrp="1"/>
          </p:cNvSpPr>
          <p:nvPr>
            <p:ph type="ftr" sz="quarter" idx="11"/>
          </p:nvPr>
        </p:nvSpPr>
        <p:spPr/>
        <p:txBody>
          <a:bodyPr/>
          <a:lstStyle/>
          <a:p>
            <a:r>
              <a:rPr lang="en-CA" smtClean="0"/>
              <a:t>(c) 2015 David McAtackney</a:t>
            </a:r>
            <a:endParaRPr lang="en-CA"/>
          </a:p>
        </p:txBody>
      </p:sp>
      <p:sp>
        <p:nvSpPr>
          <p:cNvPr id="4" name="Slide Number Placeholder 3"/>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1801510587"/>
      </p:ext>
    </p:extLst>
  </p:cSld>
  <p:clrMapOvr>
    <a:masterClrMapping/>
  </p:clrMapOvr>
  <p:extLst mod="1">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294D0C-DAE7-47E8-A5CF-F25A61980470}" type="datetime1">
              <a:rPr lang="en-CA" smtClean="0"/>
              <a:t>03/05/2016</a:t>
            </a:fld>
            <a:endParaRPr lang="en-CA"/>
          </a:p>
        </p:txBody>
      </p:sp>
      <p:sp>
        <p:nvSpPr>
          <p:cNvPr id="6" name="Footer Placeholder 5"/>
          <p:cNvSpPr>
            <a:spLocks noGrp="1"/>
          </p:cNvSpPr>
          <p:nvPr>
            <p:ph type="ftr" sz="quarter" idx="11"/>
          </p:nvPr>
        </p:nvSpPr>
        <p:spPr/>
        <p:txBody>
          <a:bodyPr/>
          <a:lstStyle/>
          <a:p>
            <a:r>
              <a:rPr lang="en-CA" smtClean="0"/>
              <a:t>(c) 2015 David McAtackney</a:t>
            </a:r>
            <a:endParaRPr lang="en-CA"/>
          </a:p>
        </p:txBody>
      </p:sp>
      <p:sp>
        <p:nvSpPr>
          <p:cNvPr id="7" name="Slide Number Placeholder 6"/>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2054244567"/>
      </p:ext>
    </p:extLst>
  </p:cSld>
  <p:clrMapOvr>
    <a:masterClrMapping/>
  </p:clrMapOvr>
  <p:extLst mod="1">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3788D4-4A39-4C4E-8612-B5627CC4CFAD}" type="datetime1">
              <a:rPr lang="en-CA" smtClean="0"/>
              <a:t>03/05/2016</a:t>
            </a:fld>
            <a:endParaRPr lang="en-CA"/>
          </a:p>
        </p:txBody>
      </p:sp>
      <p:sp>
        <p:nvSpPr>
          <p:cNvPr id="6" name="Footer Placeholder 5"/>
          <p:cNvSpPr>
            <a:spLocks noGrp="1"/>
          </p:cNvSpPr>
          <p:nvPr>
            <p:ph type="ftr" sz="quarter" idx="11"/>
          </p:nvPr>
        </p:nvSpPr>
        <p:spPr/>
        <p:txBody>
          <a:bodyPr/>
          <a:lstStyle/>
          <a:p>
            <a:r>
              <a:rPr lang="en-US" smtClean="0"/>
              <a:t>(c) 2015 David McAtackney</a:t>
            </a:r>
            <a:endParaRPr lang="en-US" dirty="0"/>
          </a:p>
        </p:txBody>
      </p:sp>
      <p:sp>
        <p:nvSpPr>
          <p:cNvPr id="7" name="Slide Number Placeholder 6"/>
          <p:cNvSpPr>
            <a:spLocks noGrp="1"/>
          </p:cNvSpPr>
          <p:nvPr>
            <p:ph type="sldNum" sz="quarter" idx="12"/>
          </p:nvPr>
        </p:nvSpPr>
        <p:spPr/>
        <p:txBody>
          <a:bodyPr/>
          <a:lstStyle/>
          <a:p>
            <a:fld id="{5E8E93EF-8D03-46CC-A7A0-D608A7782F22}" type="slidenum">
              <a:rPr lang="en-CA" smtClean="0"/>
              <a:t>‹#›</a:t>
            </a:fld>
            <a:endParaRPr lang="en-CA"/>
          </a:p>
        </p:txBody>
      </p:sp>
    </p:spTree>
    <p:extLst>
      <p:ext uri="{BB962C8B-B14F-4D97-AF65-F5344CB8AC3E}">
        <p14:creationId xmlns:p14="http://schemas.microsoft.com/office/powerpoint/2010/main" val="3459158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69C7893-38B5-4008-AEB8-1A1DC3CCEEDE}" type="datetime1">
              <a:rPr lang="en-CA" smtClean="0"/>
              <a:t>03/05/2016</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CA" smtClean="0"/>
              <a:t>(c) 2015 David McAtackney</a:t>
            </a:r>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E8E93EF-8D03-46CC-A7A0-D608A7782F22}" type="slidenum">
              <a:rPr lang="en-CA" smtClean="0"/>
              <a:t>‹#›</a:t>
            </a:fld>
            <a:endParaRPr lang="en-CA"/>
          </a:p>
        </p:txBody>
      </p:sp>
    </p:spTree>
    <p:extLst>
      <p:ext uri="{BB962C8B-B14F-4D97-AF65-F5344CB8AC3E}">
        <p14:creationId xmlns:p14="http://schemas.microsoft.com/office/powerpoint/2010/main" val="2850725291"/>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david.mcatackney@alumni.ubc.ca" TargetMode="External"/><Relationship Id="rId2" Type="http://schemas.openxmlformats.org/officeDocument/2006/relationships/hyperlink" Target="mailto:Deborah.Thomas@bpl.bc.ca"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Information Seeking Behaviour</a:t>
            </a:r>
            <a:endParaRPr lang="en-CA" dirty="0"/>
          </a:p>
        </p:txBody>
      </p:sp>
      <p:sp>
        <p:nvSpPr>
          <p:cNvPr id="3" name="Subtitle 2"/>
          <p:cNvSpPr>
            <a:spLocks noGrp="1"/>
          </p:cNvSpPr>
          <p:nvPr>
            <p:ph type="subTitle" idx="1"/>
          </p:nvPr>
        </p:nvSpPr>
        <p:spPr>
          <a:xfrm>
            <a:off x="1507067" y="4507605"/>
            <a:ext cx="7766936" cy="1184857"/>
          </a:xfrm>
        </p:spPr>
        <p:txBody>
          <a:bodyPr>
            <a:normAutofit/>
          </a:bodyPr>
          <a:lstStyle/>
          <a:p>
            <a:r>
              <a:rPr lang="en-CA" dirty="0" smtClean="0"/>
              <a:t>A Survey of </a:t>
            </a:r>
            <a:r>
              <a:rPr lang="en-CA" dirty="0"/>
              <a:t>R</a:t>
            </a:r>
            <a:r>
              <a:rPr lang="en-CA" dirty="0" smtClean="0"/>
              <a:t>ecently Arrived Immigrants in the Burnaby Area</a:t>
            </a:r>
          </a:p>
          <a:p>
            <a:endParaRPr lang="en-CA" dirty="0" smtClean="0"/>
          </a:p>
        </p:txBody>
      </p:sp>
      <p:sp>
        <p:nvSpPr>
          <p:cNvPr id="4" name="Footer Placeholder 3"/>
          <p:cNvSpPr>
            <a:spLocks noGrp="1"/>
          </p:cNvSpPr>
          <p:nvPr>
            <p:ph type="ftr" sz="quarter" idx="11"/>
          </p:nvPr>
        </p:nvSpPr>
        <p:spPr/>
        <p:txBody>
          <a:bodyPr/>
          <a:lstStyle/>
          <a:p>
            <a:r>
              <a:rPr lang="en-CA" smtClean="0"/>
              <a:t>(c) 2015 David McAtackney</a:t>
            </a:r>
            <a:endParaRPr lang="en-CA"/>
          </a:p>
        </p:txBody>
      </p:sp>
    </p:spTree>
    <p:extLst>
      <p:ext uri="{BB962C8B-B14F-4D97-AF65-F5344CB8AC3E}">
        <p14:creationId xmlns:p14="http://schemas.microsoft.com/office/powerpoint/2010/main" val="1006410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Information Sources</a:t>
            </a:r>
            <a:endParaRPr lang="en-CA" dirty="0"/>
          </a:p>
        </p:txBody>
      </p:sp>
      <p:sp>
        <p:nvSpPr>
          <p:cNvPr id="4" name="Content Placeholder 3"/>
          <p:cNvSpPr>
            <a:spLocks noGrp="1"/>
          </p:cNvSpPr>
          <p:nvPr>
            <p:ph sz="half" idx="2"/>
          </p:nvPr>
        </p:nvSpPr>
        <p:spPr>
          <a:xfrm>
            <a:off x="6413678" y="2160589"/>
            <a:ext cx="2860325" cy="3880773"/>
          </a:xfrm>
        </p:spPr>
        <p:txBody>
          <a:bodyPr>
            <a:normAutofit lnSpcReduction="10000"/>
          </a:bodyPr>
          <a:lstStyle/>
          <a:p>
            <a:r>
              <a:rPr lang="en-CA" dirty="0" smtClean="0"/>
              <a:t>The majority of peoples appear to be using a wide spectrum of sources</a:t>
            </a:r>
          </a:p>
          <a:p>
            <a:pPr lvl="1"/>
            <a:r>
              <a:rPr lang="en-CA" dirty="0" smtClean="0"/>
              <a:t>Majorities for “agree” across all the options listed</a:t>
            </a:r>
          </a:p>
          <a:p>
            <a:pPr lvl="1"/>
            <a:r>
              <a:rPr lang="en-CA" dirty="0" smtClean="0"/>
              <a:t>Family had the largest “strongly agree” result </a:t>
            </a:r>
          </a:p>
          <a:p>
            <a:pPr lvl="1"/>
            <a:r>
              <a:rPr lang="en-CA" dirty="0" smtClean="0"/>
              <a:t>Mainstream media had the largest “strongly disagree” result</a:t>
            </a:r>
            <a:endParaRPr lang="en-CA"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157526375"/>
              </p:ext>
            </p:extLst>
          </p:nvPr>
        </p:nvGraphicFramePr>
        <p:xfrm>
          <a:off x="692612" y="1718136"/>
          <a:ext cx="5426075" cy="4151722"/>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r>
              <a:rPr lang="en-CA" smtClean="0"/>
              <a:t>(c) 2015 David McAtackney</a:t>
            </a:r>
            <a:endParaRPr lang="en-CA"/>
          </a:p>
        </p:txBody>
      </p:sp>
    </p:spTree>
    <p:extLst>
      <p:ext uri="{BB962C8B-B14F-4D97-AF65-F5344CB8AC3E}">
        <p14:creationId xmlns:p14="http://schemas.microsoft.com/office/powerpoint/2010/main" val="658759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Information Amount</a:t>
            </a:r>
            <a:endParaRPr lang="en-CA"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835809530"/>
              </p:ext>
            </p:extLst>
          </p:nvPr>
        </p:nvGraphicFramePr>
        <p:xfrm>
          <a:off x="838199" y="1825625"/>
          <a:ext cx="6051997"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p:cNvSpPr>
            <a:spLocks noGrp="1"/>
          </p:cNvSpPr>
          <p:nvPr>
            <p:ph sz="half" idx="2"/>
          </p:nvPr>
        </p:nvSpPr>
        <p:spPr>
          <a:xfrm>
            <a:off x="6975987" y="1825625"/>
            <a:ext cx="4377813" cy="4351338"/>
          </a:xfrm>
        </p:spPr>
        <p:txBody>
          <a:bodyPr>
            <a:normAutofit lnSpcReduction="10000"/>
          </a:bodyPr>
          <a:lstStyle/>
          <a:p>
            <a:r>
              <a:rPr lang="en-CA" sz="2000" dirty="0" smtClean="0"/>
              <a:t>Information Amount</a:t>
            </a:r>
          </a:p>
          <a:p>
            <a:pPr lvl="1"/>
            <a:r>
              <a:rPr lang="en-CA" sz="1800" dirty="0" smtClean="0"/>
              <a:t>Positive results Overall</a:t>
            </a:r>
          </a:p>
          <a:p>
            <a:pPr lvl="2"/>
            <a:r>
              <a:rPr lang="en-CA" sz="1600" dirty="0" smtClean="0"/>
              <a:t>Highest % returns were in the “Very Good” and “Good” categories</a:t>
            </a:r>
          </a:p>
          <a:p>
            <a:pPr lvl="1"/>
            <a:r>
              <a:rPr lang="en-CA" sz="1800" dirty="0" smtClean="0"/>
              <a:t>Average, Poor and Very Poor results</a:t>
            </a:r>
          </a:p>
          <a:p>
            <a:pPr lvl="2"/>
            <a:r>
              <a:rPr lang="en-CA" sz="1600" dirty="0" smtClean="0"/>
              <a:t>Republic of Korea participants – a higher than average percentage</a:t>
            </a:r>
          </a:p>
          <a:p>
            <a:pPr lvl="2"/>
            <a:r>
              <a:rPr lang="en-CA" sz="1600" dirty="0" smtClean="0"/>
              <a:t>Participants 56-over struggling</a:t>
            </a:r>
          </a:p>
          <a:p>
            <a:pPr lvl="2"/>
            <a:r>
              <a:rPr lang="en-CA" sz="1600" dirty="0" smtClean="0"/>
              <a:t>17 of the 20 participants who choose “poor” and “very poor” are recent </a:t>
            </a:r>
            <a:r>
              <a:rPr lang="en-CA" sz="1600" dirty="0" smtClean="0"/>
              <a:t>immigrants</a:t>
            </a:r>
          </a:p>
          <a:p>
            <a:pPr marL="914400" lvl="2" indent="0">
              <a:buNone/>
            </a:pPr>
            <a:endParaRPr lang="en-CA" dirty="0" smtClean="0"/>
          </a:p>
          <a:p>
            <a:pPr marL="0" indent="0">
              <a:buNone/>
            </a:pPr>
            <a:endParaRPr lang="en-CA" dirty="0"/>
          </a:p>
        </p:txBody>
      </p:sp>
      <p:sp>
        <p:nvSpPr>
          <p:cNvPr id="3" name="Footer Placeholder 2"/>
          <p:cNvSpPr>
            <a:spLocks noGrp="1"/>
          </p:cNvSpPr>
          <p:nvPr>
            <p:ph type="ftr" sz="quarter" idx="11"/>
          </p:nvPr>
        </p:nvSpPr>
        <p:spPr>
          <a:xfrm>
            <a:off x="618341" y="6218342"/>
            <a:ext cx="6297612" cy="365125"/>
          </a:xfrm>
        </p:spPr>
        <p:txBody>
          <a:bodyPr/>
          <a:lstStyle/>
          <a:p>
            <a:r>
              <a:rPr lang="en-CA" smtClean="0"/>
              <a:t>(c) 2015 David McAtackney</a:t>
            </a:r>
            <a:endParaRPr lang="en-CA"/>
          </a:p>
        </p:txBody>
      </p:sp>
    </p:spTree>
    <p:extLst>
      <p:ext uri="{BB962C8B-B14F-4D97-AF65-F5344CB8AC3E}">
        <p14:creationId xmlns:p14="http://schemas.microsoft.com/office/powerpoint/2010/main" val="42765124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6245"/>
          </a:xfrm>
        </p:spPr>
        <p:txBody>
          <a:bodyPr/>
          <a:lstStyle/>
          <a:p>
            <a:r>
              <a:rPr lang="en-CA" dirty="0" smtClean="0"/>
              <a:t>Information Priorities</a:t>
            </a:r>
            <a:endParaRPr lang="en-CA"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362723428"/>
              </p:ext>
            </p:extLst>
          </p:nvPr>
        </p:nvGraphicFramePr>
        <p:xfrm>
          <a:off x="574624" y="1474839"/>
          <a:ext cx="4183062" cy="461624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2530200029"/>
              </p:ext>
            </p:extLst>
          </p:nvPr>
        </p:nvGraphicFramePr>
        <p:xfrm>
          <a:off x="5030531" y="1519084"/>
          <a:ext cx="4184650" cy="4468762"/>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p:cNvSpPr>
            <a:spLocks noGrp="1"/>
          </p:cNvSpPr>
          <p:nvPr>
            <p:ph type="ftr" sz="quarter" idx="11"/>
          </p:nvPr>
        </p:nvSpPr>
        <p:spPr/>
        <p:txBody>
          <a:bodyPr/>
          <a:lstStyle/>
          <a:p>
            <a:r>
              <a:rPr lang="en-CA" smtClean="0"/>
              <a:t>(c) 2015 David McAtackney</a:t>
            </a:r>
            <a:endParaRPr lang="en-CA"/>
          </a:p>
        </p:txBody>
      </p:sp>
    </p:spTree>
    <p:extLst>
      <p:ext uri="{BB962C8B-B14F-4D97-AF65-F5344CB8AC3E}">
        <p14:creationId xmlns:p14="http://schemas.microsoft.com/office/powerpoint/2010/main" val="2226805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Focus Group Questions and Responses </a:t>
            </a:r>
            <a:br>
              <a:rPr lang="en-US" dirty="0" smtClean="0"/>
            </a:br>
            <a:r>
              <a:rPr lang="en-US" sz="2400" dirty="0" smtClean="0"/>
              <a:t>from the Immigrant Advisory Group of the Burnaby Intercultural Planning Table:</a:t>
            </a:r>
            <a:endParaRPr lang="en-US" sz="2400" dirty="0"/>
          </a:p>
        </p:txBody>
      </p:sp>
      <p:sp>
        <p:nvSpPr>
          <p:cNvPr id="3" name="Content Placeholder 2"/>
          <p:cNvSpPr>
            <a:spLocks noGrp="1"/>
          </p:cNvSpPr>
          <p:nvPr>
            <p:ph idx="1"/>
          </p:nvPr>
        </p:nvSpPr>
        <p:spPr>
          <a:xfrm>
            <a:off x="627037" y="1720470"/>
            <a:ext cx="9387118" cy="4282124"/>
          </a:xfrm>
        </p:spPr>
        <p:txBody>
          <a:bodyPr>
            <a:normAutofit/>
          </a:bodyPr>
          <a:lstStyle/>
          <a:p>
            <a:pPr marL="0" indent="0">
              <a:buNone/>
            </a:pPr>
            <a:endParaRPr lang="en-US" sz="1300" dirty="0" smtClean="0"/>
          </a:p>
          <a:p>
            <a:pPr>
              <a:buAutoNum type="arabicPeriod"/>
            </a:pPr>
            <a:r>
              <a:rPr lang="en-US" sz="2400" dirty="0" smtClean="0"/>
              <a:t>Can you recommend effective ways of connecting new groups of immigrants to the information they need? </a:t>
            </a:r>
            <a:endParaRPr lang="en-US" sz="2400" i="1" dirty="0" smtClean="0"/>
          </a:p>
          <a:p>
            <a:pPr lvl="1"/>
            <a:r>
              <a:rPr lang="en-US" sz="2000" dirty="0" smtClean="0"/>
              <a:t>In your experience, are most new immigrants digitally literate and have access to computers and the Internet? </a:t>
            </a:r>
          </a:p>
          <a:p>
            <a:pPr marL="457200" lvl="1" indent="0">
              <a:buNone/>
            </a:pPr>
            <a:r>
              <a:rPr lang="en-US" sz="2000" i="1" dirty="0" smtClean="0">
                <a:latin typeface="Times New Roman"/>
                <a:ea typeface="Calibri"/>
              </a:rPr>
              <a:t>Online </a:t>
            </a:r>
            <a:r>
              <a:rPr lang="en-US" sz="2000" i="1" dirty="0">
                <a:latin typeface="Times New Roman"/>
                <a:ea typeface="Calibri"/>
              </a:rPr>
              <a:t>has the advantage of allowing you control over the information you access. It can allow greater privacy as to what types of information are being sought too – or not, depending on the source and how use is tracked at a particular site. Some of the group felt that immigrants were more likely to use online sources once they were more settled and knew better what information they were seeking. It was also noted that it is easier and cheaper to make information available in multiple languages electronically than in print. </a:t>
            </a:r>
            <a:endParaRPr lang="en-US" sz="2000" dirty="0">
              <a:latin typeface="Times New Roman"/>
              <a:ea typeface="Calibri"/>
            </a:endParaRPr>
          </a:p>
          <a:p>
            <a:pPr marL="457200" lvl="1" indent="0">
              <a:buNone/>
            </a:pPr>
            <a:endParaRPr lang="en-US" dirty="0" smtClean="0"/>
          </a:p>
          <a:p>
            <a:pPr lvl="1"/>
            <a:endParaRPr lang="en-US" dirty="0"/>
          </a:p>
          <a:p>
            <a:endParaRPr lang="en-US" dirty="0" smtClean="0"/>
          </a:p>
          <a:p>
            <a:endParaRPr lang="en-US" dirty="0" smtClean="0"/>
          </a:p>
        </p:txBody>
      </p:sp>
      <p:sp>
        <p:nvSpPr>
          <p:cNvPr id="4" name="Footer Placeholder 3"/>
          <p:cNvSpPr>
            <a:spLocks noGrp="1"/>
          </p:cNvSpPr>
          <p:nvPr>
            <p:ph type="ftr" sz="quarter" idx="11"/>
          </p:nvPr>
        </p:nvSpPr>
        <p:spPr/>
        <p:txBody>
          <a:bodyPr/>
          <a:lstStyle/>
          <a:p>
            <a:r>
              <a:rPr lang="en-CA" dirty="0" smtClean="0"/>
              <a:t>(c) 2015 David McAtackney &amp; Deb Thomas</a:t>
            </a:r>
            <a:endParaRPr lang="en-CA" dirty="0"/>
          </a:p>
        </p:txBody>
      </p:sp>
    </p:spTree>
    <p:extLst>
      <p:ext uri="{BB962C8B-B14F-4D97-AF65-F5344CB8AC3E}">
        <p14:creationId xmlns:p14="http://schemas.microsoft.com/office/powerpoint/2010/main" val="2511684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90C226"/>
                </a:solidFill>
              </a:rPr>
              <a:t>Focus Group Questions and Responses (cont.)</a:t>
            </a:r>
            <a:endParaRPr lang="en-US" dirty="0"/>
          </a:p>
        </p:txBody>
      </p:sp>
      <p:sp>
        <p:nvSpPr>
          <p:cNvPr id="3" name="Content Placeholder 2"/>
          <p:cNvSpPr>
            <a:spLocks noGrp="1"/>
          </p:cNvSpPr>
          <p:nvPr>
            <p:ph idx="1"/>
          </p:nvPr>
        </p:nvSpPr>
        <p:spPr>
          <a:xfrm>
            <a:off x="677334" y="1533833"/>
            <a:ext cx="8596668" cy="4507530"/>
          </a:xfrm>
        </p:spPr>
        <p:txBody>
          <a:bodyPr>
            <a:normAutofit/>
          </a:bodyPr>
          <a:lstStyle/>
          <a:p>
            <a:pPr lvl="1">
              <a:buClr>
                <a:srgbClr val="90C226"/>
              </a:buClr>
            </a:pPr>
            <a:endParaRPr lang="en-US" sz="2000" dirty="0" smtClean="0">
              <a:solidFill>
                <a:prstClr val="black">
                  <a:lumMod val="75000"/>
                  <a:lumOff val="25000"/>
                </a:prstClr>
              </a:solidFill>
            </a:endParaRPr>
          </a:p>
          <a:p>
            <a:pPr lvl="0">
              <a:buClr>
                <a:srgbClr val="90C226"/>
              </a:buClr>
              <a:buFont typeface="Wingdings 3" charset="2"/>
              <a:buAutoNum type="arabicPeriod"/>
            </a:pPr>
            <a:r>
              <a:rPr lang="en-US" sz="2400" dirty="0">
                <a:solidFill>
                  <a:prstClr val="black">
                    <a:lumMod val="75000"/>
                    <a:lumOff val="25000"/>
                  </a:prstClr>
                </a:solidFill>
              </a:rPr>
              <a:t>Can you recommend effective ways of connecting new groups of immigrants to the information they need? </a:t>
            </a:r>
            <a:endParaRPr lang="en-US" sz="2000" dirty="0">
              <a:solidFill>
                <a:prstClr val="black">
                  <a:lumMod val="75000"/>
                  <a:lumOff val="25000"/>
                </a:prstClr>
              </a:solidFill>
            </a:endParaRPr>
          </a:p>
          <a:p>
            <a:pPr lvl="1">
              <a:buClr>
                <a:srgbClr val="90C226"/>
              </a:buClr>
            </a:pPr>
            <a:r>
              <a:rPr lang="en-US" sz="2000" dirty="0" smtClean="0">
                <a:solidFill>
                  <a:prstClr val="black">
                    <a:lumMod val="75000"/>
                    <a:lumOff val="25000"/>
                  </a:prstClr>
                </a:solidFill>
              </a:rPr>
              <a:t>When </a:t>
            </a:r>
            <a:r>
              <a:rPr lang="en-US" sz="2000" dirty="0">
                <a:solidFill>
                  <a:prstClr val="black">
                    <a:lumMod val="75000"/>
                    <a:lumOff val="25000"/>
                  </a:prstClr>
                </a:solidFill>
              </a:rPr>
              <a:t>is a print copy of information most effective and when is it most effective to direct people to online information? </a:t>
            </a:r>
            <a:br>
              <a:rPr lang="en-US" sz="2000" dirty="0">
                <a:solidFill>
                  <a:prstClr val="black">
                    <a:lumMod val="75000"/>
                    <a:lumOff val="25000"/>
                  </a:prstClr>
                </a:solidFill>
              </a:rPr>
            </a:br>
            <a:endParaRPr lang="en-US" sz="2000" dirty="0">
              <a:solidFill>
                <a:prstClr val="black">
                  <a:lumMod val="75000"/>
                  <a:lumOff val="25000"/>
                </a:prstClr>
              </a:solidFill>
            </a:endParaRPr>
          </a:p>
          <a:p>
            <a:pPr lvl="0" indent="0">
              <a:spcBef>
                <a:spcPts val="0"/>
              </a:spcBef>
              <a:buClr>
                <a:srgbClr val="90C226"/>
              </a:buClr>
              <a:buNone/>
            </a:pPr>
            <a:r>
              <a:rPr lang="en-US" sz="2000" i="1" dirty="0">
                <a:solidFill>
                  <a:prstClr val="black">
                    <a:lumMod val="75000"/>
                    <a:lumOff val="25000"/>
                  </a:prstClr>
                </a:solidFill>
                <a:latin typeface="Times New Roman"/>
                <a:ea typeface="Calibri"/>
              </a:rPr>
              <a:t>Print can be helpful early on in the immigrant experience. Something you can hold on to and refer back to easily. Print may also give you more information than you need. If putting information in print – ensure it is targeted, brief and in clear language. </a:t>
            </a:r>
            <a:endParaRPr lang="en-US" sz="2000" dirty="0">
              <a:solidFill>
                <a:prstClr val="black">
                  <a:lumMod val="75000"/>
                  <a:lumOff val="25000"/>
                </a:prstClr>
              </a:solidFill>
              <a:latin typeface="Times New Roman"/>
              <a:ea typeface="Calibri"/>
            </a:endParaRPr>
          </a:p>
          <a:p>
            <a:pPr lvl="0" indent="0">
              <a:spcBef>
                <a:spcPts val="0"/>
              </a:spcBef>
              <a:buClr>
                <a:srgbClr val="90C226"/>
              </a:buClr>
              <a:buNone/>
            </a:pPr>
            <a:r>
              <a:rPr lang="en-US" sz="2000" i="1" dirty="0">
                <a:solidFill>
                  <a:prstClr val="black">
                    <a:lumMod val="75000"/>
                    <a:lumOff val="25000"/>
                  </a:prstClr>
                </a:solidFill>
                <a:latin typeface="Times New Roman"/>
                <a:ea typeface="Calibri"/>
              </a:rPr>
              <a:t> </a:t>
            </a:r>
            <a:endParaRPr lang="en-US" sz="2000" dirty="0">
              <a:solidFill>
                <a:prstClr val="black">
                  <a:lumMod val="75000"/>
                  <a:lumOff val="25000"/>
                </a:prstClr>
              </a:solidFill>
              <a:latin typeface="Times New Roman"/>
              <a:ea typeface="Calibri"/>
            </a:endParaRPr>
          </a:p>
          <a:p>
            <a:endParaRPr lang="en-US" dirty="0"/>
          </a:p>
        </p:txBody>
      </p:sp>
      <p:sp>
        <p:nvSpPr>
          <p:cNvPr id="4" name="Footer Placeholder 3"/>
          <p:cNvSpPr>
            <a:spLocks noGrp="1"/>
          </p:cNvSpPr>
          <p:nvPr>
            <p:ph type="ftr" sz="quarter" idx="11"/>
          </p:nvPr>
        </p:nvSpPr>
        <p:spPr/>
        <p:txBody>
          <a:bodyPr/>
          <a:lstStyle/>
          <a:p>
            <a:r>
              <a:rPr lang="en-CA" dirty="0" smtClean="0"/>
              <a:t>(c) 2015 David McAtackney &amp; Deb Thomas</a:t>
            </a:r>
            <a:endParaRPr lang="en-CA" dirty="0"/>
          </a:p>
        </p:txBody>
      </p:sp>
    </p:spTree>
    <p:extLst>
      <p:ext uri="{BB962C8B-B14F-4D97-AF65-F5344CB8AC3E}">
        <p14:creationId xmlns:p14="http://schemas.microsoft.com/office/powerpoint/2010/main" val="2216213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7755"/>
          </a:xfrm>
        </p:spPr>
        <p:txBody>
          <a:bodyPr/>
          <a:lstStyle/>
          <a:p>
            <a:r>
              <a:rPr lang="en-US" sz="3200" dirty="0">
                <a:solidFill>
                  <a:srgbClr val="90C226"/>
                </a:solidFill>
              </a:rPr>
              <a:t>Focus Group Questions and </a:t>
            </a:r>
            <a:r>
              <a:rPr lang="en-US" sz="3200" dirty="0" smtClean="0">
                <a:solidFill>
                  <a:srgbClr val="90C226"/>
                </a:solidFill>
              </a:rPr>
              <a:t>Responses (cont.)</a:t>
            </a:r>
            <a:endParaRPr lang="en-US" dirty="0"/>
          </a:p>
        </p:txBody>
      </p:sp>
      <p:sp>
        <p:nvSpPr>
          <p:cNvPr id="3" name="Content Placeholder 2"/>
          <p:cNvSpPr>
            <a:spLocks noGrp="1"/>
          </p:cNvSpPr>
          <p:nvPr>
            <p:ph idx="1"/>
          </p:nvPr>
        </p:nvSpPr>
        <p:spPr>
          <a:xfrm>
            <a:off x="677334" y="1386349"/>
            <a:ext cx="8596668" cy="4655014"/>
          </a:xfrm>
        </p:spPr>
        <p:txBody>
          <a:bodyPr/>
          <a:lstStyle/>
          <a:p>
            <a:pPr marL="457200" lvl="1" indent="0">
              <a:buClr>
                <a:srgbClr val="90C226"/>
              </a:buClr>
              <a:buNone/>
            </a:pPr>
            <a:endParaRPr lang="en-US" sz="1300" dirty="0">
              <a:solidFill>
                <a:prstClr val="black">
                  <a:lumMod val="75000"/>
                  <a:lumOff val="25000"/>
                </a:prstClr>
              </a:solidFill>
            </a:endParaRPr>
          </a:p>
          <a:p>
            <a:pPr lvl="0">
              <a:buClr>
                <a:srgbClr val="90C226"/>
              </a:buClr>
              <a:buFont typeface="+mj-lt"/>
              <a:buAutoNum type="arabicPeriod" startAt="2"/>
            </a:pPr>
            <a:r>
              <a:rPr lang="en-US" sz="2400" dirty="0" smtClean="0">
                <a:solidFill>
                  <a:prstClr val="black">
                    <a:lumMod val="75000"/>
                    <a:lumOff val="25000"/>
                  </a:prstClr>
                </a:solidFill>
              </a:rPr>
              <a:t>We </a:t>
            </a:r>
            <a:r>
              <a:rPr lang="en-US" sz="2400" dirty="0">
                <a:solidFill>
                  <a:prstClr val="black">
                    <a:lumMod val="75000"/>
                    <a:lumOff val="25000"/>
                  </a:prstClr>
                </a:solidFill>
              </a:rPr>
              <a:t>had a significant number of participants who said that they experienced frustration when trying to find information. Do you have thoughts on why that might be</a:t>
            </a:r>
            <a:r>
              <a:rPr lang="en-US" sz="2400" dirty="0" smtClean="0">
                <a:solidFill>
                  <a:prstClr val="black">
                    <a:lumMod val="75000"/>
                    <a:lumOff val="25000"/>
                  </a:prstClr>
                </a:solidFill>
              </a:rPr>
              <a:t>?</a:t>
            </a:r>
            <a:endParaRPr lang="en-US" sz="1800" dirty="0">
              <a:solidFill>
                <a:prstClr val="black">
                  <a:lumMod val="75000"/>
                  <a:lumOff val="25000"/>
                </a:prstClr>
              </a:solidFill>
            </a:endParaRPr>
          </a:p>
          <a:p>
            <a:pPr indent="0">
              <a:spcBef>
                <a:spcPts val="0"/>
              </a:spcBef>
              <a:buNone/>
            </a:pPr>
            <a:endParaRPr lang="en-US" sz="2000" i="1" dirty="0" smtClean="0">
              <a:latin typeface="Times New Roman"/>
              <a:ea typeface="Calibri"/>
            </a:endParaRPr>
          </a:p>
          <a:p>
            <a:pPr indent="0">
              <a:spcBef>
                <a:spcPts val="0"/>
              </a:spcBef>
              <a:buNone/>
            </a:pPr>
            <a:r>
              <a:rPr lang="en-US" sz="2400" i="1" dirty="0" smtClean="0">
                <a:latin typeface="Times New Roman"/>
                <a:ea typeface="Calibri"/>
              </a:rPr>
              <a:t>The </a:t>
            </a:r>
            <a:r>
              <a:rPr lang="en-US" sz="2400" i="1" dirty="0">
                <a:latin typeface="Times New Roman"/>
                <a:ea typeface="Calibri"/>
              </a:rPr>
              <a:t>group felt that more cross-referencing of the data needed to be done in order to get at the root of who was most frustrated and why. </a:t>
            </a:r>
            <a:r>
              <a:rPr lang="en-US" sz="2400" i="1" dirty="0" smtClean="0">
                <a:latin typeface="Times New Roman"/>
                <a:ea typeface="Calibri"/>
              </a:rPr>
              <a:t> </a:t>
            </a:r>
            <a:r>
              <a:rPr lang="en-US" sz="2400" b="1" i="1" dirty="0" smtClean="0">
                <a:latin typeface="Times New Roman"/>
                <a:ea typeface="Calibri"/>
              </a:rPr>
              <a:t>For example: </a:t>
            </a:r>
            <a:r>
              <a:rPr lang="en-US" sz="2400" i="1" dirty="0" smtClean="0">
                <a:latin typeface="Times New Roman"/>
                <a:ea typeface="Calibri"/>
              </a:rPr>
              <a:t>Are </a:t>
            </a:r>
            <a:r>
              <a:rPr lang="en-US" sz="2400" i="1" dirty="0">
                <a:latin typeface="Times New Roman"/>
                <a:ea typeface="Calibri"/>
              </a:rPr>
              <a:t>these largely new immigrants </a:t>
            </a:r>
            <a:r>
              <a:rPr lang="en-US" sz="2400" i="1" dirty="0" smtClean="0">
                <a:latin typeface="Times New Roman"/>
                <a:ea typeface="Calibri"/>
              </a:rPr>
              <a:t>? What ages are they? </a:t>
            </a:r>
            <a:endParaRPr lang="en-US" sz="2400" dirty="0">
              <a:latin typeface="Times New Roman"/>
              <a:ea typeface="Calibri"/>
            </a:endParaRPr>
          </a:p>
          <a:p>
            <a:pPr marL="0" lvl="0" indent="0">
              <a:buClr>
                <a:srgbClr val="90C226"/>
              </a:buClr>
              <a:buNone/>
            </a:pPr>
            <a:endParaRPr lang="en-US" sz="1300" dirty="0">
              <a:solidFill>
                <a:prstClr val="black">
                  <a:lumMod val="75000"/>
                  <a:lumOff val="25000"/>
                </a:prstClr>
              </a:solidFill>
            </a:endParaRPr>
          </a:p>
        </p:txBody>
      </p:sp>
      <p:sp>
        <p:nvSpPr>
          <p:cNvPr id="4" name="Footer Placeholder 3"/>
          <p:cNvSpPr>
            <a:spLocks noGrp="1"/>
          </p:cNvSpPr>
          <p:nvPr>
            <p:ph type="ftr" sz="quarter" idx="11"/>
          </p:nvPr>
        </p:nvSpPr>
        <p:spPr/>
        <p:txBody>
          <a:bodyPr/>
          <a:lstStyle/>
          <a:p>
            <a:r>
              <a:rPr lang="en-CA" dirty="0" smtClean="0"/>
              <a:t>(c) 2015 David McAtackney  &amp; Deb Thomas</a:t>
            </a:r>
            <a:endParaRPr lang="en-CA" dirty="0"/>
          </a:p>
        </p:txBody>
      </p:sp>
    </p:spTree>
    <p:extLst>
      <p:ext uri="{BB962C8B-B14F-4D97-AF65-F5344CB8AC3E}">
        <p14:creationId xmlns:p14="http://schemas.microsoft.com/office/powerpoint/2010/main" val="461867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6245"/>
          </a:xfrm>
        </p:spPr>
        <p:txBody>
          <a:bodyPr/>
          <a:lstStyle/>
          <a:p>
            <a:r>
              <a:rPr lang="en-US" sz="3200" dirty="0">
                <a:solidFill>
                  <a:srgbClr val="90C226"/>
                </a:solidFill>
              </a:rPr>
              <a:t>Focus Group Questions and Responses (cont.)</a:t>
            </a:r>
            <a:endParaRPr lang="en-US" dirty="0"/>
          </a:p>
        </p:txBody>
      </p:sp>
      <p:sp>
        <p:nvSpPr>
          <p:cNvPr id="3" name="Content Placeholder 2"/>
          <p:cNvSpPr>
            <a:spLocks noGrp="1"/>
          </p:cNvSpPr>
          <p:nvPr>
            <p:ph idx="1"/>
          </p:nvPr>
        </p:nvSpPr>
        <p:spPr>
          <a:xfrm>
            <a:off x="677334" y="1563329"/>
            <a:ext cx="9233582" cy="4478033"/>
          </a:xfrm>
        </p:spPr>
        <p:txBody>
          <a:bodyPr>
            <a:normAutofit/>
          </a:bodyPr>
          <a:lstStyle/>
          <a:p>
            <a:pPr lvl="0">
              <a:buClr>
                <a:srgbClr val="90C226"/>
              </a:buClr>
              <a:buFont typeface="+mj-lt"/>
              <a:buAutoNum type="arabicPeriod" startAt="3"/>
            </a:pPr>
            <a:r>
              <a:rPr lang="en-US" sz="2200" dirty="0">
                <a:solidFill>
                  <a:prstClr val="black">
                    <a:lumMod val="75000"/>
                    <a:lumOff val="25000"/>
                  </a:prstClr>
                </a:solidFill>
              </a:rPr>
              <a:t>What could be done to improve awareness of and access to important settlement information for new immigrants? Specifically for those who:</a:t>
            </a:r>
          </a:p>
          <a:p>
            <a:pPr lvl="1">
              <a:buClr>
                <a:srgbClr val="90C226"/>
              </a:buClr>
            </a:pPr>
            <a:r>
              <a:rPr lang="en-US" sz="2000" dirty="0">
                <a:solidFill>
                  <a:prstClr val="black">
                    <a:lumMod val="75000"/>
                    <a:lumOff val="25000"/>
                  </a:prstClr>
                </a:solidFill>
              </a:rPr>
              <a:t>Have average to poor English language skills</a:t>
            </a:r>
          </a:p>
          <a:p>
            <a:pPr lvl="1">
              <a:buClr>
                <a:srgbClr val="90C226"/>
              </a:buClr>
            </a:pPr>
            <a:r>
              <a:rPr lang="en-US" sz="2000" dirty="0">
                <a:solidFill>
                  <a:prstClr val="black">
                    <a:lumMod val="75000"/>
                    <a:lumOff val="25000"/>
                  </a:prstClr>
                </a:solidFill>
              </a:rPr>
              <a:t>Are over 56 years of </a:t>
            </a:r>
            <a:r>
              <a:rPr lang="en-US" sz="2000" dirty="0" smtClean="0">
                <a:solidFill>
                  <a:prstClr val="black">
                    <a:lumMod val="75000"/>
                    <a:lumOff val="25000"/>
                  </a:prstClr>
                </a:solidFill>
              </a:rPr>
              <a:t>age</a:t>
            </a:r>
          </a:p>
          <a:p>
            <a:pPr marL="233045" indent="0">
              <a:spcBef>
                <a:spcPts val="0"/>
              </a:spcBef>
              <a:buNone/>
            </a:pPr>
            <a:r>
              <a:rPr lang="en-US" sz="2000" i="1" dirty="0">
                <a:latin typeface="Times New Roman"/>
                <a:ea typeface="Calibri"/>
              </a:rPr>
              <a:t>For both, connecting through those in the communities who can communicate information in other languages and culturally appropriate ways was considered the best way to improve awareness. </a:t>
            </a:r>
            <a:endParaRPr lang="en-US" sz="2000" dirty="0">
              <a:latin typeface="Times New Roman"/>
              <a:ea typeface="Calibri"/>
            </a:endParaRPr>
          </a:p>
          <a:p>
            <a:pPr marL="233045" indent="0">
              <a:spcBef>
                <a:spcPts val="0"/>
              </a:spcBef>
              <a:buNone/>
            </a:pPr>
            <a:r>
              <a:rPr lang="en-US" sz="2000" i="1" dirty="0">
                <a:latin typeface="Times New Roman"/>
                <a:ea typeface="Calibri"/>
              </a:rPr>
              <a:t>For the </a:t>
            </a:r>
            <a:r>
              <a:rPr lang="en-US" sz="2000" i="1" dirty="0" smtClean="0">
                <a:latin typeface="Times New Roman"/>
                <a:ea typeface="Calibri"/>
              </a:rPr>
              <a:t>library, tours </a:t>
            </a:r>
            <a:r>
              <a:rPr lang="en-US" sz="2000" i="1" dirty="0">
                <a:latin typeface="Times New Roman"/>
                <a:ea typeface="Calibri"/>
              </a:rPr>
              <a:t>for immigrant seniors could improve their awareness. One person noted that his Chinese grandparents thought of the library as a place to read and borrow materials, not as a source for information. He also noted the lack of diversity and other language facility among the librarians staffing the </a:t>
            </a:r>
            <a:r>
              <a:rPr lang="en-US" sz="2000" i="1" dirty="0" smtClean="0">
                <a:latin typeface="Times New Roman"/>
                <a:ea typeface="Calibri"/>
              </a:rPr>
              <a:t>desks; this </a:t>
            </a:r>
            <a:r>
              <a:rPr lang="en-US" sz="2000" i="1" dirty="0">
                <a:latin typeface="Times New Roman"/>
                <a:ea typeface="Calibri"/>
              </a:rPr>
              <a:t>may contribute to immigrant seniors not approaching the public desks. </a:t>
            </a:r>
            <a:endParaRPr lang="en-US" sz="2000" dirty="0">
              <a:latin typeface="Times New Roman"/>
              <a:ea typeface="Calibri"/>
            </a:endParaRPr>
          </a:p>
          <a:p>
            <a:pPr lvl="1">
              <a:buClr>
                <a:srgbClr val="90C226"/>
              </a:buClr>
            </a:pPr>
            <a:endParaRPr lang="en-US" sz="2000" dirty="0" smtClean="0">
              <a:solidFill>
                <a:prstClr val="black">
                  <a:lumMod val="75000"/>
                  <a:lumOff val="25000"/>
                </a:prstClr>
              </a:solidFill>
            </a:endParaRPr>
          </a:p>
        </p:txBody>
      </p:sp>
      <p:sp>
        <p:nvSpPr>
          <p:cNvPr id="4" name="Footer Placeholder 3"/>
          <p:cNvSpPr>
            <a:spLocks noGrp="1"/>
          </p:cNvSpPr>
          <p:nvPr>
            <p:ph type="ftr" sz="quarter" idx="11"/>
          </p:nvPr>
        </p:nvSpPr>
        <p:spPr/>
        <p:txBody>
          <a:bodyPr/>
          <a:lstStyle/>
          <a:p>
            <a:r>
              <a:rPr lang="en-CA" dirty="0" smtClean="0"/>
              <a:t>(c) 2015 David McAtackney  &amp; Deb Thomas</a:t>
            </a:r>
            <a:endParaRPr lang="en-CA" dirty="0"/>
          </a:p>
        </p:txBody>
      </p:sp>
    </p:spTree>
    <p:extLst>
      <p:ext uri="{BB962C8B-B14F-4D97-AF65-F5344CB8AC3E}">
        <p14:creationId xmlns:p14="http://schemas.microsoft.com/office/powerpoint/2010/main" val="3439862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1497"/>
          </a:xfrm>
        </p:spPr>
        <p:txBody>
          <a:bodyPr/>
          <a:lstStyle/>
          <a:p>
            <a:r>
              <a:rPr lang="en-US" sz="3200" dirty="0">
                <a:solidFill>
                  <a:srgbClr val="90C226"/>
                </a:solidFill>
              </a:rPr>
              <a:t>Focus Group Questions and Responses (cont.)</a:t>
            </a:r>
            <a:endParaRPr lang="en-US" dirty="0"/>
          </a:p>
        </p:txBody>
      </p:sp>
      <p:sp>
        <p:nvSpPr>
          <p:cNvPr id="3" name="Content Placeholder 2"/>
          <p:cNvSpPr>
            <a:spLocks noGrp="1"/>
          </p:cNvSpPr>
          <p:nvPr>
            <p:ph idx="1"/>
          </p:nvPr>
        </p:nvSpPr>
        <p:spPr>
          <a:xfrm>
            <a:off x="677334" y="1489587"/>
            <a:ext cx="8923866" cy="4551775"/>
          </a:xfrm>
        </p:spPr>
        <p:txBody>
          <a:bodyPr/>
          <a:lstStyle/>
          <a:p>
            <a:pPr marL="575945">
              <a:spcBef>
                <a:spcPts val="0"/>
              </a:spcBef>
            </a:pPr>
            <a:endParaRPr lang="en-US" i="1" dirty="0" smtClean="0">
              <a:latin typeface="Times New Roman"/>
              <a:ea typeface="Calibri"/>
            </a:endParaRPr>
          </a:p>
          <a:p>
            <a:pPr marL="690245" indent="-457200">
              <a:spcBef>
                <a:spcPts val="0"/>
              </a:spcBef>
              <a:buFont typeface="+mj-lt"/>
              <a:buAutoNum type="arabicPeriod" startAt="3"/>
            </a:pPr>
            <a:r>
              <a:rPr lang="en-US" sz="2400" dirty="0">
                <a:solidFill>
                  <a:prstClr val="black">
                    <a:lumMod val="75000"/>
                    <a:lumOff val="25000"/>
                  </a:prstClr>
                </a:solidFill>
              </a:rPr>
              <a:t>What could be done to improve awareness of and access to important settlement information for new immigrants</a:t>
            </a:r>
            <a:r>
              <a:rPr lang="en-US" sz="2200" dirty="0" smtClean="0">
                <a:solidFill>
                  <a:prstClr val="black">
                    <a:lumMod val="75000"/>
                    <a:lumOff val="25000"/>
                  </a:prstClr>
                </a:solidFill>
              </a:rPr>
              <a:t>? (cont.)</a:t>
            </a:r>
            <a:endParaRPr lang="en-US" i="1" dirty="0">
              <a:latin typeface="Times New Roman"/>
              <a:ea typeface="Calibri"/>
            </a:endParaRPr>
          </a:p>
          <a:p>
            <a:pPr marL="575945">
              <a:spcBef>
                <a:spcPts val="0"/>
              </a:spcBef>
            </a:pPr>
            <a:endParaRPr lang="en-US" i="1" dirty="0" smtClean="0">
              <a:latin typeface="Times New Roman"/>
              <a:ea typeface="Calibri"/>
            </a:endParaRPr>
          </a:p>
          <a:p>
            <a:pPr marL="575945">
              <a:spcBef>
                <a:spcPts val="0"/>
              </a:spcBef>
            </a:pPr>
            <a:r>
              <a:rPr lang="en-US" sz="2000" i="1" dirty="0" smtClean="0">
                <a:latin typeface="Times New Roman"/>
                <a:ea typeface="Calibri"/>
              </a:rPr>
              <a:t>One </a:t>
            </a:r>
            <a:r>
              <a:rPr lang="en-US" sz="2000" i="1" dirty="0">
                <a:latin typeface="Times New Roman"/>
                <a:ea typeface="Calibri"/>
              </a:rPr>
              <a:t>man noted that he had used the library heavily when he was a new immigrant and had not used it much, if at all, since he had settled more into Canadian life. He did not clearly indicate whether this was because he was too busy with work and family and wasn’t reading as much or whether there was not enough of interest to </a:t>
            </a:r>
            <a:r>
              <a:rPr lang="en-US" sz="2000" i="1" dirty="0" smtClean="0">
                <a:latin typeface="Times New Roman"/>
                <a:ea typeface="Calibri"/>
              </a:rPr>
              <a:t>him. </a:t>
            </a:r>
            <a:endParaRPr lang="en-US" dirty="0"/>
          </a:p>
        </p:txBody>
      </p:sp>
      <p:sp>
        <p:nvSpPr>
          <p:cNvPr id="4" name="Footer Placeholder 3"/>
          <p:cNvSpPr>
            <a:spLocks noGrp="1"/>
          </p:cNvSpPr>
          <p:nvPr>
            <p:ph type="ftr" sz="quarter" idx="11"/>
          </p:nvPr>
        </p:nvSpPr>
        <p:spPr/>
        <p:txBody>
          <a:bodyPr/>
          <a:lstStyle/>
          <a:p>
            <a:r>
              <a:rPr lang="en-CA" smtClean="0"/>
              <a:t>(c) 2015 David McAtackney</a:t>
            </a:r>
            <a:endParaRPr lang="en-CA"/>
          </a:p>
        </p:txBody>
      </p:sp>
    </p:spTree>
    <p:extLst>
      <p:ext uri="{BB962C8B-B14F-4D97-AF65-F5344CB8AC3E}">
        <p14:creationId xmlns:p14="http://schemas.microsoft.com/office/powerpoint/2010/main" val="879715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5742"/>
          </a:xfrm>
        </p:spPr>
        <p:txBody>
          <a:bodyPr/>
          <a:lstStyle/>
          <a:p>
            <a:r>
              <a:rPr lang="en-US" sz="3200" dirty="0">
                <a:solidFill>
                  <a:srgbClr val="90C226"/>
                </a:solidFill>
              </a:rPr>
              <a:t>Focus Group Questions and Responses (cont.)</a:t>
            </a:r>
            <a:endParaRPr lang="en-US" dirty="0"/>
          </a:p>
        </p:txBody>
      </p:sp>
      <p:sp>
        <p:nvSpPr>
          <p:cNvPr id="3" name="Content Placeholder 2"/>
          <p:cNvSpPr>
            <a:spLocks noGrp="1"/>
          </p:cNvSpPr>
          <p:nvPr>
            <p:ph idx="1"/>
          </p:nvPr>
        </p:nvSpPr>
        <p:spPr>
          <a:xfrm>
            <a:off x="677333" y="1460091"/>
            <a:ext cx="8968111" cy="4581272"/>
          </a:xfrm>
        </p:spPr>
        <p:txBody>
          <a:bodyPr>
            <a:normAutofit lnSpcReduction="10000"/>
          </a:bodyPr>
          <a:lstStyle/>
          <a:p>
            <a:pPr lvl="0">
              <a:buClr>
                <a:srgbClr val="90C226"/>
              </a:buClr>
              <a:buFont typeface="+mj-lt"/>
              <a:buAutoNum type="arabicPeriod" startAt="4"/>
            </a:pPr>
            <a:r>
              <a:rPr lang="en-US" sz="2200" dirty="0">
                <a:solidFill>
                  <a:prstClr val="black">
                    <a:lumMod val="75000"/>
                    <a:lumOff val="25000"/>
                  </a:prstClr>
                </a:solidFill>
              </a:rPr>
              <a:t>A few groups were less represented than others in our returned surveys from settlement agencies - in particular, the Filipino community. Do you know why this might </a:t>
            </a:r>
            <a:r>
              <a:rPr lang="en-US" sz="2200" dirty="0" smtClean="0">
                <a:solidFill>
                  <a:prstClr val="black">
                    <a:lumMod val="75000"/>
                    <a:lumOff val="25000"/>
                  </a:prstClr>
                </a:solidFill>
              </a:rPr>
              <a:t>be?</a:t>
            </a:r>
          </a:p>
          <a:p>
            <a:pPr lvl="0">
              <a:buClr>
                <a:srgbClr val="90C226"/>
              </a:buClr>
              <a:buFont typeface="+mj-lt"/>
              <a:buAutoNum type="arabicPeriod" startAt="4"/>
            </a:pPr>
            <a:r>
              <a:rPr lang="en-US" sz="2200" dirty="0" smtClean="0">
                <a:solidFill>
                  <a:prstClr val="black"/>
                </a:solidFill>
              </a:rPr>
              <a:t>Respondents </a:t>
            </a:r>
            <a:r>
              <a:rPr lang="en-US" sz="2200" dirty="0">
                <a:solidFill>
                  <a:prstClr val="black"/>
                </a:solidFill>
              </a:rPr>
              <a:t>who belong to the Korean community in particular indicated dissatisfaction with the usefulness of the information they received. Do you have thoughts on why this might be? </a:t>
            </a:r>
          </a:p>
          <a:p>
            <a:pPr marL="0" lvl="0" indent="0">
              <a:buClr>
                <a:srgbClr val="90C226"/>
              </a:buClr>
              <a:buNone/>
            </a:pPr>
            <a:endParaRPr lang="en-US" sz="1900" dirty="0">
              <a:solidFill>
                <a:prstClr val="black"/>
              </a:solidFill>
            </a:endParaRPr>
          </a:p>
          <a:p>
            <a:pPr marL="575945">
              <a:spcBef>
                <a:spcPts val="0"/>
              </a:spcBef>
            </a:pPr>
            <a:r>
              <a:rPr lang="en-US" sz="2200" i="1" dirty="0">
                <a:latin typeface="Times New Roman"/>
                <a:ea typeface="Calibri"/>
              </a:rPr>
              <a:t>The group noted that both communities have strong ties and senses of community within their churches - and count on them for the settlement and integration information they need.  It was an omission on the part of the survey creators that religious</a:t>
            </a:r>
            <a:r>
              <a:rPr lang="en-US" sz="2200" dirty="0">
                <a:latin typeface="Times New Roman"/>
                <a:ea typeface="Calibri"/>
              </a:rPr>
              <a:t> </a:t>
            </a:r>
            <a:r>
              <a:rPr lang="en-US" sz="2200" i="1" dirty="0">
                <a:latin typeface="Times New Roman"/>
                <a:ea typeface="Calibri"/>
              </a:rPr>
              <a:t>organizations were not included under the list of preferred sources of information. This could be true for other faiths as well. </a:t>
            </a:r>
            <a:endParaRPr lang="en-US" sz="2200" dirty="0">
              <a:latin typeface="Times New Roman"/>
              <a:ea typeface="Calibri"/>
            </a:endParaRPr>
          </a:p>
          <a:p>
            <a:pPr marL="0" lvl="0" indent="0">
              <a:buClr>
                <a:srgbClr val="90C226"/>
              </a:buClr>
              <a:buNone/>
            </a:pPr>
            <a:endParaRPr lang="en-US" sz="2400" dirty="0">
              <a:solidFill>
                <a:prstClr val="black">
                  <a:lumMod val="75000"/>
                  <a:lumOff val="25000"/>
                </a:prstClr>
              </a:solidFill>
            </a:endParaRPr>
          </a:p>
          <a:p>
            <a:pPr>
              <a:buFont typeface="+mj-lt"/>
              <a:buAutoNum type="arabicPeriod" startAt="4"/>
            </a:pPr>
            <a:endParaRPr lang="en-US" dirty="0"/>
          </a:p>
        </p:txBody>
      </p:sp>
      <p:sp>
        <p:nvSpPr>
          <p:cNvPr id="4" name="Footer Placeholder 3"/>
          <p:cNvSpPr>
            <a:spLocks noGrp="1"/>
          </p:cNvSpPr>
          <p:nvPr>
            <p:ph type="ftr" sz="quarter" idx="11"/>
          </p:nvPr>
        </p:nvSpPr>
        <p:spPr/>
        <p:txBody>
          <a:bodyPr/>
          <a:lstStyle/>
          <a:p>
            <a:r>
              <a:rPr lang="en-CA" smtClean="0"/>
              <a:t>(c) 2015 David McAtackney</a:t>
            </a:r>
            <a:endParaRPr lang="en-CA"/>
          </a:p>
        </p:txBody>
      </p:sp>
    </p:spTree>
    <p:extLst>
      <p:ext uri="{BB962C8B-B14F-4D97-AF65-F5344CB8AC3E}">
        <p14:creationId xmlns:p14="http://schemas.microsoft.com/office/powerpoint/2010/main" val="1869368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838" y="417872"/>
            <a:ext cx="8596668" cy="703006"/>
          </a:xfrm>
        </p:spPr>
        <p:txBody>
          <a:bodyPr/>
          <a:lstStyle/>
          <a:p>
            <a:r>
              <a:rPr lang="en-CA" dirty="0" smtClean="0"/>
              <a:t>Conclusion</a:t>
            </a:r>
            <a:endParaRPr lang="en-CA" dirty="0"/>
          </a:p>
        </p:txBody>
      </p:sp>
      <p:sp>
        <p:nvSpPr>
          <p:cNvPr id="3" name="Content Placeholder 2"/>
          <p:cNvSpPr>
            <a:spLocks noGrp="1"/>
          </p:cNvSpPr>
          <p:nvPr>
            <p:ph idx="1"/>
          </p:nvPr>
        </p:nvSpPr>
        <p:spPr>
          <a:xfrm>
            <a:off x="677334" y="1106129"/>
            <a:ext cx="8938614" cy="5383161"/>
          </a:xfrm>
        </p:spPr>
        <p:txBody>
          <a:bodyPr>
            <a:noAutofit/>
          </a:bodyPr>
          <a:lstStyle/>
          <a:p>
            <a:r>
              <a:rPr lang="en-CA" dirty="0" smtClean="0"/>
              <a:t>In general the feedback received was very positive</a:t>
            </a:r>
          </a:p>
          <a:p>
            <a:r>
              <a:rPr lang="en-CA" dirty="0" smtClean="0"/>
              <a:t>Enthusiastic response on the part of the agencies in Burnaby as well as the unexpectedly large number of survey participants</a:t>
            </a:r>
          </a:p>
          <a:p>
            <a:r>
              <a:rPr lang="en-CA" dirty="0" smtClean="0"/>
              <a:t>Concerns in certain areas</a:t>
            </a:r>
          </a:p>
          <a:p>
            <a:pPr lvl="1"/>
            <a:r>
              <a:rPr lang="en-CA" sz="1800" dirty="0" smtClean="0"/>
              <a:t>Frustration</a:t>
            </a:r>
          </a:p>
          <a:p>
            <a:pPr lvl="1"/>
            <a:r>
              <a:rPr lang="en-CA" sz="1800" dirty="0" smtClean="0"/>
              <a:t>Understanding the information received</a:t>
            </a:r>
          </a:p>
          <a:p>
            <a:pPr lvl="1"/>
            <a:r>
              <a:rPr lang="en-CA" sz="1800" dirty="0" smtClean="0"/>
              <a:t>Lack of participants from the Philippines</a:t>
            </a:r>
          </a:p>
          <a:p>
            <a:pPr lvl="1"/>
            <a:r>
              <a:rPr lang="en-CA" sz="1800" dirty="0" smtClean="0"/>
              <a:t>Participants from the Republic of Korea do not generally feel the level of service is good enough</a:t>
            </a:r>
          </a:p>
          <a:p>
            <a:pPr lvl="1"/>
            <a:r>
              <a:rPr lang="en-CA" sz="1800" dirty="0" smtClean="0"/>
              <a:t>Older participants struggling</a:t>
            </a:r>
          </a:p>
          <a:p>
            <a:pPr lvl="1"/>
            <a:r>
              <a:rPr lang="en-CA" sz="1800" dirty="0" smtClean="0"/>
              <a:t>Participants with “Average” to “Very Poor” English Language skills need help </a:t>
            </a:r>
          </a:p>
          <a:p>
            <a:r>
              <a:rPr lang="en-CA" dirty="0" smtClean="0"/>
              <a:t>Further analysis on the raw data still required</a:t>
            </a:r>
          </a:p>
          <a:p>
            <a:r>
              <a:rPr lang="en-CA" dirty="0" smtClean="0"/>
              <a:t>More research desirable</a:t>
            </a:r>
            <a:endParaRPr lang="en-CA" dirty="0"/>
          </a:p>
        </p:txBody>
      </p:sp>
      <p:sp>
        <p:nvSpPr>
          <p:cNvPr id="4" name="Footer Placeholder 3"/>
          <p:cNvSpPr>
            <a:spLocks noGrp="1"/>
          </p:cNvSpPr>
          <p:nvPr>
            <p:ph type="ftr" sz="quarter" idx="11"/>
          </p:nvPr>
        </p:nvSpPr>
        <p:spPr>
          <a:xfrm>
            <a:off x="500353" y="6380575"/>
            <a:ext cx="6297612" cy="365125"/>
          </a:xfrm>
        </p:spPr>
        <p:txBody>
          <a:bodyPr/>
          <a:lstStyle/>
          <a:p>
            <a:r>
              <a:rPr lang="en-CA" dirty="0" smtClean="0">
                <a:solidFill>
                  <a:prstClr val="black">
                    <a:tint val="75000"/>
                  </a:prstClr>
                </a:solidFill>
              </a:rPr>
              <a:t>(c) 2015 David McAtackney</a:t>
            </a:r>
            <a:endParaRPr lang="en-CA" dirty="0">
              <a:solidFill>
                <a:prstClr val="black">
                  <a:tint val="75000"/>
                </a:prstClr>
              </a:solidFill>
            </a:endParaRPr>
          </a:p>
        </p:txBody>
      </p:sp>
    </p:spTree>
    <p:extLst>
      <p:ext uri="{BB962C8B-B14F-4D97-AF65-F5344CB8AC3E}">
        <p14:creationId xmlns:p14="http://schemas.microsoft.com/office/powerpoint/2010/main" val="2773252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2503"/>
          </a:xfrm>
        </p:spPr>
        <p:txBody>
          <a:bodyPr/>
          <a:lstStyle/>
          <a:p>
            <a:r>
              <a:rPr lang="en-US" dirty="0" smtClean="0"/>
              <a:t>Methodology</a:t>
            </a:r>
            <a:endParaRPr lang="en-US" dirty="0"/>
          </a:p>
        </p:txBody>
      </p:sp>
      <p:sp>
        <p:nvSpPr>
          <p:cNvPr id="3" name="Content Placeholder 2"/>
          <p:cNvSpPr>
            <a:spLocks noGrp="1"/>
          </p:cNvSpPr>
          <p:nvPr>
            <p:ph idx="1"/>
          </p:nvPr>
        </p:nvSpPr>
        <p:spPr>
          <a:xfrm>
            <a:off x="677334" y="1312607"/>
            <a:ext cx="8596668" cy="4728756"/>
          </a:xfrm>
        </p:spPr>
        <p:txBody>
          <a:bodyPr>
            <a:normAutofit/>
          </a:bodyPr>
          <a:lstStyle/>
          <a:p>
            <a:r>
              <a:rPr lang="en-US" sz="2000" dirty="0" smtClean="0"/>
              <a:t>The survey questions were created with the assistance of settlement workers and an attempt was made to ensure they were jargon free and were in clear language. </a:t>
            </a:r>
            <a:r>
              <a:rPr lang="en-US" sz="2000" i="1" dirty="0" smtClean="0"/>
              <a:t>See next slide for a list of our partners. </a:t>
            </a:r>
          </a:p>
          <a:p>
            <a:r>
              <a:rPr lang="en-US" sz="2000" dirty="0" smtClean="0"/>
              <a:t>The focus was on new immigrants in the </a:t>
            </a:r>
            <a:r>
              <a:rPr lang="en-US" sz="2000" dirty="0" err="1" smtClean="0"/>
              <a:t>Metrotown</a:t>
            </a:r>
            <a:r>
              <a:rPr lang="en-US" sz="2000" dirty="0" smtClean="0"/>
              <a:t> area.</a:t>
            </a:r>
          </a:p>
          <a:p>
            <a:r>
              <a:rPr lang="en-US" sz="2000" dirty="0" smtClean="0"/>
              <a:t>Surveys were in English and Simplified Chinese. There were no resources for further translations.</a:t>
            </a:r>
          </a:p>
          <a:p>
            <a:r>
              <a:rPr lang="en-US" sz="2000" dirty="0" smtClean="0"/>
              <a:t>Surveys were distributed through local settlement agencies and Burnaby </a:t>
            </a:r>
            <a:r>
              <a:rPr lang="en-US" sz="2000" dirty="0" err="1" smtClean="0"/>
              <a:t>Neighbourhood</a:t>
            </a:r>
            <a:r>
              <a:rPr lang="en-US" sz="2000" dirty="0"/>
              <a:t> </a:t>
            </a:r>
            <a:r>
              <a:rPr lang="en-US" sz="2000" dirty="0" smtClean="0"/>
              <a:t>House and were most successful in the LINC classes where there were instructors to assist the respondents.</a:t>
            </a:r>
          </a:p>
          <a:p>
            <a:r>
              <a:rPr lang="en-US" sz="2000" dirty="0" smtClean="0"/>
              <a:t>Surveys were available for a little over a month. 439 surveys were returned.</a:t>
            </a:r>
          </a:p>
          <a:p>
            <a:r>
              <a:rPr lang="en-US" sz="2000" dirty="0" smtClean="0"/>
              <a:t>Data is collated into an Excel spreadsheet. Further analysis of the data is needed for deeper analysis of the results. </a:t>
            </a:r>
            <a:endParaRPr lang="en-US" sz="2000" dirty="0"/>
          </a:p>
        </p:txBody>
      </p:sp>
      <p:sp>
        <p:nvSpPr>
          <p:cNvPr id="4" name="Footer Placeholder 3"/>
          <p:cNvSpPr>
            <a:spLocks noGrp="1"/>
          </p:cNvSpPr>
          <p:nvPr>
            <p:ph type="ftr" sz="quarter" idx="11"/>
          </p:nvPr>
        </p:nvSpPr>
        <p:spPr/>
        <p:txBody>
          <a:bodyPr/>
          <a:lstStyle/>
          <a:p>
            <a:r>
              <a:rPr lang="en-CA" smtClean="0"/>
              <a:t>(c) 2015 David McAtackney</a:t>
            </a:r>
            <a:endParaRPr lang="en-CA"/>
          </a:p>
        </p:txBody>
      </p:sp>
    </p:spTree>
    <p:extLst>
      <p:ext uri="{BB962C8B-B14F-4D97-AF65-F5344CB8AC3E}">
        <p14:creationId xmlns:p14="http://schemas.microsoft.com/office/powerpoint/2010/main" val="2176070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Project Leaders’</a:t>
            </a:r>
            <a:br>
              <a:rPr lang="en-CA" dirty="0" smtClean="0"/>
            </a:br>
            <a:r>
              <a:rPr lang="en-CA" dirty="0" smtClean="0"/>
              <a:t>Contact Details</a:t>
            </a:r>
            <a:endParaRPr lang="en-CA" dirty="0"/>
          </a:p>
        </p:txBody>
      </p:sp>
      <p:sp>
        <p:nvSpPr>
          <p:cNvPr id="3" name="Subtitle 2"/>
          <p:cNvSpPr>
            <a:spLocks noGrp="1"/>
          </p:cNvSpPr>
          <p:nvPr>
            <p:ph type="subTitle" idx="1"/>
          </p:nvPr>
        </p:nvSpPr>
        <p:spPr/>
        <p:txBody>
          <a:bodyPr/>
          <a:lstStyle/>
          <a:p>
            <a:r>
              <a:rPr lang="en-CA" dirty="0"/>
              <a:t>Deb Thomas</a:t>
            </a:r>
            <a:r>
              <a:rPr lang="en-CA" dirty="0" smtClean="0"/>
              <a:t>: </a:t>
            </a:r>
            <a:r>
              <a:rPr lang="en-CA" dirty="0" smtClean="0">
                <a:hlinkClick r:id="rId2"/>
              </a:rPr>
              <a:t>Deborah.Thomas@bpl.bc.ca</a:t>
            </a:r>
            <a:endParaRPr lang="en-CA" dirty="0" smtClean="0"/>
          </a:p>
          <a:p>
            <a:r>
              <a:rPr lang="en-CA" dirty="0" smtClean="0"/>
              <a:t>David McAtackney: </a:t>
            </a:r>
            <a:r>
              <a:rPr lang="en-CA" dirty="0" smtClean="0">
                <a:hlinkClick r:id="rId3"/>
              </a:rPr>
              <a:t>david.mcatackney@alumni.ubc.ca</a:t>
            </a:r>
            <a:r>
              <a:rPr lang="en-CA" dirty="0" smtClean="0"/>
              <a:t>  </a:t>
            </a:r>
            <a:endParaRPr lang="en-CA" dirty="0"/>
          </a:p>
        </p:txBody>
      </p:sp>
      <p:sp>
        <p:nvSpPr>
          <p:cNvPr id="4" name="Footer Placeholder 3"/>
          <p:cNvSpPr>
            <a:spLocks noGrp="1"/>
          </p:cNvSpPr>
          <p:nvPr>
            <p:ph type="ftr" sz="quarter" idx="11"/>
          </p:nvPr>
        </p:nvSpPr>
        <p:spPr/>
        <p:txBody>
          <a:bodyPr/>
          <a:lstStyle/>
          <a:p>
            <a:r>
              <a:rPr lang="en-CA" smtClean="0"/>
              <a:t>(c) 2015 David McAtackney</a:t>
            </a:r>
            <a:endParaRPr lang="en-CA"/>
          </a:p>
        </p:txBody>
      </p:sp>
    </p:spTree>
    <p:extLst>
      <p:ext uri="{BB962C8B-B14F-4D97-AF65-F5344CB8AC3E}">
        <p14:creationId xmlns:p14="http://schemas.microsoft.com/office/powerpoint/2010/main" val="2561942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Partner Organizations</a:t>
            </a:r>
            <a:endParaRPr lang="en-CA"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462327574"/>
              </p:ext>
            </p:extLst>
          </p:nvPr>
        </p:nvGraphicFramePr>
        <p:xfrm>
          <a:off x="677863" y="2160588"/>
          <a:ext cx="4183062" cy="3881437"/>
        </p:xfrm>
        <a:graphic>
          <a:graphicData uri="http://schemas.openxmlformats.org/drawingml/2006/chart">
            <c:chart xmlns:c="http://schemas.openxmlformats.org/drawingml/2006/chart" xmlns:r="http://schemas.openxmlformats.org/officeDocument/2006/relationships" r:id="rId2"/>
          </a:graphicData>
        </a:graphic>
      </p:graphicFrame>
      <p:sp>
        <p:nvSpPr>
          <p:cNvPr id="8" name="Content Placeholder 7"/>
          <p:cNvSpPr>
            <a:spLocks noGrp="1"/>
          </p:cNvSpPr>
          <p:nvPr>
            <p:ph sz="half" idx="2"/>
          </p:nvPr>
        </p:nvSpPr>
        <p:spPr>
          <a:xfrm>
            <a:off x="5089970" y="2160590"/>
            <a:ext cx="4184034" cy="3443798"/>
          </a:xfrm>
        </p:spPr>
        <p:txBody>
          <a:bodyPr/>
          <a:lstStyle/>
          <a:p>
            <a:r>
              <a:rPr lang="en-CA" sz="2000" dirty="0" smtClean="0"/>
              <a:t>Our Partner Organizations</a:t>
            </a:r>
          </a:p>
          <a:p>
            <a:pPr lvl="1"/>
            <a:r>
              <a:rPr lang="en-CA" sz="1800" dirty="0" smtClean="0"/>
              <a:t>Burnaby Neighbourhood House</a:t>
            </a:r>
          </a:p>
          <a:p>
            <a:pPr lvl="1"/>
            <a:r>
              <a:rPr lang="en-CA" sz="1800" dirty="0" err="1" smtClean="0"/>
              <a:t>ISSofBC</a:t>
            </a:r>
            <a:r>
              <a:rPr lang="en-CA" sz="1800" dirty="0" smtClean="0"/>
              <a:t> </a:t>
            </a:r>
          </a:p>
          <a:p>
            <a:pPr lvl="1"/>
            <a:r>
              <a:rPr lang="en-CA" sz="1800" dirty="0" smtClean="0"/>
              <a:t>BSD LINC </a:t>
            </a:r>
            <a:r>
              <a:rPr lang="en-CA" sz="1800" dirty="0"/>
              <a:t>(209-7355 Canada Way)</a:t>
            </a:r>
            <a:endParaRPr lang="en-CA" sz="1800" dirty="0" smtClean="0"/>
          </a:p>
          <a:p>
            <a:pPr lvl="1"/>
            <a:r>
              <a:rPr lang="en-CA" sz="1800" dirty="0" smtClean="0"/>
              <a:t>BSD LINC </a:t>
            </a:r>
            <a:r>
              <a:rPr lang="en-CA" sz="1800" dirty="0"/>
              <a:t>(6907 Gilley </a:t>
            </a:r>
            <a:r>
              <a:rPr lang="en-CA" sz="1800" dirty="0" smtClean="0"/>
              <a:t>Avenue)</a:t>
            </a:r>
          </a:p>
          <a:p>
            <a:pPr lvl="1"/>
            <a:r>
              <a:rPr lang="en-CA" sz="1800" dirty="0" smtClean="0"/>
              <a:t>MOSAIC</a:t>
            </a:r>
          </a:p>
          <a:p>
            <a:pPr lvl="1"/>
            <a:r>
              <a:rPr lang="en-CA" sz="1800" dirty="0" smtClean="0"/>
              <a:t>SUCCESS</a:t>
            </a:r>
            <a:endParaRPr lang="en-CA" sz="1800" dirty="0"/>
          </a:p>
        </p:txBody>
      </p:sp>
      <p:sp>
        <p:nvSpPr>
          <p:cNvPr id="2" name="Footer Placeholder 1"/>
          <p:cNvSpPr>
            <a:spLocks noGrp="1"/>
          </p:cNvSpPr>
          <p:nvPr>
            <p:ph type="ftr" sz="quarter" idx="11"/>
          </p:nvPr>
        </p:nvSpPr>
        <p:spPr/>
        <p:txBody>
          <a:bodyPr/>
          <a:lstStyle/>
          <a:p>
            <a:r>
              <a:rPr lang="en-CA" smtClean="0"/>
              <a:t>(c) 2015 David McAtackney</a:t>
            </a:r>
            <a:endParaRPr lang="en-CA"/>
          </a:p>
        </p:txBody>
      </p:sp>
    </p:spTree>
    <p:extLst>
      <p:ext uri="{BB962C8B-B14F-4D97-AF65-F5344CB8AC3E}">
        <p14:creationId xmlns:p14="http://schemas.microsoft.com/office/powerpoint/2010/main" val="1448882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Survey Language and Gender Breakdown</a:t>
            </a:r>
            <a:endParaRPr lang="en-CA" dirty="0"/>
          </a:p>
        </p:txBody>
      </p:sp>
      <p:graphicFrame>
        <p:nvGraphicFramePr>
          <p:cNvPr id="10" name="Content Placeholder 9"/>
          <p:cNvGraphicFramePr>
            <a:graphicFrameLocks noGrp="1"/>
          </p:cNvGraphicFramePr>
          <p:nvPr>
            <p:ph sz="half" idx="1"/>
            <p:extLst>
              <p:ext uri="{D42A27DB-BD31-4B8C-83A1-F6EECF244321}">
                <p14:modId xmlns:p14="http://schemas.microsoft.com/office/powerpoint/2010/main" val="4003084316"/>
              </p:ext>
            </p:extLst>
          </p:nvPr>
        </p:nvGraphicFramePr>
        <p:xfrm>
          <a:off x="677863" y="2160588"/>
          <a:ext cx="4183062" cy="38814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10"/>
          <p:cNvGraphicFramePr>
            <a:graphicFrameLocks noGrp="1"/>
          </p:cNvGraphicFramePr>
          <p:nvPr>
            <p:ph sz="half" idx="2"/>
            <p:extLst>
              <p:ext uri="{D42A27DB-BD31-4B8C-83A1-F6EECF244321}">
                <p14:modId xmlns:p14="http://schemas.microsoft.com/office/powerpoint/2010/main" val="4076432983"/>
              </p:ext>
            </p:extLst>
          </p:nvPr>
        </p:nvGraphicFramePr>
        <p:xfrm>
          <a:off x="5089525" y="2160588"/>
          <a:ext cx="4184650" cy="3881437"/>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p:cNvSpPr>
            <a:spLocks noGrp="1"/>
          </p:cNvSpPr>
          <p:nvPr>
            <p:ph type="ftr" sz="quarter" idx="11"/>
          </p:nvPr>
        </p:nvSpPr>
        <p:spPr/>
        <p:txBody>
          <a:bodyPr/>
          <a:lstStyle/>
          <a:p>
            <a:r>
              <a:rPr lang="en-CA" smtClean="0"/>
              <a:t>(c) 2015 David McAtackney</a:t>
            </a:r>
            <a:endParaRPr lang="en-CA"/>
          </a:p>
        </p:txBody>
      </p:sp>
    </p:spTree>
    <p:extLst>
      <p:ext uri="{BB962C8B-B14F-4D97-AF65-F5344CB8AC3E}">
        <p14:creationId xmlns:p14="http://schemas.microsoft.com/office/powerpoint/2010/main" val="2760931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Participants – Country of Origin</a:t>
            </a:r>
            <a:endParaRPr lang="en-CA" dirty="0"/>
          </a:p>
        </p:txBody>
      </p:sp>
      <p:sp>
        <p:nvSpPr>
          <p:cNvPr id="4" name="Content Placeholder 3"/>
          <p:cNvSpPr>
            <a:spLocks noGrp="1"/>
          </p:cNvSpPr>
          <p:nvPr>
            <p:ph sz="half" idx="2"/>
          </p:nvPr>
        </p:nvSpPr>
        <p:spPr>
          <a:xfrm>
            <a:off x="6645498" y="2160590"/>
            <a:ext cx="3088437" cy="3296314"/>
          </a:xfrm>
        </p:spPr>
        <p:txBody>
          <a:bodyPr/>
          <a:lstStyle/>
          <a:p>
            <a:r>
              <a:rPr lang="en-CA" sz="2000" dirty="0" smtClean="0"/>
              <a:t>Country of Origin</a:t>
            </a:r>
          </a:p>
          <a:p>
            <a:pPr lvl="1"/>
            <a:r>
              <a:rPr lang="en-CA" sz="1800" dirty="0" smtClean="0"/>
              <a:t>Large % survey returns for China, Taiwan, Republic of Korea, and Iran</a:t>
            </a:r>
          </a:p>
          <a:p>
            <a:pPr lvl="1"/>
            <a:r>
              <a:rPr lang="en-CA" sz="1800" dirty="0" smtClean="0"/>
              <a:t>Small % survey returns for Philippines, Hong Kong SAR, and India</a:t>
            </a:r>
            <a:endParaRPr lang="en-CA" sz="1800"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857383158"/>
              </p:ext>
            </p:extLst>
          </p:nvPr>
        </p:nvGraphicFramePr>
        <p:xfrm>
          <a:off x="677862" y="2160588"/>
          <a:ext cx="5568391" cy="3881437"/>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r>
              <a:rPr lang="en-CA" smtClean="0"/>
              <a:t>(c) 2015 David McAtackney</a:t>
            </a:r>
            <a:endParaRPr lang="en-CA"/>
          </a:p>
        </p:txBody>
      </p:sp>
    </p:spTree>
    <p:extLst>
      <p:ext uri="{BB962C8B-B14F-4D97-AF65-F5344CB8AC3E}">
        <p14:creationId xmlns:p14="http://schemas.microsoft.com/office/powerpoint/2010/main" val="2743076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of education for participants</a:t>
            </a:r>
            <a:endParaRPr lang="en-US" dirty="0"/>
          </a:p>
        </p:txBody>
      </p:sp>
      <p:sp>
        <p:nvSpPr>
          <p:cNvPr id="4" name="Content Placeholder 3"/>
          <p:cNvSpPr>
            <a:spLocks noGrp="1"/>
          </p:cNvSpPr>
          <p:nvPr>
            <p:ph sz="half" idx="2"/>
          </p:nvPr>
        </p:nvSpPr>
        <p:spPr>
          <a:xfrm>
            <a:off x="7254403" y="2131092"/>
            <a:ext cx="2553275" cy="3502792"/>
          </a:xfrm>
        </p:spPr>
        <p:txBody>
          <a:bodyPr>
            <a:normAutofit lnSpcReduction="10000"/>
          </a:bodyPr>
          <a:lstStyle/>
          <a:p>
            <a:r>
              <a:rPr lang="en-US" dirty="0" smtClean="0"/>
              <a:t>Less than 1% had no schooling</a:t>
            </a:r>
          </a:p>
          <a:p>
            <a:r>
              <a:rPr lang="en-US" dirty="0" smtClean="0"/>
              <a:t>18% had only finished high school</a:t>
            </a:r>
          </a:p>
          <a:p>
            <a:r>
              <a:rPr lang="en-US" dirty="0" smtClean="0"/>
              <a:t>71% had some post-secondary: diploma, </a:t>
            </a:r>
            <a:r>
              <a:rPr lang="en-US" sz="2200" dirty="0" smtClean="0"/>
              <a:t>college</a:t>
            </a:r>
            <a:r>
              <a:rPr lang="en-US" dirty="0" smtClean="0"/>
              <a:t> or university</a:t>
            </a:r>
          </a:p>
          <a:p>
            <a:r>
              <a:rPr lang="en-US" dirty="0" smtClean="0"/>
              <a:t>57% specified University</a:t>
            </a:r>
          </a:p>
          <a:p>
            <a:r>
              <a:rPr lang="en-US" dirty="0" smtClean="0"/>
              <a:t>9 were left blank</a:t>
            </a:r>
            <a:endParaRPr lang="en-US" dirty="0"/>
          </a:p>
        </p:txBody>
      </p:sp>
      <p:sp>
        <p:nvSpPr>
          <p:cNvPr id="5" name="Footer Placeholder 4"/>
          <p:cNvSpPr>
            <a:spLocks noGrp="1"/>
          </p:cNvSpPr>
          <p:nvPr>
            <p:ph type="ftr" sz="quarter" idx="11"/>
          </p:nvPr>
        </p:nvSpPr>
        <p:spPr/>
        <p:txBody>
          <a:bodyPr/>
          <a:lstStyle/>
          <a:p>
            <a:r>
              <a:rPr lang="en-CA" smtClean="0"/>
              <a:t>(c) 2015 David McAtackney</a:t>
            </a:r>
            <a:endParaRPr lang="en-CA"/>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463155985"/>
              </p:ext>
            </p:extLst>
          </p:nvPr>
        </p:nvGraphicFramePr>
        <p:xfrm>
          <a:off x="364643" y="1848502"/>
          <a:ext cx="6758827" cy="41935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1636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Length of Time in Canada</a:t>
            </a:r>
            <a:endParaRPr lang="en-CA"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728655611"/>
              </p:ext>
            </p:extLst>
          </p:nvPr>
        </p:nvGraphicFramePr>
        <p:xfrm>
          <a:off x="838199" y="1825625"/>
          <a:ext cx="5730025"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p:cNvSpPr>
            <a:spLocks noGrp="1"/>
          </p:cNvSpPr>
          <p:nvPr>
            <p:ph sz="half" idx="2"/>
          </p:nvPr>
        </p:nvSpPr>
        <p:spPr>
          <a:xfrm>
            <a:off x="6903076" y="1825625"/>
            <a:ext cx="4450724" cy="4351338"/>
          </a:xfrm>
        </p:spPr>
        <p:txBody>
          <a:bodyPr/>
          <a:lstStyle/>
          <a:p>
            <a:r>
              <a:rPr lang="en-CA" dirty="0" smtClean="0"/>
              <a:t>Recent Immigrants</a:t>
            </a:r>
          </a:p>
          <a:p>
            <a:pPr lvl="1"/>
            <a:r>
              <a:rPr lang="en-CA" dirty="0" smtClean="0"/>
              <a:t>71%</a:t>
            </a:r>
          </a:p>
          <a:p>
            <a:r>
              <a:rPr lang="en-CA" dirty="0" smtClean="0"/>
              <a:t>Established Immigrants</a:t>
            </a:r>
          </a:p>
          <a:p>
            <a:pPr lvl="1"/>
            <a:r>
              <a:rPr lang="en-CA" dirty="0" smtClean="0"/>
              <a:t>29%</a:t>
            </a:r>
            <a:endParaRPr lang="en-CA" dirty="0"/>
          </a:p>
          <a:p>
            <a:r>
              <a:rPr lang="en-CA" dirty="0"/>
              <a:t>Analysis of </a:t>
            </a:r>
            <a:r>
              <a:rPr lang="en-CA" dirty="0" smtClean="0"/>
              <a:t>Information Attitude showed a higher % of recent arrivals experiencing problems with:</a:t>
            </a:r>
          </a:p>
          <a:p>
            <a:pPr lvl="1"/>
            <a:r>
              <a:rPr lang="en-CA" dirty="0" smtClean="0"/>
              <a:t>Finding Information</a:t>
            </a:r>
          </a:p>
          <a:p>
            <a:pPr lvl="1"/>
            <a:r>
              <a:rPr lang="en-CA" dirty="0" smtClean="0"/>
              <a:t>Experiencing Frustration</a:t>
            </a:r>
          </a:p>
          <a:p>
            <a:pPr lvl="1"/>
            <a:r>
              <a:rPr lang="en-CA" dirty="0" smtClean="0"/>
              <a:t>Understanding Information</a:t>
            </a:r>
          </a:p>
          <a:p>
            <a:pPr lvl="1"/>
            <a:r>
              <a:rPr lang="en-CA" dirty="0" smtClean="0"/>
              <a:t>Feeling that the information is useful to them</a:t>
            </a:r>
          </a:p>
          <a:p>
            <a:pPr lvl="1"/>
            <a:endParaRPr lang="en-CA" dirty="0" smtClean="0"/>
          </a:p>
        </p:txBody>
      </p:sp>
      <p:sp>
        <p:nvSpPr>
          <p:cNvPr id="3" name="Footer Placeholder 2"/>
          <p:cNvSpPr>
            <a:spLocks noGrp="1"/>
          </p:cNvSpPr>
          <p:nvPr>
            <p:ph type="ftr" sz="quarter" idx="11"/>
          </p:nvPr>
        </p:nvSpPr>
        <p:spPr/>
        <p:txBody>
          <a:bodyPr/>
          <a:lstStyle/>
          <a:p>
            <a:r>
              <a:rPr lang="en-CA" smtClean="0"/>
              <a:t>(c) 2015 David McAtackney</a:t>
            </a:r>
            <a:endParaRPr lang="en-CA"/>
          </a:p>
        </p:txBody>
      </p:sp>
    </p:spTree>
    <p:extLst>
      <p:ext uri="{BB962C8B-B14F-4D97-AF65-F5344CB8AC3E}">
        <p14:creationId xmlns:p14="http://schemas.microsoft.com/office/powerpoint/2010/main" val="1259746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Participant Age and English Language Efficiency</a:t>
            </a:r>
            <a:endParaRPr lang="en-CA"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706746034"/>
              </p:ext>
            </p:extLst>
          </p:nvPr>
        </p:nvGraphicFramePr>
        <p:xfrm>
          <a:off x="838199" y="1825625"/>
          <a:ext cx="5137597" cy="375092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4"/>
          <p:cNvGraphicFramePr>
            <a:graphicFrameLocks noGrp="1"/>
          </p:cNvGraphicFramePr>
          <p:nvPr>
            <p:ph sz="half" idx="2"/>
            <p:extLst>
              <p:ext uri="{D42A27DB-BD31-4B8C-83A1-F6EECF244321}">
                <p14:modId xmlns:p14="http://schemas.microsoft.com/office/powerpoint/2010/main" val="3955095266"/>
              </p:ext>
            </p:extLst>
          </p:nvPr>
        </p:nvGraphicFramePr>
        <p:xfrm>
          <a:off x="6542468" y="1825625"/>
          <a:ext cx="4847671" cy="375092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850007" y="5705341"/>
            <a:ext cx="5125790" cy="1107996"/>
          </a:xfrm>
          <a:prstGeom prst="rect">
            <a:avLst/>
          </a:prstGeom>
          <a:noFill/>
        </p:spPr>
        <p:txBody>
          <a:bodyPr wrap="square" rtlCol="0">
            <a:spAutoFit/>
          </a:bodyPr>
          <a:lstStyle/>
          <a:p>
            <a:r>
              <a:rPr lang="en-CA" sz="1600" dirty="0" smtClean="0"/>
              <a:t>Age: Majority of participants came from the 26-55 age range </a:t>
            </a:r>
          </a:p>
          <a:p>
            <a:endParaRPr lang="en-CA" sz="1600" dirty="0"/>
          </a:p>
          <a:p>
            <a:endParaRPr lang="en-CA" dirty="0"/>
          </a:p>
        </p:txBody>
      </p:sp>
      <p:sp>
        <p:nvSpPr>
          <p:cNvPr id="7" name="TextBox 6"/>
          <p:cNvSpPr txBox="1"/>
          <p:nvPr/>
        </p:nvSpPr>
        <p:spPr>
          <a:xfrm>
            <a:off x="6542468" y="5679583"/>
            <a:ext cx="4847671" cy="830997"/>
          </a:xfrm>
          <a:prstGeom prst="rect">
            <a:avLst/>
          </a:prstGeom>
          <a:noFill/>
        </p:spPr>
        <p:txBody>
          <a:bodyPr wrap="square" rtlCol="0">
            <a:spAutoFit/>
          </a:bodyPr>
          <a:lstStyle/>
          <a:p>
            <a:r>
              <a:rPr lang="en-CA" sz="1600" dirty="0"/>
              <a:t>English: People generally self-describe as being in the Good, Average, and Poor </a:t>
            </a:r>
            <a:r>
              <a:rPr lang="en-CA" sz="1600" dirty="0" smtClean="0"/>
              <a:t>range with the highest being Average. </a:t>
            </a:r>
            <a:endParaRPr lang="en-CA" sz="1600" dirty="0"/>
          </a:p>
        </p:txBody>
      </p:sp>
      <p:sp>
        <p:nvSpPr>
          <p:cNvPr id="4" name="Footer Placeholder 3"/>
          <p:cNvSpPr>
            <a:spLocks noGrp="1"/>
          </p:cNvSpPr>
          <p:nvPr>
            <p:ph type="ftr" sz="quarter" idx="11"/>
          </p:nvPr>
        </p:nvSpPr>
        <p:spPr>
          <a:xfrm>
            <a:off x="662586" y="6259339"/>
            <a:ext cx="6297612" cy="365125"/>
          </a:xfrm>
        </p:spPr>
        <p:txBody>
          <a:bodyPr/>
          <a:lstStyle/>
          <a:p>
            <a:r>
              <a:rPr lang="en-CA" dirty="0" smtClean="0"/>
              <a:t>(c) 2015 David McAtackney</a:t>
            </a:r>
            <a:endParaRPr lang="en-CA" dirty="0"/>
          </a:p>
        </p:txBody>
      </p:sp>
    </p:spTree>
    <p:extLst>
      <p:ext uri="{BB962C8B-B14F-4D97-AF65-F5344CB8AC3E}">
        <p14:creationId xmlns:p14="http://schemas.microsoft.com/office/powerpoint/2010/main" val="303732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Information Attitude</a:t>
            </a:r>
            <a:endParaRPr lang="en-CA"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786600113"/>
              </p:ext>
            </p:extLst>
          </p:nvPr>
        </p:nvGraphicFramePr>
        <p:xfrm>
          <a:off x="838199" y="1825625"/>
          <a:ext cx="6078795" cy="4206465"/>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p:cNvSpPr>
            <a:spLocks noGrp="1"/>
          </p:cNvSpPr>
          <p:nvPr>
            <p:ph sz="half" idx="2"/>
          </p:nvPr>
        </p:nvSpPr>
        <p:spPr>
          <a:xfrm>
            <a:off x="7064477" y="1825625"/>
            <a:ext cx="4289323" cy="4351338"/>
          </a:xfrm>
        </p:spPr>
        <p:txBody>
          <a:bodyPr/>
          <a:lstStyle/>
          <a:p>
            <a:r>
              <a:rPr lang="en-CA" sz="2000" dirty="0" smtClean="0"/>
              <a:t>Information Attitude</a:t>
            </a:r>
          </a:p>
          <a:p>
            <a:pPr lvl="1"/>
            <a:r>
              <a:rPr lang="en-CA" sz="1800" dirty="0" smtClean="0"/>
              <a:t>Participants generally aren’t strongly agreeing or strongly disagreeing.</a:t>
            </a:r>
          </a:p>
          <a:p>
            <a:pPr lvl="1"/>
            <a:r>
              <a:rPr lang="en-CA" sz="1800" dirty="0"/>
              <a:t>Frustration – 188 agree, 21 strongly </a:t>
            </a:r>
            <a:r>
              <a:rPr lang="en-CA" sz="1800" dirty="0" smtClean="0"/>
              <a:t>agree</a:t>
            </a:r>
          </a:p>
          <a:p>
            <a:pPr lvl="1"/>
            <a:r>
              <a:rPr lang="en-CA" sz="1800" dirty="0" smtClean="0"/>
              <a:t>The usefulness of the information being provided</a:t>
            </a:r>
          </a:p>
          <a:p>
            <a:pPr lvl="2"/>
            <a:r>
              <a:rPr lang="en-CA" sz="1600" dirty="0" smtClean="0"/>
              <a:t>Low ratings for Rep of Korea participants, for participants 56-over, for Chinese language survey returns, and for those with low English language proficiency</a:t>
            </a:r>
            <a:endParaRPr lang="en-CA" sz="1600" dirty="0"/>
          </a:p>
        </p:txBody>
      </p:sp>
      <p:sp>
        <p:nvSpPr>
          <p:cNvPr id="3" name="Footer Placeholder 2"/>
          <p:cNvSpPr>
            <a:spLocks noGrp="1"/>
          </p:cNvSpPr>
          <p:nvPr>
            <p:ph type="ftr" sz="quarter" idx="11"/>
          </p:nvPr>
        </p:nvSpPr>
        <p:spPr/>
        <p:txBody>
          <a:bodyPr/>
          <a:lstStyle/>
          <a:p>
            <a:r>
              <a:rPr lang="en-CA" dirty="0" smtClean="0"/>
              <a:t>(c) 2015 David McAtackney</a:t>
            </a:r>
            <a:endParaRPr lang="en-CA" dirty="0"/>
          </a:p>
        </p:txBody>
      </p:sp>
    </p:spTree>
    <p:extLst>
      <p:ext uri="{BB962C8B-B14F-4D97-AF65-F5344CB8AC3E}">
        <p14:creationId xmlns:p14="http://schemas.microsoft.com/office/powerpoint/2010/main" val="4100542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603</TotalTime>
  <Words>1389</Words>
  <Application>Microsoft Office PowerPoint</Application>
  <PresentationFormat>Custom</PresentationFormat>
  <Paragraphs>143</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Facet</vt:lpstr>
      <vt:lpstr>Information Seeking Behaviour</vt:lpstr>
      <vt:lpstr>Methodology</vt:lpstr>
      <vt:lpstr>Partner Organizations</vt:lpstr>
      <vt:lpstr>Survey Language and Gender Breakdown</vt:lpstr>
      <vt:lpstr>Participants – Country of Origin</vt:lpstr>
      <vt:lpstr>Level of education for participants</vt:lpstr>
      <vt:lpstr>Length of Time in Canada</vt:lpstr>
      <vt:lpstr>Participant Age and English Language Efficiency</vt:lpstr>
      <vt:lpstr>Information Attitude</vt:lpstr>
      <vt:lpstr>Information Sources</vt:lpstr>
      <vt:lpstr>Information Amount</vt:lpstr>
      <vt:lpstr>Information Priorities</vt:lpstr>
      <vt:lpstr>Focus Group Questions and Responses  from the Immigrant Advisory Group of the Burnaby Intercultural Planning Table:</vt:lpstr>
      <vt:lpstr>Focus Group Questions and Responses (cont.)</vt:lpstr>
      <vt:lpstr>Focus Group Questions and Responses (cont.)</vt:lpstr>
      <vt:lpstr>Focus Group Questions and Responses (cont.)</vt:lpstr>
      <vt:lpstr>Focus Group Questions and Responses (cont.)</vt:lpstr>
      <vt:lpstr>Focus Group Questions and Responses (cont.)</vt:lpstr>
      <vt:lpstr>Conclusion</vt:lpstr>
      <vt:lpstr>Project Leaders’ Contact Details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Seeking Behaviour</dc:title>
  <dc:creator>David McAtackney</dc:creator>
  <cp:lastModifiedBy>Deborah Thomas</cp:lastModifiedBy>
  <cp:revision>58</cp:revision>
  <dcterms:created xsi:type="dcterms:W3CDTF">2015-11-09T00:43:51Z</dcterms:created>
  <dcterms:modified xsi:type="dcterms:W3CDTF">2016-05-03T21:13:04Z</dcterms:modified>
</cp:coreProperties>
</file>