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6" r:id="rId4"/>
    <p:sldId id="269" r:id="rId5"/>
    <p:sldId id="268" r:id="rId6"/>
    <p:sldId id="267" r:id="rId7"/>
    <p:sldId id="270" r:id="rId8"/>
    <p:sldId id="271" r:id="rId9"/>
    <p:sldId id="272" r:id="rId10"/>
    <p:sldId id="260" r:id="rId11"/>
    <p:sldId id="259" r:id="rId12"/>
    <p:sldId id="258" r:id="rId13"/>
    <p:sldId id="262" r:id="rId14"/>
    <p:sldId id="274" r:id="rId15"/>
    <p:sldId id="276" r:id="rId16"/>
    <p:sldId id="265" r:id="rId17"/>
    <p:sldId id="273" r:id="rId18"/>
    <p:sldId id="275" r:id="rId19"/>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1392" y="216"/>
      </p:cViewPr>
      <p:guideLst>
        <p:guide orient="horz" pos="290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5E0522FF-B7F6-49EF-ACF2-40A91C572303}" type="datetimeFigureOut">
              <a:rPr lang="en-CA" smtClean="0"/>
              <a:t>02/05/2016</a:t>
            </a:fld>
            <a:endParaRPr lang="en-CA"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715E23A5-E8B8-4FD0-9042-83D4F7652842}" type="slidenum">
              <a:rPr lang="en-CA" smtClean="0"/>
              <a:t>‹#›</a:t>
            </a:fld>
            <a:endParaRPr lang="en-CA" dirty="0"/>
          </a:p>
        </p:txBody>
      </p:sp>
    </p:spTree>
    <p:extLst>
      <p:ext uri="{BB962C8B-B14F-4D97-AF65-F5344CB8AC3E}">
        <p14:creationId xmlns:p14="http://schemas.microsoft.com/office/powerpoint/2010/main" val="380419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Many libraries in Alberta are already doing “non-traditional” programming but hopefully this presentation will provide a theoretical framework as to how such programming benefits communities and why we should change how we evaluate our programming.</a:t>
            </a:r>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1</a:t>
            </a:fld>
            <a:endParaRPr lang="en-CA" dirty="0"/>
          </a:p>
        </p:txBody>
      </p:sp>
    </p:spTree>
    <p:extLst>
      <p:ext uri="{BB962C8B-B14F-4D97-AF65-F5344CB8AC3E}">
        <p14:creationId xmlns:p14="http://schemas.microsoft.com/office/powerpoint/2010/main" val="59489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biggest resource most of these programs take is time. If we are working from the foundational principle that staying inside our library box is not in the best interest of our communities then why not let our volunteers out of the library box as well? How many of you conduct volunteer interviews? How many of you ask what interests they have during the interview? My favorite question is to ask what activity brings them joy. Ask them if they would be interested in providing a library program on that activity in addition to shelving books or laminating or whatever else volunteers do at your library. Our library currently has Photo-Fan Club because an individual who moved here from </a:t>
            </a:r>
            <a:r>
              <a:rPr lang="en-CA" baseline="0" dirty="0" err="1" smtClean="0"/>
              <a:t>Barrhead</a:t>
            </a:r>
            <a:r>
              <a:rPr lang="en-CA" baseline="0" dirty="0" smtClean="0"/>
              <a:t> who volunteered in order to meet new people. She just wanted to shelve books but during the interview she responded to my question with how much she had enjoyed the </a:t>
            </a:r>
            <a:r>
              <a:rPr lang="en-CA" baseline="0" dirty="0" err="1" smtClean="0"/>
              <a:t>photoclub</a:t>
            </a:r>
            <a:r>
              <a:rPr lang="en-CA" baseline="0" dirty="0" smtClean="0"/>
              <a:t> in </a:t>
            </a:r>
            <a:r>
              <a:rPr lang="en-CA" baseline="0" dirty="0" err="1" smtClean="0"/>
              <a:t>Barrhead</a:t>
            </a:r>
            <a:r>
              <a:rPr lang="en-CA" baseline="0" dirty="0" smtClean="0"/>
              <a:t>. Being a shameless opportunist I immediately asked her if she would be interested in helping our library start a club. She has since moved away, but we have a thriving club which is now facilitated by a semi-professional photographer who started coming to our club instead of having to travel all the way to Fort Saskatchewan. We also have Magic the Gathering Club which is facilitated by the parent of a teen who got tired of driving to a games store in St. Albert to play. They meet the 3</a:t>
            </a:r>
            <a:r>
              <a:rPr lang="en-CA" baseline="30000" dirty="0" smtClean="0"/>
              <a:t>rd</a:t>
            </a:r>
            <a:r>
              <a:rPr lang="en-CA" baseline="0" dirty="0" smtClean="0"/>
              <a:t> Friday of every month; the library promotes both programs and provides the space but other than that initial outlay of time and conversation, both these clubs are self-run. We just get the credit. These are my favorite programs! Sometimes programs are one-offs, which is fine as well because not all the programs we put on are successful. Which brings us to Failure Happens. </a:t>
            </a:r>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10</a:t>
            </a:fld>
            <a:endParaRPr lang="en-CA" dirty="0"/>
          </a:p>
        </p:txBody>
      </p:sp>
    </p:spTree>
    <p:extLst>
      <p:ext uri="{BB962C8B-B14F-4D97-AF65-F5344CB8AC3E}">
        <p14:creationId xmlns:p14="http://schemas.microsoft.com/office/powerpoint/2010/main" val="296999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181639"/>
            <a:ext cx="5486400" cy="4156234"/>
          </a:xfrm>
        </p:spPr>
        <p:txBody>
          <a:bodyPr/>
          <a:lstStyle/>
          <a:p>
            <a:r>
              <a:rPr lang="en-CA" baseline="0" dirty="0" smtClean="0"/>
              <a:t>There’s </a:t>
            </a:r>
            <a:r>
              <a:rPr lang="en-CA" baseline="0" dirty="0" smtClean="0"/>
              <a:t>honestly not much to more to say about failing. If you choose to try new things, some of them WON’T WORK</a:t>
            </a:r>
            <a:r>
              <a:rPr lang="en-CA" dirty="0" smtClean="0"/>
              <a:t> </a:t>
            </a:r>
            <a:r>
              <a:rPr lang="en-CA" baseline="0" dirty="0" smtClean="0"/>
              <a:t>despite your having put forth your best efforts. It can be very disheartening especially if you went out on a limb to do something different and the program didn’t go as you planned.</a:t>
            </a:r>
          </a:p>
          <a:p>
            <a:endParaRPr lang="en-CA" baseline="0" dirty="0" smtClean="0"/>
          </a:p>
          <a:p>
            <a:r>
              <a:rPr lang="en-CA" baseline="0" dirty="0" smtClean="0"/>
              <a:t> As an example in 2015, we ran a pilot project; Late Night Fun Nights. On the last Friday of every month, except July, August and December we stayed open until 1am to provide the people in Stony Plain who weren’t interested in hanging out at the bar a place to hang out. We offered different activities during different months and we aimed our programs at emerging adults and new residents. We had a board game night, a retro video game evening, hosted a couple of open </a:t>
            </a:r>
            <a:r>
              <a:rPr lang="en-CA" baseline="0" dirty="0" err="1" smtClean="0"/>
              <a:t>mic</a:t>
            </a:r>
            <a:r>
              <a:rPr lang="en-CA" baseline="0" dirty="0" smtClean="0"/>
              <a:t> night, screened Rocky Horror Picture Show, played Cards Against Humanity and also provided library services (but no computer access) as well. </a:t>
            </a:r>
          </a:p>
          <a:p>
            <a:endParaRPr lang="en-CA" dirty="0"/>
          </a:p>
          <a:p>
            <a:r>
              <a:rPr lang="en-CA" baseline="0" dirty="0" smtClean="0"/>
              <a:t>The most popular events were the Retro Game Night and the Open </a:t>
            </a:r>
            <a:r>
              <a:rPr lang="en-CA" baseline="0" dirty="0" err="1" smtClean="0"/>
              <a:t>Mic</a:t>
            </a:r>
            <a:r>
              <a:rPr lang="en-CA" baseline="0" dirty="0" smtClean="0"/>
              <a:t> nights. But the people who showed up were not the people we were expecting. Until we made the evenings adults only, around March, we were getting teenagers. For the Retro Video Game nights in fact we got mostly 11-14 year olds and they stayed until midnight! In retrospect we should have expected some parents to take advantage of free Friday night babysitting but we were still quite surprised at that turnout.</a:t>
            </a:r>
          </a:p>
          <a:p>
            <a:endParaRPr lang="en-CA" dirty="0"/>
          </a:p>
          <a:p>
            <a:r>
              <a:rPr lang="en-CA" baseline="0" dirty="0" smtClean="0"/>
              <a:t> The other odd thing that stood out was that for the open </a:t>
            </a:r>
            <a:r>
              <a:rPr lang="en-CA" baseline="0" dirty="0" err="1" smtClean="0"/>
              <a:t>Mic</a:t>
            </a:r>
            <a:r>
              <a:rPr lang="en-CA" baseline="0" dirty="0" smtClean="0"/>
              <a:t> Nights, we were getting seniors. A LOT of seniors. This was quite frankly a bit of surprise because there is a Seniors Drop-In Centre in Stony Plain, and we had assumed, WRONGLY,  they already had place where they could connect with each other.</a:t>
            </a:r>
          </a:p>
          <a:p>
            <a:endParaRPr lang="en-CA" dirty="0"/>
          </a:p>
          <a:p>
            <a:r>
              <a:rPr lang="en-CA" baseline="0" dirty="0" smtClean="0"/>
              <a:t> So while we were trying to reach emerging adults and new residents it seemed as though  teens and seniors were more in need of a place to hang out on Friday nights. Since we do a LOT of programming for teens and seniors already, we decided instead to offer a later (around 9/10pm) program for all ages of adults just once a quarter and a late night event for teens once a quarter as well. </a:t>
            </a:r>
            <a:endParaRPr lang="en-CA" dirty="0"/>
          </a:p>
          <a:p>
            <a:r>
              <a:rPr lang="en-CA" baseline="0" dirty="0" smtClean="0"/>
              <a:t>Was this</a:t>
            </a:r>
            <a:r>
              <a:rPr lang="en-CA" dirty="0" smtClean="0"/>
              <a:t> pilot project a success? It wasn’t to me because it didn’t achieve our goal of engaging with emerging adults in our community. We did learn a few things but let’s be honest, nothing we couldn’t have figured out with our existing information. However, for a couple of people in our community who don’t feel comfortable in </a:t>
            </a:r>
            <a:r>
              <a:rPr lang="en-CA" dirty="0" err="1" smtClean="0"/>
              <a:t>tradtional</a:t>
            </a:r>
            <a:r>
              <a:rPr lang="en-CA" dirty="0" smtClean="0"/>
              <a:t> social settings, Late Night Fun Night was the best thing that ever happened for them. They had a place to go where they felt comfortable and welcome so this program had a fairly large  impact </a:t>
            </a:r>
            <a:r>
              <a:rPr lang="en-CA" i="1" dirty="0" smtClean="0"/>
              <a:t>for that group.</a:t>
            </a:r>
            <a:endParaRPr lang="en-CA" i="1" baseline="0" dirty="0" smtClean="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11</a:t>
            </a:fld>
            <a:endParaRPr lang="en-CA" dirty="0"/>
          </a:p>
        </p:txBody>
      </p:sp>
    </p:spTree>
    <p:extLst>
      <p:ext uri="{BB962C8B-B14F-4D97-AF65-F5344CB8AC3E}">
        <p14:creationId xmlns:p14="http://schemas.microsoft.com/office/powerpoint/2010/main" val="272040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Which brings me to outcome based evaluations. Given that there was an entire CONFERENCE last fall in Vancouver on this subject, CLEARLY I don’t have time or expertise to provide a detailed “how-to” on doing Outcome Based evaluation</a:t>
            </a:r>
            <a:r>
              <a:rPr lang="en-CA" baseline="0" dirty="0" smtClean="0"/>
              <a:t>, in fact, </a:t>
            </a:r>
            <a:r>
              <a:rPr lang="en-CA" dirty="0" smtClean="0"/>
              <a:t> it’s quite probable that some of you here in the audience are more familiar with this topic than I am.  All I would like to do is provide those of you who aren’t familiar with this type of evaluation an idea of the foundational concepts .   For the record I have already requested LAA to provide a similar conference here in Alberta</a:t>
            </a:r>
            <a:r>
              <a:rPr lang="en-CA" baseline="0" dirty="0" smtClean="0"/>
              <a:t> because this is definitely something public libraries need to consider.</a:t>
            </a:r>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12</a:t>
            </a:fld>
            <a:endParaRPr lang="en-CA" dirty="0"/>
          </a:p>
        </p:txBody>
      </p:sp>
    </p:spTree>
    <p:extLst>
      <p:ext uri="{BB962C8B-B14F-4D97-AF65-F5344CB8AC3E}">
        <p14:creationId xmlns:p14="http://schemas.microsoft.com/office/powerpoint/2010/main" val="3887286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is a tendency to focus</a:t>
            </a:r>
            <a:r>
              <a:rPr lang="en-CA" baseline="0" dirty="0" smtClean="0"/>
              <a:t> solely on the numbers when evaluating how well our libraries are doing. How many people came to the program, how many items did we circulate, how many people entered the library, how many members do we have and so on. These numbers serve a purpose but they don’t tell the whole story. In fact, sometimes numbers leave out big chunks of the story. In our growing digital environment, it’s not uncommon for some people to only enter a library to renew a membership. Carol Anthony pointed this out three years ago in her article, New Measures for a New Era. While we can track how many people viewed our website or accessed a mobile platform, it’s less easy to know what activities they are undertaking. All of this adds up to the reality that we can talk quantitatively about what our libraries do, but we can’t adequately discuss the qualitative impact our libraries have on our communities.</a:t>
            </a:r>
          </a:p>
          <a:p>
            <a:endParaRPr lang="en-CA" baseline="0" dirty="0" smtClean="0"/>
          </a:p>
          <a:p>
            <a:r>
              <a:rPr lang="en-CA" baseline="0" dirty="0" smtClean="0"/>
              <a:t> For example, we hosted a Home-School Information Fair around the middle of March which entailed a great deal of preparation and organization. We had 9 people show up. The last woman who came was almost tearfully grateful as she detailed how difficult it had been for her to find information and to make sense of all the different terminologies. Was the Fair a success or a failure? </a:t>
            </a:r>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13</a:t>
            </a:fld>
            <a:endParaRPr lang="en-CA" dirty="0"/>
          </a:p>
        </p:txBody>
      </p:sp>
    </p:spTree>
    <p:extLst>
      <p:ext uri="{BB962C8B-B14F-4D97-AF65-F5344CB8AC3E}">
        <p14:creationId xmlns:p14="http://schemas.microsoft.com/office/powerpoint/2010/main" val="4230458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If</a:t>
            </a:r>
            <a:r>
              <a:rPr lang="en-CA" baseline="0" dirty="0" smtClean="0"/>
              <a:t> we start considering the social impacts of our libraries activities; we also are able to provide yet another answer to the question, “What is a library?” that is being asked a little more often these days as we start to move out of the library “box”.  If we combine this definition with our core function we can articulate a public  library as a social purpose organization which exists to create positive social impacts by providing barrier free access to knowledge &amp; information. </a:t>
            </a:r>
            <a:r>
              <a:rPr lang="en-CA" baseline="0" dirty="0" smtClean="0"/>
              <a:t>We </a:t>
            </a:r>
            <a:r>
              <a:rPr lang="en-CA" baseline="0" dirty="0" smtClean="0"/>
              <a:t>can do this, because we have the capacity to effect change in our communities in so many different ways. Having a better understanding of the social impacts of those activities </a:t>
            </a:r>
            <a:r>
              <a:rPr lang="en-CA" baseline="0" dirty="0" smtClean="0"/>
              <a:t>also provides </a:t>
            </a:r>
            <a:r>
              <a:rPr lang="en-CA" baseline="0" dirty="0" smtClean="0"/>
              <a:t>a more comprehensive picture to funders and </a:t>
            </a:r>
            <a:r>
              <a:rPr lang="en-CA" baseline="0" dirty="0" smtClean="0"/>
              <a:t>boards of how we</a:t>
            </a:r>
            <a:r>
              <a:rPr lang="en-CA" dirty="0" smtClean="0"/>
              <a:t> impact the community.</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14</a:t>
            </a:fld>
            <a:endParaRPr lang="en-CA" dirty="0"/>
          </a:p>
        </p:txBody>
      </p:sp>
    </p:spTree>
    <p:extLst>
      <p:ext uri="{BB962C8B-B14F-4D97-AF65-F5344CB8AC3E}">
        <p14:creationId xmlns:p14="http://schemas.microsoft.com/office/powerpoint/2010/main" val="423045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aseline="0" dirty="0" smtClean="0"/>
              <a:t>These are two image from our campaign last spring which asked library users to complete the statement Without Stony Plain Library I… We then compiled the images into a slideshow which we used in our presentation to our Town Council. This was one way that we were able to put faces to the numbers that they see every year in our annual report because those numbers cannot capture the impact our library has on </a:t>
            </a:r>
            <a:r>
              <a:rPr lang="en-CA" baseline="0" smtClean="0"/>
              <a:t>the community.</a:t>
            </a:r>
            <a:endParaRPr lang="en-CA" dirty="0" smtClean="0"/>
          </a:p>
        </p:txBody>
      </p:sp>
      <p:sp>
        <p:nvSpPr>
          <p:cNvPr id="4" name="Slide Number Placeholder 3"/>
          <p:cNvSpPr>
            <a:spLocks noGrp="1"/>
          </p:cNvSpPr>
          <p:nvPr>
            <p:ph type="sldNum" sz="quarter" idx="10"/>
          </p:nvPr>
        </p:nvSpPr>
        <p:spPr/>
        <p:txBody>
          <a:bodyPr/>
          <a:lstStyle/>
          <a:p>
            <a:fld id="{715E23A5-E8B8-4FD0-9042-83D4F7652842}" type="slidenum">
              <a:rPr lang="en-CA" smtClean="0"/>
              <a:t>15</a:t>
            </a:fld>
            <a:endParaRPr lang="en-CA" dirty="0"/>
          </a:p>
        </p:txBody>
      </p:sp>
    </p:spTree>
    <p:extLst>
      <p:ext uri="{BB962C8B-B14F-4D97-AF65-F5344CB8AC3E}">
        <p14:creationId xmlns:p14="http://schemas.microsoft.com/office/powerpoint/2010/main" val="423045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When we start to consider the impact our programs have on the people who attend, the answer to success or failure becomes less clear cut because</a:t>
            </a:r>
            <a:r>
              <a:rPr lang="en-CA" baseline="0" dirty="0" smtClean="0"/>
              <a:t> impacts have ripple effects. Which of course goes right back to the way social factors affect health. Those ripple effects make it very difficult to measure the true extent of how we affect our community. Which of course makes it difficult for us articulate to our boards and our funders, other than anecdotally, how libraries benefit our communities. Having a better understanding of the social impacts of our activities not only provides a more comprehensive picture to funders and </a:t>
            </a:r>
            <a:r>
              <a:rPr lang="en-CA" baseline="0" dirty="0" smtClean="0"/>
              <a:t>boards, as</a:t>
            </a:r>
            <a:r>
              <a:rPr lang="en-CA" dirty="0" smtClean="0"/>
              <a:t> mentioned earlier,</a:t>
            </a:r>
            <a:r>
              <a:rPr lang="en-CA" baseline="0" dirty="0" smtClean="0"/>
              <a:t> </a:t>
            </a:r>
            <a:r>
              <a:rPr lang="en-CA" baseline="0" dirty="0" smtClean="0"/>
              <a:t>but it also provides </a:t>
            </a:r>
            <a:r>
              <a:rPr lang="en-CA" i="1" baseline="0" dirty="0" smtClean="0"/>
              <a:t>us</a:t>
            </a:r>
            <a:r>
              <a:rPr lang="en-CA" baseline="0" dirty="0" smtClean="0"/>
              <a:t> with a better idea just how well we are meeting our communities needs. And of course, it also allows us to better explain why our libraries should do THAT.</a:t>
            </a:r>
            <a:endParaRPr lang="en-CA" dirty="0" smtClean="0"/>
          </a:p>
          <a:p>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16</a:t>
            </a:fld>
            <a:endParaRPr lang="en-CA" dirty="0"/>
          </a:p>
        </p:txBody>
      </p:sp>
    </p:spTree>
    <p:extLst>
      <p:ext uri="{BB962C8B-B14F-4D97-AF65-F5344CB8AC3E}">
        <p14:creationId xmlns:p14="http://schemas.microsoft.com/office/powerpoint/2010/main" val="260580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17</a:t>
            </a:fld>
            <a:endParaRPr lang="en-CA" dirty="0"/>
          </a:p>
        </p:txBody>
      </p:sp>
    </p:spTree>
    <p:extLst>
      <p:ext uri="{BB962C8B-B14F-4D97-AF65-F5344CB8AC3E}">
        <p14:creationId xmlns:p14="http://schemas.microsoft.com/office/powerpoint/2010/main" val="85992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15E23A5-E8B8-4FD0-9042-83D4F7652842}" type="slidenum">
              <a:rPr lang="en-CA" smtClean="0"/>
              <a:t>18</a:t>
            </a:fld>
            <a:endParaRPr lang="en-CA" dirty="0"/>
          </a:p>
        </p:txBody>
      </p:sp>
    </p:spTree>
    <p:extLst>
      <p:ext uri="{BB962C8B-B14F-4D97-AF65-F5344CB8AC3E}">
        <p14:creationId xmlns:p14="http://schemas.microsoft.com/office/powerpoint/2010/main" val="369568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begin</a:t>
            </a:r>
            <a:r>
              <a:rPr lang="en-CA" baseline="0" dirty="0" smtClean="0"/>
              <a:t> with I’d like to address the inherent assumption in the title of my presentation. Despite our </a:t>
            </a:r>
            <a:r>
              <a:rPr lang="en-CA" dirty="0" smtClean="0"/>
              <a:t>ongoing</a:t>
            </a:r>
            <a:r>
              <a:rPr lang="en-CA" baseline="0" dirty="0" smtClean="0"/>
              <a:t> work to </a:t>
            </a:r>
            <a:r>
              <a:rPr lang="en-CA" dirty="0" smtClean="0"/>
              <a:t>change how people think of libraries</a:t>
            </a:r>
            <a:r>
              <a:rPr lang="en-CA" baseline="0" dirty="0" smtClean="0"/>
              <a:t>,  for</a:t>
            </a:r>
            <a:r>
              <a:rPr lang="en-CA" dirty="0" smtClean="0"/>
              <a:t> some people </a:t>
            </a:r>
            <a:r>
              <a:rPr lang="en-CA" baseline="0" dirty="0" smtClean="0"/>
              <a:t> the vision of the early mid-20</a:t>
            </a:r>
            <a:r>
              <a:rPr lang="en-CA" baseline="30000" dirty="0" smtClean="0"/>
              <a:t>th</a:t>
            </a:r>
            <a:r>
              <a:rPr lang="en-CA" baseline="0" dirty="0" smtClean="0"/>
              <a:t> century library persists. Astonishing as this is for those of us immersed in the library world, to many people outside our library universe, this is the picture that is conjured up when you say “Library”. In their minds, we are still temples of silence where people go to sit and read. Oh, we do the occasional story time and run a book club or two but really for many people we are still the shushers of the world. </a:t>
            </a:r>
            <a:endParaRPr lang="en-CA" baseline="0" dirty="0" smtClean="0"/>
          </a:p>
          <a:p>
            <a:endParaRPr lang="en-CA" baseline="0" dirty="0" smtClean="0"/>
          </a:p>
          <a:p>
            <a:r>
              <a:rPr lang="en-CA" baseline="0" dirty="0" smtClean="0"/>
              <a:t> I didn’t know libraries did THAT infers a narrow range of activities for libraries; a box, if you will, in which some people still expect libraries to exist.</a:t>
            </a:r>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2</a:t>
            </a:fld>
            <a:endParaRPr lang="en-CA" dirty="0"/>
          </a:p>
        </p:txBody>
      </p:sp>
    </p:spTree>
    <p:extLst>
      <p:ext uri="{BB962C8B-B14F-4D97-AF65-F5344CB8AC3E}">
        <p14:creationId xmlns:p14="http://schemas.microsoft.com/office/powerpoint/2010/main" val="287853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It’s not just libraries that get</a:t>
            </a:r>
            <a:r>
              <a:rPr lang="en-CA" baseline="0" dirty="0" smtClean="0"/>
              <a:t> put into boxes; for many people there are clearly delineated areas of responsibility for</a:t>
            </a:r>
            <a:r>
              <a:rPr lang="en-CA" dirty="0" smtClean="0"/>
              <a:t> most organizations</a:t>
            </a:r>
            <a:r>
              <a:rPr lang="en-CA" baseline="0" dirty="0" smtClean="0"/>
              <a:t>; libraries do this, schools do that, healthcare does this, business does that and so on. </a:t>
            </a:r>
            <a:r>
              <a:rPr lang="en-CA" dirty="0" smtClean="0"/>
              <a:t>The problem with boxes</a:t>
            </a:r>
            <a:r>
              <a:rPr lang="en-CA" baseline="0" dirty="0" smtClean="0"/>
              <a:t> is they create gaps</a:t>
            </a:r>
            <a:r>
              <a:rPr lang="en-CA" dirty="0" smtClean="0"/>
              <a:t> and inevitably, vulnerable individuals fall into those gaps.</a:t>
            </a:r>
            <a:endParaRPr lang="en-CA" i="1" baseline="0" dirty="0" smtClean="0"/>
          </a:p>
          <a:p>
            <a:endParaRPr lang="en-CA" i="1" baseline="0" dirty="0" smtClean="0"/>
          </a:p>
          <a:p>
            <a:r>
              <a:rPr lang="en-CA" i="1" baseline="0" dirty="0" smtClean="0"/>
              <a:t>Ideally </a:t>
            </a:r>
            <a:r>
              <a:rPr lang="en-CA" i="0" baseline="0" dirty="0" smtClean="0"/>
              <a:t>our libraries’ strategic planning processes are identifying the gaps in our respective communities but sometimes we ask the wrong question; we ask what DO we do that can meet some of those needs,</a:t>
            </a:r>
            <a:r>
              <a:rPr lang="en-CA" i="0" dirty="0" smtClean="0"/>
              <a:t> </a:t>
            </a:r>
            <a:r>
              <a:rPr lang="en-CA" i="0" baseline="0" dirty="0" smtClean="0"/>
              <a:t>when we could ask instead, what CAN we do to meet some those community needs. I appreciate the distinction is a very subtle one; but the first phrasing keeps us safely inside our library box by focusing on what we do </a:t>
            </a:r>
            <a:r>
              <a:rPr lang="en-CA" i="1" baseline="0" dirty="0" smtClean="0"/>
              <a:t>now</a:t>
            </a:r>
            <a:r>
              <a:rPr lang="en-CA" i="0" baseline="0" dirty="0" smtClean="0"/>
              <a:t>. The second phrasing </a:t>
            </a:r>
            <a:r>
              <a:rPr lang="en-CA" dirty="0" smtClean="0"/>
              <a:t>allows us to make the box a little bigger</a:t>
            </a:r>
            <a:r>
              <a:rPr lang="en-CA" i="0" baseline="0" dirty="0" smtClean="0"/>
              <a:t>, by getting us to think about what we COULD do that we aren’t doing now. </a:t>
            </a:r>
          </a:p>
          <a:p>
            <a:endParaRPr lang="en-CA" i="0" baseline="0" dirty="0" smtClean="0"/>
          </a:p>
          <a:p>
            <a:r>
              <a:rPr lang="en-CA" i="0" baseline="0" dirty="0" smtClean="0"/>
              <a:t>I do also understand that “out of the box” thinking is so old and so far from “shaking things up” that it might almost be approaching it from the opposite direction. </a:t>
            </a:r>
            <a:r>
              <a:rPr lang="en-CA" i="0" baseline="0" dirty="0" smtClean="0"/>
              <a:t>However</a:t>
            </a:r>
            <a:r>
              <a:rPr lang="en-CA" i="0" baseline="0" dirty="0" smtClean="0"/>
              <a:t>, about a month ago a 14 year old girl committed suicide in Stony Plain.  Gaps</a:t>
            </a:r>
            <a:r>
              <a:rPr lang="en-CA" i="0" dirty="0" smtClean="0"/>
              <a:t> </a:t>
            </a:r>
            <a:r>
              <a:rPr lang="en-CA" i="0" baseline="0" dirty="0" smtClean="0"/>
              <a:t>still exist. Which is a very good reason to at least make</a:t>
            </a:r>
            <a:r>
              <a:rPr lang="en-CA" i="0" dirty="0" smtClean="0"/>
              <a:t> the box</a:t>
            </a:r>
            <a:r>
              <a:rPr lang="en-CA" i="0" baseline="0" dirty="0" smtClean="0"/>
              <a:t> a little bigger</a:t>
            </a:r>
            <a:r>
              <a:rPr lang="en-CA" dirty="0"/>
              <a:t> </a:t>
            </a:r>
            <a:r>
              <a:rPr lang="en-CA" dirty="0" smtClean="0"/>
              <a:t>even if we cannot get rid of the box completely. Yet.</a:t>
            </a:r>
            <a:endParaRPr lang="en-CA" i="0" baseline="0" dirty="0" smtClean="0"/>
          </a:p>
          <a:p>
            <a:endParaRPr lang="en-CA" i="0" baseline="0" dirty="0" smtClean="0"/>
          </a:p>
          <a:p>
            <a:r>
              <a:rPr lang="en-CA" i="0" baseline="0" dirty="0" smtClean="0"/>
              <a:t>Inevitably at this point</a:t>
            </a:r>
            <a:r>
              <a:rPr lang="en-CA" baseline="0" dirty="0" smtClean="0"/>
              <a:t>, what I usually hear is, “We can’t be everything to everybody” and “Watch out for mission creep!”. I generally respond by saying, no one organization can be everything to everyone but should that be a reason NOT to build and expand our capacity to serve our community?  </a:t>
            </a:r>
            <a:endParaRPr lang="en-CA" dirty="0" smtClean="0"/>
          </a:p>
        </p:txBody>
      </p:sp>
      <p:sp>
        <p:nvSpPr>
          <p:cNvPr id="4" name="Slide Number Placeholder 3"/>
          <p:cNvSpPr>
            <a:spLocks noGrp="1"/>
          </p:cNvSpPr>
          <p:nvPr>
            <p:ph type="sldNum" sz="quarter" idx="10"/>
          </p:nvPr>
        </p:nvSpPr>
        <p:spPr/>
        <p:txBody>
          <a:bodyPr/>
          <a:lstStyle/>
          <a:p>
            <a:fld id="{715E23A5-E8B8-4FD0-9042-83D4F7652842}" type="slidenum">
              <a:rPr lang="en-CA" smtClean="0"/>
              <a:t>3</a:t>
            </a:fld>
            <a:endParaRPr lang="en-CA" dirty="0"/>
          </a:p>
        </p:txBody>
      </p:sp>
    </p:spTree>
    <p:extLst>
      <p:ext uri="{BB962C8B-B14F-4D97-AF65-F5344CB8AC3E}">
        <p14:creationId xmlns:p14="http://schemas.microsoft.com/office/powerpoint/2010/main" val="287853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 </a:t>
            </a:r>
            <a:r>
              <a:rPr lang="en-CA" baseline="0" dirty="0" smtClean="0"/>
              <a:t>type </a:t>
            </a:r>
            <a:r>
              <a:rPr lang="en-CA" baseline="0" dirty="0" smtClean="0"/>
              <a:t>of “break the box” thinking is becoming prevalent in other sectors. </a:t>
            </a:r>
            <a:r>
              <a:rPr lang="en-CA" dirty="0" smtClean="0"/>
              <a:t>Stony Plain is part</a:t>
            </a:r>
            <a:r>
              <a:rPr lang="en-CA" baseline="0" dirty="0" smtClean="0"/>
              <a:t> of an AHS pilot project that takes as its foundation the reality that health is not attributable to a single isolated factor. </a:t>
            </a:r>
            <a:r>
              <a:rPr lang="en-CA" baseline="0" dirty="0" smtClean="0"/>
              <a:t> This is something we realize</a:t>
            </a:r>
            <a:r>
              <a:rPr lang="en-CA" dirty="0" smtClean="0"/>
              <a:t> as individuals but the</a:t>
            </a:r>
            <a:r>
              <a:rPr lang="en-CA" baseline="0" dirty="0" smtClean="0"/>
              <a:t> </a:t>
            </a:r>
            <a:r>
              <a:rPr lang="en-CA" baseline="0" dirty="0" smtClean="0"/>
              <a:t>SYSTEMS, such as Health and Education and </a:t>
            </a:r>
            <a:r>
              <a:rPr lang="en-CA" dirty="0" smtClean="0"/>
              <a:t>Social Services </a:t>
            </a:r>
            <a:r>
              <a:rPr lang="en-CA" baseline="0" dirty="0" smtClean="0"/>
              <a:t>have a tendency to confine themselves to their box. </a:t>
            </a:r>
          </a:p>
          <a:p>
            <a:pPr>
              <a:defRPr/>
            </a:pPr>
            <a:r>
              <a:rPr lang="en-CA" baseline="0" dirty="0" smtClean="0"/>
              <a:t>This pilot project is seeking to build capacity in the existing community organizations, keeping as its core foundational principle the idea that all</a:t>
            </a:r>
            <a:r>
              <a:rPr lang="en-CA" dirty="0" smtClean="0"/>
              <a:t> elements </a:t>
            </a:r>
            <a:r>
              <a:rPr lang="en-CA" baseline="0" dirty="0" smtClean="0"/>
              <a:t>of a community </a:t>
            </a:r>
            <a:r>
              <a:rPr lang="en-CA" dirty="0" smtClean="0"/>
              <a:t>relate to each other in ways that either promote wellness or promote poor </a:t>
            </a:r>
            <a:r>
              <a:rPr lang="en-CA" dirty="0"/>
              <a:t>health in a given </a:t>
            </a:r>
            <a:r>
              <a:rPr lang="en-CA" dirty="0" smtClean="0"/>
              <a:t>population.</a:t>
            </a:r>
            <a:r>
              <a:rPr lang="en-CA" baseline="0" dirty="0" smtClean="0"/>
              <a:t>  This diagram illustrates the complexity of those relationships.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4</a:t>
            </a:fld>
            <a:endParaRPr lang="en-CA" dirty="0"/>
          </a:p>
        </p:txBody>
      </p:sp>
    </p:spTree>
    <p:extLst>
      <p:ext uri="{BB962C8B-B14F-4D97-AF65-F5344CB8AC3E}">
        <p14:creationId xmlns:p14="http://schemas.microsoft.com/office/powerpoint/2010/main" val="276389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7136"/>
            <a:ext cx="5486400" cy="2679173"/>
          </a:xfrm>
        </p:spPr>
        <p:txBody>
          <a:bodyPr/>
          <a:lstStyle/>
          <a:p>
            <a:r>
              <a:rPr lang="en-CA" dirty="0" smtClean="0"/>
              <a:t>This relates to libraries because we are part of that community infrastructure and there</a:t>
            </a:r>
            <a:r>
              <a:rPr lang="en-CA" baseline="0" dirty="0" smtClean="0"/>
              <a:t> has been a lot of conversation in the past several years as to the nature of libraries; libraries are community hubs, we are the community’s “third space”, we are the community’s living room.  </a:t>
            </a:r>
            <a:r>
              <a:rPr lang="en-CA" dirty="0" smtClean="0"/>
              <a:t>The </a:t>
            </a:r>
            <a:r>
              <a:rPr lang="en-CA" baseline="0" dirty="0" smtClean="0"/>
              <a:t>common theme running through these concepts of libraries is that </a:t>
            </a:r>
            <a:r>
              <a:rPr lang="en-CA" dirty="0" smtClean="0"/>
              <a:t>libraries create</a:t>
            </a:r>
            <a:r>
              <a:rPr lang="en-CA" baseline="0" dirty="0" smtClean="0"/>
              <a:t> connections. That perception of libraries as community connectors fits in with this way of developing healthy communities because as this image shows; physical and mental well being are inextricably connected to a sense of community belonging.  </a:t>
            </a:r>
          </a:p>
          <a:p>
            <a:endParaRPr lang="en-CA" dirty="0"/>
          </a:p>
          <a:p>
            <a:r>
              <a:rPr lang="en-CA" dirty="0" smtClean="0"/>
              <a:t>The key point here is that the well-being of our community is not confined to the health system “box”. Even though health and wellness are not our “traditional” areas of operation, this inclusive model of wellness demonstrates that we the ways in which we interact with our community affects the wellness of our residents</a:t>
            </a:r>
            <a:r>
              <a:rPr lang="en-CA" dirty="0" smtClean="0"/>
              <a:t>.</a:t>
            </a:r>
          </a:p>
          <a:p>
            <a:endParaRPr lang="en-CA" dirty="0"/>
          </a:p>
          <a:p>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5</a:t>
            </a:fld>
            <a:endParaRPr lang="en-CA" dirty="0"/>
          </a:p>
        </p:txBody>
      </p:sp>
    </p:spTree>
    <p:extLst>
      <p:ext uri="{BB962C8B-B14F-4D97-AF65-F5344CB8AC3E}">
        <p14:creationId xmlns:p14="http://schemas.microsoft.com/office/powerpoint/2010/main" val="30249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a:t>When we as libraries provide the people in our communities with more choices, we become part of a system that makes it easier for the people in our communities to make</a:t>
            </a:r>
            <a:r>
              <a:rPr lang="en-CA" i="1" dirty="0"/>
              <a:t> better </a:t>
            </a:r>
            <a:r>
              <a:rPr lang="en-CA" dirty="0"/>
              <a:t>choices. In other words, confining ourselves to our boxes is not in the best interest of our </a:t>
            </a:r>
            <a:r>
              <a:rPr lang="en-CA" dirty="0" smtClean="0"/>
              <a:t>communities.</a:t>
            </a:r>
            <a:endParaRPr lang="en-CA" dirty="0"/>
          </a:p>
          <a:p>
            <a:endParaRPr lang="en-CA" dirty="0"/>
          </a:p>
          <a:p>
            <a:r>
              <a:rPr lang="en-CA" dirty="0" smtClean="0"/>
              <a:t>So when responding to </a:t>
            </a:r>
            <a:r>
              <a:rPr lang="en-CA" baseline="0" dirty="0" smtClean="0"/>
              <a:t>the question WHY should libraries provide non-traditional programming a very good answer is because we help MAKE our communities better when we do.</a:t>
            </a:r>
            <a:r>
              <a:rPr lang="en-CA" dirty="0" smtClean="0"/>
              <a:t> </a:t>
            </a:r>
            <a:endParaRPr lang="en-CA" baseline="0" dirty="0" smtClean="0"/>
          </a:p>
          <a:p>
            <a:endParaRPr lang="en-CA" baseline="0" dirty="0" smtClean="0"/>
          </a:p>
          <a:p>
            <a:r>
              <a:rPr lang="en-CA" baseline="0" dirty="0" smtClean="0"/>
              <a:t>To be clear, I’m not advocating that libraries should be THE place in a community that provides all solutions under one roof. What I am saying is that if we don’t allow ourselves to be kept inside a box of other people’s thinking, and instead work as part of a larger inter-related community infrastructure we can be even more valuable to our </a:t>
            </a:r>
            <a:r>
              <a:rPr lang="en-CA" baseline="0" dirty="0" smtClean="0"/>
              <a:t>communities</a:t>
            </a:r>
            <a:r>
              <a:rPr lang="en-CA" dirty="0"/>
              <a:t> </a:t>
            </a:r>
            <a:r>
              <a:rPr lang="en-CA" dirty="0" smtClean="0"/>
              <a:t>than we are already.</a:t>
            </a:r>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6</a:t>
            </a:fld>
            <a:endParaRPr lang="en-CA" dirty="0"/>
          </a:p>
        </p:txBody>
      </p:sp>
    </p:spTree>
    <p:extLst>
      <p:ext uri="{BB962C8B-B14F-4D97-AF65-F5344CB8AC3E}">
        <p14:creationId xmlns:p14="http://schemas.microsoft.com/office/powerpoint/2010/main" val="287853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I’m </a:t>
            </a:r>
            <a:r>
              <a:rPr lang="en-CA" baseline="0" dirty="0" smtClean="0"/>
              <a:t>a deep believer in sharing programs</a:t>
            </a:r>
            <a:r>
              <a:rPr lang="en-CA" baseline="0" dirty="0" smtClean="0"/>
              <a:t>. </a:t>
            </a:r>
            <a:r>
              <a:rPr lang="en-CA" baseline="0" dirty="0" smtClean="0"/>
              <a:t>Any program that is borrowed/stolen/gifted from one library to another is going to change based on the stealing library’s community anyway. We rarely implement a program exactly as it was done before because our facilities and communities are all relatively unique.</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 Now, given that libraries in our province range from tiny to multi-branch, I do understand that not all the ideas here will work in all libraries. I do try and suggest some ideas for small community libraries as well.</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 Pictured here is a sample of different programs we’ve provided in the last year. </a:t>
            </a:r>
            <a:r>
              <a:rPr lang="en-CA" baseline="0" dirty="0" smtClean="0"/>
              <a:t> If you would like more information</a:t>
            </a:r>
            <a:r>
              <a:rPr lang="en-CA" dirty="0" smtClean="0"/>
              <a:t> about a given program please don’t hesitate to contact me.</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In </a:t>
            </a:r>
            <a:r>
              <a:rPr lang="en-CA" baseline="0" dirty="0" smtClean="0"/>
              <a:t>addition to being a shameless stealer of programs I’m also a shameless bandwagon jumper, particularly when it comes to Teen programs</a:t>
            </a:r>
            <a:r>
              <a:rPr lang="en-CA" baseline="0" dirty="0" smtClean="0"/>
              <a:t>. Keep up to date on what’s popular and get the Teens</a:t>
            </a:r>
            <a:r>
              <a:rPr lang="en-CA" dirty="0" smtClean="0"/>
              <a:t> to create programming around those pop culture phenomenon.</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Don’t be afraid to connect with businesses in your community</a:t>
            </a:r>
            <a:r>
              <a:rPr lang="en-CA" baseline="0" dirty="0" smtClean="0"/>
              <a:t>. As long as clear ground rules are</a:t>
            </a:r>
            <a:r>
              <a:rPr lang="en-CA" dirty="0" smtClean="0"/>
              <a:t> in place to prevent them from turning the program into a sales pitch, businesses can do great presentations. Have a local martial arts group provide a free sample lesson of Tai Chi with the opportunity for participants to sign up AFTER the class if they want to be contacte</a:t>
            </a:r>
            <a:r>
              <a:rPr lang="en-CA" dirty="0" smtClean="0"/>
              <a:t>d by the business. Have a travel company provide an armchair traveller session. </a:t>
            </a:r>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7</a:t>
            </a:fld>
            <a:endParaRPr lang="en-CA" dirty="0"/>
          </a:p>
        </p:txBody>
      </p:sp>
    </p:spTree>
    <p:extLst>
      <p:ext uri="{BB962C8B-B14F-4D97-AF65-F5344CB8AC3E}">
        <p14:creationId xmlns:p14="http://schemas.microsoft.com/office/powerpoint/2010/main" val="287853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I </a:t>
            </a:r>
            <a:r>
              <a:rPr lang="en-CA" baseline="0" dirty="0" smtClean="0"/>
              <a:t>am by no means suggesting that Stony Plain Library is the only library doing unique and innovative programming. </a:t>
            </a:r>
            <a:r>
              <a:rPr lang="en-CA" baseline="0" dirty="0" smtClean="0"/>
              <a:t>I </a:t>
            </a:r>
            <a:r>
              <a:rPr lang="en-CA" baseline="0" dirty="0" smtClean="0"/>
              <a:t>would like to mention one or two that stand out to me as being non-traditional programming that help make their communities better. Camrose Public Library hosts an annual Be Your  Own Valentine evening. Local businesses provide services such massages, </a:t>
            </a:r>
            <a:r>
              <a:rPr lang="en-CA" baseline="0" dirty="0" err="1" smtClean="0"/>
              <a:t>mani-pedi’s</a:t>
            </a:r>
            <a:r>
              <a:rPr lang="en-CA" baseline="0" dirty="0" smtClean="0"/>
              <a:t>, and woman in the community get a chance take a break and have some me time. This might seem to be a frivolous program, but isolation and stress are major risk factors for poor mental and physical well-being. Unconventional programs such as this provide people opportunities to connect with other and come together in a leisure moment. </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err="1" smtClean="0"/>
              <a:t>Lethbridge</a:t>
            </a:r>
            <a:r>
              <a:rPr lang="en-CA" baseline="0" dirty="0" smtClean="0"/>
              <a:t> </a:t>
            </a:r>
            <a:r>
              <a:rPr lang="en-CA" baseline="0" dirty="0" smtClean="0"/>
              <a:t>Public Library is doing amazing things with physical literacy learning by partnering with AHS. In Stony Plain, we`ve identified physical literacy as being a 21</a:t>
            </a:r>
            <a:r>
              <a:rPr lang="en-CA" baseline="30000" dirty="0" smtClean="0"/>
              <a:t>st</a:t>
            </a:r>
            <a:r>
              <a:rPr lang="en-CA" baseline="0" dirty="0" smtClean="0"/>
              <a:t> Century literacy in our plan of service. One of the reasons we find such classes to be so popular with our seniors (we also offer seniors yoga) is what I call the intimidation factor. Most of the people taking these classes are late 60’s/early 70s and they find the gym or leisure centres to be intimidating spaces. For them, the library is a place where they feel comfortable and are therefore more willing to try something new. Given the choice between staying safely inside the traditional library box or helping community members stay mobile and independent, we’ve decided it’s more important to provide extra benefit to our community.  In case you think only libraries in larger communities can do these types of programs, </a:t>
            </a:r>
            <a:r>
              <a:rPr lang="en-CA" baseline="0" dirty="0" err="1" smtClean="0"/>
              <a:t>Rimbey</a:t>
            </a:r>
            <a:r>
              <a:rPr lang="en-CA" baseline="0" dirty="0" smtClean="0"/>
              <a:t> Library hosts a Culture Café where they feature a country; have </a:t>
            </a:r>
            <a:r>
              <a:rPr lang="en-US" sz="1200" kern="1200" dirty="0" smtClean="0">
                <a:solidFill>
                  <a:schemeClr val="tx1"/>
                </a:solidFill>
                <a:effectLst/>
                <a:latin typeface="+mn-lt"/>
                <a:ea typeface="+mn-ea"/>
                <a:cs typeface="+mn-cs"/>
              </a:rPr>
              <a:t>food brought</a:t>
            </a:r>
            <a:r>
              <a:rPr lang="en-US" sz="1200" kern="1200" baseline="0" dirty="0" smtClean="0">
                <a:solidFill>
                  <a:schemeClr val="tx1"/>
                </a:solidFill>
                <a:effectLst/>
                <a:latin typeface="+mn-lt"/>
                <a:ea typeface="+mn-ea"/>
                <a:cs typeface="+mn-cs"/>
              </a:rPr>
              <a:t> in o</a:t>
            </a:r>
            <a:r>
              <a:rPr lang="en-US" sz="1200" kern="1200" dirty="0" smtClean="0">
                <a:solidFill>
                  <a:schemeClr val="tx1"/>
                </a:solidFill>
                <a:effectLst/>
                <a:latin typeface="+mn-lt"/>
                <a:ea typeface="+mn-ea"/>
                <a:cs typeface="+mn-cs"/>
              </a:rPr>
              <a:t>r we cooked it themselves. So far they have done Mexico, India, Africa, and Korea. They had authentic ethnic music at each one  and d</a:t>
            </a:r>
            <a:r>
              <a:rPr lang="en-CA" sz="1200" kern="1200" dirty="0" err="1" smtClean="0">
                <a:solidFill>
                  <a:schemeClr val="tx1"/>
                </a:solidFill>
                <a:effectLst/>
                <a:latin typeface="+mn-lt"/>
                <a:ea typeface="+mn-ea"/>
                <a:cs typeface="+mn-cs"/>
              </a:rPr>
              <a:t>epending</a:t>
            </a:r>
            <a:r>
              <a:rPr lang="en-CA" sz="1200" kern="1200" dirty="0" smtClean="0">
                <a:solidFill>
                  <a:schemeClr val="tx1"/>
                </a:solidFill>
                <a:effectLst/>
                <a:latin typeface="+mn-lt"/>
                <a:ea typeface="+mn-ea"/>
                <a:cs typeface="+mn-cs"/>
              </a:rPr>
              <a:t> on the country, they have someone talk</a:t>
            </a:r>
            <a:r>
              <a:rPr lang="en-CA" sz="1200" kern="1200" baseline="0" dirty="0" smtClean="0">
                <a:solidFill>
                  <a:schemeClr val="tx1"/>
                </a:solidFill>
                <a:effectLst/>
                <a:latin typeface="+mn-lt"/>
                <a:ea typeface="+mn-ea"/>
                <a:cs typeface="+mn-cs"/>
              </a:rPr>
              <a:t> about the country as well. </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8</a:t>
            </a:fld>
            <a:endParaRPr lang="en-CA" dirty="0"/>
          </a:p>
        </p:txBody>
      </p:sp>
    </p:spTree>
    <p:extLst>
      <p:ext uri="{BB962C8B-B14F-4D97-AF65-F5344CB8AC3E}">
        <p14:creationId xmlns:p14="http://schemas.microsoft.com/office/powerpoint/2010/main" val="339528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So how</a:t>
            </a:r>
            <a:r>
              <a:rPr lang="en-CA" baseline="0" dirty="0" smtClean="0"/>
              <a:t> do you program in your library if you are too tiny? The best answer is leave the library. IF your community so small  your library is too small to accommodate large groups, the chances are everyone will know it’s a library program even if it doesn’t take place inside the library space itself. There are a multitude of options outside that can be combined with learning opportunities. A winter picnic can be combined with Family Day if there aren’t any other Family Day events happening in your community. The library can provide outdoor </a:t>
            </a:r>
            <a:r>
              <a:rPr lang="en-CA" baseline="0" dirty="0" smtClean="0"/>
              <a:t>story-time</a:t>
            </a:r>
            <a:r>
              <a:rPr lang="en-CA" baseline="0" dirty="0" smtClean="0"/>
              <a:t>, organize games, hand out a winter reading list. Be the facilitator for the annual World Wide Photo Walk in October  (http://worldwidephotowalk.com/) or just facilitate your communities own photo-walk. Chances are someone in your community is a photo buff who would be thrilled to share their passion with other people. Introduce your community to </a:t>
            </a:r>
            <a:r>
              <a:rPr lang="en-CA" baseline="0" dirty="0" err="1" smtClean="0"/>
              <a:t>GeoCaching</a:t>
            </a:r>
            <a:r>
              <a:rPr lang="en-CA" baseline="0" dirty="0" smtClean="0"/>
              <a:t>. There is an entire website and an app to help you implement this program. If your community has an annual event, your library could just facilitate a massive Hide &amp; Seek Game as part of that festival. Now I have to say, that I’m providing suggestions coming from a perspective which is grounded in our library’s mission statement “We connect the people of our community to the knowledge and cultures of the world and to each other” and our plan of service which feeds into that mission.  I am by no means suggesting that you develop programs at random which don’t meet the objectives of your plan of service or the needs of your community.  One of the core issues facing Stony Plain is the growth we are experiencing is affecting the deep sense of community that residents identify as being of importance to them. With new housing developments that are on the outskirts of the older tight-knit community and many residents who work in Edmonton, which is only 30 minutes away, that “small town feel” might get lost. As such, we have creating connections and reaching under-served residents as objectives, these are just some not-your-usual library ideas that might help get creative ideas going.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And of course, another not so “shake it up” idea is to partner with other organizations in the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715E23A5-E8B8-4FD0-9042-83D4F7652842}" type="slidenum">
              <a:rPr lang="en-CA" smtClean="0"/>
              <a:t>9</a:t>
            </a:fld>
            <a:endParaRPr lang="en-CA" dirty="0"/>
          </a:p>
        </p:txBody>
      </p:sp>
    </p:spTree>
    <p:extLst>
      <p:ext uri="{BB962C8B-B14F-4D97-AF65-F5344CB8AC3E}">
        <p14:creationId xmlns:p14="http://schemas.microsoft.com/office/powerpoint/2010/main" val="339528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295906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149530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356917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305098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268955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19797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146570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299263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262944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378050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9B8DA-2088-4C56-9B66-8A6EBBADD748}" type="datetimeFigureOut">
              <a:rPr lang="en-CA" smtClean="0"/>
              <a:t>02/05/2016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466E096-0A9E-409F-AA16-943E10443F2C}" type="slidenum">
              <a:rPr lang="en-CA" smtClean="0"/>
              <a:t>‹#›</a:t>
            </a:fld>
            <a:endParaRPr lang="en-CA" dirty="0"/>
          </a:p>
        </p:txBody>
      </p:sp>
    </p:spTree>
    <p:extLst>
      <p:ext uri="{BB962C8B-B14F-4D97-AF65-F5344CB8AC3E}">
        <p14:creationId xmlns:p14="http://schemas.microsoft.com/office/powerpoint/2010/main" val="343805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9B8DA-2088-4C56-9B66-8A6EBBADD748}" type="datetimeFigureOut">
              <a:rPr lang="en-CA" smtClean="0"/>
              <a:t>02/05/2016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6E096-0A9E-409F-AA16-943E10443F2C}" type="slidenum">
              <a:rPr lang="en-CA" smtClean="0"/>
              <a:t>‹#›</a:t>
            </a:fld>
            <a:endParaRPr lang="en-CA" dirty="0"/>
          </a:p>
        </p:txBody>
      </p:sp>
    </p:spTree>
    <p:extLst>
      <p:ext uri="{BB962C8B-B14F-4D97-AF65-F5344CB8AC3E}">
        <p14:creationId xmlns:p14="http://schemas.microsoft.com/office/powerpoint/2010/main" val="3346107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rojectoutcome.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www.metricsandlibraries.org/program.html" TargetMode="External"/><Relationship Id="rId5" Type="http://schemas.openxmlformats.org/officeDocument/2006/relationships/hyperlink" Target="http://www.wellesleyinstitute.com/topics/healthy-communities/making-the-connections/" TargetMode="External"/><Relationship Id="rId4" Type="http://schemas.openxmlformats.org/officeDocument/2006/relationships/hyperlink" Target="http://publiclibrariesonline.org/2013/08/new-measures-for-a-new-er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grpSp>
        <p:nvGrpSpPr>
          <p:cNvPr id="5" name="Group 2"/>
          <p:cNvGrpSpPr>
            <a:grpSpLocks/>
          </p:cNvGrpSpPr>
          <p:nvPr/>
        </p:nvGrpSpPr>
        <p:grpSpPr bwMode="auto">
          <a:xfrm>
            <a:off x="102430872" y="106166754"/>
            <a:ext cx="10296525" cy="6931026"/>
            <a:chOff x="105048150" y="106648986"/>
            <a:chExt cx="10296000" cy="6930098"/>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48150" y="113243775"/>
              <a:ext cx="10296000" cy="335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45193" y="111263623"/>
              <a:ext cx="2727205" cy="183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6150" y="106648986"/>
              <a:ext cx="9622800" cy="949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8887" y="106166739"/>
            <a:ext cx="9623291" cy="94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14" name="Group 13"/>
          <p:cNvGrpSpPr/>
          <p:nvPr/>
        </p:nvGrpSpPr>
        <p:grpSpPr>
          <a:xfrm>
            <a:off x="899592" y="21368"/>
            <a:ext cx="6779840" cy="5737820"/>
            <a:chOff x="1691680" y="116632"/>
            <a:chExt cx="6779840" cy="5737820"/>
          </a:xfrm>
        </p:grpSpPr>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85306">
              <a:off x="5652120" y="2996952"/>
              <a:ext cx="2819400" cy="28575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116632"/>
              <a:ext cx="4953716" cy="4473636"/>
            </a:xfrm>
            <a:prstGeom prst="rect">
              <a:avLst/>
            </a:prstGeom>
          </p:spPr>
        </p:pic>
      </p:grpSp>
      <p:sp>
        <p:nvSpPr>
          <p:cNvPr id="15" name="TextBox 14"/>
          <p:cNvSpPr txBox="1"/>
          <p:nvPr/>
        </p:nvSpPr>
        <p:spPr>
          <a:xfrm>
            <a:off x="323528" y="4869160"/>
            <a:ext cx="4181849" cy="1200329"/>
          </a:xfrm>
          <a:prstGeom prst="rect">
            <a:avLst/>
          </a:prstGeom>
          <a:noFill/>
        </p:spPr>
        <p:txBody>
          <a:bodyPr wrap="square" rtlCol="0">
            <a:spAutoFit/>
          </a:bodyPr>
          <a:lstStyle/>
          <a:p>
            <a:r>
              <a:rPr lang="en-CA" dirty="0" smtClean="0"/>
              <a:t>Presented by Allison Stewart</a:t>
            </a:r>
          </a:p>
          <a:p>
            <a:r>
              <a:rPr lang="en-CA" dirty="0" smtClean="0"/>
              <a:t>April 30, 2016</a:t>
            </a:r>
          </a:p>
          <a:p>
            <a:r>
              <a:rPr lang="en-CA" dirty="0" smtClean="0"/>
              <a:t>Alberta Library Conference</a:t>
            </a:r>
          </a:p>
          <a:p>
            <a:r>
              <a:rPr lang="en-CA" dirty="0" smtClean="0"/>
              <a:t>Jasper AB</a:t>
            </a:r>
          </a:p>
        </p:txBody>
      </p:sp>
    </p:spTree>
    <p:extLst>
      <p:ext uri="{BB962C8B-B14F-4D97-AF65-F5344CB8AC3E}">
        <p14:creationId xmlns:p14="http://schemas.microsoft.com/office/powerpoint/2010/main" val="1824330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44624"/>
            <a:ext cx="9217452" cy="6858000"/>
          </a:xfrm>
          <a:prstGeom prst="rect">
            <a:avLst/>
          </a:prstGeom>
        </p:spPr>
      </p:pic>
      <p:sp>
        <p:nvSpPr>
          <p:cNvPr id="2" name="Title 1"/>
          <p:cNvSpPr>
            <a:spLocks noGrp="1"/>
          </p:cNvSpPr>
          <p:nvPr>
            <p:ph type="title"/>
          </p:nvPr>
        </p:nvSpPr>
        <p:spPr>
          <a:xfrm>
            <a:off x="496385" y="-99392"/>
            <a:ext cx="8229600" cy="1143000"/>
          </a:xfrm>
        </p:spPr>
        <p:txBody>
          <a:bodyPr/>
          <a:lstStyle/>
          <a:p>
            <a:r>
              <a:rPr lang="en-US" dirty="0" smtClean="0">
                <a:solidFill>
                  <a:schemeClr val="bg1"/>
                </a:solidFill>
              </a:rPr>
              <a:t>Everyone Has Something To Offer</a:t>
            </a:r>
            <a:endParaRPr lang="en-CA"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15108"/>
            <a:ext cx="4775515" cy="3717032"/>
          </a:xfrm>
          <a:prstGeom prst="rect">
            <a:avLst/>
          </a:prstGeom>
        </p:spPr>
      </p:pic>
      <p:sp>
        <p:nvSpPr>
          <p:cNvPr id="3" name="Content Placeholder 2"/>
          <p:cNvSpPr>
            <a:spLocks noGrp="1"/>
          </p:cNvSpPr>
          <p:nvPr>
            <p:ph idx="1"/>
          </p:nvPr>
        </p:nvSpPr>
        <p:spPr>
          <a:xfrm>
            <a:off x="4071847" y="980728"/>
            <a:ext cx="5148064" cy="5373216"/>
          </a:xfrm>
        </p:spPr>
        <p:txBody>
          <a:bodyPr>
            <a:normAutofit lnSpcReduction="10000"/>
          </a:bodyPr>
          <a:lstStyle/>
          <a:p>
            <a:pPr marL="0" indent="0" algn="ctr">
              <a:buNone/>
            </a:pPr>
            <a:r>
              <a:rPr lang="en-CA" sz="4000" b="1" dirty="0" smtClean="0"/>
              <a:t>HOW do you get other people to do your programs for you?</a:t>
            </a:r>
          </a:p>
          <a:p>
            <a:r>
              <a:rPr lang="en-CA" sz="2800" dirty="0" smtClean="0"/>
              <a:t>ASK THEM</a:t>
            </a:r>
          </a:p>
          <a:p>
            <a:r>
              <a:rPr lang="en-CA" sz="2800" dirty="0" smtClean="0"/>
              <a:t>SAY YES WHEN THEY ASK YOU</a:t>
            </a:r>
            <a:endParaRPr lang="en-CA" sz="2800" dirty="0"/>
          </a:p>
          <a:p>
            <a:r>
              <a:rPr lang="en-CA" sz="2800" dirty="0" smtClean="0"/>
              <a:t>Talk to people</a:t>
            </a:r>
          </a:p>
          <a:p>
            <a:r>
              <a:rPr lang="en-CA" sz="2800" dirty="0" smtClean="0"/>
              <a:t>Be accessible</a:t>
            </a:r>
          </a:p>
          <a:p>
            <a:r>
              <a:rPr lang="en-CA" sz="2800" dirty="0" smtClean="0"/>
              <a:t>Be on the lookout for new opportunities</a:t>
            </a:r>
          </a:p>
          <a:p>
            <a:r>
              <a:rPr lang="en-CA" sz="2800" dirty="0" smtClean="0"/>
              <a:t>Remember everyone has something to offer</a:t>
            </a:r>
            <a:endParaRPr lang="en-CA" sz="2800" dirty="0"/>
          </a:p>
        </p:txBody>
      </p:sp>
    </p:spTree>
    <p:extLst>
      <p:ext uri="{BB962C8B-B14F-4D97-AF65-F5344CB8AC3E}">
        <p14:creationId xmlns:p14="http://schemas.microsoft.com/office/powerpoint/2010/main" val="1365431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8989" y="0"/>
            <a:ext cx="9217452" cy="6858000"/>
          </a:xfrm>
          <a:prstGeom prst="rect">
            <a:avLst/>
          </a:prstGeom>
        </p:spPr>
      </p:pic>
      <p:sp>
        <p:nvSpPr>
          <p:cNvPr id="2" name="Title 1"/>
          <p:cNvSpPr>
            <a:spLocks noGrp="1"/>
          </p:cNvSpPr>
          <p:nvPr>
            <p:ph type="title"/>
          </p:nvPr>
        </p:nvSpPr>
        <p:spPr>
          <a:xfrm>
            <a:off x="496385" y="-10584"/>
            <a:ext cx="8229600" cy="969462"/>
          </a:xfrm>
        </p:spPr>
        <p:txBody>
          <a:bodyPr/>
          <a:lstStyle/>
          <a:p>
            <a:r>
              <a:rPr lang="en-CA" dirty="0" smtClean="0">
                <a:solidFill>
                  <a:schemeClr val="bg1"/>
                </a:solidFill>
              </a:rPr>
              <a:t>Failure happens. And That’s Okay</a:t>
            </a:r>
            <a:endParaRPr lang="en-CA" dirty="0">
              <a:solidFill>
                <a:schemeClr val="bg1"/>
              </a:solidFill>
            </a:endParaRPr>
          </a:p>
        </p:txBody>
      </p:sp>
      <p:pic>
        <p:nvPicPr>
          <p:cNvPr id="4103" name="Picture 7" descr="http://quotes.lifehack.org/media/quotes/quote-Michael-Jordan-i-can-accept-failure-everyone-fails-at-8969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88" y="1124744"/>
            <a:ext cx="8981436" cy="5047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47664" y="6550223"/>
            <a:ext cx="7680194" cy="307777"/>
          </a:xfrm>
          <a:prstGeom prst="rect">
            <a:avLst/>
          </a:prstGeom>
          <a:noFill/>
        </p:spPr>
        <p:txBody>
          <a:bodyPr wrap="square" rtlCol="0">
            <a:spAutoFit/>
          </a:bodyPr>
          <a:lstStyle/>
          <a:p>
            <a:pPr algn="r"/>
            <a:r>
              <a:rPr lang="en-CA" sz="1400" dirty="0" smtClean="0"/>
              <a:t>Jordan, M (1994).</a:t>
            </a:r>
            <a:endParaRPr lang="en-CA" sz="1400" dirty="0"/>
          </a:p>
        </p:txBody>
      </p:sp>
    </p:spTree>
    <p:extLst>
      <p:ext uri="{BB962C8B-B14F-4D97-AF65-F5344CB8AC3E}">
        <p14:creationId xmlns:p14="http://schemas.microsoft.com/office/powerpoint/2010/main" val="2238171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2" name="Title 1"/>
          <p:cNvSpPr>
            <a:spLocks noGrp="1"/>
          </p:cNvSpPr>
          <p:nvPr>
            <p:ph type="title"/>
          </p:nvPr>
        </p:nvSpPr>
        <p:spPr>
          <a:xfrm>
            <a:off x="496385" y="44624"/>
            <a:ext cx="8229600" cy="864096"/>
          </a:xfrm>
        </p:spPr>
        <p:txBody>
          <a:bodyPr/>
          <a:lstStyle/>
          <a:p>
            <a:r>
              <a:rPr lang="en-CA" dirty="0" smtClean="0">
                <a:solidFill>
                  <a:schemeClr val="bg1"/>
                </a:solidFill>
              </a:rPr>
              <a:t>Re-evaluating Evaluations</a:t>
            </a:r>
            <a:endParaRPr lang="en-CA" dirty="0">
              <a:solidFill>
                <a:schemeClr val="bg1"/>
              </a:solidFill>
            </a:endParaRPr>
          </a:p>
        </p:txBody>
      </p:sp>
      <p:pic>
        <p:nvPicPr>
          <p:cNvPr id="15366" name="Picture 6" descr="http://www.livinglifebeautiful.com/wp-content/uploads/2015/05/why-am-i-doing-th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124744"/>
            <a:ext cx="3887727" cy="2755427"/>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4227" t="8512"/>
          <a:stretch/>
        </p:blipFill>
        <p:spPr bwMode="auto">
          <a:xfrm>
            <a:off x="4283968" y="3255948"/>
            <a:ext cx="2461994" cy="330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807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3" name="Content Placeholder 2"/>
          <p:cNvSpPr>
            <a:spLocks noGrp="1"/>
          </p:cNvSpPr>
          <p:nvPr>
            <p:ph idx="1"/>
          </p:nvPr>
        </p:nvSpPr>
        <p:spPr>
          <a:xfrm>
            <a:off x="456456" y="914206"/>
            <a:ext cx="8229600" cy="2880320"/>
          </a:xfrm>
        </p:spPr>
        <p:txBody>
          <a:bodyPr/>
          <a:lstStyle/>
          <a:p>
            <a:pPr marL="0" indent="0">
              <a:buNone/>
            </a:pPr>
            <a:r>
              <a:rPr lang="en-CA" dirty="0" smtClean="0"/>
              <a:t>“Non-profit organizations often use financial metrics of efficiency to evaluate performance when what they really need are measurements of program and organizational impacts…” </a:t>
            </a:r>
          </a:p>
          <a:p>
            <a:pPr marL="0" indent="0">
              <a:buNone/>
            </a:pPr>
            <a:endParaRPr lang="en-CA" dirty="0"/>
          </a:p>
          <a:p>
            <a:pPr marL="0" indent="0">
              <a:buNone/>
            </a:pPr>
            <a:endParaRPr lang="en-CA" dirty="0" smtClean="0"/>
          </a:p>
          <a:p>
            <a:pPr marL="0" indent="0">
              <a:buNone/>
            </a:pPr>
            <a:endParaRPr lang="en-CA" dirty="0"/>
          </a:p>
        </p:txBody>
      </p:sp>
      <p:pic>
        <p:nvPicPr>
          <p:cNvPr id="143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741" y="2998805"/>
            <a:ext cx="3382888" cy="337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496385" y="4462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mtClean="0">
                <a:solidFill>
                  <a:schemeClr val="bg1"/>
                </a:solidFill>
              </a:rPr>
              <a:t>Re-evaluating Evaluations</a:t>
            </a:r>
            <a:endParaRPr lang="en-CA" dirty="0">
              <a:solidFill>
                <a:schemeClr val="bg1"/>
              </a:solidFill>
            </a:endParaRPr>
          </a:p>
        </p:txBody>
      </p:sp>
      <p:sp>
        <p:nvSpPr>
          <p:cNvPr id="6" name="TextBox 5"/>
          <p:cNvSpPr txBox="1"/>
          <p:nvPr/>
        </p:nvSpPr>
        <p:spPr>
          <a:xfrm>
            <a:off x="1547664" y="6550223"/>
            <a:ext cx="7680194" cy="307777"/>
          </a:xfrm>
          <a:prstGeom prst="rect">
            <a:avLst/>
          </a:prstGeom>
          <a:noFill/>
        </p:spPr>
        <p:txBody>
          <a:bodyPr wrap="square" rtlCol="0">
            <a:spAutoFit/>
          </a:bodyPr>
          <a:lstStyle/>
          <a:p>
            <a:pPr algn="r"/>
            <a:r>
              <a:rPr lang="en-CA" sz="1400" dirty="0" smtClean="0"/>
              <a:t>Epstein &amp; </a:t>
            </a:r>
            <a:r>
              <a:rPr lang="en-CA" sz="1400" dirty="0" err="1" smtClean="0"/>
              <a:t>Yuthas</a:t>
            </a:r>
            <a:r>
              <a:rPr lang="en-CA" sz="1400" dirty="0" smtClean="0"/>
              <a:t> (2014).</a:t>
            </a:r>
            <a:endParaRPr lang="en-CA" sz="1400" dirty="0"/>
          </a:p>
        </p:txBody>
      </p:sp>
    </p:spTree>
    <p:extLst>
      <p:ext uri="{BB962C8B-B14F-4D97-AF65-F5344CB8AC3E}">
        <p14:creationId xmlns:p14="http://schemas.microsoft.com/office/powerpoint/2010/main" val="2264281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2" name="Title 1"/>
          <p:cNvSpPr>
            <a:spLocks noGrp="1"/>
          </p:cNvSpPr>
          <p:nvPr>
            <p:ph type="title"/>
          </p:nvPr>
        </p:nvSpPr>
        <p:spPr>
          <a:xfrm>
            <a:off x="395536" y="836712"/>
            <a:ext cx="8229600" cy="2016224"/>
          </a:xfrm>
        </p:spPr>
        <p:txBody>
          <a:bodyPr>
            <a:normAutofit fontScale="90000"/>
          </a:bodyPr>
          <a:lstStyle/>
          <a:p>
            <a:r>
              <a:rPr lang="en-CA" dirty="0" smtClean="0"/>
              <a:t>“Social impacts are the societal and environmental changes created by activities and investments.”</a:t>
            </a:r>
            <a:endParaRPr lang="en-CA" dirty="0"/>
          </a:p>
        </p:txBody>
      </p:sp>
      <p:sp>
        <p:nvSpPr>
          <p:cNvPr id="7" name="Title 1"/>
          <p:cNvSpPr txBox="1">
            <a:spLocks/>
          </p:cNvSpPr>
          <p:nvPr/>
        </p:nvSpPr>
        <p:spPr>
          <a:xfrm>
            <a:off x="496385" y="4462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Re-evaluating Evaluations</a:t>
            </a:r>
            <a:endParaRPr lang="en-CA" dirty="0">
              <a:solidFill>
                <a:schemeClr val="bg1"/>
              </a:solidFill>
            </a:endParaRPr>
          </a:p>
        </p:txBody>
      </p:sp>
      <p:sp>
        <p:nvSpPr>
          <p:cNvPr id="8" name="Title 1"/>
          <p:cNvSpPr txBox="1">
            <a:spLocks/>
          </p:cNvSpPr>
          <p:nvPr/>
        </p:nvSpPr>
        <p:spPr>
          <a:xfrm>
            <a:off x="496385" y="4509120"/>
            <a:ext cx="8229600" cy="201622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“Social purpose organizations  are entities that exist solely or partially to create positive social impacts.”</a:t>
            </a:r>
            <a:endParaRPr lang="en-CA" dirty="0"/>
          </a:p>
        </p:txBody>
      </p:sp>
      <p:sp>
        <p:nvSpPr>
          <p:cNvPr id="6" name="TextBox 5"/>
          <p:cNvSpPr txBox="1"/>
          <p:nvPr/>
        </p:nvSpPr>
        <p:spPr>
          <a:xfrm>
            <a:off x="395536" y="2924944"/>
            <a:ext cx="8568952" cy="1569660"/>
          </a:xfrm>
          <a:prstGeom prst="rect">
            <a:avLst/>
          </a:prstGeom>
          <a:noFill/>
        </p:spPr>
        <p:txBody>
          <a:bodyPr wrap="square" rtlCol="0">
            <a:spAutoFit/>
          </a:bodyPr>
          <a:lstStyle/>
          <a:p>
            <a:pPr algn="ctr"/>
            <a:r>
              <a:rPr lang="en-CA" sz="9600" dirty="0" smtClean="0">
                <a:latin typeface="+mj-lt"/>
                <a:ea typeface="+mj-ea"/>
                <a:cs typeface="+mj-cs"/>
              </a:rPr>
              <a:t>LIBRARIES</a:t>
            </a:r>
            <a:endParaRPr lang="en-CA" sz="9600" dirty="0">
              <a:latin typeface="+mj-lt"/>
              <a:ea typeface="+mj-ea"/>
              <a:cs typeface="+mj-cs"/>
            </a:endParaRPr>
          </a:p>
        </p:txBody>
      </p:sp>
      <p:sp>
        <p:nvSpPr>
          <p:cNvPr id="9" name="Up Arrow 8"/>
          <p:cNvSpPr/>
          <p:nvPr/>
        </p:nvSpPr>
        <p:spPr>
          <a:xfrm>
            <a:off x="4067944" y="2636912"/>
            <a:ext cx="720080"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Up Arrow 10"/>
          <p:cNvSpPr/>
          <p:nvPr/>
        </p:nvSpPr>
        <p:spPr>
          <a:xfrm rot="10800000">
            <a:off x="4067944" y="4170568"/>
            <a:ext cx="720080"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547664" y="6550223"/>
            <a:ext cx="7680194" cy="307777"/>
          </a:xfrm>
          <a:prstGeom prst="rect">
            <a:avLst/>
          </a:prstGeom>
          <a:noFill/>
        </p:spPr>
        <p:txBody>
          <a:bodyPr wrap="square" rtlCol="0">
            <a:spAutoFit/>
          </a:bodyPr>
          <a:lstStyle/>
          <a:p>
            <a:pPr algn="r"/>
            <a:r>
              <a:rPr lang="en-CA" sz="1400" dirty="0" smtClean="0"/>
              <a:t>Epstein &amp; </a:t>
            </a:r>
            <a:r>
              <a:rPr lang="en-CA" sz="1400" dirty="0" err="1" smtClean="0"/>
              <a:t>Yuthas</a:t>
            </a:r>
            <a:r>
              <a:rPr lang="en-CA" sz="1400" dirty="0" smtClean="0"/>
              <a:t> (2014).</a:t>
            </a:r>
            <a:endParaRPr lang="en-CA" sz="1400" dirty="0"/>
          </a:p>
        </p:txBody>
      </p:sp>
    </p:spTree>
    <p:extLst>
      <p:ext uri="{BB962C8B-B14F-4D97-AF65-F5344CB8AC3E}">
        <p14:creationId xmlns:p14="http://schemas.microsoft.com/office/powerpoint/2010/main" val="1157983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7" name="Title 1"/>
          <p:cNvSpPr txBox="1">
            <a:spLocks/>
          </p:cNvSpPr>
          <p:nvPr/>
        </p:nvSpPr>
        <p:spPr>
          <a:xfrm>
            <a:off x="496385" y="4462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Re-evaluating Evaluations</a:t>
            </a:r>
            <a:endParaRPr lang="en-CA" dirty="0">
              <a:solidFill>
                <a:schemeClr val="bg1"/>
              </a:solidFill>
            </a:endParaRPr>
          </a:p>
        </p:txBody>
      </p:sp>
      <p:sp>
        <p:nvSpPr>
          <p:cNvPr id="3" name="Title 2"/>
          <p:cNvSpPr>
            <a:spLocks noGrp="1"/>
          </p:cNvSpPr>
          <p:nvPr>
            <p:ph type="title"/>
          </p:nvPr>
        </p:nvSpPr>
        <p:spPr/>
        <p:txBody>
          <a:bodyPr/>
          <a:lstStyle/>
          <a:p>
            <a:endParaRPr lang="en-CA"/>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219" y="1124744"/>
            <a:ext cx="4680520" cy="32019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336419"/>
            <a:ext cx="4523519" cy="3508485"/>
          </a:xfrm>
          <a:prstGeom prst="rect">
            <a:avLst/>
          </a:prstGeom>
        </p:spPr>
      </p:pic>
    </p:spTree>
    <p:extLst>
      <p:ext uri="{BB962C8B-B14F-4D97-AF65-F5344CB8AC3E}">
        <p14:creationId xmlns:p14="http://schemas.microsoft.com/office/powerpoint/2010/main" val="129068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6" name="TextBox 5"/>
          <p:cNvSpPr txBox="1"/>
          <p:nvPr/>
        </p:nvSpPr>
        <p:spPr>
          <a:xfrm>
            <a:off x="326709" y="932173"/>
            <a:ext cx="8568952" cy="2554545"/>
          </a:xfrm>
          <a:prstGeom prst="rect">
            <a:avLst/>
          </a:prstGeom>
          <a:noFill/>
        </p:spPr>
        <p:txBody>
          <a:bodyPr wrap="square" rtlCol="0">
            <a:spAutoFit/>
          </a:bodyPr>
          <a:lstStyle/>
          <a:p>
            <a:pPr algn="ctr"/>
            <a:r>
              <a:rPr lang="en-CA" sz="3200" dirty="0" smtClean="0"/>
              <a:t> “We </a:t>
            </a:r>
            <a:r>
              <a:rPr lang="en-CA" sz="3200" dirty="0"/>
              <a:t>also need to measure the outcome or impact regarding the difference that some of these services make in the lives of individuals and the well-being of the community</a:t>
            </a:r>
            <a:r>
              <a:rPr lang="en-CA" sz="3200" dirty="0" smtClean="0"/>
              <a:t>.”</a:t>
            </a:r>
          </a:p>
          <a:p>
            <a:pPr algn="r"/>
            <a:r>
              <a:rPr lang="en-CA" sz="3200" dirty="0" smtClean="0"/>
              <a:t>Anthony, C., 2013</a:t>
            </a:r>
            <a:endParaRPr lang="en-CA" sz="3200" dirty="0"/>
          </a:p>
        </p:txBody>
      </p:sp>
      <p:pic>
        <p:nvPicPr>
          <p:cNvPr id="133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384" y="3068960"/>
            <a:ext cx="445691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96385" y="4462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Re-evaluating Evaluations</a:t>
            </a:r>
            <a:endParaRPr lang="en-CA" dirty="0">
              <a:solidFill>
                <a:schemeClr val="bg1"/>
              </a:solidFill>
            </a:endParaRPr>
          </a:p>
        </p:txBody>
      </p:sp>
      <p:sp>
        <p:nvSpPr>
          <p:cNvPr id="10" name="TextBox 9"/>
          <p:cNvSpPr txBox="1"/>
          <p:nvPr/>
        </p:nvSpPr>
        <p:spPr>
          <a:xfrm>
            <a:off x="1547664" y="6550223"/>
            <a:ext cx="7680194" cy="307777"/>
          </a:xfrm>
          <a:prstGeom prst="rect">
            <a:avLst/>
          </a:prstGeom>
          <a:noFill/>
        </p:spPr>
        <p:txBody>
          <a:bodyPr wrap="square" rtlCol="0">
            <a:spAutoFit/>
          </a:bodyPr>
          <a:lstStyle/>
          <a:p>
            <a:pPr algn="r"/>
            <a:r>
              <a:rPr lang="en-CA" sz="1400" dirty="0" smtClean="0"/>
              <a:t>Image retrieved from http</a:t>
            </a:r>
            <a:r>
              <a:rPr lang="en-CA" sz="1400" dirty="0"/>
              <a:t>://onpurpose.uk.com/my-two-cents-on-social-impact-measurement-part-2/</a:t>
            </a:r>
          </a:p>
        </p:txBody>
      </p:sp>
    </p:spTree>
    <p:extLst>
      <p:ext uri="{BB962C8B-B14F-4D97-AF65-F5344CB8AC3E}">
        <p14:creationId xmlns:p14="http://schemas.microsoft.com/office/powerpoint/2010/main" val="3527847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2" name="Title 1"/>
          <p:cNvSpPr>
            <a:spLocks noGrp="1"/>
          </p:cNvSpPr>
          <p:nvPr>
            <p:ph type="title"/>
          </p:nvPr>
        </p:nvSpPr>
        <p:spPr>
          <a:xfrm>
            <a:off x="496385" y="22337"/>
            <a:ext cx="8229600" cy="850106"/>
          </a:xfrm>
        </p:spPr>
        <p:txBody>
          <a:bodyPr/>
          <a:lstStyle/>
          <a:p>
            <a:r>
              <a:rPr lang="en-CA" dirty="0" smtClean="0">
                <a:solidFill>
                  <a:schemeClr val="bg1"/>
                </a:solidFill>
              </a:rPr>
              <a:t>Questions?</a:t>
            </a:r>
            <a:endParaRPr lang="en-CA" dirty="0">
              <a:solidFill>
                <a:schemeClr val="bg1"/>
              </a:solidFill>
            </a:endParaRPr>
          </a:p>
        </p:txBody>
      </p:sp>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715" y="1268760"/>
            <a:ext cx="4820940" cy="480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52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2" name="Title 1"/>
          <p:cNvSpPr>
            <a:spLocks noGrp="1"/>
          </p:cNvSpPr>
          <p:nvPr>
            <p:ph type="title"/>
          </p:nvPr>
        </p:nvSpPr>
        <p:spPr>
          <a:xfrm>
            <a:off x="496385" y="22337"/>
            <a:ext cx="8229600" cy="850106"/>
          </a:xfrm>
        </p:spPr>
        <p:txBody>
          <a:bodyPr/>
          <a:lstStyle/>
          <a:p>
            <a:r>
              <a:rPr lang="en-CA" dirty="0" smtClean="0">
                <a:solidFill>
                  <a:schemeClr val="bg1"/>
                </a:solidFill>
              </a:rPr>
              <a:t>References</a:t>
            </a:r>
            <a:endParaRPr lang="en-CA" dirty="0">
              <a:solidFill>
                <a:schemeClr val="bg1"/>
              </a:solidFill>
            </a:endParaRPr>
          </a:p>
        </p:txBody>
      </p:sp>
      <p:sp>
        <p:nvSpPr>
          <p:cNvPr id="5" name="Content Placeholder 4"/>
          <p:cNvSpPr>
            <a:spLocks noGrp="1"/>
          </p:cNvSpPr>
          <p:nvPr>
            <p:ph sz="half" idx="1"/>
          </p:nvPr>
        </p:nvSpPr>
        <p:spPr>
          <a:xfrm>
            <a:off x="2459" y="908720"/>
            <a:ext cx="9141541" cy="5688632"/>
          </a:xfrm>
        </p:spPr>
        <p:txBody>
          <a:bodyPr>
            <a:normAutofit/>
          </a:bodyPr>
          <a:lstStyle/>
          <a:p>
            <a:pPr marL="0" indent="0">
              <a:buNone/>
            </a:pPr>
            <a:r>
              <a:rPr lang="en-CA" sz="1400" dirty="0" smtClean="0"/>
              <a:t>Anthony, C. (2013). New Measures for a New Era. </a:t>
            </a:r>
            <a:r>
              <a:rPr lang="en-CA" sz="1400" i="1" dirty="0" smtClean="0"/>
              <a:t>Public Libraries Online, </a:t>
            </a:r>
            <a:r>
              <a:rPr lang="en-CA" sz="1400" dirty="0" smtClean="0"/>
              <a:t> August 21, 2013. Retrieved from: </a:t>
            </a:r>
            <a:r>
              <a:rPr lang="en-CA" sz="1400" dirty="0" smtClean="0">
                <a:hlinkClick r:id="rId4"/>
              </a:rPr>
              <a:t>http</a:t>
            </a:r>
            <a:r>
              <a:rPr lang="en-CA" sz="1400" dirty="0">
                <a:hlinkClick r:id="rId4"/>
              </a:rPr>
              <a:t>://publiclibrariesonline.org/2013/08/new-measures-for-a-new-era</a:t>
            </a:r>
            <a:r>
              <a:rPr lang="en-CA" sz="1400" dirty="0" smtClean="0">
                <a:hlinkClick r:id="rId4"/>
              </a:rPr>
              <a:t>/</a:t>
            </a:r>
            <a:endParaRPr lang="en-CA" sz="1400" dirty="0" smtClean="0"/>
          </a:p>
          <a:p>
            <a:pPr marL="0" indent="0">
              <a:buNone/>
            </a:pPr>
            <a:endParaRPr lang="en-CA" sz="1400" dirty="0" smtClean="0"/>
          </a:p>
          <a:p>
            <a:pPr marL="0" indent="0">
              <a:buNone/>
            </a:pPr>
            <a:r>
              <a:rPr lang="en-CA" sz="1400" dirty="0" smtClean="0"/>
              <a:t>Epstein</a:t>
            </a:r>
            <a:r>
              <a:rPr lang="en-CA" sz="1400" dirty="0"/>
              <a:t>, M. J., &amp; </a:t>
            </a:r>
            <a:r>
              <a:rPr lang="en-CA" sz="1400" dirty="0" err="1"/>
              <a:t>Yuthas</a:t>
            </a:r>
            <a:r>
              <a:rPr lang="en-CA" sz="1400" dirty="0"/>
              <a:t>, K. (2014). </a:t>
            </a:r>
            <a:r>
              <a:rPr lang="en-CA" sz="1400" i="1" dirty="0"/>
              <a:t>Measuring and improving social impacts: A guide for </a:t>
            </a:r>
            <a:r>
              <a:rPr lang="en-CA" sz="1400" i="1" dirty="0" err="1"/>
              <a:t>nonprofits</a:t>
            </a:r>
            <a:r>
              <a:rPr lang="en-CA" sz="1400" i="1" dirty="0"/>
              <a:t>, companies, and impact investors</a:t>
            </a:r>
            <a:r>
              <a:rPr lang="en-CA" sz="1400" dirty="0"/>
              <a:t> (1st ed</a:t>
            </a:r>
            <a:r>
              <a:rPr lang="en-CA" sz="1400" dirty="0" smtClean="0"/>
              <a:t>.). </a:t>
            </a:r>
            <a:r>
              <a:rPr lang="en-CA" sz="1400" dirty="0"/>
              <a:t>San Francisco: </a:t>
            </a:r>
            <a:r>
              <a:rPr lang="en-CA" sz="1400" dirty="0" err="1"/>
              <a:t>Berret</a:t>
            </a:r>
            <a:r>
              <a:rPr lang="en-CA" sz="1400" dirty="0"/>
              <a:t>-Koehler. </a:t>
            </a:r>
          </a:p>
          <a:p>
            <a:pPr marL="0" indent="0">
              <a:buNone/>
            </a:pPr>
            <a:endParaRPr lang="en-CA" sz="1400" dirty="0" smtClean="0"/>
          </a:p>
          <a:p>
            <a:pPr marL="0" indent="0">
              <a:buNone/>
            </a:pPr>
            <a:r>
              <a:rPr lang="en-CA" sz="1400" dirty="0" smtClean="0"/>
              <a:t>Jordan</a:t>
            </a:r>
            <a:r>
              <a:rPr lang="en-CA" sz="1400" dirty="0"/>
              <a:t>, Michael. </a:t>
            </a:r>
            <a:r>
              <a:rPr lang="en-CA" sz="1400" i="1" dirty="0"/>
              <a:t>I Can't Accept Not Trying : Michael Jordan on the Pursuit of Excellence</a:t>
            </a:r>
            <a:r>
              <a:rPr lang="en-CA" sz="1400" dirty="0"/>
              <a:t>. </a:t>
            </a:r>
            <a:r>
              <a:rPr lang="en-CA" sz="1400" dirty="0" smtClean="0"/>
              <a:t> San </a:t>
            </a:r>
            <a:r>
              <a:rPr lang="en-CA" sz="1400" dirty="0"/>
              <a:t>Francisco, CA: </a:t>
            </a:r>
            <a:r>
              <a:rPr lang="en-CA" sz="1400" dirty="0" err="1"/>
              <a:t>HarperSanFrancisco</a:t>
            </a:r>
            <a:r>
              <a:rPr lang="en-CA" sz="1400" dirty="0"/>
              <a:t>, 1994. p. 129</a:t>
            </a:r>
          </a:p>
          <a:p>
            <a:pPr marL="0" indent="0">
              <a:buNone/>
            </a:pPr>
            <a:endParaRPr lang="en-CA" sz="1400" dirty="0" smtClean="0"/>
          </a:p>
          <a:p>
            <a:pPr marL="0" indent="0">
              <a:buNone/>
            </a:pPr>
            <a:r>
              <a:rPr lang="en-CA" sz="1400" dirty="0" smtClean="0"/>
              <a:t>Making the Connections (2015). </a:t>
            </a:r>
            <a:r>
              <a:rPr lang="en-CA" sz="1400" i="1" dirty="0" smtClean="0"/>
              <a:t>Community – Making the Connections </a:t>
            </a:r>
            <a:r>
              <a:rPr lang="en-CA" sz="1400" dirty="0" smtClean="0"/>
              <a:t>[</a:t>
            </a:r>
            <a:r>
              <a:rPr lang="en-CA" sz="1400" dirty="0" err="1" smtClean="0"/>
              <a:t>pdf</a:t>
            </a:r>
            <a:r>
              <a:rPr lang="en-CA" sz="1400" dirty="0" smtClean="0"/>
              <a:t>]. Toronto, ON: Wellesley Institute. </a:t>
            </a:r>
            <a:r>
              <a:rPr lang="en-CA" sz="1400" dirty="0"/>
              <a:t>Retrieved from </a:t>
            </a:r>
            <a:r>
              <a:rPr lang="en-CA" sz="1400" dirty="0">
                <a:hlinkClick r:id="rId5"/>
              </a:rPr>
              <a:t>http://www.wellesleyinstitute.com/topics/healthy-communities/making-the-connections</a:t>
            </a:r>
            <a:r>
              <a:rPr lang="en-CA" sz="1400" dirty="0" smtClean="0">
                <a:hlinkClick r:id="rId5"/>
              </a:rPr>
              <a:t>/</a:t>
            </a:r>
            <a:r>
              <a:rPr lang="en-CA" sz="1400" dirty="0" smtClean="0"/>
              <a:t> </a:t>
            </a:r>
          </a:p>
          <a:p>
            <a:pPr marL="0" indent="0">
              <a:buNone/>
            </a:pPr>
            <a:endParaRPr lang="en-CA" sz="1400" dirty="0" smtClean="0"/>
          </a:p>
          <a:p>
            <a:pPr marL="0" indent="0">
              <a:buNone/>
            </a:pPr>
            <a:r>
              <a:rPr lang="en-CA" sz="1400" dirty="0" err="1" smtClean="0"/>
              <a:t>Steil</a:t>
            </a:r>
            <a:r>
              <a:rPr lang="en-CA" sz="1400" dirty="0" smtClean="0"/>
              <a:t>, K. (2016). </a:t>
            </a:r>
            <a:r>
              <a:rPr lang="en-CA" sz="1400" i="1" dirty="0" smtClean="0"/>
              <a:t>Comprehensive Community Cancer Prevention: the Road to Success</a:t>
            </a:r>
            <a:r>
              <a:rPr lang="en-CA" sz="1400" dirty="0" smtClean="0"/>
              <a:t> [</a:t>
            </a:r>
            <a:r>
              <a:rPr lang="en-CA" sz="1400" dirty="0" err="1" smtClean="0"/>
              <a:t>ppt</a:t>
            </a:r>
            <a:r>
              <a:rPr lang="en-CA" sz="1400" dirty="0" smtClean="0"/>
              <a:t>]. Edmonton, AB</a:t>
            </a:r>
            <a:r>
              <a:rPr lang="en-CA" sz="1400" dirty="0" smtClean="0"/>
              <a:t>.</a:t>
            </a:r>
          </a:p>
          <a:p>
            <a:pPr marL="0" indent="0">
              <a:buNone/>
            </a:pPr>
            <a:endParaRPr lang="en-CA" sz="1400" dirty="0"/>
          </a:p>
          <a:p>
            <a:pPr marL="0" indent="0">
              <a:buNone/>
            </a:pPr>
            <a:r>
              <a:rPr lang="en-CA" sz="1400" b="1" u="sng" dirty="0" smtClean="0"/>
              <a:t>ADDITIONAL RESOURCES</a:t>
            </a:r>
          </a:p>
          <a:p>
            <a:pPr marL="0" indent="0">
              <a:buNone/>
            </a:pPr>
            <a:r>
              <a:rPr lang="en-CA" sz="1400" dirty="0" smtClean="0"/>
              <a:t>PPT presentations from conference in Vancouver on Outcome </a:t>
            </a:r>
            <a:r>
              <a:rPr lang="en-CA" sz="1400" dirty="0"/>
              <a:t>Based evaluations: </a:t>
            </a:r>
            <a:r>
              <a:rPr lang="en-CA" sz="1400" dirty="0">
                <a:hlinkClick r:id="rId6"/>
              </a:rPr>
              <a:t>http://</a:t>
            </a:r>
            <a:r>
              <a:rPr lang="en-CA" sz="1400" dirty="0" smtClean="0">
                <a:hlinkClick r:id="rId6"/>
              </a:rPr>
              <a:t>www.metricsandlibraries.org/program.html</a:t>
            </a:r>
            <a:r>
              <a:rPr lang="en-CA" sz="1400" dirty="0" smtClean="0"/>
              <a:t> </a:t>
            </a:r>
          </a:p>
          <a:p>
            <a:pPr marL="0" indent="0">
              <a:buNone/>
            </a:pPr>
            <a:endParaRPr lang="en-CA" sz="1400" dirty="0"/>
          </a:p>
          <a:p>
            <a:pPr marL="0" indent="0">
              <a:buNone/>
            </a:pPr>
            <a:r>
              <a:rPr lang="en-CA" sz="1400" dirty="0" smtClean="0"/>
              <a:t>Project Outcome: Impact based surveys and resources for libraries. </a:t>
            </a:r>
          </a:p>
          <a:p>
            <a:pPr marL="0" indent="0">
              <a:buNone/>
            </a:pPr>
            <a:r>
              <a:rPr lang="en-CA" sz="1400" dirty="0">
                <a:hlinkClick r:id="rId7"/>
              </a:rPr>
              <a:t>https://www.projectoutcome.org</a:t>
            </a:r>
            <a:r>
              <a:rPr lang="en-CA" sz="1400" dirty="0" smtClean="0">
                <a:hlinkClick r:id="rId7"/>
              </a:rPr>
              <a:t>/</a:t>
            </a:r>
            <a:r>
              <a:rPr lang="en-CA" sz="1400" dirty="0" smtClean="0"/>
              <a:t> </a:t>
            </a:r>
            <a:endParaRPr lang="en-CA" sz="1400" dirty="0"/>
          </a:p>
          <a:p>
            <a:pPr marL="0" indent="0">
              <a:buNone/>
            </a:pPr>
            <a:r>
              <a:rPr lang="en-CA" sz="1400" dirty="0" smtClean="0"/>
              <a:t> </a:t>
            </a:r>
            <a:endParaRPr lang="en-CA" sz="1400" dirty="0"/>
          </a:p>
        </p:txBody>
      </p:sp>
    </p:spTree>
    <p:extLst>
      <p:ext uri="{BB962C8B-B14F-4D97-AF65-F5344CB8AC3E}">
        <p14:creationId xmlns:p14="http://schemas.microsoft.com/office/powerpoint/2010/main" val="2265074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223"/>
            <a:ext cx="9144000" cy="6155553"/>
          </a:xfrm>
          <a:prstGeom prst="rect">
            <a:avLst/>
          </a:prstGeom>
        </p:spPr>
      </p:pic>
      <p:sp>
        <p:nvSpPr>
          <p:cNvPr id="2" name="Title 1"/>
          <p:cNvSpPr>
            <a:spLocks noGrp="1"/>
          </p:cNvSpPr>
          <p:nvPr>
            <p:ph type="title"/>
          </p:nvPr>
        </p:nvSpPr>
        <p:spPr/>
        <p:txBody>
          <a:bodyPr/>
          <a:lstStyle/>
          <a:p>
            <a:r>
              <a:rPr lang="en-CA" dirty="0" smtClean="0">
                <a:solidFill>
                  <a:schemeClr val="bg1"/>
                </a:solidFill>
              </a:rPr>
              <a:t>WHY Non-Traditional Programs</a:t>
            </a:r>
            <a:endParaRPr lang="en-CA"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111" y="1124744"/>
            <a:ext cx="6804822" cy="5112568"/>
          </a:xfrm>
          <a:prstGeom prst="rect">
            <a:avLst/>
          </a:prstGeom>
        </p:spPr>
      </p:pic>
      <p:sp>
        <p:nvSpPr>
          <p:cNvPr id="7" name="Rectangle 6"/>
          <p:cNvSpPr/>
          <p:nvPr/>
        </p:nvSpPr>
        <p:spPr>
          <a:xfrm>
            <a:off x="107504" y="6230940"/>
            <a:ext cx="9001000" cy="400110"/>
          </a:xfrm>
          <a:prstGeom prst="rect">
            <a:avLst/>
          </a:prstGeom>
          <a:noFill/>
        </p:spPr>
        <p:txBody>
          <a:bodyPr wrap="square">
            <a:spAutoFit/>
          </a:bodyPr>
          <a:lstStyle/>
          <a:p>
            <a:r>
              <a:rPr lang="en-CA" sz="1000" dirty="0" smtClean="0"/>
              <a:t>Manuscripts </a:t>
            </a:r>
            <a:r>
              <a:rPr lang="en-CA" sz="1000" dirty="0"/>
              <a:t>and Archives Division, The New York Public Library. </a:t>
            </a:r>
            <a:r>
              <a:rPr lang="en-CA" sz="1000" i="1" dirty="0"/>
              <a:t>Children's Reading Room</a:t>
            </a:r>
            <a:r>
              <a:rPr lang="en-CA" sz="1000" dirty="0"/>
              <a:t> Retrieved from http://digitalcollections.nypl.org/items/510d47dd-e53e-a3d9-e040-e00a18064a99</a:t>
            </a:r>
          </a:p>
        </p:txBody>
      </p:sp>
    </p:spTree>
    <p:extLst>
      <p:ext uri="{BB962C8B-B14F-4D97-AF65-F5344CB8AC3E}">
        <p14:creationId xmlns:p14="http://schemas.microsoft.com/office/powerpoint/2010/main" val="178160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223"/>
            <a:ext cx="9144000" cy="6155553"/>
          </a:xfrm>
          <a:prstGeom prst="rect">
            <a:avLst/>
          </a:prstGeom>
        </p:spPr>
      </p:pic>
      <p:sp>
        <p:nvSpPr>
          <p:cNvPr id="2" name="Title 1"/>
          <p:cNvSpPr>
            <a:spLocks noGrp="1"/>
          </p:cNvSpPr>
          <p:nvPr>
            <p:ph type="title"/>
          </p:nvPr>
        </p:nvSpPr>
        <p:spPr/>
        <p:txBody>
          <a:bodyPr/>
          <a:lstStyle/>
          <a:p>
            <a:r>
              <a:rPr lang="en-CA" dirty="0" smtClean="0">
                <a:solidFill>
                  <a:schemeClr val="bg1"/>
                </a:solidFill>
              </a:rPr>
              <a:t>WHY Non-Traditional Programs</a:t>
            </a:r>
            <a:endParaRPr lang="en-CA" dirty="0">
              <a:solidFill>
                <a:schemeClr val="bg1"/>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3050"/>
          <a:stretch/>
        </p:blipFill>
        <p:spPr>
          <a:xfrm>
            <a:off x="496970" y="1196752"/>
            <a:ext cx="8150059" cy="4978295"/>
          </a:xfrm>
          <a:prstGeom prst="rect">
            <a:avLst/>
          </a:prstGeom>
        </p:spPr>
      </p:pic>
    </p:spTree>
    <p:extLst>
      <p:ext uri="{BB962C8B-B14F-4D97-AF65-F5344CB8AC3E}">
        <p14:creationId xmlns:p14="http://schemas.microsoft.com/office/powerpoint/2010/main" val="2895312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4779"/>
          <a:stretch/>
        </p:blipFill>
        <p:spPr>
          <a:xfrm>
            <a:off x="596993" y="1702297"/>
            <a:ext cx="8028384" cy="4806432"/>
          </a:xfrm>
          <a:prstGeom prst="rect">
            <a:avLst/>
          </a:prstGeom>
        </p:spPr>
      </p:pic>
      <p:sp>
        <p:nvSpPr>
          <p:cNvPr id="4" name="Title 1"/>
          <p:cNvSpPr txBox="1">
            <a:spLocks/>
          </p:cNvSpPr>
          <p:nvPr/>
        </p:nvSpPr>
        <p:spPr>
          <a:xfrm>
            <a:off x="496385"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WHY Non-Traditional Programs</a:t>
            </a:r>
            <a:endParaRPr lang="en-CA" dirty="0">
              <a:solidFill>
                <a:schemeClr val="bg1"/>
              </a:solidFill>
            </a:endParaRPr>
          </a:p>
        </p:txBody>
      </p:sp>
      <p:sp>
        <p:nvSpPr>
          <p:cNvPr id="5" name="TextBox 4"/>
          <p:cNvSpPr txBox="1"/>
          <p:nvPr/>
        </p:nvSpPr>
        <p:spPr>
          <a:xfrm>
            <a:off x="4617352" y="6508729"/>
            <a:ext cx="4608512" cy="369332"/>
          </a:xfrm>
          <a:prstGeom prst="rect">
            <a:avLst/>
          </a:prstGeom>
          <a:noFill/>
        </p:spPr>
        <p:txBody>
          <a:bodyPr wrap="square" rtlCol="0">
            <a:spAutoFit/>
          </a:bodyPr>
          <a:lstStyle/>
          <a:p>
            <a:pPr algn="r"/>
            <a:r>
              <a:rPr lang="en-CA" dirty="0" smtClean="0"/>
              <a:t>Steil, K (2016)</a:t>
            </a:r>
            <a:endParaRPr lang="en-CA" dirty="0"/>
          </a:p>
        </p:txBody>
      </p:sp>
      <p:sp>
        <p:nvSpPr>
          <p:cNvPr id="6" name="Title 1"/>
          <p:cNvSpPr txBox="1">
            <a:spLocks/>
          </p:cNvSpPr>
          <p:nvPr/>
        </p:nvSpPr>
        <p:spPr>
          <a:xfrm>
            <a:off x="2458" y="835746"/>
            <a:ext cx="922340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Social Factors Affecting Health Risks</a:t>
            </a:r>
            <a:endParaRPr lang="en-CA" dirty="0">
              <a:solidFill>
                <a:schemeClr val="bg1"/>
              </a:solidFill>
            </a:endParaRPr>
          </a:p>
        </p:txBody>
      </p:sp>
    </p:spTree>
    <p:extLst>
      <p:ext uri="{BB962C8B-B14F-4D97-AF65-F5344CB8AC3E}">
        <p14:creationId xmlns:p14="http://schemas.microsoft.com/office/powerpoint/2010/main" val="392133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3" name="Title 1"/>
          <p:cNvSpPr txBox="1">
            <a:spLocks/>
          </p:cNvSpPr>
          <p:nvPr/>
        </p:nvSpPr>
        <p:spPr>
          <a:xfrm>
            <a:off x="496385"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WHY Non-Traditional Programs</a:t>
            </a:r>
            <a:endParaRPr lang="en-CA" dirty="0">
              <a:solidFill>
                <a:schemeClr val="bg1"/>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4298"/>
          <a:stretch/>
        </p:blipFill>
        <p:spPr>
          <a:xfrm>
            <a:off x="1763688" y="908720"/>
            <a:ext cx="5251795" cy="5579948"/>
          </a:xfrm>
          <a:prstGeom prst="rect">
            <a:avLst/>
          </a:prstGeom>
        </p:spPr>
      </p:pic>
      <p:sp>
        <p:nvSpPr>
          <p:cNvPr id="7" name="TextBox 6"/>
          <p:cNvSpPr txBox="1"/>
          <p:nvPr/>
        </p:nvSpPr>
        <p:spPr>
          <a:xfrm>
            <a:off x="3623195" y="6489267"/>
            <a:ext cx="5616624" cy="369332"/>
          </a:xfrm>
          <a:prstGeom prst="rect">
            <a:avLst/>
          </a:prstGeom>
          <a:noFill/>
        </p:spPr>
        <p:txBody>
          <a:bodyPr wrap="square" rtlCol="0">
            <a:spAutoFit/>
          </a:bodyPr>
          <a:lstStyle/>
          <a:p>
            <a:pPr algn="r"/>
            <a:r>
              <a:rPr lang="en-CA" dirty="0" smtClean="0"/>
              <a:t>Making Connections (2014)</a:t>
            </a:r>
            <a:endParaRPr lang="en-CA" dirty="0"/>
          </a:p>
        </p:txBody>
      </p:sp>
      <p:sp>
        <p:nvSpPr>
          <p:cNvPr id="4" name="Curved Right Arrow 3"/>
          <p:cNvSpPr/>
          <p:nvPr/>
        </p:nvSpPr>
        <p:spPr>
          <a:xfrm>
            <a:off x="1331640" y="4149080"/>
            <a:ext cx="432048"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urved Right Arrow 8"/>
          <p:cNvSpPr/>
          <p:nvPr/>
        </p:nvSpPr>
        <p:spPr>
          <a:xfrm>
            <a:off x="1331640" y="4941168"/>
            <a:ext cx="432048" cy="1296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1898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62286" y="0"/>
            <a:ext cx="9217452" cy="6858000"/>
          </a:xfrm>
          <a:prstGeom prst="rect">
            <a:avLst/>
          </a:prstGeom>
        </p:spPr>
      </p:pic>
      <p:sp>
        <p:nvSpPr>
          <p:cNvPr id="2" name="Title 1"/>
          <p:cNvSpPr>
            <a:spLocks noGrp="1"/>
          </p:cNvSpPr>
          <p:nvPr>
            <p:ph type="title"/>
          </p:nvPr>
        </p:nvSpPr>
        <p:spPr>
          <a:xfrm>
            <a:off x="496385" y="-99392"/>
            <a:ext cx="8229600" cy="1143000"/>
          </a:xfrm>
        </p:spPr>
        <p:txBody>
          <a:bodyPr/>
          <a:lstStyle/>
          <a:p>
            <a:r>
              <a:rPr lang="en-CA" dirty="0" smtClean="0">
                <a:solidFill>
                  <a:schemeClr val="bg1"/>
                </a:solidFill>
              </a:rPr>
              <a:t>WHY Non-Traditional Programs</a:t>
            </a:r>
            <a:endParaRPr lang="en-CA" dirty="0">
              <a:solidFill>
                <a:schemeClr val="bg1"/>
              </a:solidFill>
            </a:endParaRPr>
          </a:p>
        </p:txBody>
      </p:sp>
      <p:sp>
        <p:nvSpPr>
          <p:cNvPr id="5" name="Rectangle 4"/>
          <p:cNvSpPr/>
          <p:nvPr/>
        </p:nvSpPr>
        <p:spPr>
          <a:xfrm>
            <a:off x="782090" y="1052736"/>
            <a:ext cx="7528699" cy="5309146"/>
          </a:xfrm>
          <a:prstGeom prst="rect">
            <a:avLst/>
          </a:prstGeom>
          <a:solidFill>
            <a:schemeClr val="tx1">
              <a:lumMod val="85000"/>
              <a:lumOff val="15000"/>
            </a:schemeClr>
          </a:solidFill>
        </p:spPr>
        <p:txBody>
          <a:bodyPr wrap="square">
            <a:spAutoFit/>
          </a:bodyPr>
          <a:lstStyle>
            <a:defPPr>
              <a:defRPr lang="en-CA"/>
            </a:defPPr>
            <a:lvl1pPr algn="l" rtl="0" fontAlgn="base">
              <a:spcBef>
                <a:spcPct val="0"/>
              </a:spcBef>
              <a:spcAft>
                <a:spcPct val="0"/>
              </a:spcAft>
              <a:defRPr kern="1200">
                <a:solidFill>
                  <a:schemeClr val="tx1"/>
                </a:solidFill>
                <a:latin typeface="Arial" charset="0"/>
                <a:ea typeface="ＭＳ Ｐゴシック" pitchFamily="2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2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2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2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26" charset="-128"/>
                <a:cs typeface="+mn-cs"/>
              </a:defRPr>
            </a:lvl5pPr>
            <a:lvl6pPr marL="2286000" algn="l" defTabSz="914400" rtl="0" eaLnBrk="1" latinLnBrk="0" hangingPunct="1">
              <a:defRPr kern="1200">
                <a:solidFill>
                  <a:schemeClr val="tx1"/>
                </a:solidFill>
                <a:latin typeface="Arial" charset="0"/>
                <a:ea typeface="ＭＳ Ｐゴシック" pitchFamily="26" charset="-128"/>
                <a:cs typeface="+mn-cs"/>
              </a:defRPr>
            </a:lvl6pPr>
            <a:lvl7pPr marL="2743200" algn="l" defTabSz="914400" rtl="0" eaLnBrk="1" latinLnBrk="0" hangingPunct="1">
              <a:defRPr kern="1200">
                <a:solidFill>
                  <a:schemeClr val="tx1"/>
                </a:solidFill>
                <a:latin typeface="Arial" charset="0"/>
                <a:ea typeface="ＭＳ Ｐゴシック" pitchFamily="26" charset="-128"/>
                <a:cs typeface="+mn-cs"/>
              </a:defRPr>
            </a:lvl7pPr>
            <a:lvl8pPr marL="3200400" algn="l" defTabSz="914400" rtl="0" eaLnBrk="1" latinLnBrk="0" hangingPunct="1">
              <a:defRPr kern="1200">
                <a:solidFill>
                  <a:schemeClr val="tx1"/>
                </a:solidFill>
                <a:latin typeface="Arial" charset="0"/>
                <a:ea typeface="ＭＳ Ｐゴシック" pitchFamily="26" charset="-128"/>
                <a:cs typeface="+mn-cs"/>
              </a:defRPr>
            </a:lvl8pPr>
            <a:lvl9pPr marL="3657600" algn="l" defTabSz="914400" rtl="0" eaLnBrk="1" latinLnBrk="0" hangingPunct="1">
              <a:defRPr kern="1200">
                <a:solidFill>
                  <a:schemeClr val="tx1"/>
                </a:solidFill>
                <a:latin typeface="Arial" charset="0"/>
                <a:ea typeface="ＭＳ Ｐゴシック" pitchFamily="26" charset="-128"/>
                <a:cs typeface="+mn-cs"/>
              </a:defRPr>
            </a:lvl9pPr>
          </a:lstStyle>
          <a:p>
            <a:pPr algn="ctr">
              <a:buNone/>
            </a:pPr>
            <a:r>
              <a:rPr lang="en-US" sz="6600" b="1" dirty="0" smtClean="0">
                <a:solidFill>
                  <a:schemeClr val="bg2"/>
                </a:solidFill>
                <a:latin typeface="Arial Narrow" pitchFamily="34" charset="0"/>
              </a:rPr>
              <a:t>The choices people </a:t>
            </a:r>
            <a:r>
              <a:rPr lang="en-US" sz="6600" b="1" dirty="0" smtClean="0">
                <a:solidFill>
                  <a:srgbClr val="92D050"/>
                </a:solidFill>
                <a:latin typeface="Arial Narrow" pitchFamily="34" charset="0"/>
              </a:rPr>
              <a:t>MAKE</a:t>
            </a:r>
          </a:p>
          <a:p>
            <a:pPr algn="ctr">
              <a:buNone/>
            </a:pPr>
            <a:r>
              <a:rPr lang="en-US" sz="6600" b="1" dirty="0" smtClean="0">
                <a:solidFill>
                  <a:schemeClr val="bg2"/>
                </a:solidFill>
                <a:latin typeface="Arial Narrow" pitchFamily="34" charset="0"/>
              </a:rPr>
              <a:t> are supported by the choices that they </a:t>
            </a:r>
            <a:r>
              <a:rPr lang="en-US" sz="6600" b="1" dirty="0" smtClean="0">
                <a:solidFill>
                  <a:srgbClr val="92D050"/>
                </a:solidFill>
                <a:latin typeface="Arial Narrow" pitchFamily="34" charset="0"/>
              </a:rPr>
              <a:t>HAVE</a:t>
            </a:r>
            <a:r>
              <a:rPr lang="en-US" sz="4000" b="1" i="1" dirty="0" smtClean="0">
                <a:solidFill>
                  <a:schemeClr val="bg2"/>
                </a:solidFill>
                <a:latin typeface="Arial Narrow" pitchFamily="34" charset="0"/>
              </a:rPr>
              <a:t>.</a:t>
            </a:r>
            <a:r>
              <a:rPr lang="en-US" b="1" i="1" dirty="0" smtClean="0">
                <a:solidFill>
                  <a:schemeClr val="bg2"/>
                </a:solidFill>
                <a:latin typeface="Arial Narrow" pitchFamily="34" charset="0"/>
              </a:rPr>
              <a:t>    </a:t>
            </a:r>
          </a:p>
          <a:p>
            <a:pPr algn="ctr">
              <a:buNone/>
            </a:pPr>
            <a:r>
              <a:rPr lang="en-US" sz="900" i="1" dirty="0" smtClean="0">
                <a:solidFill>
                  <a:schemeClr val="bg2"/>
                </a:solidFill>
                <a:latin typeface="Arial Narrow" pitchFamily="34" charset="0"/>
              </a:rPr>
              <a:t>Rehm et al., as cited in Eastern Health, 2012</a:t>
            </a:r>
            <a:endParaRPr lang="en-US" sz="900" i="1" dirty="0">
              <a:solidFill>
                <a:schemeClr val="bg2"/>
              </a:solidFill>
              <a:latin typeface="Arial Narrow" pitchFamily="34" charset="0"/>
            </a:endParaRPr>
          </a:p>
        </p:txBody>
      </p:sp>
      <p:sp>
        <p:nvSpPr>
          <p:cNvPr id="6" name="TextBox 5"/>
          <p:cNvSpPr txBox="1"/>
          <p:nvPr/>
        </p:nvSpPr>
        <p:spPr>
          <a:xfrm>
            <a:off x="5796136" y="6549471"/>
            <a:ext cx="3347864" cy="276999"/>
          </a:xfrm>
          <a:prstGeom prst="rect">
            <a:avLst/>
          </a:prstGeom>
          <a:noFill/>
        </p:spPr>
        <p:txBody>
          <a:bodyPr wrap="square" rtlCol="0">
            <a:spAutoFit/>
          </a:bodyPr>
          <a:lstStyle/>
          <a:p>
            <a:pPr algn="r"/>
            <a:r>
              <a:rPr lang="en-CA" sz="1200" dirty="0" smtClean="0"/>
              <a:t>Steil, K (2016) </a:t>
            </a:r>
            <a:endParaRPr lang="en-CA" sz="1200" dirty="0"/>
          </a:p>
        </p:txBody>
      </p:sp>
    </p:spTree>
    <p:extLst>
      <p:ext uri="{BB962C8B-B14F-4D97-AF65-F5344CB8AC3E}">
        <p14:creationId xmlns:p14="http://schemas.microsoft.com/office/powerpoint/2010/main" val="221539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62286" y="0"/>
            <a:ext cx="9217452" cy="6858000"/>
          </a:xfrm>
          <a:prstGeom prst="rect">
            <a:avLst/>
          </a:prstGeom>
        </p:spPr>
      </p:pic>
      <p:sp>
        <p:nvSpPr>
          <p:cNvPr id="2" name="Title 1"/>
          <p:cNvSpPr>
            <a:spLocks noGrp="1"/>
          </p:cNvSpPr>
          <p:nvPr>
            <p:ph type="title"/>
          </p:nvPr>
        </p:nvSpPr>
        <p:spPr>
          <a:xfrm>
            <a:off x="496385" y="-99392"/>
            <a:ext cx="8229600" cy="1143000"/>
          </a:xfrm>
        </p:spPr>
        <p:txBody>
          <a:bodyPr/>
          <a:lstStyle/>
          <a:p>
            <a:r>
              <a:rPr lang="en-CA" dirty="0" smtClean="0">
                <a:solidFill>
                  <a:schemeClr val="bg1"/>
                </a:solidFill>
              </a:rPr>
              <a:t>Program Ideas</a:t>
            </a:r>
            <a:endParaRPr lang="en-CA"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287" y="-283118"/>
            <a:ext cx="2679516" cy="138508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5867" y="4881037"/>
            <a:ext cx="2682766" cy="14486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5277" y="1619835"/>
            <a:ext cx="1707549" cy="106843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128" y="3429000"/>
            <a:ext cx="914400" cy="34442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2720" y="4503634"/>
            <a:ext cx="2194560" cy="156667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256" y="4153706"/>
            <a:ext cx="2640110" cy="1576339"/>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84568" y="6016924"/>
            <a:ext cx="3436196" cy="1858616"/>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57680" y="384712"/>
            <a:ext cx="2165946" cy="2878333"/>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4462" y="2710192"/>
            <a:ext cx="2497898" cy="1350308"/>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9508">
            <a:off x="-20788" y="854724"/>
            <a:ext cx="3676539" cy="1474790"/>
          </a:xfrm>
          <a:prstGeom prst="rect">
            <a:avLst/>
          </a:prstGeom>
          <a:solidFill>
            <a:schemeClr val="bg1">
              <a:lumMod val="65000"/>
            </a:schemeClr>
          </a:solidFill>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50408" y="22000"/>
            <a:ext cx="1737360" cy="725424"/>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05021" y="2307336"/>
            <a:ext cx="3024336" cy="1633141"/>
          </a:xfrm>
          <a:prstGeom prst="rect">
            <a:avLst/>
          </a:prstGeom>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1304440">
            <a:off x="3000242" y="2790658"/>
            <a:ext cx="2849689" cy="1530857"/>
          </a:xfrm>
          <a:prstGeom prst="rect">
            <a:avLst/>
          </a:prstGeom>
        </p:spPr>
      </p:pic>
      <p:pic>
        <p:nvPicPr>
          <p:cNvPr id="18" name="Picture 17"/>
          <p:cNvPicPr>
            <a:picLocks noChangeAspect="1"/>
          </p:cNvPicPr>
          <p:nvPr/>
        </p:nvPicPr>
        <p:blipFill rotWithShape="1">
          <a:blip r:embed="rId17" cstate="print">
            <a:extLst>
              <a:ext uri="{28A0092B-C50C-407E-A947-70E740481C1C}">
                <a14:useLocalDpi xmlns:a14="http://schemas.microsoft.com/office/drawing/2010/main" val="0"/>
              </a:ext>
            </a:extLst>
          </a:blip>
          <a:srcRect b="75350"/>
          <a:stretch/>
        </p:blipFill>
        <p:spPr>
          <a:xfrm>
            <a:off x="5389911" y="896010"/>
            <a:ext cx="3654556" cy="1392217"/>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62492">
            <a:off x="6156176" y="4653136"/>
            <a:ext cx="2418804" cy="1631153"/>
          </a:xfrm>
          <a:prstGeom prst="rect">
            <a:avLst/>
          </a:prstGeom>
        </p:spPr>
      </p:pic>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7015" y="915373"/>
            <a:ext cx="1960942" cy="1689453"/>
          </a:xfrm>
          <a:prstGeom prst="rect">
            <a:avLst/>
          </a:prstGeom>
        </p:spPr>
      </p:pic>
    </p:spTree>
    <p:extLst>
      <p:ext uri="{BB962C8B-B14F-4D97-AF65-F5344CB8AC3E}">
        <p14:creationId xmlns:p14="http://schemas.microsoft.com/office/powerpoint/2010/main" val="36885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80">
                                          <p:stCondLst>
                                            <p:cond delay="0"/>
                                          </p:stCondLst>
                                        </p:cTn>
                                        <p:tgtEl>
                                          <p:spTgt spid="18"/>
                                        </p:tgtEl>
                                      </p:cBhvr>
                                    </p:animEffect>
                                    <p:anim calcmode="lin" valueType="num">
                                      <p:cBhvr>
                                        <p:cTn id="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1" dur="26">
                                          <p:stCondLst>
                                            <p:cond delay="650"/>
                                          </p:stCondLst>
                                        </p:cTn>
                                        <p:tgtEl>
                                          <p:spTgt spid="18"/>
                                        </p:tgtEl>
                                      </p:cBhvr>
                                      <p:to x="100000" y="60000"/>
                                    </p:animScale>
                                    <p:animScale>
                                      <p:cBhvr>
                                        <p:cTn id="22" dur="166" decel="50000">
                                          <p:stCondLst>
                                            <p:cond delay="676"/>
                                          </p:stCondLst>
                                        </p:cTn>
                                        <p:tgtEl>
                                          <p:spTgt spid="18"/>
                                        </p:tgtEl>
                                      </p:cBhvr>
                                      <p:to x="100000" y="100000"/>
                                    </p:animScale>
                                    <p:animScale>
                                      <p:cBhvr>
                                        <p:cTn id="23" dur="26">
                                          <p:stCondLst>
                                            <p:cond delay="1312"/>
                                          </p:stCondLst>
                                        </p:cTn>
                                        <p:tgtEl>
                                          <p:spTgt spid="18"/>
                                        </p:tgtEl>
                                      </p:cBhvr>
                                      <p:to x="100000" y="80000"/>
                                    </p:animScale>
                                    <p:animScale>
                                      <p:cBhvr>
                                        <p:cTn id="24" dur="166" decel="50000">
                                          <p:stCondLst>
                                            <p:cond delay="1338"/>
                                          </p:stCondLst>
                                        </p:cTn>
                                        <p:tgtEl>
                                          <p:spTgt spid="18"/>
                                        </p:tgtEl>
                                      </p:cBhvr>
                                      <p:to x="100000" y="100000"/>
                                    </p:animScale>
                                    <p:animScale>
                                      <p:cBhvr>
                                        <p:cTn id="25" dur="26">
                                          <p:stCondLst>
                                            <p:cond delay="1642"/>
                                          </p:stCondLst>
                                        </p:cTn>
                                        <p:tgtEl>
                                          <p:spTgt spid="18"/>
                                        </p:tgtEl>
                                      </p:cBhvr>
                                      <p:to x="100000" y="90000"/>
                                    </p:animScale>
                                    <p:animScale>
                                      <p:cBhvr>
                                        <p:cTn id="26" dur="166" decel="50000">
                                          <p:stCondLst>
                                            <p:cond delay="1668"/>
                                          </p:stCondLst>
                                        </p:cTn>
                                        <p:tgtEl>
                                          <p:spTgt spid="18"/>
                                        </p:tgtEl>
                                      </p:cBhvr>
                                      <p:to x="100000" y="100000"/>
                                    </p:animScale>
                                    <p:animScale>
                                      <p:cBhvr>
                                        <p:cTn id="27" dur="26">
                                          <p:stCondLst>
                                            <p:cond delay="1808"/>
                                          </p:stCondLst>
                                        </p:cTn>
                                        <p:tgtEl>
                                          <p:spTgt spid="18"/>
                                        </p:tgtEl>
                                      </p:cBhvr>
                                      <p:to x="100000" y="95000"/>
                                    </p:animScale>
                                    <p:animScale>
                                      <p:cBhvr>
                                        <p:cTn id="28" dur="166" decel="50000">
                                          <p:stCondLst>
                                            <p:cond delay="1834"/>
                                          </p:stCondLst>
                                        </p:cTn>
                                        <p:tgtEl>
                                          <p:spTgt spid="1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ppt_w</p:attrName>
                                        </p:attrNameLst>
                                      </p:cBhvr>
                                      <p:tavLst>
                                        <p:tav tm="0">
                                          <p:val>
                                            <p:fltVal val="0"/>
                                          </p:val>
                                        </p:tav>
                                        <p:tav tm="100000">
                                          <p:val>
                                            <p:strVal val="#ppt_w"/>
                                          </p:val>
                                        </p:tav>
                                      </p:tavLst>
                                    </p:anim>
                                    <p:anim calcmode="lin" valueType="num">
                                      <p:cBhvr>
                                        <p:cTn id="34" dur="1000" fill="hold"/>
                                        <p:tgtEl>
                                          <p:spTgt spid="20"/>
                                        </p:tgtEl>
                                        <p:attrNameLst>
                                          <p:attrName>ppt_h</p:attrName>
                                        </p:attrNameLst>
                                      </p:cBhvr>
                                      <p:tavLst>
                                        <p:tav tm="0">
                                          <p:val>
                                            <p:fltVal val="0"/>
                                          </p:val>
                                        </p:tav>
                                        <p:tav tm="100000">
                                          <p:val>
                                            <p:strVal val="#ppt_h"/>
                                          </p:val>
                                        </p:tav>
                                      </p:tavLst>
                                    </p:anim>
                                    <p:anim calcmode="lin" valueType="num">
                                      <p:cBhvr>
                                        <p:cTn id="35" dur="1000" fill="hold"/>
                                        <p:tgtEl>
                                          <p:spTgt spid="20"/>
                                        </p:tgtEl>
                                        <p:attrNameLst>
                                          <p:attrName>style.rotation</p:attrName>
                                        </p:attrNameLst>
                                      </p:cBhvr>
                                      <p:tavLst>
                                        <p:tav tm="0">
                                          <p:val>
                                            <p:fltVal val="90"/>
                                          </p:val>
                                        </p:tav>
                                        <p:tav tm="100000">
                                          <p:val>
                                            <p:fltVal val="0"/>
                                          </p:val>
                                        </p:tav>
                                      </p:tavLst>
                                    </p:anim>
                                    <p:animEffect transition="in" filter="fade">
                                      <p:cBhvr>
                                        <p:cTn id="36" dur="1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80">
                                          <p:stCondLst>
                                            <p:cond delay="0"/>
                                          </p:stCondLst>
                                        </p:cTn>
                                        <p:tgtEl>
                                          <p:spTgt spid="12"/>
                                        </p:tgtEl>
                                      </p:cBhvr>
                                    </p:animEffect>
                                    <p:anim calcmode="lin" valueType="num">
                                      <p:cBhvr>
                                        <p:cTn id="6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3" dur="26">
                                          <p:stCondLst>
                                            <p:cond delay="650"/>
                                          </p:stCondLst>
                                        </p:cTn>
                                        <p:tgtEl>
                                          <p:spTgt spid="12"/>
                                        </p:tgtEl>
                                      </p:cBhvr>
                                      <p:to x="100000" y="60000"/>
                                    </p:animScale>
                                    <p:animScale>
                                      <p:cBhvr>
                                        <p:cTn id="74" dur="166" decel="50000">
                                          <p:stCondLst>
                                            <p:cond delay="676"/>
                                          </p:stCondLst>
                                        </p:cTn>
                                        <p:tgtEl>
                                          <p:spTgt spid="12"/>
                                        </p:tgtEl>
                                      </p:cBhvr>
                                      <p:to x="100000" y="100000"/>
                                    </p:animScale>
                                    <p:animScale>
                                      <p:cBhvr>
                                        <p:cTn id="75" dur="26">
                                          <p:stCondLst>
                                            <p:cond delay="1312"/>
                                          </p:stCondLst>
                                        </p:cTn>
                                        <p:tgtEl>
                                          <p:spTgt spid="12"/>
                                        </p:tgtEl>
                                      </p:cBhvr>
                                      <p:to x="100000" y="80000"/>
                                    </p:animScale>
                                    <p:animScale>
                                      <p:cBhvr>
                                        <p:cTn id="76" dur="166" decel="50000">
                                          <p:stCondLst>
                                            <p:cond delay="1338"/>
                                          </p:stCondLst>
                                        </p:cTn>
                                        <p:tgtEl>
                                          <p:spTgt spid="12"/>
                                        </p:tgtEl>
                                      </p:cBhvr>
                                      <p:to x="100000" y="100000"/>
                                    </p:animScale>
                                    <p:animScale>
                                      <p:cBhvr>
                                        <p:cTn id="77" dur="26">
                                          <p:stCondLst>
                                            <p:cond delay="1642"/>
                                          </p:stCondLst>
                                        </p:cTn>
                                        <p:tgtEl>
                                          <p:spTgt spid="12"/>
                                        </p:tgtEl>
                                      </p:cBhvr>
                                      <p:to x="100000" y="90000"/>
                                    </p:animScale>
                                    <p:animScale>
                                      <p:cBhvr>
                                        <p:cTn id="78" dur="166" decel="50000">
                                          <p:stCondLst>
                                            <p:cond delay="1668"/>
                                          </p:stCondLst>
                                        </p:cTn>
                                        <p:tgtEl>
                                          <p:spTgt spid="12"/>
                                        </p:tgtEl>
                                      </p:cBhvr>
                                      <p:to x="100000" y="100000"/>
                                    </p:animScale>
                                    <p:animScale>
                                      <p:cBhvr>
                                        <p:cTn id="79" dur="26">
                                          <p:stCondLst>
                                            <p:cond delay="1808"/>
                                          </p:stCondLst>
                                        </p:cTn>
                                        <p:tgtEl>
                                          <p:spTgt spid="12"/>
                                        </p:tgtEl>
                                      </p:cBhvr>
                                      <p:to x="100000" y="95000"/>
                                    </p:animScale>
                                    <p:animScale>
                                      <p:cBhvr>
                                        <p:cTn id="80" dur="166" decel="50000">
                                          <p:stCondLst>
                                            <p:cond delay="1834"/>
                                          </p:stCondLst>
                                        </p:cTn>
                                        <p:tgtEl>
                                          <p:spTgt spid="12"/>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down)">
                                      <p:cBhvr>
                                        <p:cTn id="93" dur="580">
                                          <p:stCondLst>
                                            <p:cond delay="0"/>
                                          </p:stCondLst>
                                        </p:cTn>
                                        <p:tgtEl>
                                          <p:spTgt spid="25"/>
                                        </p:tgtEl>
                                      </p:cBhvr>
                                    </p:animEffect>
                                    <p:anim calcmode="lin" valueType="num">
                                      <p:cBhvr>
                                        <p:cTn id="9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9" dur="26">
                                          <p:stCondLst>
                                            <p:cond delay="650"/>
                                          </p:stCondLst>
                                        </p:cTn>
                                        <p:tgtEl>
                                          <p:spTgt spid="25"/>
                                        </p:tgtEl>
                                      </p:cBhvr>
                                      <p:to x="100000" y="60000"/>
                                    </p:animScale>
                                    <p:animScale>
                                      <p:cBhvr>
                                        <p:cTn id="100" dur="166" decel="50000">
                                          <p:stCondLst>
                                            <p:cond delay="676"/>
                                          </p:stCondLst>
                                        </p:cTn>
                                        <p:tgtEl>
                                          <p:spTgt spid="25"/>
                                        </p:tgtEl>
                                      </p:cBhvr>
                                      <p:to x="100000" y="100000"/>
                                    </p:animScale>
                                    <p:animScale>
                                      <p:cBhvr>
                                        <p:cTn id="101" dur="26">
                                          <p:stCondLst>
                                            <p:cond delay="1312"/>
                                          </p:stCondLst>
                                        </p:cTn>
                                        <p:tgtEl>
                                          <p:spTgt spid="25"/>
                                        </p:tgtEl>
                                      </p:cBhvr>
                                      <p:to x="100000" y="80000"/>
                                    </p:animScale>
                                    <p:animScale>
                                      <p:cBhvr>
                                        <p:cTn id="102" dur="166" decel="50000">
                                          <p:stCondLst>
                                            <p:cond delay="1338"/>
                                          </p:stCondLst>
                                        </p:cTn>
                                        <p:tgtEl>
                                          <p:spTgt spid="25"/>
                                        </p:tgtEl>
                                      </p:cBhvr>
                                      <p:to x="100000" y="100000"/>
                                    </p:animScale>
                                    <p:animScale>
                                      <p:cBhvr>
                                        <p:cTn id="103" dur="26">
                                          <p:stCondLst>
                                            <p:cond delay="1642"/>
                                          </p:stCondLst>
                                        </p:cTn>
                                        <p:tgtEl>
                                          <p:spTgt spid="25"/>
                                        </p:tgtEl>
                                      </p:cBhvr>
                                      <p:to x="100000" y="90000"/>
                                    </p:animScale>
                                    <p:animScale>
                                      <p:cBhvr>
                                        <p:cTn id="104" dur="166" decel="50000">
                                          <p:stCondLst>
                                            <p:cond delay="1668"/>
                                          </p:stCondLst>
                                        </p:cTn>
                                        <p:tgtEl>
                                          <p:spTgt spid="25"/>
                                        </p:tgtEl>
                                      </p:cBhvr>
                                      <p:to x="100000" y="100000"/>
                                    </p:animScale>
                                    <p:animScale>
                                      <p:cBhvr>
                                        <p:cTn id="105" dur="26">
                                          <p:stCondLst>
                                            <p:cond delay="1808"/>
                                          </p:stCondLst>
                                        </p:cTn>
                                        <p:tgtEl>
                                          <p:spTgt spid="25"/>
                                        </p:tgtEl>
                                      </p:cBhvr>
                                      <p:to x="100000" y="95000"/>
                                    </p:animScale>
                                    <p:animScale>
                                      <p:cBhvr>
                                        <p:cTn id="106" dur="166" decel="50000">
                                          <p:stCondLst>
                                            <p:cond delay="1834"/>
                                          </p:stCondLst>
                                        </p:cTn>
                                        <p:tgtEl>
                                          <p:spTgt spid="25"/>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1000" fill="hold"/>
                                        <p:tgtEl>
                                          <p:spTgt spid="26"/>
                                        </p:tgtEl>
                                        <p:attrNameLst>
                                          <p:attrName>ppt_w</p:attrName>
                                        </p:attrNameLst>
                                      </p:cBhvr>
                                      <p:tavLst>
                                        <p:tav tm="0">
                                          <p:val>
                                            <p:fltVal val="0"/>
                                          </p:val>
                                        </p:tav>
                                        <p:tav tm="100000">
                                          <p:val>
                                            <p:strVal val="#ppt_w"/>
                                          </p:val>
                                        </p:tav>
                                      </p:tavLst>
                                    </p:anim>
                                    <p:anim calcmode="lin" valueType="num">
                                      <p:cBhvr>
                                        <p:cTn id="112" dur="1000" fill="hold"/>
                                        <p:tgtEl>
                                          <p:spTgt spid="26"/>
                                        </p:tgtEl>
                                        <p:attrNameLst>
                                          <p:attrName>ppt_h</p:attrName>
                                        </p:attrNameLst>
                                      </p:cBhvr>
                                      <p:tavLst>
                                        <p:tav tm="0">
                                          <p:val>
                                            <p:fltVal val="0"/>
                                          </p:val>
                                        </p:tav>
                                        <p:tav tm="100000">
                                          <p:val>
                                            <p:strVal val="#ppt_h"/>
                                          </p:val>
                                        </p:tav>
                                      </p:tavLst>
                                    </p:anim>
                                    <p:anim calcmode="lin" valueType="num">
                                      <p:cBhvr>
                                        <p:cTn id="113" dur="1000" fill="hold"/>
                                        <p:tgtEl>
                                          <p:spTgt spid="26"/>
                                        </p:tgtEl>
                                        <p:attrNameLst>
                                          <p:attrName>style.rotation</p:attrName>
                                        </p:attrNameLst>
                                      </p:cBhvr>
                                      <p:tavLst>
                                        <p:tav tm="0">
                                          <p:val>
                                            <p:fltVal val="90"/>
                                          </p:val>
                                        </p:tav>
                                        <p:tav tm="100000">
                                          <p:val>
                                            <p:fltVal val="0"/>
                                          </p:val>
                                        </p:tav>
                                      </p:tavLst>
                                    </p:anim>
                                    <p:animEffect transition="in" filter="fade">
                                      <p:cBhvr>
                                        <p:cTn id="1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6" name="Title 1"/>
          <p:cNvSpPr>
            <a:spLocks noGrp="1"/>
          </p:cNvSpPr>
          <p:nvPr>
            <p:ph type="title"/>
          </p:nvPr>
        </p:nvSpPr>
        <p:spPr>
          <a:xfrm>
            <a:off x="496385" y="-99392"/>
            <a:ext cx="8229600" cy="1143000"/>
          </a:xfrm>
        </p:spPr>
        <p:txBody>
          <a:bodyPr/>
          <a:lstStyle/>
          <a:p>
            <a:r>
              <a:rPr lang="en-CA" dirty="0" smtClean="0">
                <a:solidFill>
                  <a:schemeClr val="bg1"/>
                </a:solidFill>
              </a:rPr>
              <a:t>Program Ideas</a:t>
            </a:r>
            <a:endParaRPr lang="en-CA"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35780">
            <a:off x="4436769" y="1335372"/>
            <a:ext cx="4611185" cy="2575697"/>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2277" y="3789040"/>
            <a:ext cx="3648569" cy="281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961" y="1139214"/>
            <a:ext cx="3605870" cy="2433802"/>
          </a:xfrm>
          <a:prstGeom prst="rect">
            <a:avLst/>
          </a:prstGeom>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540" y="4077072"/>
            <a:ext cx="3588444" cy="205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77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p:cTn id="31" dur="1000" fill="hold"/>
                                        <p:tgtEl>
                                          <p:spTgt spid="3075"/>
                                        </p:tgtEl>
                                        <p:attrNameLst>
                                          <p:attrName>ppt_w</p:attrName>
                                        </p:attrNameLst>
                                      </p:cBhvr>
                                      <p:tavLst>
                                        <p:tav tm="0">
                                          <p:val>
                                            <p:fltVal val="0"/>
                                          </p:val>
                                        </p:tav>
                                        <p:tav tm="100000">
                                          <p:val>
                                            <p:strVal val="#ppt_w"/>
                                          </p:val>
                                        </p:tav>
                                      </p:tavLst>
                                    </p:anim>
                                    <p:anim calcmode="lin" valueType="num">
                                      <p:cBhvr>
                                        <p:cTn id="32" dur="1000" fill="hold"/>
                                        <p:tgtEl>
                                          <p:spTgt spid="3075"/>
                                        </p:tgtEl>
                                        <p:attrNameLst>
                                          <p:attrName>ppt_h</p:attrName>
                                        </p:attrNameLst>
                                      </p:cBhvr>
                                      <p:tavLst>
                                        <p:tav tm="0">
                                          <p:val>
                                            <p:fltVal val="0"/>
                                          </p:val>
                                        </p:tav>
                                        <p:tav tm="100000">
                                          <p:val>
                                            <p:strVal val="#ppt_h"/>
                                          </p:val>
                                        </p:tav>
                                      </p:tavLst>
                                    </p:anim>
                                    <p:anim calcmode="lin" valueType="num">
                                      <p:cBhvr>
                                        <p:cTn id="33" dur="1000" fill="hold"/>
                                        <p:tgtEl>
                                          <p:spTgt spid="3075"/>
                                        </p:tgtEl>
                                        <p:attrNameLst>
                                          <p:attrName>style.rotation</p:attrName>
                                        </p:attrNameLst>
                                      </p:cBhvr>
                                      <p:tavLst>
                                        <p:tav tm="0">
                                          <p:val>
                                            <p:fltVal val="90"/>
                                          </p:val>
                                        </p:tav>
                                        <p:tav tm="100000">
                                          <p:val>
                                            <p:fltVal val="0"/>
                                          </p:val>
                                        </p:tav>
                                      </p:tavLst>
                                    </p:anim>
                                    <p:animEffect transition="in" filter="fade">
                                      <p:cBhvr>
                                        <p:cTn id="34"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07" t="3620" r="5289" b="4980"/>
          <a:stretch/>
        </p:blipFill>
        <p:spPr>
          <a:xfrm>
            <a:off x="2459" y="0"/>
            <a:ext cx="9217452" cy="6858000"/>
          </a:xfrm>
          <a:prstGeom prst="rect">
            <a:avLst/>
          </a:prstGeom>
        </p:spPr>
      </p:pic>
      <p:sp>
        <p:nvSpPr>
          <p:cNvPr id="6" name="Title 1"/>
          <p:cNvSpPr>
            <a:spLocks noGrp="1"/>
          </p:cNvSpPr>
          <p:nvPr>
            <p:ph type="title"/>
          </p:nvPr>
        </p:nvSpPr>
        <p:spPr>
          <a:xfrm>
            <a:off x="496385" y="-99392"/>
            <a:ext cx="8229600" cy="1143000"/>
          </a:xfrm>
        </p:spPr>
        <p:txBody>
          <a:bodyPr/>
          <a:lstStyle/>
          <a:p>
            <a:r>
              <a:rPr lang="en-CA" dirty="0" smtClean="0">
                <a:solidFill>
                  <a:schemeClr val="bg1"/>
                </a:solidFill>
              </a:rPr>
              <a:t>Program Ideas</a:t>
            </a:r>
            <a:endParaRPr lang="en-CA"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845520"/>
            <a:ext cx="3476743" cy="217576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1196752"/>
            <a:ext cx="4471697" cy="194421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19" y="1124744"/>
            <a:ext cx="3672409" cy="244827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693" y="4149080"/>
            <a:ext cx="4901068" cy="1872208"/>
          </a:xfrm>
          <a:prstGeom prst="rect">
            <a:avLst/>
          </a:prstGeom>
        </p:spPr>
      </p:pic>
    </p:spTree>
    <p:extLst>
      <p:ext uri="{BB962C8B-B14F-4D97-AF65-F5344CB8AC3E}">
        <p14:creationId xmlns:p14="http://schemas.microsoft.com/office/powerpoint/2010/main" val="19668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anim calcmode="lin" valueType="num">
                                      <p:cBhvr>
                                        <p:cTn id="29" dur="2000" fill="hold"/>
                                        <p:tgtEl>
                                          <p:spTgt spid="2"/>
                                        </p:tgtEl>
                                        <p:attrNameLst>
                                          <p:attrName>ppt_w</p:attrName>
                                        </p:attrNameLst>
                                      </p:cBhvr>
                                      <p:tavLst>
                                        <p:tav tm="0" fmla="#ppt_w*sin(2.5*pi*$)">
                                          <p:val>
                                            <p:fltVal val="0"/>
                                          </p:val>
                                        </p:tav>
                                        <p:tav tm="100000">
                                          <p:val>
                                            <p:fltVal val="1"/>
                                          </p:val>
                                        </p:tav>
                                      </p:tavLst>
                                    </p:anim>
                                    <p:anim calcmode="lin" valueType="num">
                                      <p:cBhvr>
                                        <p:cTn id="3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16458</TotalTime>
  <Words>3934</Words>
  <Application>Microsoft Office PowerPoint</Application>
  <PresentationFormat>On-screen Show (4:3)</PresentationFormat>
  <Paragraphs>133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WHY Non-Traditional Programs</vt:lpstr>
      <vt:lpstr>WHY Non-Traditional Programs</vt:lpstr>
      <vt:lpstr>PowerPoint Presentation</vt:lpstr>
      <vt:lpstr>PowerPoint Presentation</vt:lpstr>
      <vt:lpstr>WHY Non-Traditional Programs</vt:lpstr>
      <vt:lpstr>Program Ideas</vt:lpstr>
      <vt:lpstr>Program Ideas</vt:lpstr>
      <vt:lpstr>Program Ideas</vt:lpstr>
      <vt:lpstr>Everyone Has Something To Offer</vt:lpstr>
      <vt:lpstr>Failure happens. And That’s Okay</vt:lpstr>
      <vt:lpstr>Re-evaluating Evaluations</vt:lpstr>
      <vt:lpstr>PowerPoint Presentation</vt:lpstr>
      <vt:lpstr>“Social impacts are the societal and environmental changes created by activities and investments.”</vt:lpstr>
      <vt:lpstr>PowerPoint Presentation</vt:lpstr>
      <vt:lpstr>PowerPoint Presentation</vt:lpstr>
      <vt:lpstr>Questions?</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dc:title>
  <dc:creator>Allison Stewart</dc:creator>
  <cp:lastModifiedBy>Allison Stewart</cp:lastModifiedBy>
  <cp:revision>110</cp:revision>
  <cp:lastPrinted>2016-04-29T16:19:33Z</cp:lastPrinted>
  <dcterms:created xsi:type="dcterms:W3CDTF">2016-03-18T21:43:33Z</dcterms:created>
  <dcterms:modified xsi:type="dcterms:W3CDTF">2016-05-02T22:12:05Z</dcterms:modified>
</cp:coreProperties>
</file>