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418" r:id="rId3"/>
    <p:sldId id="414" r:id="rId4"/>
    <p:sldId id="420" r:id="rId5"/>
    <p:sldId id="421" r:id="rId6"/>
    <p:sldId id="422" r:id="rId7"/>
    <p:sldId id="427" r:id="rId8"/>
    <p:sldId id="428" r:id="rId9"/>
    <p:sldId id="430" r:id="rId10"/>
    <p:sldId id="423" r:id="rId11"/>
    <p:sldId id="433" r:id="rId12"/>
    <p:sldId id="424" r:id="rId13"/>
    <p:sldId id="434" r:id="rId14"/>
    <p:sldId id="431" r:id="rId15"/>
    <p:sldId id="432" r:id="rId16"/>
    <p:sldId id="32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280A"/>
    <a:srgbClr val="0D3479"/>
    <a:srgbClr val="0D0C0A"/>
    <a:srgbClr val="3D2121"/>
    <a:srgbClr val="141414"/>
    <a:srgbClr val="060705"/>
    <a:srgbClr val="DF28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36" autoAdjust="0"/>
    <p:restoredTop sz="94005" autoAdjust="0"/>
  </p:normalViewPr>
  <p:slideViewPr>
    <p:cSldViewPr snapToGrid="0">
      <p:cViewPr varScale="1">
        <p:scale>
          <a:sx n="87" d="100"/>
          <a:sy n="87" d="100"/>
        </p:scale>
        <p:origin x="69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360A06-5CD3-4684-AF1E-E029AA677793}" type="datetimeFigureOut">
              <a:rPr lang="en-US" smtClean="0"/>
              <a:t>4/29/2016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12446B-1EBE-4AD1-B7D3-18730E2527F1}" type="slidenum">
              <a:rPr lang="en-US" smtClean="0"/>
              <a:t>‹#›</a:t>
            </a:fld>
            <a:endParaRPr lang="en-US"/>
          </a:p>
        </p:txBody>
      </p:sp>
    </p:spTree>
    <p:extLst>
      <p:ext uri="{BB962C8B-B14F-4D97-AF65-F5344CB8AC3E}">
        <p14:creationId xmlns:p14="http://schemas.microsoft.com/office/powerpoint/2010/main" val="3174385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12446B-1EBE-4AD1-B7D3-18730E2527F1}" type="slidenum">
              <a:rPr lang="en-US" smtClean="0"/>
              <a:t>1</a:t>
            </a:fld>
            <a:endParaRPr lang="en-US"/>
          </a:p>
        </p:txBody>
      </p:sp>
    </p:spTree>
    <p:extLst>
      <p:ext uri="{BB962C8B-B14F-4D97-AF65-F5344CB8AC3E}">
        <p14:creationId xmlns:p14="http://schemas.microsoft.com/office/powerpoint/2010/main" val="3593779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12446B-1EBE-4AD1-B7D3-18730E2527F1}" type="slidenum">
              <a:rPr lang="en-US" smtClean="0"/>
              <a:t>15</a:t>
            </a:fld>
            <a:endParaRPr lang="en-US"/>
          </a:p>
        </p:txBody>
      </p:sp>
    </p:spTree>
    <p:extLst>
      <p:ext uri="{BB962C8B-B14F-4D97-AF65-F5344CB8AC3E}">
        <p14:creationId xmlns:p14="http://schemas.microsoft.com/office/powerpoint/2010/main" val="2961301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E0202B-5F69-4405-A017-9C2AEE9FE5CE}" type="datetimeFigureOut">
              <a:rPr lang="en-US" smtClean="0"/>
              <a:t>4/29/2016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D7739-C987-462A-9B4B-D9C58334779E}" type="slidenum">
              <a:rPr lang="en-US" smtClean="0"/>
              <a:t>‹#›</a:t>
            </a:fld>
            <a:endParaRPr lang="en-US"/>
          </a:p>
        </p:txBody>
      </p:sp>
    </p:spTree>
    <p:extLst>
      <p:ext uri="{BB962C8B-B14F-4D97-AF65-F5344CB8AC3E}">
        <p14:creationId xmlns:p14="http://schemas.microsoft.com/office/powerpoint/2010/main" val="3525627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E0202B-5F69-4405-A017-9C2AEE9FE5CE}" type="datetimeFigureOut">
              <a:rPr lang="en-US" smtClean="0"/>
              <a:t>4/29/2016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D7739-C987-462A-9B4B-D9C58334779E}" type="slidenum">
              <a:rPr lang="en-US" smtClean="0"/>
              <a:t>‹#›</a:t>
            </a:fld>
            <a:endParaRPr lang="en-US"/>
          </a:p>
        </p:txBody>
      </p:sp>
    </p:spTree>
    <p:extLst>
      <p:ext uri="{BB962C8B-B14F-4D97-AF65-F5344CB8AC3E}">
        <p14:creationId xmlns:p14="http://schemas.microsoft.com/office/powerpoint/2010/main" val="3680374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E0202B-5F69-4405-A017-9C2AEE9FE5CE}" type="datetimeFigureOut">
              <a:rPr lang="en-US" smtClean="0"/>
              <a:t>4/29/2016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D7739-C987-462A-9B4B-D9C58334779E}" type="slidenum">
              <a:rPr lang="en-US" smtClean="0"/>
              <a:t>‹#›</a:t>
            </a:fld>
            <a:endParaRPr lang="en-US"/>
          </a:p>
        </p:txBody>
      </p:sp>
    </p:spTree>
    <p:extLst>
      <p:ext uri="{BB962C8B-B14F-4D97-AF65-F5344CB8AC3E}">
        <p14:creationId xmlns:p14="http://schemas.microsoft.com/office/powerpoint/2010/main" val="1577635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E0202B-5F69-4405-A017-9C2AEE9FE5CE}" type="datetimeFigureOut">
              <a:rPr lang="en-US" smtClean="0"/>
              <a:t>4/29/2016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D7739-C987-462A-9B4B-D9C58334779E}" type="slidenum">
              <a:rPr lang="en-US" smtClean="0"/>
              <a:t>‹#›</a:t>
            </a:fld>
            <a:endParaRPr lang="en-US"/>
          </a:p>
        </p:txBody>
      </p:sp>
    </p:spTree>
    <p:extLst>
      <p:ext uri="{BB962C8B-B14F-4D97-AF65-F5344CB8AC3E}">
        <p14:creationId xmlns:p14="http://schemas.microsoft.com/office/powerpoint/2010/main" val="292215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E0202B-5F69-4405-A017-9C2AEE9FE5CE}" type="datetimeFigureOut">
              <a:rPr lang="en-US" smtClean="0"/>
              <a:t>4/29/2016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1D7739-C987-462A-9B4B-D9C58334779E}" type="slidenum">
              <a:rPr lang="en-US" smtClean="0"/>
              <a:t>‹#›</a:t>
            </a:fld>
            <a:endParaRPr lang="en-US"/>
          </a:p>
        </p:txBody>
      </p:sp>
    </p:spTree>
    <p:extLst>
      <p:ext uri="{BB962C8B-B14F-4D97-AF65-F5344CB8AC3E}">
        <p14:creationId xmlns:p14="http://schemas.microsoft.com/office/powerpoint/2010/main" val="3355956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E0202B-5F69-4405-A017-9C2AEE9FE5CE}" type="datetimeFigureOut">
              <a:rPr lang="en-US" smtClean="0"/>
              <a:t>4/29/2016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1D7739-C987-462A-9B4B-D9C58334779E}" type="slidenum">
              <a:rPr lang="en-US" smtClean="0"/>
              <a:t>‹#›</a:t>
            </a:fld>
            <a:endParaRPr lang="en-US"/>
          </a:p>
        </p:txBody>
      </p:sp>
    </p:spTree>
    <p:extLst>
      <p:ext uri="{BB962C8B-B14F-4D97-AF65-F5344CB8AC3E}">
        <p14:creationId xmlns:p14="http://schemas.microsoft.com/office/powerpoint/2010/main" val="1379685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E0202B-5F69-4405-A017-9C2AEE9FE5CE}" type="datetimeFigureOut">
              <a:rPr lang="en-US" smtClean="0"/>
              <a:t>4/29/2016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1D7739-C987-462A-9B4B-D9C58334779E}" type="slidenum">
              <a:rPr lang="en-US" smtClean="0"/>
              <a:t>‹#›</a:t>
            </a:fld>
            <a:endParaRPr lang="en-US"/>
          </a:p>
        </p:txBody>
      </p:sp>
    </p:spTree>
    <p:extLst>
      <p:ext uri="{BB962C8B-B14F-4D97-AF65-F5344CB8AC3E}">
        <p14:creationId xmlns:p14="http://schemas.microsoft.com/office/powerpoint/2010/main" val="4273642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E0202B-5F69-4405-A017-9C2AEE9FE5CE}" type="datetimeFigureOut">
              <a:rPr lang="en-US" smtClean="0"/>
              <a:t>4/29/2016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1D7739-C987-462A-9B4B-D9C58334779E}" type="slidenum">
              <a:rPr lang="en-US" smtClean="0"/>
              <a:t>‹#›</a:t>
            </a:fld>
            <a:endParaRPr lang="en-US"/>
          </a:p>
        </p:txBody>
      </p:sp>
    </p:spTree>
    <p:extLst>
      <p:ext uri="{BB962C8B-B14F-4D97-AF65-F5344CB8AC3E}">
        <p14:creationId xmlns:p14="http://schemas.microsoft.com/office/powerpoint/2010/main" val="1178835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E0202B-5F69-4405-A017-9C2AEE9FE5CE}" type="datetimeFigureOut">
              <a:rPr lang="en-US" smtClean="0"/>
              <a:t>4/29/2016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1D7739-C987-462A-9B4B-D9C58334779E}" type="slidenum">
              <a:rPr lang="en-US" smtClean="0"/>
              <a:t>‹#›</a:t>
            </a:fld>
            <a:endParaRPr lang="en-US"/>
          </a:p>
        </p:txBody>
      </p:sp>
    </p:spTree>
    <p:extLst>
      <p:ext uri="{BB962C8B-B14F-4D97-AF65-F5344CB8AC3E}">
        <p14:creationId xmlns:p14="http://schemas.microsoft.com/office/powerpoint/2010/main" val="834210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E0202B-5F69-4405-A017-9C2AEE9FE5CE}" type="datetimeFigureOut">
              <a:rPr lang="en-US" smtClean="0"/>
              <a:t>4/29/2016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1D7739-C987-462A-9B4B-D9C58334779E}" type="slidenum">
              <a:rPr lang="en-US" smtClean="0"/>
              <a:t>‹#›</a:t>
            </a:fld>
            <a:endParaRPr lang="en-US"/>
          </a:p>
        </p:txBody>
      </p:sp>
    </p:spTree>
    <p:extLst>
      <p:ext uri="{BB962C8B-B14F-4D97-AF65-F5344CB8AC3E}">
        <p14:creationId xmlns:p14="http://schemas.microsoft.com/office/powerpoint/2010/main" val="569014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E0202B-5F69-4405-A017-9C2AEE9FE5CE}" type="datetimeFigureOut">
              <a:rPr lang="en-US" smtClean="0"/>
              <a:t>4/29/2016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1D7739-C987-462A-9B4B-D9C58334779E}" type="slidenum">
              <a:rPr lang="en-US" smtClean="0"/>
              <a:t>‹#›</a:t>
            </a:fld>
            <a:endParaRPr lang="en-US"/>
          </a:p>
        </p:txBody>
      </p:sp>
    </p:spTree>
    <p:extLst>
      <p:ext uri="{BB962C8B-B14F-4D97-AF65-F5344CB8AC3E}">
        <p14:creationId xmlns:p14="http://schemas.microsoft.com/office/powerpoint/2010/main" val="1006202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E0202B-5F69-4405-A017-9C2AEE9FE5CE}" type="datetimeFigureOut">
              <a:rPr lang="en-US" smtClean="0"/>
              <a:t>4/29/2016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1D7739-C987-462A-9B4B-D9C58334779E}" type="slidenum">
              <a:rPr lang="en-US" smtClean="0"/>
              <a:t>‹#›</a:t>
            </a:fld>
            <a:endParaRPr lang="en-US"/>
          </a:p>
        </p:txBody>
      </p:sp>
    </p:spTree>
    <p:extLst>
      <p:ext uri="{BB962C8B-B14F-4D97-AF65-F5344CB8AC3E}">
        <p14:creationId xmlns:p14="http://schemas.microsoft.com/office/powerpoint/2010/main" val="363789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mailto:Rosalyn.Steele@HarperCollins.com" TargetMode="External"/><Relationship Id="rId1" Type="http://schemas.openxmlformats.org/officeDocument/2006/relationships/slideLayout" Target="../slideLayouts/slideLayout2.xml"/><Relationship Id="rId5" Type="http://schemas.openxmlformats.org/officeDocument/2006/relationships/image" Target="../media/image26.emf"/><Relationship Id="rId4" Type="http://schemas.openxmlformats.org/officeDocument/2006/relationships/image" Target="../media/image25.emf"/></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35283" t="-9765" r="31609"/>
          <a:stretch/>
        </p:blipFill>
        <p:spPr>
          <a:xfrm>
            <a:off x="4457700" y="5502872"/>
            <a:ext cx="3276600" cy="512088"/>
          </a:xfrm>
          <a:prstGeom prst="rect">
            <a:avLst/>
          </a:prstGeom>
        </p:spPr>
      </p:pic>
      <p:sp>
        <p:nvSpPr>
          <p:cNvPr id="3" name="Title 2"/>
          <p:cNvSpPr>
            <a:spLocks noGrp="1"/>
          </p:cNvSpPr>
          <p:nvPr>
            <p:ph type="ctrTitle"/>
          </p:nvPr>
        </p:nvSpPr>
        <p:spPr/>
        <p:txBody>
          <a:bodyPr>
            <a:noAutofit/>
          </a:bodyPr>
          <a:lstStyle/>
          <a:p>
            <a:r>
              <a:rPr lang="en-US" dirty="0" smtClean="0">
                <a:solidFill>
                  <a:srgbClr val="0D3479"/>
                </a:solidFill>
              </a:rPr>
              <a:t>Alberta Library Conference</a:t>
            </a:r>
            <a:r>
              <a:rPr lang="en-US" dirty="0" smtClean="0"/>
              <a:t/>
            </a:r>
            <a:br>
              <a:rPr lang="en-US" dirty="0" smtClean="0"/>
            </a:br>
            <a:r>
              <a:rPr lang="en-US" dirty="0"/>
              <a:t>Adult Books</a:t>
            </a:r>
            <a:r>
              <a:rPr lang="en-CA" sz="6600" dirty="0"/>
              <a:t/>
            </a:r>
            <a:br>
              <a:rPr lang="en-CA" sz="6600" dirty="0"/>
            </a:br>
            <a:r>
              <a:rPr lang="en-US" sz="6600" dirty="0" smtClean="0">
                <a:solidFill>
                  <a:srgbClr val="C7280A"/>
                </a:solidFill>
              </a:rPr>
              <a:t>Spring</a:t>
            </a:r>
            <a:r>
              <a:rPr lang="en-US" sz="6600" dirty="0" smtClean="0"/>
              <a:t> | </a:t>
            </a:r>
            <a:r>
              <a:rPr lang="en-US" sz="6600" dirty="0" smtClean="0">
                <a:solidFill>
                  <a:srgbClr val="C7280A"/>
                </a:solidFill>
              </a:rPr>
              <a:t>Summer</a:t>
            </a:r>
            <a:endParaRPr lang="en-CA" sz="6600" dirty="0"/>
          </a:p>
        </p:txBody>
      </p:sp>
      <p:pic>
        <p:nvPicPr>
          <p:cNvPr id="2" name="Picture 1"/>
          <p:cNvPicPr>
            <a:picLocks noChangeAspect="1"/>
          </p:cNvPicPr>
          <p:nvPr/>
        </p:nvPicPr>
        <p:blipFill>
          <a:blip r:embed="rId4"/>
          <a:stretch>
            <a:fillRect/>
          </a:stretch>
        </p:blipFill>
        <p:spPr>
          <a:xfrm>
            <a:off x="4172352" y="3642739"/>
            <a:ext cx="3847296" cy="1727357"/>
          </a:xfrm>
          <a:prstGeom prst="rect">
            <a:avLst/>
          </a:prstGeom>
        </p:spPr>
      </p:pic>
    </p:spTree>
    <p:extLst>
      <p:ext uri="{BB962C8B-B14F-4D97-AF65-F5344CB8AC3E}">
        <p14:creationId xmlns:p14="http://schemas.microsoft.com/office/powerpoint/2010/main" val="33667591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9395"/>
            <a:ext cx="12192000" cy="1325563"/>
          </a:xfrm>
        </p:spPr>
        <p:txBody>
          <a:bodyPr>
            <a:normAutofit fontScale="90000"/>
          </a:bodyPr>
          <a:lstStyle/>
          <a:p>
            <a:pPr algn="ctr"/>
            <a:r>
              <a:rPr lang="en-US" b="1" dirty="0"/>
              <a:t>The Summer Guest </a:t>
            </a:r>
            <a:r>
              <a:rPr lang="en-US" dirty="0"/>
              <a:t>by Alison Anderson</a:t>
            </a:r>
            <a:r>
              <a:rPr lang="en-US" dirty="0" smtClean="0"/>
              <a:t/>
            </a:r>
            <a:br>
              <a:rPr lang="en-US" dirty="0" smtClean="0"/>
            </a:br>
            <a:r>
              <a:rPr lang="en-CA" sz="2800" dirty="0"/>
              <a:t>HarperCollins </a:t>
            </a:r>
            <a:r>
              <a:rPr lang="en-CA" sz="2800" dirty="0" smtClean="0"/>
              <a:t>Canada | 9781443446808 | HC | $29.99</a:t>
            </a:r>
            <a:br>
              <a:rPr lang="en-CA" sz="2800" dirty="0" smtClean="0"/>
            </a:br>
            <a:r>
              <a:rPr lang="en-CA" sz="2800" dirty="0" smtClean="0"/>
              <a:t>Fiction | 452 pp</a:t>
            </a:r>
            <a:r>
              <a:rPr lang="en-CA" sz="2800" dirty="0"/>
              <a:t>. </a:t>
            </a:r>
            <a:r>
              <a:rPr lang="en-CA" sz="2800" dirty="0" smtClean="0"/>
              <a:t>| May 2016</a:t>
            </a:r>
            <a:endParaRPr lang="en-US" sz="2800" dirty="0"/>
          </a:p>
        </p:txBody>
      </p:sp>
      <p:sp>
        <p:nvSpPr>
          <p:cNvPr id="3" name="Content Placeholder 2"/>
          <p:cNvSpPr>
            <a:spLocks noGrp="1"/>
          </p:cNvSpPr>
          <p:nvPr>
            <p:ph idx="1"/>
          </p:nvPr>
        </p:nvSpPr>
        <p:spPr>
          <a:xfrm>
            <a:off x="3589020" y="1825624"/>
            <a:ext cx="8435340" cy="4940935"/>
          </a:xfrm>
        </p:spPr>
        <p:txBody>
          <a:bodyPr>
            <a:normAutofit fontScale="92500" lnSpcReduction="10000"/>
          </a:bodyPr>
          <a:lstStyle/>
          <a:p>
            <a:pPr marL="0" indent="0" algn="ctr">
              <a:buNone/>
            </a:pPr>
            <a:r>
              <a:rPr lang="en-US" sz="2400" dirty="0" smtClean="0"/>
              <a:t>“[</a:t>
            </a:r>
            <a:r>
              <a:rPr lang="en-US" sz="2400" dirty="0"/>
              <a:t>Anderson’s] prose is the height of elegance. Here’s hoping that she follows this novel with more of her own. An exceptional novel about the transcendent possibilities of literature, friendship, and contemplation</a:t>
            </a:r>
            <a:r>
              <a:rPr lang="en-US" sz="2400" dirty="0" smtClean="0"/>
              <a:t>.”</a:t>
            </a:r>
            <a:endParaRPr lang="en-US" sz="2400" dirty="0"/>
          </a:p>
          <a:p>
            <a:pPr marL="0" indent="0" algn="r">
              <a:buNone/>
            </a:pPr>
            <a:r>
              <a:rPr lang="en-US" sz="2400" dirty="0"/>
              <a:t>—</a:t>
            </a:r>
            <a:r>
              <a:rPr lang="en-US" sz="2400" dirty="0" err="1"/>
              <a:t>Kirkus</a:t>
            </a:r>
            <a:r>
              <a:rPr lang="en-US" sz="2400" dirty="0"/>
              <a:t> Reviews  </a:t>
            </a:r>
            <a:r>
              <a:rPr lang="en-US" sz="2400" dirty="0" smtClean="0"/>
              <a:t>    review</a:t>
            </a:r>
            <a:endParaRPr lang="en-US" sz="2400" dirty="0"/>
          </a:p>
          <a:p>
            <a:pPr marL="0" indent="0" algn="ctr">
              <a:buNone/>
            </a:pPr>
            <a:endParaRPr lang="en-US" sz="2400" dirty="0" smtClean="0"/>
          </a:p>
          <a:p>
            <a:pPr marL="0" indent="0" algn="ctr">
              <a:buNone/>
            </a:pPr>
            <a:r>
              <a:rPr lang="en-US" sz="2400" dirty="0" smtClean="0"/>
              <a:t>“The </a:t>
            </a:r>
            <a:r>
              <a:rPr lang="en-US" sz="2400" dirty="0"/>
              <a:t>Summer Guest gives us all of the pleasures of a superb mystery novel, but most of all it is a profound meditation on the power, and necessity, of the imagination. What a deeply moving novel</a:t>
            </a:r>
            <a:r>
              <a:rPr lang="en-US" sz="2400" dirty="0" smtClean="0"/>
              <a:t>.”</a:t>
            </a:r>
            <a:endParaRPr lang="en-US" sz="2400" dirty="0"/>
          </a:p>
          <a:p>
            <a:pPr marL="0" indent="0" algn="r">
              <a:buNone/>
            </a:pPr>
            <a:r>
              <a:rPr lang="en-US" sz="2400" dirty="0" smtClean="0"/>
              <a:t>—</a:t>
            </a:r>
            <a:r>
              <a:rPr lang="en-US" sz="2400" dirty="0"/>
              <a:t>Ron </a:t>
            </a:r>
            <a:r>
              <a:rPr lang="en-US" sz="2400" dirty="0" smtClean="0"/>
              <a:t>Rash author </a:t>
            </a:r>
            <a:r>
              <a:rPr lang="en-US" sz="2400" dirty="0"/>
              <a:t>of </a:t>
            </a:r>
            <a:r>
              <a:rPr lang="en-US" sz="2400" i="1" dirty="0"/>
              <a:t>Serena</a:t>
            </a:r>
          </a:p>
          <a:p>
            <a:pPr marL="0" indent="0" algn="ctr">
              <a:buNone/>
            </a:pPr>
            <a:endParaRPr lang="en-US" sz="2400" dirty="0"/>
          </a:p>
          <a:p>
            <a:pPr marL="0" indent="0" algn="ctr">
              <a:buNone/>
            </a:pPr>
            <a:r>
              <a:rPr lang="en-US" sz="2400" dirty="0" smtClean="0"/>
              <a:t>“Elegant</a:t>
            </a:r>
            <a:r>
              <a:rPr lang="en-US" sz="2400" dirty="0"/>
              <a:t>.... This alluring and deceptively ingenuous novel demands close consideration from its readers, contains an internal mystery, and packs a heartbreakingly lovely emotional punch</a:t>
            </a:r>
            <a:r>
              <a:rPr lang="en-US" sz="2400" dirty="0" smtClean="0"/>
              <a:t>.”</a:t>
            </a:r>
            <a:endParaRPr lang="en-US" sz="2400" dirty="0"/>
          </a:p>
          <a:p>
            <a:pPr marL="0" indent="0" algn="r">
              <a:buNone/>
            </a:pPr>
            <a:r>
              <a:rPr lang="en-US" sz="2400" dirty="0" smtClean="0"/>
              <a:t>—</a:t>
            </a:r>
            <a:r>
              <a:rPr lang="en-US" sz="2400" dirty="0"/>
              <a:t>Booklist  </a:t>
            </a:r>
            <a:r>
              <a:rPr lang="en-US" sz="2400" dirty="0" smtClean="0"/>
              <a:t>    review</a:t>
            </a:r>
            <a:endParaRPr lang="en-US" sz="2400" dirty="0"/>
          </a:p>
        </p:txBody>
      </p:sp>
      <p:pic>
        <p:nvPicPr>
          <p:cNvPr id="471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09367" y="1829598"/>
            <a:ext cx="3165838" cy="47487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0887696" y="2802112"/>
            <a:ext cx="195089" cy="195089"/>
          </a:xfrm>
          <a:prstGeom prst="rect">
            <a:avLst/>
          </a:prstGeom>
        </p:spPr>
      </p:pic>
      <p:pic>
        <p:nvPicPr>
          <p:cNvPr id="4" name="Picture 3"/>
          <p:cNvPicPr>
            <a:picLocks noChangeAspect="1"/>
          </p:cNvPicPr>
          <p:nvPr/>
        </p:nvPicPr>
        <p:blipFill>
          <a:blip r:embed="rId3"/>
          <a:stretch>
            <a:fillRect/>
          </a:stretch>
        </p:blipFill>
        <p:spPr>
          <a:xfrm>
            <a:off x="10906357" y="6252639"/>
            <a:ext cx="195089" cy="195089"/>
          </a:xfrm>
          <a:prstGeom prst="rect">
            <a:avLst/>
          </a:prstGeom>
        </p:spPr>
      </p:pic>
    </p:spTree>
    <p:extLst>
      <p:ext uri="{BB962C8B-B14F-4D97-AF65-F5344CB8AC3E}">
        <p14:creationId xmlns:p14="http://schemas.microsoft.com/office/powerpoint/2010/main" val="3336725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79586" y="2343967"/>
            <a:ext cx="10158751" cy="1608750"/>
          </a:xfrm>
          <a:prstGeom prst="rect">
            <a:avLst/>
          </a:prstGeom>
        </p:spPr>
      </p:pic>
      <p:pic>
        <p:nvPicPr>
          <p:cNvPr id="2" name="Picture 1"/>
          <p:cNvPicPr>
            <a:picLocks noChangeAspect="1"/>
          </p:cNvPicPr>
          <p:nvPr/>
        </p:nvPicPr>
        <p:blipFill>
          <a:blip r:embed="rId3"/>
          <a:stretch>
            <a:fillRect/>
          </a:stretch>
        </p:blipFill>
        <p:spPr>
          <a:xfrm>
            <a:off x="4155547" y="4233375"/>
            <a:ext cx="3880904" cy="562560"/>
          </a:xfrm>
          <a:prstGeom prst="rect">
            <a:avLst/>
          </a:prstGeom>
        </p:spPr>
      </p:pic>
    </p:spTree>
    <p:extLst>
      <p:ext uri="{BB962C8B-B14F-4D97-AF65-F5344CB8AC3E}">
        <p14:creationId xmlns:p14="http://schemas.microsoft.com/office/powerpoint/2010/main" val="6499850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9395"/>
            <a:ext cx="12192000" cy="1325563"/>
          </a:xfrm>
        </p:spPr>
        <p:txBody>
          <a:bodyPr>
            <a:normAutofit fontScale="90000"/>
          </a:bodyPr>
          <a:lstStyle/>
          <a:p>
            <a:pPr algn="ctr"/>
            <a:r>
              <a:rPr lang="en-US" b="1" dirty="0" smtClean="0"/>
              <a:t>Brown </a:t>
            </a:r>
            <a:r>
              <a:rPr lang="en-US" dirty="0"/>
              <a:t>by Kamal Al-</a:t>
            </a:r>
            <a:r>
              <a:rPr lang="en-US" dirty="0" err="1"/>
              <a:t>Solaylee</a:t>
            </a:r>
            <a:r>
              <a:rPr lang="en-US" dirty="0" smtClean="0"/>
              <a:t/>
            </a:r>
            <a:br>
              <a:rPr lang="en-US" dirty="0" smtClean="0"/>
            </a:br>
            <a:r>
              <a:rPr lang="en-CA" sz="2800" dirty="0"/>
              <a:t>HarperCollins </a:t>
            </a:r>
            <a:r>
              <a:rPr lang="en-CA" sz="2800" dirty="0" smtClean="0"/>
              <a:t>Canada | </a:t>
            </a:r>
            <a:r>
              <a:rPr lang="en-CA" sz="2800" dirty="0"/>
              <a:t>9781443441438| </a:t>
            </a:r>
            <a:r>
              <a:rPr lang="en-CA" sz="2800" dirty="0" smtClean="0"/>
              <a:t>HC | $29.99 </a:t>
            </a:r>
            <a:br>
              <a:rPr lang="en-CA" sz="2800" dirty="0" smtClean="0"/>
            </a:br>
            <a:r>
              <a:rPr lang="en-CA" sz="2800" dirty="0"/>
              <a:t>Social </a:t>
            </a:r>
            <a:r>
              <a:rPr lang="en-CA" sz="2800" dirty="0" smtClean="0"/>
              <a:t>Science | 288 pp</a:t>
            </a:r>
            <a:r>
              <a:rPr lang="en-CA" sz="2800" dirty="0"/>
              <a:t>. </a:t>
            </a:r>
            <a:r>
              <a:rPr lang="en-CA" sz="2800" dirty="0" smtClean="0"/>
              <a:t>| May 2016</a:t>
            </a:r>
            <a:endParaRPr lang="en-US" sz="2800" dirty="0"/>
          </a:p>
        </p:txBody>
      </p:sp>
      <p:sp>
        <p:nvSpPr>
          <p:cNvPr id="3" name="Content Placeholder 2"/>
          <p:cNvSpPr>
            <a:spLocks noGrp="1"/>
          </p:cNvSpPr>
          <p:nvPr>
            <p:ph idx="1"/>
          </p:nvPr>
        </p:nvSpPr>
        <p:spPr>
          <a:xfrm>
            <a:off x="3589020" y="1825624"/>
            <a:ext cx="8435340" cy="4940935"/>
          </a:xfrm>
        </p:spPr>
        <p:txBody>
          <a:bodyPr>
            <a:normAutofit fontScale="55000" lnSpcReduction="20000"/>
          </a:bodyPr>
          <a:lstStyle/>
          <a:p>
            <a:pPr marL="0" indent="0">
              <a:buNone/>
            </a:pPr>
            <a:r>
              <a:rPr lang="en-US" sz="3600" dirty="0"/>
              <a:t>“Brown is audacious and original, heartfelt and intrepid. By going behind the scaffolding, Kamal Al-</a:t>
            </a:r>
            <a:r>
              <a:rPr lang="en-US" sz="3600" dirty="0" err="1"/>
              <a:t>Solaylee</a:t>
            </a:r>
            <a:r>
              <a:rPr lang="en-US" sz="3600" dirty="0"/>
              <a:t> raises important questions about the hidden </a:t>
            </a:r>
            <a:r>
              <a:rPr lang="en-US" sz="3600" dirty="0" smtClean="0"/>
              <a:t>foundations of </a:t>
            </a:r>
            <a:r>
              <a:rPr lang="en-US" sz="3600" dirty="0"/>
              <a:t>our unfolding century</a:t>
            </a:r>
            <a:r>
              <a:rPr lang="en-US" sz="3600" dirty="0" smtClean="0"/>
              <a:t>.” </a:t>
            </a:r>
            <a:r>
              <a:rPr lang="en-US" sz="3600" b="1" dirty="0" smtClean="0"/>
              <a:t>—</a:t>
            </a:r>
            <a:r>
              <a:rPr lang="en-US" sz="2900" b="1" dirty="0"/>
              <a:t>Charles </a:t>
            </a:r>
            <a:r>
              <a:rPr lang="en-US" sz="2900" b="1" dirty="0" err="1"/>
              <a:t>Foran</a:t>
            </a:r>
            <a:r>
              <a:rPr lang="en-US" sz="2900" dirty="0"/>
              <a:t>, author of Mordecai: The Life and Times</a:t>
            </a:r>
          </a:p>
          <a:p>
            <a:pPr marL="0" indent="0">
              <a:buNone/>
            </a:pPr>
            <a:r>
              <a:rPr lang="en-US" sz="3600" dirty="0" smtClean="0"/>
              <a:t>“</a:t>
            </a:r>
            <a:r>
              <a:rPr lang="en-US" sz="3600" dirty="0"/>
              <a:t>Kamal Al-</a:t>
            </a:r>
            <a:r>
              <a:rPr lang="en-US" sz="3600" dirty="0" err="1"/>
              <a:t>Solaylee</a:t>
            </a:r>
            <a:r>
              <a:rPr lang="en-US" sz="3600" dirty="0"/>
              <a:t> perfectly captures the beauty and heartbreak of being brown. This ambitious and powerful book is mandatory reading for anyone who wants </a:t>
            </a:r>
            <a:r>
              <a:rPr lang="en-US" sz="3600" dirty="0" smtClean="0"/>
              <a:t>to understand </a:t>
            </a:r>
            <a:r>
              <a:rPr lang="en-US" sz="3600" dirty="0"/>
              <a:t>the complexities of race relations in our globalized world</a:t>
            </a:r>
            <a:r>
              <a:rPr lang="en-US" sz="3600" dirty="0" smtClean="0"/>
              <a:t>.” </a:t>
            </a:r>
            <a:r>
              <a:rPr lang="en-US" sz="2900" dirty="0" smtClean="0"/>
              <a:t>—</a:t>
            </a:r>
            <a:r>
              <a:rPr lang="en-US" sz="2900" b="1" dirty="0" err="1"/>
              <a:t>Zarqa</a:t>
            </a:r>
            <a:r>
              <a:rPr lang="en-US" sz="2900" b="1" dirty="0"/>
              <a:t> Nawaz</a:t>
            </a:r>
            <a:r>
              <a:rPr lang="en-US" sz="2900" dirty="0"/>
              <a:t>, author of Laughing All the Way to the Mosque and creator of </a:t>
            </a:r>
            <a:r>
              <a:rPr lang="en-US" sz="2900" dirty="0" smtClean="0"/>
              <a:t>Little </a:t>
            </a:r>
            <a:r>
              <a:rPr lang="en-US" sz="2900" dirty="0"/>
              <a:t>Mosque on the Prairie</a:t>
            </a:r>
          </a:p>
          <a:p>
            <a:pPr marL="0" indent="0">
              <a:buNone/>
            </a:pPr>
            <a:r>
              <a:rPr lang="en-US" sz="3600" dirty="0" smtClean="0"/>
              <a:t>“</a:t>
            </a:r>
            <a:r>
              <a:rPr lang="en-US" sz="3600" dirty="0"/>
              <a:t>Brown is a riveting exploration of the ambiguities of race and a window on a multitude of worlds. It’s also thoroughly researched, beautifully argued, and written with grace and clarity</a:t>
            </a:r>
            <a:r>
              <a:rPr lang="en-US" sz="3600" dirty="0" smtClean="0"/>
              <a:t>.”—</a:t>
            </a:r>
            <a:r>
              <a:rPr lang="en-US" sz="2900" b="1" dirty="0"/>
              <a:t>Michael Redhill</a:t>
            </a:r>
            <a:r>
              <a:rPr lang="en-US" sz="2900" dirty="0"/>
              <a:t>, </a:t>
            </a:r>
            <a:r>
              <a:rPr lang="en-US" sz="2900" dirty="0" smtClean="0"/>
              <a:t>award-winning </a:t>
            </a:r>
            <a:r>
              <a:rPr lang="en-US" sz="2900" dirty="0"/>
              <a:t>author of Martin Sloane and Consolation</a:t>
            </a:r>
          </a:p>
          <a:p>
            <a:pPr marL="0" indent="0">
              <a:buNone/>
            </a:pPr>
            <a:r>
              <a:rPr lang="en-US" sz="3600" dirty="0" smtClean="0"/>
              <a:t>“</a:t>
            </a:r>
            <a:r>
              <a:rPr lang="en-US" sz="3600" dirty="0"/>
              <a:t>Brown is a work of such intelligence, depth, uniqueness and compassion. It has the uncanny ability to let the reader slide under the skin of the ‘other’ with such ease </a:t>
            </a:r>
            <a:r>
              <a:rPr lang="en-US" sz="3600" dirty="0" smtClean="0"/>
              <a:t>and then </a:t>
            </a:r>
            <a:r>
              <a:rPr lang="en-US" sz="3600" dirty="0"/>
              <a:t>stay there with growing unease, surprise and sometimes horror. A rare accomplishment—a glimpse into another world from within that world. Masterful, original</a:t>
            </a:r>
            <a:r>
              <a:rPr lang="en-US" sz="3600" dirty="0" smtClean="0"/>
              <a:t>, insightful </a:t>
            </a:r>
            <a:r>
              <a:rPr lang="en-US" sz="3600" dirty="0"/>
              <a:t>and ultimately essential reading</a:t>
            </a:r>
            <a:r>
              <a:rPr lang="en-US" sz="2900" dirty="0" smtClean="0"/>
              <a:t>.” —</a:t>
            </a:r>
            <a:r>
              <a:rPr lang="en-US" sz="2900" b="1" dirty="0"/>
              <a:t>Deepa Mehta</a:t>
            </a:r>
            <a:r>
              <a:rPr lang="en-US" sz="2900" dirty="0"/>
              <a:t>, award-winning director of Water and Midnight’s Children</a:t>
            </a:r>
          </a:p>
          <a:p>
            <a:pPr marL="0" indent="0" algn="ctr">
              <a:buNone/>
            </a:pPr>
            <a:endParaRPr lang="en-US" dirty="0"/>
          </a:p>
          <a:p>
            <a:pPr marL="0" indent="0" algn="r">
              <a:buNone/>
            </a:pPr>
            <a:endParaRPr lang="en-US" dirty="0" smtClean="0"/>
          </a:p>
        </p:txBody>
      </p:sp>
      <p:pic>
        <p:nvPicPr>
          <p:cNvPr id="471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89646" y="1800018"/>
            <a:ext cx="3205279" cy="480791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rot="3327495">
            <a:off x="8865358" y="63478"/>
            <a:ext cx="975445" cy="981541"/>
          </a:xfrm>
          <a:prstGeom prst="rect">
            <a:avLst/>
          </a:prstGeom>
        </p:spPr>
      </p:pic>
    </p:spTree>
    <p:extLst>
      <p:ext uri="{BB962C8B-B14F-4D97-AF65-F5344CB8AC3E}">
        <p14:creationId xmlns:p14="http://schemas.microsoft.com/office/powerpoint/2010/main" val="1486859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637" y="332075"/>
            <a:ext cx="10515600" cy="1325563"/>
          </a:xfrm>
        </p:spPr>
        <p:txBody>
          <a:bodyPr>
            <a:normAutofit fontScale="90000"/>
          </a:bodyPr>
          <a:lstStyle/>
          <a:p>
            <a:pPr algn="ctr"/>
            <a:r>
              <a:rPr lang="en-US" dirty="0" smtClean="0"/>
              <a:t>It’s Okay to Laugh (Crying is Cool </a:t>
            </a:r>
            <a:r>
              <a:rPr lang="en-US" dirty="0"/>
              <a:t>Too) </a:t>
            </a:r>
            <a:r>
              <a:rPr lang="en-US" dirty="0" smtClean="0"/>
              <a:t>by Nora </a:t>
            </a:r>
            <a:r>
              <a:rPr lang="en-US" dirty="0" err="1"/>
              <a:t>McInerny</a:t>
            </a:r>
            <a:r>
              <a:rPr lang="en-US" dirty="0"/>
              <a:t> Purmort</a:t>
            </a:r>
            <a:br>
              <a:rPr lang="en-US" dirty="0"/>
            </a:br>
            <a:r>
              <a:rPr lang="en-CA" sz="2200" dirty="0" smtClean="0"/>
              <a:t>William Morrow </a:t>
            </a:r>
            <a:r>
              <a:rPr lang="en-CA" sz="2200" dirty="0"/>
              <a:t>| 9780062419378| HC | </a:t>
            </a:r>
            <a:r>
              <a:rPr lang="en-CA" sz="2200" dirty="0" smtClean="0"/>
              <a:t>$31.99 </a:t>
            </a:r>
            <a:r>
              <a:rPr lang="en-CA" sz="2200" dirty="0"/>
              <a:t/>
            </a:r>
            <a:br>
              <a:rPr lang="en-CA" sz="2200" dirty="0"/>
            </a:br>
            <a:r>
              <a:rPr lang="en-CA" sz="2200" dirty="0" smtClean="0"/>
              <a:t>Memoir </a:t>
            </a:r>
            <a:r>
              <a:rPr lang="en-CA" sz="2200" dirty="0"/>
              <a:t>| 288 pp. | May 2016</a:t>
            </a:r>
            <a:endParaRPr lang="en-US" sz="2200" dirty="0"/>
          </a:p>
        </p:txBody>
      </p:sp>
      <p:pic>
        <p:nvPicPr>
          <p:cNvPr id="4" name="Content Placeholder 3"/>
          <p:cNvPicPr>
            <a:picLocks noGrp="1" noChangeAspect="1"/>
          </p:cNvPicPr>
          <p:nvPr>
            <p:ph idx="1"/>
          </p:nvPr>
        </p:nvPicPr>
        <p:blipFill>
          <a:blip r:embed="rId2"/>
          <a:stretch>
            <a:fillRect/>
          </a:stretch>
        </p:blipFill>
        <p:spPr>
          <a:xfrm>
            <a:off x="1240398" y="2023928"/>
            <a:ext cx="2880746" cy="4351338"/>
          </a:xfrm>
          <a:prstGeom prst="rect">
            <a:avLst/>
          </a:prstGeom>
        </p:spPr>
      </p:pic>
      <p:sp>
        <p:nvSpPr>
          <p:cNvPr id="5" name="Rectangle 4"/>
          <p:cNvSpPr/>
          <p:nvPr/>
        </p:nvSpPr>
        <p:spPr>
          <a:xfrm>
            <a:off x="4722563" y="2399167"/>
            <a:ext cx="6977349" cy="3139321"/>
          </a:xfrm>
          <a:prstGeom prst="rect">
            <a:avLst/>
          </a:prstGeom>
        </p:spPr>
        <p:txBody>
          <a:bodyPr wrap="square">
            <a:spAutoFit/>
          </a:bodyPr>
          <a:lstStyle/>
          <a:p>
            <a:r>
              <a:rPr lang="en-US" dirty="0"/>
              <a:t>It’s Okay to Laugh is exactly what a younger generation needs: an unapologetic tale of heartbreak and loss that is devoid of platitudes. I found myself laughing through my tears, but that’s the real experience of profound morning, and she nails it. Nora is the Anne </a:t>
            </a:r>
            <a:r>
              <a:rPr lang="en-US" dirty="0" err="1"/>
              <a:t>Lamott</a:t>
            </a:r>
            <a:r>
              <a:rPr lang="en-US" dirty="0"/>
              <a:t> for the emoji generation.”</a:t>
            </a:r>
          </a:p>
          <a:p>
            <a:r>
              <a:rPr lang="en-US" dirty="0"/>
              <a:t>   — Rebecca </a:t>
            </a:r>
            <a:r>
              <a:rPr lang="en-US" dirty="0" err="1"/>
              <a:t>Soffer</a:t>
            </a:r>
            <a:r>
              <a:rPr lang="en-US" dirty="0"/>
              <a:t>, writer, Modern Loss co-founder</a:t>
            </a:r>
          </a:p>
          <a:p>
            <a:endParaRPr lang="en-US" dirty="0"/>
          </a:p>
          <a:p>
            <a:r>
              <a:rPr lang="en-US" dirty="0"/>
              <a:t>A natural storyteller, Nora’s words will make you laugh and cry all in the same paragraph. She transforms what would be a heart-breaking memoir into a life-affirming anthem.</a:t>
            </a:r>
          </a:p>
          <a:p>
            <a:r>
              <a:rPr lang="en-US" dirty="0"/>
              <a:t>   — David Gallaher, author of The Only Living Boy Series</a:t>
            </a:r>
          </a:p>
        </p:txBody>
      </p:sp>
    </p:spTree>
    <p:extLst>
      <p:ext uri="{BB962C8B-B14F-4D97-AF65-F5344CB8AC3E}">
        <p14:creationId xmlns:p14="http://schemas.microsoft.com/office/powerpoint/2010/main" val="3468295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9395"/>
            <a:ext cx="12192000" cy="1325563"/>
          </a:xfrm>
        </p:spPr>
        <p:txBody>
          <a:bodyPr>
            <a:normAutofit fontScale="90000"/>
          </a:bodyPr>
          <a:lstStyle/>
          <a:p>
            <a:pPr algn="ctr"/>
            <a:r>
              <a:rPr lang="en-US" b="1" dirty="0"/>
              <a:t>Shanghai </a:t>
            </a:r>
            <a:r>
              <a:rPr lang="en-US" b="1" dirty="0" smtClean="0"/>
              <a:t>Grand </a:t>
            </a:r>
            <a:r>
              <a:rPr lang="en-US" dirty="0"/>
              <a:t>by </a:t>
            </a:r>
            <a:r>
              <a:rPr lang="en-US" dirty="0" err="1"/>
              <a:t>Taras</a:t>
            </a:r>
            <a:r>
              <a:rPr lang="en-US" dirty="0"/>
              <a:t> </a:t>
            </a:r>
            <a:r>
              <a:rPr lang="en-US" dirty="0" err="1" smtClean="0"/>
              <a:t>Grescoe</a:t>
            </a:r>
            <a:r>
              <a:rPr lang="en-US" b="1" dirty="0" smtClean="0"/>
              <a:t/>
            </a:r>
            <a:br>
              <a:rPr lang="en-US" b="1" dirty="0" smtClean="0"/>
            </a:br>
            <a:r>
              <a:rPr lang="en-CA" sz="2800" dirty="0"/>
              <a:t>HarperCollins </a:t>
            </a:r>
            <a:r>
              <a:rPr lang="en-CA" sz="2800" dirty="0" smtClean="0"/>
              <a:t>Canada | 9781443425537 | HC| $29.99 </a:t>
            </a:r>
            <a:br>
              <a:rPr lang="en-CA" sz="2800" dirty="0" smtClean="0"/>
            </a:br>
            <a:r>
              <a:rPr lang="en-CA" sz="2800" dirty="0"/>
              <a:t>History </a:t>
            </a:r>
            <a:r>
              <a:rPr lang="en-CA" sz="2800" dirty="0" smtClean="0"/>
              <a:t>| 352 pp</a:t>
            </a:r>
            <a:r>
              <a:rPr lang="en-CA" sz="2800" dirty="0"/>
              <a:t>. </a:t>
            </a:r>
            <a:r>
              <a:rPr lang="en-CA" sz="2800" dirty="0" smtClean="0"/>
              <a:t>| June 2016</a:t>
            </a:r>
            <a:endParaRPr lang="en-US" sz="2800" dirty="0"/>
          </a:p>
        </p:txBody>
      </p:sp>
      <p:sp>
        <p:nvSpPr>
          <p:cNvPr id="3" name="Content Placeholder 2"/>
          <p:cNvSpPr>
            <a:spLocks noGrp="1"/>
          </p:cNvSpPr>
          <p:nvPr>
            <p:ph idx="1"/>
          </p:nvPr>
        </p:nvSpPr>
        <p:spPr>
          <a:xfrm>
            <a:off x="3589020" y="1788302"/>
            <a:ext cx="8435340" cy="4940935"/>
          </a:xfrm>
        </p:spPr>
        <p:txBody>
          <a:bodyPr>
            <a:normAutofit/>
          </a:bodyPr>
          <a:lstStyle/>
          <a:p>
            <a:pPr marL="0" indent="0" algn="ctr">
              <a:buNone/>
            </a:pPr>
            <a:r>
              <a:rPr lang="en-US" sz="2200" dirty="0" smtClean="0"/>
              <a:t>“</a:t>
            </a:r>
            <a:r>
              <a:rPr lang="en-US" sz="2200" dirty="0"/>
              <a:t>A doomed world of glamour and decadence, a clash of cultures, a cast of larger-than-life characters--Shanghai Grand has it all. A riveting tale of lost innocence and lost love. Prepare to be transported to another place and time</a:t>
            </a:r>
            <a:r>
              <a:rPr lang="en-US" sz="2200" dirty="0" smtClean="0"/>
              <a:t>.”—</a:t>
            </a:r>
            <a:r>
              <a:rPr lang="en-US" sz="2200" b="1" dirty="0"/>
              <a:t>Dean </a:t>
            </a:r>
            <a:r>
              <a:rPr lang="en-US" sz="2200" b="1" dirty="0" err="1"/>
              <a:t>Jobb</a:t>
            </a:r>
            <a:r>
              <a:rPr lang="en-US" sz="2200" dirty="0"/>
              <a:t>, author of </a:t>
            </a:r>
            <a:r>
              <a:rPr lang="en-US" sz="2200" i="1" dirty="0"/>
              <a:t>Empire of Deception</a:t>
            </a:r>
          </a:p>
          <a:p>
            <a:pPr marL="0" indent="0" algn="ctr">
              <a:buNone/>
            </a:pPr>
            <a:endParaRPr lang="en-US" sz="2200" dirty="0"/>
          </a:p>
          <a:p>
            <a:pPr marL="0" indent="0" algn="ctr">
              <a:buNone/>
            </a:pPr>
            <a:r>
              <a:rPr lang="en-US" sz="2200" dirty="0" smtClean="0"/>
              <a:t>“</a:t>
            </a:r>
            <a:r>
              <a:rPr lang="en-US" sz="2200" dirty="0"/>
              <a:t>Once upon a time, long before the city seemed custom-built to impress and intimidate, Shanghai was most notable for its people--a remarkable mix of refugees and adventurers, poets and fabulists, natives and outsiders. In Shanghai Grand, </a:t>
            </a:r>
            <a:r>
              <a:rPr lang="en-US" sz="2200" dirty="0" err="1"/>
              <a:t>Taras</a:t>
            </a:r>
            <a:r>
              <a:rPr lang="en-US" sz="2200" dirty="0"/>
              <a:t> </a:t>
            </a:r>
            <a:r>
              <a:rPr lang="en-US" sz="2200" dirty="0" err="1"/>
              <a:t>Grescoe</a:t>
            </a:r>
            <a:r>
              <a:rPr lang="en-US" sz="2200" dirty="0"/>
              <a:t> captures this lost world in all its richness</a:t>
            </a:r>
            <a:r>
              <a:rPr lang="en-US" sz="2200" dirty="0" smtClean="0"/>
              <a:t>.”—</a:t>
            </a:r>
            <a:r>
              <a:rPr lang="en-US" sz="2200" b="1" dirty="0"/>
              <a:t>Peter </a:t>
            </a:r>
            <a:r>
              <a:rPr lang="en-US" sz="2200" b="1" dirty="0" err="1"/>
              <a:t>Hessler</a:t>
            </a:r>
            <a:r>
              <a:rPr lang="en-US" sz="2200" dirty="0"/>
              <a:t>, author of </a:t>
            </a:r>
            <a:r>
              <a:rPr lang="en-US" sz="2200" i="1" dirty="0"/>
              <a:t>Oracle </a:t>
            </a:r>
            <a:r>
              <a:rPr lang="en-US" sz="2200" i="1" dirty="0" smtClean="0"/>
              <a:t>Bones</a:t>
            </a:r>
          </a:p>
          <a:p>
            <a:pPr marL="0" indent="0" algn="ctr">
              <a:buNone/>
            </a:pPr>
            <a:endParaRPr lang="en-US" sz="2200" i="1" dirty="0"/>
          </a:p>
          <a:p>
            <a:pPr marL="0" indent="0" algn="ctr">
              <a:buNone/>
            </a:pPr>
            <a:r>
              <a:rPr lang="en-US" sz="2200" dirty="0" smtClean="0"/>
              <a:t>“</a:t>
            </a:r>
            <a:r>
              <a:rPr lang="en-US" sz="2200" dirty="0" err="1" smtClean="0"/>
              <a:t>Grescoe</a:t>
            </a:r>
            <a:r>
              <a:rPr lang="en-US" sz="2200" dirty="0" smtClean="0"/>
              <a:t> </a:t>
            </a:r>
            <a:r>
              <a:rPr lang="en-US" sz="2200" dirty="0"/>
              <a:t>exuberantly captures the glamour and intrigue of a lost world</a:t>
            </a:r>
            <a:r>
              <a:rPr lang="en-US" sz="2200" i="1" dirty="0" smtClean="0"/>
              <a:t>.”- </a:t>
            </a:r>
            <a:r>
              <a:rPr lang="en-US" sz="2200" b="1" dirty="0" err="1" smtClean="0"/>
              <a:t>Kirkus</a:t>
            </a:r>
            <a:endParaRPr lang="en-US" sz="2200" b="1" dirty="0" smtClean="0"/>
          </a:p>
        </p:txBody>
      </p:sp>
      <p:pic>
        <p:nvPicPr>
          <p:cNvPr id="471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93106" y="1773223"/>
            <a:ext cx="3198360" cy="486150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rot="14103824" flipH="1" flipV="1">
            <a:off x="9233157" y="-131391"/>
            <a:ext cx="1142839" cy="1149981"/>
          </a:xfrm>
          <a:prstGeom prst="rect">
            <a:avLst/>
          </a:prstGeom>
        </p:spPr>
      </p:pic>
    </p:spTree>
    <p:extLst>
      <p:ext uri="{BB962C8B-B14F-4D97-AF65-F5344CB8AC3E}">
        <p14:creationId xmlns:p14="http://schemas.microsoft.com/office/powerpoint/2010/main" val="1375870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9395"/>
            <a:ext cx="12192000" cy="1325563"/>
          </a:xfrm>
        </p:spPr>
        <p:txBody>
          <a:bodyPr>
            <a:normAutofit fontScale="90000"/>
          </a:bodyPr>
          <a:lstStyle/>
          <a:p>
            <a:pPr algn="ctr"/>
            <a:r>
              <a:rPr lang="en-US" b="1" dirty="0"/>
              <a:t>The </a:t>
            </a:r>
            <a:r>
              <a:rPr lang="en-US" b="1" dirty="0" smtClean="0"/>
              <a:t>Underdogs </a:t>
            </a:r>
            <a:r>
              <a:rPr lang="en-US" dirty="0" smtClean="0"/>
              <a:t>by</a:t>
            </a:r>
            <a:r>
              <a:rPr lang="en-US" b="1" dirty="0" smtClean="0"/>
              <a:t> </a:t>
            </a:r>
            <a:r>
              <a:rPr lang="en-US" dirty="0" smtClean="0"/>
              <a:t>Melissa </a:t>
            </a:r>
            <a:r>
              <a:rPr lang="en-US" dirty="0"/>
              <a:t>Fay Greene</a:t>
            </a:r>
            <a:r>
              <a:rPr lang="en-US" dirty="0" smtClean="0"/>
              <a:t/>
            </a:r>
            <a:br>
              <a:rPr lang="en-US" dirty="0" smtClean="0"/>
            </a:br>
            <a:r>
              <a:rPr lang="en-CA" sz="2800" dirty="0" smtClean="0"/>
              <a:t>Ecco | 9780062218513 | HC | $34.99 </a:t>
            </a:r>
            <a:br>
              <a:rPr lang="en-CA" sz="2800" dirty="0" smtClean="0"/>
            </a:br>
            <a:r>
              <a:rPr lang="en-CA" sz="2800" dirty="0"/>
              <a:t>Pets/Dogs </a:t>
            </a:r>
            <a:r>
              <a:rPr lang="en-CA" sz="2800" dirty="0" smtClean="0"/>
              <a:t>| 352 pp</a:t>
            </a:r>
            <a:r>
              <a:rPr lang="en-CA" sz="2800" dirty="0"/>
              <a:t>. </a:t>
            </a:r>
            <a:r>
              <a:rPr lang="en-CA" sz="2800" dirty="0" smtClean="0"/>
              <a:t>| May 2016</a:t>
            </a:r>
            <a:endParaRPr lang="en-US" sz="2800" dirty="0"/>
          </a:p>
        </p:txBody>
      </p:sp>
      <p:sp>
        <p:nvSpPr>
          <p:cNvPr id="3" name="Content Placeholder 2"/>
          <p:cNvSpPr>
            <a:spLocks noGrp="1"/>
          </p:cNvSpPr>
          <p:nvPr>
            <p:ph idx="1"/>
          </p:nvPr>
        </p:nvSpPr>
        <p:spPr>
          <a:xfrm>
            <a:off x="3589020" y="1825624"/>
            <a:ext cx="8435340" cy="4940935"/>
          </a:xfrm>
        </p:spPr>
        <p:txBody>
          <a:bodyPr>
            <a:normAutofit/>
          </a:bodyPr>
          <a:lstStyle/>
          <a:p>
            <a:pPr marL="0" indent="0" algn="ctr">
              <a:buNone/>
            </a:pPr>
            <a:r>
              <a:rPr lang="en-US" sz="2400" dirty="0" smtClean="0"/>
              <a:t>“Through </a:t>
            </a:r>
            <a:r>
              <a:rPr lang="en-US" sz="2400" dirty="0"/>
              <a:t>personal interviews and behind-the-scenes tales, Greene (No Biking in the House without a Helmet, 2011, etc.) tells multiple narratives of service dogs that have changed lives…Dog lovers, parents of special needs kids, and those who love feel-good stories will delight in these heartwarming portraits of dogs and their families</a:t>
            </a:r>
            <a:r>
              <a:rPr lang="en-US" sz="2400" dirty="0" smtClean="0"/>
              <a:t>.” </a:t>
            </a:r>
            <a:r>
              <a:rPr lang="en-US" sz="2400" dirty="0"/>
              <a:t>- </a:t>
            </a:r>
            <a:r>
              <a:rPr lang="en-US" sz="2400" b="1" dirty="0" err="1"/>
              <a:t>Kirkus</a:t>
            </a:r>
            <a:endParaRPr lang="en-US" sz="2400" b="1" dirty="0"/>
          </a:p>
          <a:p>
            <a:pPr marL="0" indent="0" algn="ctr">
              <a:buNone/>
            </a:pPr>
            <a:endParaRPr lang="en-US" sz="2400" dirty="0" smtClean="0"/>
          </a:p>
        </p:txBody>
      </p:sp>
      <p:pic>
        <p:nvPicPr>
          <p:cNvPr id="4710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36088" y="1853224"/>
            <a:ext cx="3112396" cy="4701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614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2656" y="2239549"/>
            <a:ext cx="11706727" cy="2813538"/>
          </a:xfrm>
        </p:spPr>
        <p:txBody>
          <a:bodyPr>
            <a:normAutofit fontScale="85000" lnSpcReduction="20000"/>
          </a:bodyPr>
          <a:lstStyle/>
          <a:p>
            <a:pPr marL="0" indent="0" algn="ctr">
              <a:buNone/>
            </a:pPr>
            <a:r>
              <a:rPr lang="en-US" sz="4800" dirty="0" smtClean="0"/>
              <a:t>Contact me at </a:t>
            </a:r>
          </a:p>
          <a:p>
            <a:pPr marL="0" indent="0" algn="ctr">
              <a:buNone/>
            </a:pPr>
            <a:r>
              <a:rPr lang="en-US" sz="4800" dirty="0" smtClean="0">
                <a:hlinkClick r:id="rId2"/>
              </a:rPr>
              <a:t>Rosalyn.Steele@HarperCollins.com</a:t>
            </a:r>
            <a:endParaRPr lang="en-US" sz="4800" dirty="0" smtClean="0"/>
          </a:p>
          <a:p>
            <a:pPr marL="0" indent="0" algn="ctr">
              <a:buNone/>
            </a:pPr>
            <a:r>
              <a:rPr lang="en-US" sz="4800" dirty="0"/>
              <a:t>w</a:t>
            </a:r>
            <a:r>
              <a:rPr lang="en-US" sz="4800" dirty="0" smtClean="0"/>
              <a:t>ith any Questions</a:t>
            </a:r>
          </a:p>
          <a:p>
            <a:pPr marL="0" indent="0">
              <a:buNone/>
            </a:pPr>
            <a:endParaRPr lang="en-US" sz="4800" dirty="0" smtClean="0"/>
          </a:p>
          <a:p>
            <a:pPr marL="0" indent="0">
              <a:buNone/>
            </a:pPr>
            <a:r>
              <a:rPr lang="en-US" sz="4800" dirty="0" smtClean="0"/>
              <a:t>      For reviews &amp; info, follow me on</a:t>
            </a:r>
          </a:p>
        </p:txBody>
      </p:sp>
      <p:pic>
        <p:nvPicPr>
          <p:cNvPr id="63494" name="Picture 6" descr="http://vignette3.wikia.nocookie.net/omfgcata/images/c/ce/Twitter_Logo.png/revision/latest?cb=20131028155858"/>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147" t="32319" r="14543" b="32125"/>
          <a:stretch/>
        </p:blipFill>
        <p:spPr bwMode="auto">
          <a:xfrm>
            <a:off x="8224873" y="4358223"/>
            <a:ext cx="3167099" cy="67677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1947944" y="585946"/>
            <a:ext cx="8336152" cy="1375036"/>
          </a:xfrm>
          <a:prstGeom prst="rect">
            <a:avLst/>
          </a:prstGeom>
        </p:spPr>
      </p:pic>
      <p:pic>
        <p:nvPicPr>
          <p:cNvPr id="6" name="Picture 5"/>
          <p:cNvPicPr>
            <a:picLocks noChangeAspect="1"/>
          </p:cNvPicPr>
          <p:nvPr/>
        </p:nvPicPr>
        <p:blipFill>
          <a:blip r:embed="rId5"/>
          <a:stretch>
            <a:fillRect/>
          </a:stretch>
        </p:blipFill>
        <p:spPr>
          <a:xfrm>
            <a:off x="3654473" y="5331655"/>
            <a:ext cx="4923095" cy="1035708"/>
          </a:xfrm>
          <a:prstGeom prst="rect">
            <a:avLst/>
          </a:prstGeom>
        </p:spPr>
      </p:pic>
    </p:spTree>
    <p:extLst>
      <p:ext uri="{BB962C8B-B14F-4D97-AF65-F5344CB8AC3E}">
        <p14:creationId xmlns:p14="http://schemas.microsoft.com/office/powerpoint/2010/main" val="226393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16624" y="2624625"/>
            <a:ext cx="10158751" cy="1608750"/>
          </a:xfrm>
          <a:prstGeom prst="rect">
            <a:avLst/>
          </a:prstGeom>
        </p:spPr>
      </p:pic>
      <p:pic>
        <p:nvPicPr>
          <p:cNvPr id="5" name="Picture 4"/>
          <p:cNvPicPr>
            <a:picLocks noChangeAspect="1"/>
          </p:cNvPicPr>
          <p:nvPr/>
        </p:nvPicPr>
        <p:blipFill>
          <a:blip r:embed="rId3"/>
          <a:stretch>
            <a:fillRect/>
          </a:stretch>
        </p:blipFill>
        <p:spPr>
          <a:xfrm>
            <a:off x="4848126" y="4233375"/>
            <a:ext cx="2495745" cy="579859"/>
          </a:xfrm>
          <a:prstGeom prst="rect">
            <a:avLst/>
          </a:prstGeom>
        </p:spPr>
      </p:pic>
    </p:spTree>
    <p:extLst>
      <p:ext uri="{BB962C8B-B14F-4D97-AF65-F5344CB8AC3E}">
        <p14:creationId xmlns:p14="http://schemas.microsoft.com/office/powerpoint/2010/main" val="32608222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9395"/>
            <a:ext cx="12192000" cy="1325563"/>
          </a:xfrm>
        </p:spPr>
        <p:txBody>
          <a:bodyPr>
            <a:normAutofit fontScale="90000"/>
          </a:bodyPr>
          <a:lstStyle/>
          <a:p>
            <a:pPr algn="ctr"/>
            <a:r>
              <a:rPr lang="en-US" b="1" dirty="0"/>
              <a:t>The Bones of Paradise </a:t>
            </a:r>
            <a:r>
              <a:rPr lang="en-US" dirty="0"/>
              <a:t>by </a:t>
            </a:r>
            <a:r>
              <a:rPr lang="en-US" dirty="0" err="1"/>
              <a:t>Jonis</a:t>
            </a:r>
            <a:r>
              <a:rPr lang="en-US" dirty="0"/>
              <a:t> </a:t>
            </a:r>
            <a:r>
              <a:rPr lang="en-US" dirty="0" smtClean="0"/>
              <a:t>Agee</a:t>
            </a:r>
            <a:r>
              <a:rPr lang="en-US" b="1" dirty="0" smtClean="0"/>
              <a:t/>
            </a:r>
            <a:br>
              <a:rPr lang="en-US" b="1" dirty="0" smtClean="0"/>
            </a:br>
            <a:r>
              <a:rPr lang="en-CA" sz="2800" dirty="0"/>
              <a:t>William </a:t>
            </a:r>
            <a:r>
              <a:rPr lang="en-CA" sz="2800" dirty="0" smtClean="0"/>
              <a:t>Morrow | </a:t>
            </a:r>
            <a:r>
              <a:rPr lang="en-CA" sz="2800" dirty="0"/>
              <a:t>9780062413475| </a:t>
            </a:r>
            <a:r>
              <a:rPr lang="en-CA" sz="2800" dirty="0" smtClean="0"/>
              <a:t>HC | $31.99 | Fiction/Literary</a:t>
            </a:r>
            <a:br>
              <a:rPr lang="en-CA" sz="2800" dirty="0" smtClean="0"/>
            </a:br>
            <a:r>
              <a:rPr lang="en-CA" sz="2800" dirty="0" smtClean="0"/>
              <a:t>432 pp</a:t>
            </a:r>
            <a:r>
              <a:rPr lang="en-CA" sz="2800" dirty="0"/>
              <a:t>. </a:t>
            </a:r>
            <a:r>
              <a:rPr lang="en-CA" sz="2800" dirty="0" smtClean="0"/>
              <a:t>| August 2016</a:t>
            </a:r>
            <a:endParaRPr lang="en-US" sz="2800" dirty="0"/>
          </a:p>
        </p:txBody>
      </p:sp>
      <p:sp>
        <p:nvSpPr>
          <p:cNvPr id="3" name="Content Placeholder 2"/>
          <p:cNvSpPr>
            <a:spLocks noGrp="1"/>
          </p:cNvSpPr>
          <p:nvPr>
            <p:ph idx="1"/>
          </p:nvPr>
        </p:nvSpPr>
        <p:spPr>
          <a:xfrm>
            <a:off x="3589020" y="1733509"/>
            <a:ext cx="8435340" cy="4940935"/>
          </a:xfrm>
        </p:spPr>
        <p:txBody>
          <a:bodyPr>
            <a:normAutofit fontScale="92500" lnSpcReduction="10000"/>
          </a:bodyPr>
          <a:lstStyle/>
          <a:p>
            <a:pPr marL="0" indent="0">
              <a:buNone/>
            </a:pPr>
            <a:r>
              <a:rPr lang="en-US" sz="2000" dirty="0" smtClean="0"/>
              <a:t>“</a:t>
            </a:r>
            <a:r>
              <a:rPr lang="en-US" sz="2000" dirty="0"/>
              <a:t>From the opening image of a ‘windmill slowly clanking in a wobbly circle’ </a:t>
            </a:r>
            <a:r>
              <a:rPr lang="en-US" sz="2000" dirty="0" smtClean="0"/>
              <a:t>to </a:t>
            </a:r>
            <a:r>
              <a:rPr lang="en-US" sz="2000" dirty="0"/>
              <a:t>the sublime final sentence, </a:t>
            </a:r>
            <a:r>
              <a:rPr lang="en-US" sz="2000" dirty="0" err="1"/>
              <a:t>Jonis</a:t>
            </a:r>
            <a:r>
              <a:rPr lang="en-US" sz="2000" dirty="0"/>
              <a:t> Agee’s The Bones of Paradise is a beautifully written epic that seamlessly intertwines a family’s history with a region’s, and, ultimately, with a nation’s. This is an ambitious novel</a:t>
            </a:r>
            <a:r>
              <a:rPr lang="en-US" sz="2000" dirty="0" smtClean="0"/>
              <a:t>.”</a:t>
            </a:r>
            <a:r>
              <a:rPr lang="en-US" sz="2400" b="1" dirty="0" smtClean="0"/>
              <a:t>—</a:t>
            </a:r>
            <a:r>
              <a:rPr lang="en-US" sz="2400" b="1" dirty="0"/>
              <a:t>Ron Rash</a:t>
            </a:r>
            <a:r>
              <a:rPr lang="en-US" sz="2400" dirty="0"/>
              <a:t>, </a:t>
            </a:r>
            <a:r>
              <a:rPr lang="en-US" sz="2400" dirty="0" smtClean="0"/>
              <a:t>author </a:t>
            </a:r>
            <a:r>
              <a:rPr lang="en-US" sz="2400" dirty="0"/>
              <a:t>of Above the </a:t>
            </a:r>
            <a:r>
              <a:rPr lang="en-US" sz="2400" dirty="0" smtClean="0"/>
              <a:t>Waterfall</a:t>
            </a:r>
          </a:p>
          <a:p>
            <a:pPr marL="0" indent="0">
              <a:buNone/>
            </a:pPr>
            <a:endParaRPr lang="en-US" sz="2400" dirty="0"/>
          </a:p>
          <a:p>
            <a:pPr marL="0" indent="0">
              <a:buNone/>
            </a:pPr>
            <a:r>
              <a:rPr lang="en-US" sz="2200" dirty="0" smtClean="0"/>
              <a:t>“</a:t>
            </a:r>
            <a:r>
              <a:rPr lang="en-US" sz="2200" dirty="0"/>
              <a:t>Set in the implacably unforgiving Nebraska Sand Hills—the kind of place where you can get lost in a heartbeat, and that features a grit so pervasive it seasons your food—in the years following the massacre at Wounded Knee, </a:t>
            </a:r>
            <a:r>
              <a:rPr lang="en-US" sz="2200" dirty="0" smtClean="0"/>
              <a:t>The </a:t>
            </a:r>
            <a:r>
              <a:rPr lang="en-US" sz="2200" dirty="0"/>
              <a:t>Bones of Paradise is about the way those we love can bring us a new language and help us make it ours, and in so doing teach us how to ride in concert with the world</a:t>
            </a:r>
            <a:r>
              <a:rPr lang="en-US" sz="2200" dirty="0" smtClean="0"/>
              <a:t>.”</a:t>
            </a:r>
            <a:r>
              <a:rPr lang="en-US" sz="2200" b="1" dirty="0" smtClean="0"/>
              <a:t>—</a:t>
            </a:r>
            <a:r>
              <a:rPr lang="en-US" sz="2200" b="1" dirty="0"/>
              <a:t>Jim Shepard</a:t>
            </a:r>
            <a:r>
              <a:rPr lang="en-US" sz="2200" dirty="0"/>
              <a:t>, </a:t>
            </a:r>
            <a:r>
              <a:rPr lang="en-US" sz="2200" dirty="0" smtClean="0"/>
              <a:t>author </a:t>
            </a:r>
            <a:r>
              <a:rPr lang="en-US" sz="2200" dirty="0"/>
              <a:t>of The Book of </a:t>
            </a:r>
            <a:r>
              <a:rPr lang="en-US" sz="2200" dirty="0" smtClean="0"/>
              <a:t>Aron</a:t>
            </a:r>
          </a:p>
          <a:p>
            <a:pPr marL="0" indent="0">
              <a:buNone/>
            </a:pPr>
            <a:endParaRPr lang="en-US" sz="2100" dirty="0" smtClean="0"/>
          </a:p>
          <a:p>
            <a:pPr marL="0" indent="0">
              <a:buNone/>
            </a:pPr>
            <a:r>
              <a:rPr lang="en-US" sz="2200" dirty="0"/>
              <a:t>“Deadwood has nothing on Nebraska’s Sand Hills. </a:t>
            </a:r>
            <a:r>
              <a:rPr lang="en-US" sz="2200" dirty="0" err="1"/>
              <a:t>Jonis</a:t>
            </a:r>
            <a:r>
              <a:rPr lang="en-US" sz="2200" dirty="0"/>
              <a:t> Agee serves up a gritty, bloody romance set a decade after Wounded Knee. Half murder mystery and half family saga, The Bones of Paradise is a spirited reweaving of history</a:t>
            </a:r>
            <a:r>
              <a:rPr lang="en-US" sz="2200" dirty="0" smtClean="0"/>
              <a:t>.”   </a:t>
            </a:r>
            <a:r>
              <a:rPr lang="en-US" sz="2200" dirty="0"/>
              <a:t>— </a:t>
            </a:r>
            <a:r>
              <a:rPr lang="en-US" sz="2200" b="1" dirty="0"/>
              <a:t>Stewart </a:t>
            </a:r>
            <a:r>
              <a:rPr lang="en-US" sz="2200" b="1" dirty="0" err="1"/>
              <a:t>O'Nan</a:t>
            </a:r>
            <a:r>
              <a:rPr lang="en-US" sz="2200" dirty="0"/>
              <a:t>, bestselling author of A Prayer for the Dying</a:t>
            </a:r>
          </a:p>
          <a:p>
            <a:pPr marL="0" indent="0" algn="r">
              <a:buNone/>
            </a:pPr>
            <a:endParaRPr lang="en-US" sz="2200" dirty="0"/>
          </a:p>
        </p:txBody>
      </p:sp>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0702" y="1771601"/>
            <a:ext cx="3243168" cy="4864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5071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9395"/>
            <a:ext cx="12192000" cy="1325563"/>
          </a:xfrm>
        </p:spPr>
        <p:txBody>
          <a:bodyPr>
            <a:normAutofit fontScale="90000"/>
          </a:bodyPr>
          <a:lstStyle/>
          <a:p>
            <a:pPr algn="ctr"/>
            <a:r>
              <a:rPr lang="en-US" b="1" dirty="0"/>
              <a:t>The Curious Charms of Arthur Pepper </a:t>
            </a:r>
            <a:r>
              <a:rPr lang="en-US" dirty="0"/>
              <a:t>by Phaedra Patrick</a:t>
            </a:r>
            <a:r>
              <a:rPr lang="en-US" dirty="0" smtClean="0"/>
              <a:t/>
            </a:r>
            <a:br>
              <a:rPr lang="en-US" dirty="0" smtClean="0"/>
            </a:br>
            <a:r>
              <a:rPr lang="en-CA" sz="2800" dirty="0"/>
              <a:t>Mira| 9780778319337| </a:t>
            </a:r>
            <a:r>
              <a:rPr lang="en-CA" sz="2800" dirty="0" smtClean="0"/>
              <a:t>HC | $27.99 | Fiction/Literary</a:t>
            </a:r>
            <a:br>
              <a:rPr lang="en-CA" sz="2800" dirty="0" smtClean="0"/>
            </a:br>
            <a:r>
              <a:rPr lang="en-CA" sz="2800" dirty="0" smtClean="0"/>
              <a:t>366 pp</a:t>
            </a:r>
            <a:r>
              <a:rPr lang="en-CA" sz="2800" dirty="0"/>
              <a:t>. </a:t>
            </a:r>
            <a:r>
              <a:rPr lang="en-CA" sz="2800" dirty="0" smtClean="0"/>
              <a:t>| May 2016</a:t>
            </a:r>
            <a:endParaRPr lang="en-US" sz="2800" dirty="0"/>
          </a:p>
        </p:txBody>
      </p:sp>
      <p:sp>
        <p:nvSpPr>
          <p:cNvPr id="3" name="Content Placeholder 2"/>
          <p:cNvSpPr>
            <a:spLocks noGrp="1"/>
          </p:cNvSpPr>
          <p:nvPr>
            <p:ph idx="1"/>
          </p:nvPr>
        </p:nvSpPr>
        <p:spPr>
          <a:xfrm>
            <a:off x="3589020" y="1825624"/>
            <a:ext cx="8435340" cy="4940935"/>
          </a:xfrm>
        </p:spPr>
        <p:txBody>
          <a:bodyPr>
            <a:normAutofit fontScale="92500" lnSpcReduction="20000"/>
          </a:bodyPr>
          <a:lstStyle/>
          <a:p>
            <a:pPr marL="0" indent="0">
              <a:spcBef>
                <a:spcPts val="0"/>
              </a:spcBef>
              <a:buNone/>
            </a:pPr>
            <a:r>
              <a:rPr lang="en-US" sz="2400" dirty="0"/>
              <a:t>"Phaedra Patrick understands the soul. Eccentric, charming, and wise, The Curious Charms of Arthur Pepper is about finding courage, generosity, and compassion, even when all seems lost. With clear-eyed prose and a moving story, Patrick reminds us how selfless people can be she reminds us to be brave. The Curious Charms is not just for those who are mourning over love or the past. This book will illuminate your heart." -</a:t>
            </a:r>
            <a:r>
              <a:rPr lang="en-US" sz="2400" b="1" dirty="0"/>
              <a:t>Nina George</a:t>
            </a:r>
            <a:r>
              <a:rPr lang="en-US" sz="2400" dirty="0"/>
              <a:t>, New York Times bestselling author of The Little Paris </a:t>
            </a:r>
            <a:r>
              <a:rPr lang="en-US" sz="2400" dirty="0" smtClean="0"/>
              <a:t>Bookshop“</a:t>
            </a:r>
          </a:p>
          <a:p>
            <a:pPr marL="0" indent="0">
              <a:spcBef>
                <a:spcPts val="0"/>
              </a:spcBef>
              <a:buNone/>
            </a:pPr>
            <a:endParaRPr lang="en-US" sz="2400" dirty="0" smtClean="0"/>
          </a:p>
          <a:p>
            <a:pPr marL="0" indent="0">
              <a:buNone/>
            </a:pPr>
            <a:r>
              <a:rPr lang="en-US" sz="2400" dirty="0"/>
              <a:t>‘Tender, insightful, and surprising, this </a:t>
            </a:r>
            <a:r>
              <a:rPr lang="en-US" sz="2400" dirty="0" smtClean="0"/>
              <a:t>wonderful debut </a:t>
            </a:r>
            <a:r>
              <a:rPr lang="en-US" sz="2400" dirty="0"/>
              <a:t>novel is a stunning addition to the </a:t>
            </a:r>
            <a:r>
              <a:rPr lang="en-US" sz="2400" dirty="0" smtClean="0"/>
              <a:t>popular genre </a:t>
            </a:r>
            <a:r>
              <a:rPr lang="en-US" sz="2400" dirty="0"/>
              <a:t>of transformative stories of </a:t>
            </a:r>
            <a:r>
              <a:rPr lang="en-US" sz="2400" dirty="0" smtClean="0"/>
              <a:t>otherwise uneventful </a:t>
            </a:r>
            <a:r>
              <a:rPr lang="en-US" sz="2400" dirty="0"/>
              <a:t>lives. It will instantly capture </a:t>
            </a:r>
            <a:r>
              <a:rPr lang="en-US" sz="2400" dirty="0" smtClean="0"/>
              <a:t>the hearts </a:t>
            </a:r>
            <a:r>
              <a:rPr lang="en-US" sz="2400" dirty="0"/>
              <a:t>of readers who loved Rachel Joyce’s </a:t>
            </a:r>
            <a:r>
              <a:rPr lang="en-US" sz="2400" i="1" dirty="0" smtClean="0"/>
              <a:t>The Unlikely </a:t>
            </a:r>
            <a:r>
              <a:rPr lang="en-US" sz="2400" i="1" dirty="0"/>
              <a:t>Pilgrimage of Harold Fry</a:t>
            </a:r>
            <a:r>
              <a:rPr lang="en-US" sz="2400" dirty="0"/>
              <a:t>, Nina </a:t>
            </a:r>
            <a:r>
              <a:rPr lang="en-US" sz="2400" dirty="0" smtClean="0"/>
              <a:t>George’s </a:t>
            </a:r>
            <a:r>
              <a:rPr lang="en-US" sz="2400" i="1" dirty="0" smtClean="0"/>
              <a:t>The </a:t>
            </a:r>
            <a:r>
              <a:rPr lang="en-US" sz="2400" i="1" dirty="0"/>
              <a:t>Little Paris Bookshop</a:t>
            </a:r>
            <a:r>
              <a:rPr lang="en-US" sz="2400" dirty="0"/>
              <a:t>, and Antoine </a:t>
            </a:r>
            <a:r>
              <a:rPr lang="en-US" sz="2400" dirty="0" err="1"/>
              <a:t>Laurain’s</a:t>
            </a:r>
            <a:endParaRPr lang="en-US" sz="2400" dirty="0"/>
          </a:p>
          <a:p>
            <a:pPr marL="0" indent="0">
              <a:buNone/>
            </a:pPr>
            <a:r>
              <a:rPr lang="en-US" sz="2400" i="1" dirty="0"/>
              <a:t>The Red Notebook</a:t>
            </a:r>
            <a:r>
              <a:rPr lang="en-US" sz="2400" dirty="0" smtClean="0"/>
              <a:t>.’ ‐ </a:t>
            </a:r>
            <a:r>
              <a:rPr lang="en-US" sz="2400" b="1" dirty="0"/>
              <a:t>Library Journal (Starred</a:t>
            </a:r>
            <a:r>
              <a:rPr lang="en-US" sz="2400" b="1" dirty="0" smtClean="0"/>
              <a:t>)</a:t>
            </a:r>
          </a:p>
          <a:p>
            <a:pPr marL="0" indent="0">
              <a:buNone/>
            </a:pPr>
            <a:endParaRPr lang="en-US" sz="2400" dirty="0"/>
          </a:p>
          <a:p>
            <a:pPr marL="0" indent="0">
              <a:spcBef>
                <a:spcPts val="0"/>
              </a:spcBef>
              <a:buNone/>
            </a:pPr>
            <a:r>
              <a:rPr lang="en-US" sz="2400" dirty="0"/>
              <a:t>"As cozy and fortifying as a hot cup of tea on a cold afternoon." </a:t>
            </a:r>
            <a:r>
              <a:rPr lang="en-US" sz="2400" dirty="0" smtClean="0"/>
              <a:t> – </a:t>
            </a:r>
            <a:r>
              <a:rPr lang="en-US" sz="2400" b="1" dirty="0" err="1" smtClean="0"/>
              <a:t>Kirkus</a:t>
            </a:r>
            <a:r>
              <a:rPr lang="en-US" sz="2400" b="1" dirty="0" smtClean="0"/>
              <a:t> </a:t>
            </a:r>
            <a:r>
              <a:rPr lang="en-US" sz="2400" b="1" dirty="0"/>
              <a:t>Reviews</a:t>
            </a:r>
          </a:p>
        </p:txBody>
      </p:sp>
      <p:pic>
        <p:nvPicPr>
          <p:cNvPr id="471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70702" y="1756379"/>
            <a:ext cx="3243168" cy="489519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3907265" y="7994169"/>
            <a:ext cx="201185" cy="195089"/>
          </a:xfrm>
          <a:prstGeom prst="rect">
            <a:avLst/>
          </a:prstGeom>
        </p:spPr>
      </p:pic>
    </p:spTree>
    <p:extLst>
      <p:ext uri="{BB962C8B-B14F-4D97-AF65-F5344CB8AC3E}">
        <p14:creationId xmlns:p14="http://schemas.microsoft.com/office/powerpoint/2010/main" val="3788262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9395"/>
            <a:ext cx="12192000" cy="1325563"/>
          </a:xfrm>
        </p:spPr>
        <p:txBody>
          <a:bodyPr>
            <a:normAutofit fontScale="90000"/>
          </a:bodyPr>
          <a:lstStyle/>
          <a:p>
            <a:pPr algn="ctr"/>
            <a:r>
              <a:rPr lang="en-US" b="1" dirty="0"/>
              <a:t>The Fifth Avenue Artists Society </a:t>
            </a:r>
            <a:r>
              <a:rPr lang="en-US" dirty="0"/>
              <a:t>by Joy Callaway</a:t>
            </a:r>
            <a:r>
              <a:rPr lang="en-US" dirty="0" smtClean="0"/>
              <a:t/>
            </a:r>
            <a:br>
              <a:rPr lang="en-US" dirty="0" smtClean="0"/>
            </a:br>
            <a:r>
              <a:rPr lang="en-CA" sz="2800" dirty="0"/>
              <a:t>Harper Paperbacks| </a:t>
            </a:r>
            <a:r>
              <a:rPr lang="en-CA" sz="2800" dirty="0" smtClean="0"/>
              <a:t>9780062391612| PB | $19.99 | </a:t>
            </a:r>
            <a:r>
              <a:rPr lang="en-CA" sz="2800" dirty="0"/>
              <a:t>Fiction/Historical</a:t>
            </a:r>
            <a:r>
              <a:rPr lang="en-CA" sz="2800" dirty="0" smtClean="0"/>
              <a:t/>
            </a:r>
            <a:br>
              <a:rPr lang="en-CA" sz="2800" dirty="0" smtClean="0"/>
            </a:br>
            <a:r>
              <a:rPr lang="en-CA" sz="2800" dirty="0" smtClean="0"/>
              <a:t>368 pp</a:t>
            </a:r>
            <a:r>
              <a:rPr lang="en-CA" sz="2800" dirty="0"/>
              <a:t>. </a:t>
            </a:r>
            <a:r>
              <a:rPr lang="en-CA" sz="2800" dirty="0" smtClean="0"/>
              <a:t>| May 2016</a:t>
            </a:r>
            <a:endParaRPr lang="en-US" sz="2800" dirty="0"/>
          </a:p>
        </p:txBody>
      </p:sp>
      <p:sp>
        <p:nvSpPr>
          <p:cNvPr id="3" name="Content Placeholder 2"/>
          <p:cNvSpPr>
            <a:spLocks noGrp="1"/>
          </p:cNvSpPr>
          <p:nvPr>
            <p:ph idx="1"/>
          </p:nvPr>
        </p:nvSpPr>
        <p:spPr>
          <a:xfrm>
            <a:off x="3589020" y="2156306"/>
            <a:ext cx="8435340" cy="4095342"/>
          </a:xfrm>
        </p:spPr>
        <p:txBody>
          <a:bodyPr>
            <a:normAutofit fontScale="70000" lnSpcReduction="20000"/>
          </a:bodyPr>
          <a:lstStyle/>
          <a:p>
            <a:pPr marL="0" indent="0">
              <a:spcBef>
                <a:spcPts val="0"/>
              </a:spcBef>
              <a:buNone/>
            </a:pPr>
            <a:r>
              <a:rPr lang="en-US" sz="2400" dirty="0"/>
              <a:t>“With the warm glow and heavy drapery of Gilded Age salons as its inviting backdrop, Joy Callaway’s engaging period novel explores the timeless struggles women face in the creative and working world, and the price some are willing to pay to protect all they hold dear</a:t>
            </a:r>
            <a:r>
              <a:rPr lang="en-US" sz="2400" dirty="0" smtClean="0"/>
              <a:t>.”</a:t>
            </a:r>
          </a:p>
          <a:p>
            <a:pPr marL="0" indent="0">
              <a:spcBef>
                <a:spcPts val="0"/>
              </a:spcBef>
              <a:buNone/>
            </a:pPr>
            <a:endParaRPr lang="en-US" sz="600" dirty="0"/>
          </a:p>
          <a:p>
            <a:pPr marL="0" indent="0">
              <a:spcBef>
                <a:spcPts val="0"/>
              </a:spcBef>
              <a:buNone/>
            </a:pPr>
            <a:r>
              <a:rPr lang="en-US" sz="2400" dirty="0" smtClean="0"/>
              <a:t>—</a:t>
            </a:r>
            <a:r>
              <a:rPr lang="en-US" sz="2400" b="1" dirty="0"/>
              <a:t>Erika </a:t>
            </a:r>
            <a:r>
              <a:rPr lang="en-US" sz="2400" b="1" dirty="0" err="1"/>
              <a:t>Robuck</a:t>
            </a:r>
            <a:r>
              <a:rPr lang="en-US" sz="2400" dirty="0"/>
              <a:t>, a</a:t>
            </a:r>
            <a:r>
              <a:rPr lang="en-US" sz="2400" dirty="0" smtClean="0"/>
              <a:t>uthor </a:t>
            </a:r>
            <a:r>
              <a:rPr lang="en-US" sz="2400" dirty="0"/>
              <a:t>of Hemingway's Girl</a:t>
            </a:r>
          </a:p>
          <a:p>
            <a:pPr marL="0" indent="0">
              <a:spcBef>
                <a:spcPts val="0"/>
              </a:spcBef>
              <a:buNone/>
            </a:pPr>
            <a:endParaRPr lang="en-US" sz="2400" dirty="0"/>
          </a:p>
          <a:p>
            <a:pPr marL="0" indent="0">
              <a:spcBef>
                <a:spcPts val="0"/>
              </a:spcBef>
              <a:buNone/>
            </a:pPr>
            <a:endParaRPr lang="en-US" sz="2400" dirty="0"/>
          </a:p>
          <a:p>
            <a:pPr marL="0" indent="0">
              <a:spcBef>
                <a:spcPts val="0"/>
              </a:spcBef>
              <a:buNone/>
            </a:pPr>
            <a:r>
              <a:rPr lang="en-US" sz="2400" dirty="0"/>
              <a:t>With THE FIFTH AVENUE ARTISTS SOCIETY, debut author Joy Callaway paints a marvelously detailed portrait of Gilded Age New York, and in Ginny </a:t>
            </a:r>
            <a:r>
              <a:rPr lang="en-US" sz="2400" dirty="0" err="1"/>
              <a:t>Loftin</a:t>
            </a:r>
            <a:r>
              <a:rPr lang="en-US" sz="2400" dirty="0"/>
              <a:t>, inspired in part by the author’s own ancestor, she has created an affecting and appealing heroine. This is a delightful and memorable book</a:t>
            </a:r>
            <a:r>
              <a:rPr lang="en-US" sz="2400" dirty="0" smtClean="0"/>
              <a:t>.”   </a:t>
            </a:r>
            <a:r>
              <a:rPr lang="en-US" sz="2400" b="1" dirty="0"/>
              <a:t>— Jennifer Robson</a:t>
            </a:r>
            <a:r>
              <a:rPr lang="en-US" sz="2400" dirty="0"/>
              <a:t>, International bestselling author of Moonlight Over Paris</a:t>
            </a:r>
          </a:p>
          <a:p>
            <a:pPr marL="0" indent="0">
              <a:spcBef>
                <a:spcPts val="0"/>
              </a:spcBef>
              <a:buNone/>
            </a:pPr>
            <a:endParaRPr lang="en-US" sz="2400" dirty="0"/>
          </a:p>
          <a:p>
            <a:pPr marL="0" indent="0">
              <a:spcBef>
                <a:spcPts val="0"/>
              </a:spcBef>
              <a:buNone/>
            </a:pPr>
            <a:r>
              <a:rPr lang="en-US" sz="2400" dirty="0"/>
              <a:t>“[A] powerful debut. . . . Callaway paints an all too real portrait of the power of love to both create and destroy.… Readers will never see the twists around every corner. Beautifully written and solidly executed, Callaway’s novel will captivate historical and romance fans alike.”</a:t>
            </a:r>
          </a:p>
          <a:p>
            <a:pPr marL="0" indent="0">
              <a:spcBef>
                <a:spcPts val="0"/>
              </a:spcBef>
              <a:buNone/>
            </a:pPr>
            <a:r>
              <a:rPr lang="en-US" sz="2400" dirty="0"/>
              <a:t>   — </a:t>
            </a:r>
            <a:r>
              <a:rPr lang="en-US" sz="2400" b="1" dirty="0"/>
              <a:t>Library Journal</a:t>
            </a:r>
          </a:p>
          <a:p>
            <a:pPr marL="0" indent="0">
              <a:spcBef>
                <a:spcPts val="0"/>
              </a:spcBef>
              <a:buNone/>
            </a:pPr>
            <a:endParaRPr lang="en-US" sz="2400" dirty="0"/>
          </a:p>
          <a:p>
            <a:pPr marL="0" indent="0">
              <a:spcBef>
                <a:spcPts val="0"/>
              </a:spcBef>
              <a:buNone/>
            </a:pPr>
            <a:r>
              <a:rPr lang="en-US" sz="2400" dirty="0"/>
              <a:t>“Drawing on her own family history, first-time novelist Callaway melds romance, intrigue, and the pursuit of art together to create this engaging late-nineteenth-century story. Readers will enjoy cameos by Edith Wharton and Oscar Wilde, two writers who influenced her dramatization of the dangers of social climbing</a:t>
            </a:r>
            <a:r>
              <a:rPr lang="en-US" sz="2400" dirty="0" smtClean="0"/>
              <a:t>.”    </a:t>
            </a:r>
            <a:r>
              <a:rPr lang="en-US" sz="2400" b="1" dirty="0"/>
              <a:t>— Booklist</a:t>
            </a:r>
          </a:p>
        </p:txBody>
      </p:sp>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9286" y="1773223"/>
            <a:ext cx="3226000" cy="486150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2820857" y="7698201"/>
            <a:ext cx="768163" cy="707197"/>
          </a:xfrm>
          <a:prstGeom prst="rect">
            <a:avLst/>
          </a:prstGeom>
        </p:spPr>
      </p:pic>
    </p:spTree>
    <p:extLst>
      <p:ext uri="{BB962C8B-B14F-4D97-AF65-F5344CB8AC3E}">
        <p14:creationId xmlns:p14="http://schemas.microsoft.com/office/powerpoint/2010/main" val="457106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9395"/>
            <a:ext cx="12192000" cy="1325563"/>
          </a:xfrm>
        </p:spPr>
        <p:txBody>
          <a:bodyPr>
            <a:normAutofit fontScale="90000"/>
          </a:bodyPr>
          <a:lstStyle/>
          <a:p>
            <a:pPr algn="ctr"/>
            <a:r>
              <a:rPr lang="en-US" sz="4000" b="1" dirty="0"/>
              <a:t>Happy People Read and Drink Coffee </a:t>
            </a:r>
            <a:r>
              <a:rPr lang="en-US" sz="4000" dirty="0" smtClean="0"/>
              <a:t>by </a:t>
            </a:r>
            <a:r>
              <a:rPr lang="en-US" sz="4000" dirty="0"/>
              <a:t>Agnes Martin-</a:t>
            </a:r>
            <a:r>
              <a:rPr lang="en-US" sz="4000" dirty="0" err="1"/>
              <a:t>Lugand</a:t>
            </a:r>
            <a:r>
              <a:rPr lang="en-US" b="1" dirty="0" smtClean="0"/>
              <a:t/>
            </a:r>
            <a:br>
              <a:rPr lang="en-US" b="1" dirty="0" smtClean="0"/>
            </a:br>
            <a:r>
              <a:rPr lang="en-CA" sz="2800" dirty="0" err="1" smtClean="0"/>
              <a:t>HarperAvenue</a:t>
            </a:r>
            <a:r>
              <a:rPr lang="en-CA" sz="2800" dirty="0" smtClean="0"/>
              <a:t> | 9781443451000|PB| $19.99 | Fiction</a:t>
            </a:r>
            <a:br>
              <a:rPr lang="en-CA" sz="2800" dirty="0" smtClean="0"/>
            </a:br>
            <a:r>
              <a:rPr lang="en-CA" sz="2800" dirty="0" smtClean="0"/>
              <a:t>240 pp</a:t>
            </a:r>
            <a:r>
              <a:rPr lang="en-CA" sz="2800" dirty="0"/>
              <a:t>. </a:t>
            </a:r>
            <a:r>
              <a:rPr lang="en-CA" sz="2800" dirty="0" smtClean="0"/>
              <a:t>| May 2016</a:t>
            </a:r>
            <a:endParaRPr lang="en-US" sz="2800" dirty="0"/>
          </a:p>
        </p:txBody>
      </p:sp>
      <p:sp>
        <p:nvSpPr>
          <p:cNvPr id="3" name="Content Placeholder 2"/>
          <p:cNvSpPr>
            <a:spLocks noGrp="1"/>
          </p:cNvSpPr>
          <p:nvPr>
            <p:ph idx="1"/>
          </p:nvPr>
        </p:nvSpPr>
        <p:spPr>
          <a:xfrm>
            <a:off x="3589020" y="1825624"/>
            <a:ext cx="8435340" cy="4940935"/>
          </a:xfrm>
        </p:spPr>
        <p:txBody>
          <a:bodyPr>
            <a:normAutofit fontScale="92500"/>
          </a:bodyPr>
          <a:lstStyle/>
          <a:p>
            <a:pPr marL="0" indent="0">
              <a:lnSpc>
                <a:spcPct val="100000"/>
              </a:lnSpc>
              <a:spcBef>
                <a:spcPts val="0"/>
              </a:spcBef>
              <a:buNone/>
            </a:pPr>
            <a:r>
              <a:rPr lang="en-US" sz="2400" dirty="0"/>
              <a:t>“Profoundly moving and expertly told, Happy People confronts life’s most nightmarish tragedy with an unblinking examination. Diane’s journey to find meaning again is at once charming and heartbreaking, and I found myself pulling for her to seek out her next experience of love. The wisdom and magic in these pages will linger long after the book is closed</a:t>
            </a:r>
            <a:r>
              <a:rPr lang="en-US" sz="2400" dirty="0" smtClean="0"/>
              <a:t>.”—bestselling </a:t>
            </a:r>
            <a:r>
              <a:rPr lang="en-US" sz="2400" dirty="0"/>
              <a:t>author </a:t>
            </a:r>
            <a:r>
              <a:rPr lang="en-US" sz="2400" b="1" dirty="0"/>
              <a:t>Susan </a:t>
            </a:r>
            <a:r>
              <a:rPr lang="en-US" sz="2400" b="1" dirty="0" err="1" smtClean="0"/>
              <a:t>Wiggs</a:t>
            </a:r>
            <a:endParaRPr lang="en-US" sz="2400" b="1" dirty="0" smtClean="0"/>
          </a:p>
          <a:p>
            <a:pPr marL="0" indent="0">
              <a:lnSpc>
                <a:spcPct val="100000"/>
              </a:lnSpc>
              <a:spcBef>
                <a:spcPts val="0"/>
              </a:spcBef>
              <a:buNone/>
            </a:pPr>
            <a:endParaRPr lang="en-US" sz="2400" dirty="0" smtClean="0"/>
          </a:p>
          <a:p>
            <a:pPr marL="0" indent="0">
              <a:lnSpc>
                <a:spcPct val="100000"/>
              </a:lnSpc>
              <a:spcBef>
                <a:spcPts val="0"/>
              </a:spcBef>
              <a:buNone/>
            </a:pPr>
            <a:r>
              <a:rPr lang="en-US" sz="2400" dirty="0"/>
              <a:t>“Martin-</a:t>
            </a:r>
            <a:r>
              <a:rPr lang="en-US" sz="2400" dirty="0" err="1"/>
              <a:t>Lugand’s</a:t>
            </a:r>
            <a:r>
              <a:rPr lang="en-US" sz="2400" dirty="0"/>
              <a:t> sparse but emotionally forceful style, aided by Smith’s translation from the original French, catches the sweeter moments between two people embittered by loss</a:t>
            </a:r>
            <a:r>
              <a:rPr lang="en-US" sz="2400" dirty="0" smtClean="0"/>
              <a:t>.” </a:t>
            </a:r>
            <a:r>
              <a:rPr lang="en-US" sz="2400" b="1" dirty="0" smtClean="0"/>
              <a:t>— </a:t>
            </a:r>
            <a:r>
              <a:rPr lang="en-US" sz="2400" b="1" dirty="0" err="1"/>
              <a:t>Kirkus</a:t>
            </a:r>
            <a:endParaRPr lang="en-US" sz="2400" b="1" dirty="0"/>
          </a:p>
          <a:p>
            <a:pPr marL="0" indent="0">
              <a:lnSpc>
                <a:spcPct val="100000"/>
              </a:lnSpc>
              <a:spcBef>
                <a:spcPts val="0"/>
              </a:spcBef>
              <a:buNone/>
            </a:pPr>
            <a:endParaRPr lang="en-US" sz="2400" dirty="0"/>
          </a:p>
          <a:p>
            <a:pPr marL="0" indent="0">
              <a:lnSpc>
                <a:spcPct val="100000"/>
              </a:lnSpc>
              <a:spcBef>
                <a:spcPts val="0"/>
              </a:spcBef>
              <a:buNone/>
            </a:pPr>
            <a:r>
              <a:rPr lang="en-US" sz="2400" dirty="0"/>
              <a:t>“A heartbreaking story of love and loss that will twist readers up in knots. . . Essential for any foreign literature or women's fiction collection.” —</a:t>
            </a:r>
            <a:r>
              <a:rPr lang="en-US" sz="2400" b="1" dirty="0"/>
              <a:t>Library Journal</a:t>
            </a:r>
          </a:p>
          <a:p>
            <a:pPr marL="0" indent="0" algn="ctr">
              <a:lnSpc>
                <a:spcPct val="100000"/>
              </a:lnSpc>
              <a:spcBef>
                <a:spcPts val="0"/>
              </a:spcBef>
              <a:buNone/>
            </a:pPr>
            <a:endParaRPr lang="en-US" sz="2400" dirty="0"/>
          </a:p>
          <a:p>
            <a:pPr marL="0" indent="0" algn="r">
              <a:buNone/>
            </a:pPr>
            <a:endParaRPr lang="en-US" sz="2400" i="1" dirty="0" smtClean="0"/>
          </a:p>
        </p:txBody>
      </p:sp>
      <p:pic>
        <p:nvPicPr>
          <p:cNvPr id="471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70702" y="1891598"/>
            <a:ext cx="3243168" cy="4624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37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9395"/>
            <a:ext cx="12192000" cy="1325563"/>
          </a:xfrm>
        </p:spPr>
        <p:txBody>
          <a:bodyPr>
            <a:normAutofit fontScale="90000"/>
          </a:bodyPr>
          <a:lstStyle/>
          <a:p>
            <a:pPr algn="ctr"/>
            <a:r>
              <a:rPr lang="en-US" b="1" dirty="0"/>
              <a:t>The Hating Game </a:t>
            </a:r>
            <a:r>
              <a:rPr lang="en-US" dirty="0"/>
              <a:t>by Sally Thorne</a:t>
            </a:r>
            <a:r>
              <a:rPr lang="en-US" dirty="0" smtClean="0"/>
              <a:t/>
            </a:r>
            <a:br>
              <a:rPr lang="en-US" dirty="0" smtClean="0"/>
            </a:br>
            <a:r>
              <a:rPr lang="en-CA" sz="2800" dirty="0"/>
              <a:t>William Morrow Paperbacks | </a:t>
            </a:r>
            <a:r>
              <a:rPr lang="en-CA" sz="2800" dirty="0" smtClean="0"/>
              <a:t>9780062439598 | PB | $18.50 </a:t>
            </a:r>
            <a:br>
              <a:rPr lang="en-CA" sz="2800" dirty="0" smtClean="0"/>
            </a:br>
            <a:r>
              <a:rPr lang="en-CA" sz="2800" dirty="0" smtClean="0"/>
              <a:t>Fiction </a:t>
            </a:r>
            <a:r>
              <a:rPr lang="en-CA" sz="2800" dirty="0"/>
              <a:t>/ Contemporary </a:t>
            </a:r>
            <a:r>
              <a:rPr lang="en-CA" sz="2800" dirty="0" smtClean="0"/>
              <a:t>Women | 384 pp</a:t>
            </a:r>
            <a:r>
              <a:rPr lang="en-CA" sz="2800" dirty="0"/>
              <a:t>. </a:t>
            </a:r>
            <a:r>
              <a:rPr lang="en-CA" sz="2800" dirty="0" smtClean="0"/>
              <a:t>| August 2016</a:t>
            </a:r>
            <a:endParaRPr lang="en-US" sz="2800" dirty="0"/>
          </a:p>
        </p:txBody>
      </p:sp>
      <p:sp>
        <p:nvSpPr>
          <p:cNvPr id="3" name="Content Placeholder 2"/>
          <p:cNvSpPr>
            <a:spLocks noGrp="1"/>
          </p:cNvSpPr>
          <p:nvPr>
            <p:ph idx="1"/>
          </p:nvPr>
        </p:nvSpPr>
        <p:spPr>
          <a:xfrm>
            <a:off x="932507" y="2605129"/>
            <a:ext cx="4602178" cy="2184155"/>
          </a:xfrm>
        </p:spPr>
        <p:txBody>
          <a:bodyPr>
            <a:normAutofit/>
          </a:bodyPr>
          <a:lstStyle/>
          <a:p>
            <a:pPr marL="0" indent="0">
              <a:buNone/>
            </a:pPr>
            <a:r>
              <a:rPr lang="en-US" sz="2400" i="1" dirty="0"/>
              <a:t>“</a:t>
            </a:r>
            <a:r>
              <a:rPr lang="en-US" sz="2400" dirty="0"/>
              <a:t>A brilliant, biting, hilarious new voice. THE HATING GAME will take the rom-com world by storm. One of the best I’ve read, ever.” </a:t>
            </a:r>
            <a:r>
              <a:rPr lang="en-US" sz="2400" i="1" dirty="0" smtClean="0"/>
              <a:t>— </a:t>
            </a:r>
            <a:r>
              <a:rPr lang="en-US" sz="2400" b="1" i="1" dirty="0" err="1"/>
              <a:t>Kristan</a:t>
            </a:r>
            <a:r>
              <a:rPr lang="en-US" sz="2400" b="1" i="1" dirty="0"/>
              <a:t> Higgin</a:t>
            </a:r>
            <a:r>
              <a:rPr lang="en-US" sz="2400" i="1" dirty="0"/>
              <a:t>s, </a:t>
            </a:r>
            <a:r>
              <a:rPr lang="en-US" sz="2400" i="1" dirty="0" smtClean="0"/>
              <a:t>bestselling </a:t>
            </a:r>
            <a:r>
              <a:rPr lang="en-US" sz="2400" i="1" dirty="0"/>
              <a:t>author</a:t>
            </a:r>
            <a:endParaRPr lang="en-US" sz="2400" i="1" dirty="0" smtClean="0"/>
          </a:p>
        </p:txBody>
      </p:sp>
      <p:pic>
        <p:nvPicPr>
          <p:cNvPr id="4710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6000" y="1651646"/>
            <a:ext cx="3243168" cy="4887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807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9395"/>
            <a:ext cx="12192000" cy="1325563"/>
          </a:xfrm>
        </p:spPr>
        <p:txBody>
          <a:bodyPr>
            <a:normAutofit fontScale="90000"/>
          </a:bodyPr>
          <a:lstStyle/>
          <a:p>
            <a:pPr algn="ctr"/>
            <a:r>
              <a:rPr lang="en-US" b="1" dirty="0"/>
              <a:t>Missing, Presumed </a:t>
            </a:r>
            <a:r>
              <a:rPr lang="en-US" dirty="0"/>
              <a:t>by Susie Steiner</a:t>
            </a:r>
            <a:r>
              <a:rPr lang="en-US" dirty="0" smtClean="0"/>
              <a:t/>
            </a:r>
            <a:br>
              <a:rPr lang="en-US" dirty="0" smtClean="0"/>
            </a:br>
            <a:r>
              <a:rPr lang="en-CA" sz="2800" dirty="0"/>
              <a:t>HarperCollins </a:t>
            </a:r>
            <a:r>
              <a:rPr lang="en-CA" sz="2800" dirty="0" smtClean="0"/>
              <a:t>Canada | 9781443450508 | PB | $22.99 | Fiction/Thriller</a:t>
            </a:r>
            <a:br>
              <a:rPr lang="en-CA" sz="2800" dirty="0" smtClean="0"/>
            </a:br>
            <a:r>
              <a:rPr lang="en-CA" sz="2800" dirty="0" smtClean="0"/>
              <a:t>416 pp</a:t>
            </a:r>
            <a:r>
              <a:rPr lang="en-CA" sz="2800" dirty="0"/>
              <a:t>. </a:t>
            </a:r>
            <a:r>
              <a:rPr lang="en-CA" sz="2800" dirty="0" smtClean="0"/>
              <a:t>| July 2016</a:t>
            </a:r>
            <a:endParaRPr lang="en-US" sz="2800" dirty="0"/>
          </a:p>
        </p:txBody>
      </p:sp>
      <p:sp>
        <p:nvSpPr>
          <p:cNvPr id="3" name="Content Placeholder 2"/>
          <p:cNvSpPr>
            <a:spLocks noGrp="1"/>
          </p:cNvSpPr>
          <p:nvPr>
            <p:ph idx="1"/>
          </p:nvPr>
        </p:nvSpPr>
        <p:spPr>
          <a:xfrm>
            <a:off x="3589020" y="1825624"/>
            <a:ext cx="8435340" cy="4940935"/>
          </a:xfrm>
        </p:spPr>
        <p:txBody>
          <a:bodyPr>
            <a:normAutofit/>
          </a:bodyPr>
          <a:lstStyle/>
          <a:p>
            <a:pPr marL="0" indent="0" algn="ctr">
              <a:buNone/>
            </a:pPr>
            <a:r>
              <a:rPr lang="en-US" sz="2400" dirty="0"/>
              <a:t>"Gripping, authentic, funny and moving, MISSING, PRESUMED hits the sweet spot between literary and crime fiction. The plot is gripping, with a twist that knocked me sideways…. More than that, the characters became dear friends over the course of the book. I'm already looking forward to the next one."</a:t>
            </a:r>
          </a:p>
          <a:p>
            <a:pPr marL="0" indent="0" algn="r">
              <a:buNone/>
            </a:pPr>
            <a:r>
              <a:rPr lang="en-US" sz="2400" dirty="0"/>
              <a:t>—Erin Kelly, author of THE POISON TREE</a:t>
            </a:r>
          </a:p>
          <a:p>
            <a:pPr marL="0" indent="0" algn="ctr">
              <a:buNone/>
            </a:pPr>
            <a:endParaRPr lang="en-US" sz="2400" dirty="0"/>
          </a:p>
          <a:p>
            <a:pPr marL="0" indent="0" algn="ctr">
              <a:buNone/>
            </a:pPr>
            <a:r>
              <a:rPr lang="en-US" sz="2400" dirty="0"/>
              <a:t>"Within a chapter, DS </a:t>
            </a:r>
            <a:r>
              <a:rPr lang="en-US" sz="2400" dirty="0" err="1"/>
              <a:t>Manon</a:t>
            </a:r>
            <a:r>
              <a:rPr lang="en-US" sz="2400" dirty="0"/>
              <a:t> Bradshaw announces herself as a detective to follow through books and books to come. A treat in store for those who love their crime fiction rich in psychology, beautifully written and laced with dark </a:t>
            </a:r>
            <a:r>
              <a:rPr lang="en-US" sz="2400" dirty="0" err="1"/>
              <a:t>humour</a:t>
            </a:r>
            <a:r>
              <a:rPr lang="en-US" sz="2400" dirty="0"/>
              <a:t>. Dive in."</a:t>
            </a:r>
          </a:p>
          <a:p>
            <a:pPr marL="0" indent="0" algn="r">
              <a:buNone/>
            </a:pPr>
            <a:r>
              <a:rPr lang="en-US" sz="2400" dirty="0"/>
              <a:t>—Lucie Whitehouse, author of BEFORE WE MET</a:t>
            </a:r>
          </a:p>
        </p:txBody>
      </p:sp>
      <p:pic>
        <p:nvPicPr>
          <p:cNvPr id="471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81908" y="1754591"/>
            <a:ext cx="3220756" cy="4898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506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9395"/>
            <a:ext cx="12192000" cy="1325563"/>
          </a:xfrm>
        </p:spPr>
        <p:txBody>
          <a:bodyPr>
            <a:normAutofit fontScale="90000"/>
          </a:bodyPr>
          <a:lstStyle/>
          <a:p>
            <a:pPr algn="ctr"/>
            <a:r>
              <a:rPr lang="en-US" b="1" dirty="0"/>
              <a:t>Smoke </a:t>
            </a:r>
            <a:r>
              <a:rPr lang="en-US" dirty="0"/>
              <a:t>by Dan </a:t>
            </a:r>
            <a:r>
              <a:rPr lang="en-US" dirty="0" err="1"/>
              <a:t>Vyleta</a:t>
            </a:r>
            <a:r>
              <a:rPr lang="en-US" dirty="0"/>
              <a:t> </a:t>
            </a:r>
            <a:r>
              <a:rPr lang="en-US" dirty="0" smtClean="0"/>
              <a:t/>
            </a:r>
            <a:br>
              <a:rPr lang="en-US" dirty="0" smtClean="0"/>
            </a:br>
            <a:r>
              <a:rPr lang="en-CA" sz="2800" dirty="0"/>
              <a:t>HarperCollins </a:t>
            </a:r>
            <a:r>
              <a:rPr lang="en-CA" sz="2800" dirty="0" smtClean="0"/>
              <a:t>Canada </a:t>
            </a:r>
            <a:r>
              <a:rPr lang="en-CA" sz="2800" dirty="0"/>
              <a:t>| </a:t>
            </a:r>
            <a:r>
              <a:rPr lang="en-CA" sz="2800" dirty="0" smtClean="0"/>
              <a:t>9781443440677 | HC | $29.99 </a:t>
            </a:r>
            <a:br>
              <a:rPr lang="en-CA" sz="2800" dirty="0" smtClean="0"/>
            </a:br>
            <a:r>
              <a:rPr lang="en-CA" sz="2800" dirty="0" smtClean="0"/>
              <a:t>Fiction/Literary/Fantasy |</a:t>
            </a:r>
            <a:r>
              <a:rPr lang="en-CA" sz="2800" dirty="0"/>
              <a:t> </a:t>
            </a:r>
            <a:r>
              <a:rPr lang="en-CA" sz="2800" dirty="0" smtClean="0"/>
              <a:t>448 pp</a:t>
            </a:r>
            <a:r>
              <a:rPr lang="en-CA" sz="2800" dirty="0"/>
              <a:t>. </a:t>
            </a:r>
            <a:r>
              <a:rPr lang="en-CA" sz="2800" dirty="0" smtClean="0"/>
              <a:t>| May 2016</a:t>
            </a:r>
            <a:endParaRPr lang="en-US" sz="2800" dirty="0"/>
          </a:p>
        </p:txBody>
      </p:sp>
      <p:sp>
        <p:nvSpPr>
          <p:cNvPr id="3" name="Content Placeholder 2"/>
          <p:cNvSpPr>
            <a:spLocks noGrp="1"/>
          </p:cNvSpPr>
          <p:nvPr>
            <p:ph idx="1"/>
          </p:nvPr>
        </p:nvSpPr>
        <p:spPr>
          <a:xfrm>
            <a:off x="3589020" y="1825624"/>
            <a:ext cx="8435340" cy="4940935"/>
          </a:xfrm>
        </p:spPr>
        <p:txBody>
          <a:bodyPr>
            <a:noAutofit/>
          </a:bodyPr>
          <a:lstStyle/>
          <a:p>
            <a:pPr marL="0" indent="0" algn="ctr">
              <a:lnSpc>
                <a:spcPct val="110000"/>
              </a:lnSpc>
              <a:spcBef>
                <a:spcPts val="0"/>
              </a:spcBef>
              <a:buNone/>
            </a:pPr>
            <a:r>
              <a:rPr lang="en-US" sz="2200" dirty="0"/>
              <a:t>“[A] fiercely inventive </a:t>
            </a:r>
            <a:r>
              <a:rPr lang="en-US" sz="2200" dirty="0" smtClean="0"/>
              <a:t>novel…</a:t>
            </a:r>
            <a:r>
              <a:rPr lang="en-US" sz="2200" dirty="0" err="1" smtClean="0"/>
              <a:t>Vyleta’s</a:t>
            </a:r>
            <a:r>
              <a:rPr lang="en-US" sz="2200" dirty="0" smtClean="0"/>
              <a:t> </a:t>
            </a:r>
            <a:r>
              <a:rPr lang="en-US" sz="2200" dirty="0"/>
              <a:t>bold concept and compelling </a:t>
            </a:r>
            <a:endParaRPr lang="en-US" sz="2200" dirty="0" smtClean="0"/>
          </a:p>
          <a:p>
            <a:pPr marL="0" indent="0" algn="ctr">
              <a:lnSpc>
                <a:spcPct val="110000"/>
              </a:lnSpc>
              <a:spcBef>
                <a:spcPts val="0"/>
              </a:spcBef>
              <a:buNone/>
            </a:pPr>
            <a:r>
              <a:rPr lang="en-US" sz="2200" dirty="0" smtClean="0"/>
              <a:t>blend </a:t>
            </a:r>
            <a:r>
              <a:rPr lang="en-US" sz="2200" dirty="0"/>
              <a:t>of history and fantasy offer a provocative reflection </a:t>
            </a:r>
            <a:endParaRPr lang="en-US" sz="2200" dirty="0" smtClean="0"/>
          </a:p>
          <a:p>
            <a:pPr marL="0" indent="0" algn="ctr">
              <a:lnSpc>
                <a:spcPct val="110000"/>
              </a:lnSpc>
              <a:spcBef>
                <a:spcPts val="0"/>
              </a:spcBef>
              <a:buNone/>
            </a:pPr>
            <a:r>
              <a:rPr lang="en-US" sz="2200" dirty="0" smtClean="0"/>
              <a:t>on </a:t>
            </a:r>
            <a:r>
              <a:rPr lang="en-US" sz="2200" dirty="0"/>
              <a:t>the nature of evil, power, belief, and love. </a:t>
            </a:r>
            <a:endParaRPr lang="en-US" sz="2200" dirty="0" smtClean="0"/>
          </a:p>
          <a:p>
            <a:pPr marL="0" indent="0" algn="ctr">
              <a:lnSpc>
                <a:spcPct val="110000"/>
              </a:lnSpc>
              <a:spcBef>
                <a:spcPts val="0"/>
              </a:spcBef>
              <a:buNone/>
            </a:pPr>
            <a:r>
              <a:rPr lang="en-US" sz="2200" dirty="0" smtClean="0"/>
              <a:t>Dickensian in </a:t>
            </a:r>
            <a:r>
              <a:rPr lang="en-US" sz="2200" dirty="0"/>
              <a:t>its imaginative scope and atmosphere.” </a:t>
            </a:r>
          </a:p>
          <a:p>
            <a:pPr marL="0" indent="0" algn="r">
              <a:lnSpc>
                <a:spcPct val="110000"/>
              </a:lnSpc>
              <a:spcBef>
                <a:spcPts val="0"/>
              </a:spcBef>
              <a:buNone/>
            </a:pPr>
            <a:r>
              <a:rPr lang="en-US" sz="2200" dirty="0"/>
              <a:t>—Publishers </a:t>
            </a:r>
            <a:r>
              <a:rPr lang="en-US" sz="2200" dirty="0" smtClean="0"/>
              <a:t>Weekly     review</a:t>
            </a:r>
            <a:endParaRPr lang="en-US" sz="2200" dirty="0"/>
          </a:p>
          <a:p>
            <a:pPr marL="0" indent="0" algn="ctr">
              <a:lnSpc>
                <a:spcPct val="110000"/>
              </a:lnSpc>
              <a:spcBef>
                <a:spcPts val="0"/>
              </a:spcBef>
              <a:buNone/>
            </a:pPr>
            <a:endParaRPr lang="en-US" sz="800" dirty="0" smtClean="0"/>
          </a:p>
          <a:p>
            <a:pPr marL="0" indent="0" algn="ctr">
              <a:lnSpc>
                <a:spcPct val="110000"/>
              </a:lnSpc>
              <a:spcBef>
                <a:spcPts val="0"/>
              </a:spcBef>
              <a:buNone/>
            </a:pPr>
            <a:r>
              <a:rPr lang="en-US" sz="2200" dirty="0" smtClean="0"/>
              <a:t>“</a:t>
            </a:r>
            <a:r>
              <a:rPr lang="en-US" sz="2200" dirty="0"/>
              <a:t>Full of otherworldly adventure yet chilling in its realism, </a:t>
            </a:r>
            <a:r>
              <a:rPr lang="en-US" sz="2200" dirty="0" err="1"/>
              <a:t>Smokelures</a:t>
            </a:r>
            <a:r>
              <a:rPr lang="en-US" sz="2200" dirty="0"/>
              <a:t> readers into considering these questions about society and ourselves.” </a:t>
            </a:r>
          </a:p>
          <a:p>
            <a:pPr marL="0" indent="0" algn="r">
              <a:lnSpc>
                <a:spcPct val="110000"/>
              </a:lnSpc>
              <a:spcBef>
                <a:spcPts val="0"/>
              </a:spcBef>
              <a:buNone/>
            </a:pPr>
            <a:r>
              <a:rPr lang="en-US" sz="2200" dirty="0"/>
              <a:t>—Booklist </a:t>
            </a:r>
            <a:r>
              <a:rPr lang="en-US" sz="2200" dirty="0" smtClean="0"/>
              <a:t>    review</a:t>
            </a:r>
            <a:endParaRPr lang="en-US" sz="2200" dirty="0"/>
          </a:p>
          <a:p>
            <a:pPr marL="0" indent="0" algn="ctr">
              <a:lnSpc>
                <a:spcPct val="110000"/>
              </a:lnSpc>
              <a:spcBef>
                <a:spcPts val="0"/>
              </a:spcBef>
              <a:buNone/>
            </a:pPr>
            <a:endParaRPr lang="en-US" sz="800" dirty="0" smtClean="0"/>
          </a:p>
          <a:p>
            <a:pPr marL="0" indent="0" algn="ctr">
              <a:lnSpc>
                <a:spcPct val="110000"/>
              </a:lnSpc>
              <a:spcBef>
                <a:spcPts val="0"/>
              </a:spcBef>
              <a:buNone/>
            </a:pPr>
            <a:r>
              <a:rPr lang="en-US" sz="2200" dirty="0" smtClean="0"/>
              <a:t>“</a:t>
            </a:r>
            <a:r>
              <a:rPr lang="en-US" sz="2200" dirty="0"/>
              <a:t>The novel’s sumptuous, irresistible narrative--filled with plenty of twists and turns and imagination--will satisfy any reader. </a:t>
            </a:r>
            <a:r>
              <a:rPr lang="en-US" sz="2200" dirty="0" smtClean="0"/>
              <a:t> A </a:t>
            </a:r>
            <a:r>
              <a:rPr lang="en-US" sz="2200" dirty="0"/>
              <a:t>terrific, suspenseful tale.” </a:t>
            </a:r>
          </a:p>
          <a:p>
            <a:pPr marL="0" indent="0" algn="r">
              <a:lnSpc>
                <a:spcPct val="110000"/>
              </a:lnSpc>
              <a:spcBef>
                <a:spcPts val="0"/>
              </a:spcBef>
              <a:buNone/>
            </a:pPr>
            <a:r>
              <a:rPr lang="en-US" sz="2200" dirty="0"/>
              <a:t>—</a:t>
            </a:r>
            <a:r>
              <a:rPr lang="en-US" sz="2200" dirty="0" err="1"/>
              <a:t>Kirkus</a:t>
            </a:r>
            <a:r>
              <a:rPr lang="en-US" sz="2200" dirty="0"/>
              <a:t> Reviews</a:t>
            </a:r>
          </a:p>
        </p:txBody>
      </p:sp>
      <p:pic>
        <p:nvPicPr>
          <p:cNvPr id="4710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70702" y="1799167"/>
            <a:ext cx="3243168" cy="480961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rot="18116501" flipH="1">
            <a:off x="304769" y="3850376"/>
            <a:ext cx="704932" cy="707197"/>
          </a:xfrm>
          <a:prstGeom prst="rect">
            <a:avLst/>
          </a:prstGeom>
        </p:spPr>
      </p:pic>
      <p:pic>
        <p:nvPicPr>
          <p:cNvPr id="5" name="Picture 4"/>
          <p:cNvPicPr>
            <a:picLocks noChangeAspect="1"/>
          </p:cNvPicPr>
          <p:nvPr/>
        </p:nvPicPr>
        <p:blipFill>
          <a:blip r:embed="rId4"/>
          <a:stretch>
            <a:fillRect/>
          </a:stretch>
        </p:blipFill>
        <p:spPr>
          <a:xfrm>
            <a:off x="10916323" y="4690146"/>
            <a:ext cx="201185" cy="195089"/>
          </a:xfrm>
          <a:prstGeom prst="rect">
            <a:avLst/>
          </a:prstGeom>
        </p:spPr>
      </p:pic>
      <p:pic>
        <p:nvPicPr>
          <p:cNvPr id="6" name="Picture 5"/>
          <p:cNvPicPr>
            <a:picLocks noChangeAspect="1"/>
          </p:cNvPicPr>
          <p:nvPr/>
        </p:nvPicPr>
        <p:blipFill>
          <a:blip r:embed="rId4"/>
          <a:stretch>
            <a:fillRect/>
          </a:stretch>
        </p:blipFill>
        <p:spPr>
          <a:xfrm>
            <a:off x="10916324" y="3450521"/>
            <a:ext cx="201185" cy="195089"/>
          </a:xfrm>
          <a:prstGeom prst="rect">
            <a:avLst/>
          </a:prstGeom>
        </p:spPr>
      </p:pic>
    </p:spTree>
    <p:extLst>
      <p:ext uri="{BB962C8B-B14F-4D97-AF65-F5344CB8AC3E}">
        <p14:creationId xmlns:p14="http://schemas.microsoft.com/office/powerpoint/2010/main" val="19117070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1907</TotalTime>
  <Words>1777</Words>
  <Application>Microsoft Office PowerPoint</Application>
  <PresentationFormat>Widescreen</PresentationFormat>
  <Paragraphs>87</Paragraphs>
  <Slides>16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Alberta Library Conference Adult Books Spring | Summer</vt:lpstr>
      <vt:lpstr>PowerPoint Presentation</vt:lpstr>
      <vt:lpstr>The Bones of Paradise by Jonis Agee William Morrow | 9780062413475| HC | $31.99 | Fiction/Literary 432 pp. | August 2016</vt:lpstr>
      <vt:lpstr>The Curious Charms of Arthur Pepper by Phaedra Patrick Mira| 9780778319337| HC | $27.99 | Fiction/Literary 366 pp. | May 2016</vt:lpstr>
      <vt:lpstr>The Fifth Avenue Artists Society by Joy Callaway Harper Paperbacks| 9780062391612| PB | $19.99 | Fiction/Historical 368 pp. | May 2016</vt:lpstr>
      <vt:lpstr>Happy People Read and Drink Coffee by Agnes Martin-Lugand HarperAvenue | 9781443451000|PB| $19.99 | Fiction 240 pp. | May 2016</vt:lpstr>
      <vt:lpstr>The Hating Game by Sally Thorne William Morrow Paperbacks | 9780062439598 | PB | $18.50  Fiction / Contemporary Women | 384 pp. | August 2016</vt:lpstr>
      <vt:lpstr>Missing, Presumed by Susie Steiner HarperCollins Canada | 9781443450508 | PB | $22.99 | Fiction/Thriller 416 pp. | July 2016</vt:lpstr>
      <vt:lpstr>Smoke by Dan Vyleta  HarperCollins Canada | 9781443440677 | HC | $29.99  Fiction/Literary/Fantasy | 448 pp. | May 2016</vt:lpstr>
      <vt:lpstr>The Summer Guest by Alison Anderson HarperCollins Canada | 9781443446808 | HC | $29.99 Fiction | 452 pp. | May 2016</vt:lpstr>
      <vt:lpstr>PowerPoint Presentation</vt:lpstr>
      <vt:lpstr>Brown by Kamal Al-Solaylee HarperCollins Canada | 9781443441438| HC | $29.99  Social Science | 288 pp. | May 2016</vt:lpstr>
      <vt:lpstr>It’s Okay to Laugh (Crying is Cool Too) by Nora McInerny Purmort William Morrow | 9780062419378| HC | $31.99  Memoir | 288 pp. | May 2016</vt:lpstr>
      <vt:lpstr>Shanghai Grand by Taras Grescoe HarperCollins Canada | 9781443425537 | HC| $29.99  History | 352 pp. | June 2016</vt:lpstr>
      <vt:lpstr>The Underdogs by Melissa Fay Greene Ecco | 9780062218513 | HC | $34.99  Pets/Dogs | 352 pp. | May 2016</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Robinson, Olivia</dc:creator>
  <cp:lastModifiedBy>Steele, Rosalyn</cp:lastModifiedBy>
  <cp:revision>188</cp:revision>
  <dcterms:created xsi:type="dcterms:W3CDTF">2015-08-24T13:10:45Z</dcterms:created>
  <dcterms:modified xsi:type="dcterms:W3CDTF">2016-04-29T13:19:43Z</dcterms:modified>
</cp:coreProperties>
</file>