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256" r:id="rId3"/>
    <p:sldId id="286" r:id="rId4"/>
    <p:sldId id="290" r:id="rId5"/>
    <p:sldId id="257" r:id="rId6"/>
    <p:sldId id="259" r:id="rId7"/>
    <p:sldId id="279" r:id="rId8"/>
    <p:sldId id="278" r:id="rId9"/>
    <p:sldId id="282" r:id="rId10"/>
    <p:sldId id="284" r:id="rId11"/>
    <p:sldId id="269" r:id="rId12"/>
    <p:sldId id="260" r:id="rId13"/>
    <p:sldId id="264" r:id="rId14"/>
    <p:sldId id="274" r:id="rId15"/>
    <p:sldId id="275" r:id="rId16"/>
    <p:sldId id="276" r:id="rId17"/>
    <p:sldId id="281" r:id="rId18"/>
    <p:sldId id="277" r:id="rId19"/>
    <p:sldId id="287" r:id="rId20"/>
    <p:sldId id="270" r:id="rId21"/>
    <p:sldId id="280" r:id="rId22"/>
    <p:sldId id="271" r:id="rId23"/>
    <p:sldId id="285" r:id="rId24"/>
    <p:sldId id="288"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95" autoAdjust="0"/>
    <p:restoredTop sz="94660"/>
  </p:normalViewPr>
  <p:slideViewPr>
    <p:cSldViewPr snapToGrid="0">
      <p:cViewPr varScale="1">
        <p:scale>
          <a:sx n="72" d="100"/>
          <a:sy n="72" d="100"/>
        </p:scale>
        <p:origin x="360" y="66"/>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Noted Improvements after</a:t>
            </a:r>
            <a:r>
              <a:rPr lang="en-US" baseline="0" dirty="0" smtClean="0"/>
              <a:t> 15-min Yoga Break</a:t>
            </a:r>
            <a:endParaRPr lang="en-US" dirty="0"/>
          </a:p>
        </c:rich>
      </c:tx>
      <c:layout/>
      <c:overlay val="0"/>
    </c:title>
    <c:autoTitleDeleted val="0"/>
    <c:plotArea>
      <c:layout>
        <c:manualLayout>
          <c:layoutTarget val="inner"/>
          <c:xMode val="edge"/>
          <c:yMode val="edge"/>
          <c:x val="0.314683147450737"/>
          <c:y val="0.21251054072316203"/>
          <c:w val="0.60279668472210601"/>
          <c:h val="0.68502657263947131"/>
        </c:manualLayout>
      </c:layout>
      <c:barChart>
        <c:barDir val="bar"/>
        <c:grouping val="clustered"/>
        <c:varyColors val="0"/>
        <c:ser>
          <c:idx val="0"/>
          <c:order val="0"/>
          <c:tx>
            <c:strRef>
              <c:f>Sheet1!$B$1</c:f>
              <c:strCache>
                <c:ptCount val="1"/>
                <c:pt idx="0">
                  <c:v>Series 1</c:v>
                </c:pt>
              </c:strCache>
            </c:strRef>
          </c:tx>
          <c:spPr>
            <a:solidFill>
              <a:srgbClr val="92D050"/>
            </a:solidFill>
          </c:spPr>
          <c:invertIfNegative val="0"/>
          <c:cat>
            <c:strRef>
              <c:f>Sheet1!$A$2:$A$6</c:f>
              <c:strCache>
                <c:ptCount val="5"/>
                <c:pt idx="0">
                  <c:v>More mindful</c:v>
                </c:pt>
                <c:pt idx="1">
                  <c:v>More energy</c:v>
                </c:pt>
                <c:pt idx="2">
                  <c:v>More grounded</c:v>
                </c:pt>
                <c:pt idx="3">
                  <c:v>More focused</c:v>
                </c:pt>
                <c:pt idx="4">
                  <c:v>More connected </c:v>
                </c:pt>
              </c:strCache>
            </c:strRef>
          </c:cat>
          <c:val>
            <c:numRef>
              <c:f>Sheet1!$B$2:$B$6</c:f>
              <c:numCache>
                <c:formatCode>0%</c:formatCode>
                <c:ptCount val="5"/>
                <c:pt idx="0">
                  <c:v>0.43000000000000005</c:v>
                </c:pt>
                <c:pt idx="1">
                  <c:v>0.56999999999999995</c:v>
                </c:pt>
                <c:pt idx="2">
                  <c:v>0.71000000000000008</c:v>
                </c:pt>
                <c:pt idx="3">
                  <c:v>1</c:v>
                </c:pt>
                <c:pt idx="4">
                  <c:v>0.56999999999999995</c:v>
                </c:pt>
              </c:numCache>
            </c:numRef>
          </c:val>
        </c:ser>
        <c:dLbls>
          <c:showLegendKey val="0"/>
          <c:showVal val="0"/>
          <c:showCatName val="0"/>
          <c:showSerName val="0"/>
          <c:showPercent val="0"/>
          <c:showBubbleSize val="0"/>
        </c:dLbls>
        <c:gapWidth val="150"/>
        <c:axId val="245805744"/>
        <c:axId val="245802384"/>
      </c:barChart>
      <c:catAx>
        <c:axId val="245805744"/>
        <c:scaling>
          <c:orientation val="minMax"/>
        </c:scaling>
        <c:delete val="0"/>
        <c:axPos val="l"/>
        <c:numFmt formatCode="General" sourceLinked="0"/>
        <c:majorTickMark val="out"/>
        <c:minorTickMark val="none"/>
        <c:tickLblPos val="nextTo"/>
        <c:crossAx val="245802384"/>
        <c:crosses val="autoZero"/>
        <c:auto val="1"/>
        <c:lblAlgn val="ctr"/>
        <c:lblOffset val="100"/>
        <c:noMultiLvlLbl val="0"/>
      </c:catAx>
      <c:valAx>
        <c:axId val="245802384"/>
        <c:scaling>
          <c:orientation val="minMax"/>
          <c:max val="1"/>
        </c:scaling>
        <c:delete val="0"/>
        <c:axPos val="b"/>
        <c:majorGridlines/>
        <c:numFmt formatCode="0%" sourceLinked="1"/>
        <c:majorTickMark val="out"/>
        <c:minorTickMark val="none"/>
        <c:tickLblPos val="nextTo"/>
        <c:crossAx val="2458057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DDEAAE-DE55-45A3-A4F7-3874E0140D37}" type="doc">
      <dgm:prSet loTypeId="urn:microsoft.com/office/officeart/2009/3/layout/StepUpProcess" loCatId="process" qsTypeId="urn:microsoft.com/office/officeart/2005/8/quickstyle/simple1" qsCatId="simple" csTypeId="urn:microsoft.com/office/officeart/2005/8/colors/colorful1#1" csCatId="colorful" phldr="1"/>
      <dgm:spPr/>
      <dgm:t>
        <a:bodyPr/>
        <a:lstStyle/>
        <a:p>
          <a:endParaRPr lang="en-US"/>
        </a:p>
      </dgm:t>
    </dgm:pt>
    <dgm:pt modelId="{E4D23657-D1E8-4B22-974B-8DC90813F51B}">
      <dgm:prSet phldrT="[Text]"/>
      <dgm:spPr/>
      <dgm:t>
        <a:bodyPr/>
        <a:lstStyle/>
        <a:p>
          <a:r>
            <a:rPr lang="en-US" dirty="0" smtClean="0"/>
            <a:t>Infancy: </a:t>
          </a:r>
        </a:p>
        <a:p>
          <a:r>
            <a:rPr lang="en-US" dirty="0" smtClean="0"/>
            <a:t>Grasp a ball</a:t>
          </a:r>
          <a:endParaRPr lang="en-US" dirty="0"/>
        </a:p>
      </dgm:t>
    </dgm:pt>
    <dgm:pt modelId="{89EF0911-2234-42D0-AEF3-7FADAFD12999}" type="parTrans" cxnId="{99F95D8E-A851-4953-A3C5-9BF7753ED9FA}">
      <dgm:prSet/>
      <dgm:spPr/>
      <dgm:t>
        <a:bodyPr/>
        <a:lstStyle/>
        <a:p>
          <a:endParaRPr lang="en-US"/>
        </a:p>
      </dgm:t>
    </dgm:pt>
    <dgm:pt modelId="{529487B0-19AA-4AAC-8F83-CF2C113EB84D}" type="sibTrans" cxnId="{99F95D8E-A851-4953-A3C5-9BF7753ED9FA}">
      <dgm:prSet/>
      <dgm:spPr/>
      <dgm:t>
        <a:bodyPr/>
        <a:lstStyle/>
        <a:p>
          <a:endParaRPr lang="en-US"/>
        </a:p>
      </dgm:t>
    </dgm:pt>
    <dgm:pt modelId="{EF034794-D109-40B6-8FA2-8971C3123AB6}">
      <dgm:prSet phldrT="[Text]"/>
      <dgm:spPr/>
      <dgm:t>
        <a:bodyPr/>
        <a:lstStyle/>
        <a:p>
          <a:r>
            <a:rPr lang="en-US" dirty="0" smtClean="0"/>
            <a:t>Early Childhood:  </a:t>
          </a:r>
        </a:p>
        <a:p>
          <a:r>
            <a:rPr lang="en-US" dirty="0" smtClean="0"/>
            <a:t>Throw and catch a ball for fun</a:t>
          </a:r>
          <a:endParaRPr lang="en-US" dirty="0"/>
        </a:p>
      </dgm:t>
    </dgm:pt>
    <dgm:pt modelId="{64D09C75-3D44-4CEF-9459-5C91DB44A9EA}" type="parTrans" cxnId="{80FF73C0-9BCD-436E-A85B-D6D7D322462C}">
      <dgm:prSet/>
      <dgm:spPr/>
      <dgm:t>
        <a:bodyPr/>
        <a:lstStyle/>
        <a:p>
          <a:endParaRPr lang="en-US"/>
        </a:p>
      </dgm:t>
    </dgm:pt>
    <dgm:pt modelId="{CDDFC891-FC62-4131-A642-2D94388BCCE2}" type="sibTrans" cxnId="{80FF73C0-9BCD-436E-A85B-D6D7D322462C}">
      <dgm:prSet/>
      <dgm:spPr/>
      <dgm:t>
        <a:bodyPr/>
        <a:lstStyle/>
        <a:p>
          <a:endParaRPr lang="en-US"/>
        </a:p>
      </dgm:t>
    </dgm:pt>
    <dgm:pt modelId="{15E11DBD-E9B5-4BCF-A56C-7AAE26CE30DC}">
      <dgm:prSet phldrT="[Text]"/>
      <dgm:spPr/>
      <dgm:t>
        <a:bodyPr/>
        <a:lstStyle/>
        <a:p>
          <a:r>
            <a:rPr lang="en-US" dirty="0" smtClean="0"/>
            <a:t>Middle Childhood:</a:t>
          </a:r>
        </a:p>
        <a:p>
          <a:r>
            <a:rPr lang="en-US" dirty="0" smtClean="0"/>
            <a:t>Throw and catch with precision and accuracy</a:t>
          </a:r>
          <a:endParaRPr lang="en-US" dirty="0"/>
        </a:p>
      </dgm:t>
    </dgm:pt>
    <dgm:pt modelId="{B7B43D5B-12E9-44B1-B818-4B50F6AD3C0A}" type="parTrans" cxnId="{5E0737F0-6DE4-4885-BC59-82E10D617E50}">
      <dgm:prSet/>
      <dgm:spPr/>
      <dgm:t>
        <a:bodyPr/>
        <a:lstStyle/>
        <a:p>
          <a:endParaRPr lang="en-US"/>
        </a:p>
      </dgm:t>
    </dgm:pt>
    <dgm:pt modelId="{329BDEDB-415B-4AB3-B964-E819D0C56DBB}" type="sibTrans" cxnId="{5E0737F0-6DE4-4885-BC59-82E10D617E50}">
      <dgm:prSet/>
      <dgm:spPr/>
      <dgm:t>
        <a:bodyPr/>
        <a:lstStyle/>
        <a:p>
          <a:endParaRPr lang="en-US"/>
        </a:p>
      </dgm:t>
    </dgm:pt>
    <dgm:pt modelId="{778AA374-0E17-4AEA-8EB6-0C342D57D8D8}">
      <dgm:prSet phldrT="[Text]"/>
      <dgm:spPr/>
      <dgm:t>
        <a:bodyPr/>
        <a:lstStyle/>
        <a:p>
          <a:r>
            <a:rPr lang="en-US" dirty="0" smtClean="0"/>
            <a:t>Young Adulthood:</a:t>
          </a:r>
        </a:p>
        <a:p>
          <a:r>
            <a:rPr lang="en-US" dirty="0" smtClean="0"/>
            <a:t>Be proficient at multiple activities in changing environments, competitive or for fun</a:t>
          </a:r>
          <a:endParaRPr lang="en-US" dirty="0"/>
        </a:p>
      </dgm:t>
    </dgm:pt>
    <dgm:pt modelId="{5E28F01D-9664-415C-A0CD-EBFDAB29426C}" type="parTrans" cxnId="{6F55886F-2AC8-4F4F-B328-821CB3A2117B}">
      <dgm:prSet/>
      <dgm:spPr/>
      <dgm:t>
        <a:bodyPr/>
        <a:lstStyle/>
        <a:p>
          <a:endParaRPr lang="en-US"/>
        </a:p>
      </dgm:t>
    </dgm:pt>
    <dgm:pt modelId="{1A604594-E883-4DA9-8A2A-16DFACE8640A}" type="sibTrans" cxnId="{6F55886F-2AC8-4F4F-B328-821CB3A2117B}">
      <dgm:prSet/>
      <dgm:spPr/>
      <dgm:t>
        <a:bodyPr/>
        <a:lstStyle/>
        <a:p>
          <a:endParaRPr lang="en-US"/>
        </a:p>
      </dgm:t>
    </dgm:pt>
    <dgm:pt modelId="{05F1A7D0-6E45-49DA-80B3-7FF4B8783E58}">
      <dgm:prSet phldrT="[Text]"/>
      <dgm:spPr/>
      <dgm:t>
        <a:bodyPr/>
        <a:lstStyle/>
        <a:p>
          <a:r>
            <a:rPr lang="en-US" dirty="0" smtClean="0"/>
            <a:t>Adulthood:</a:t>
          </a:r>
        </a:p>
        <a:p>
          <a:r>
            <a:rPr lang="en-US" dirty="0" smtClean="0"/>
            <a:t>Willingness to try new things that involve throwing and catching (baseball, dodgeball, football, juggling, bowling, disk golf, etc…) </a:t>
          </a:r>
        </a:p>
      </dgm:t>
    </dgm:pt>
    <dgm:pt modelId="{3ECE110E-B07E-4F19-B2DF-3E42E99B2E8D}" type="parTrans" cxnId="{33A927E1-3C94-4A92-8DB3-42886008240C}">
      <dgm:prSet/>
      <dgm:spPr/>
      <dgm:t>
        <a:bodyPr/>
        <a:lstStyle/>
        <a:p>
          <a:endParaRPr lang="en-US"/>
        </a:p>
      </dgm:t>
    </dgm:pt>
    <dgm:pt modelId="{47B1D0F3-117D-4CE7-9037-3F5A4995054A}" type="sibTrans" cxnId="{33A927E1-3C94-4A92-8DB3-42886008240C}">
      <dgm:prSet/>
      <dgm:spPr/>
      <dgm:t>
        <a:bodyPr/>
        <a:lstStyle/>
        <a:p>
          <a:endParaRPr lang="en-US"/>
        </a:p>
      </dgm:t>
    </dgm:pt>
    <dgm:pt modelId="{EB3CB291-E23A-4667-A32E-A640A76557A1}" type="pres">
      <dgm:prSet presAssocID="{41DDEAAE-DE55-45A3-A4F7-3874E0140D37}" presName="rootnode" presStyleCnt="0">
        <dgm:presLayoutVars>
          <dgm:chMax/>
          <dgm:chPref/>
          <dgm:dir/>
          <dgm:animLvl val="lvl"/>
        </dgm:presLayoutVars>
      </dgm:prSet>
      <dgm:spPr/>
      <dgm:t>
        <a:bodyPr/>
        <a:lstStyle/>
        <a:p>
          <a:endParaRPr lang="en-US"/>
        </a:p>
      </dgm:t>
    </dgm:pt>
    <dgm:pt modelId="{01035298-0CF7-4145-8EE2-24DBFEAF33BB}" type="pres">
      <dgm:prSet presAssocID="{E4D23657-D1E8-4B22-974B-8DC90813F51B}" presName="composite" presStyleCnt="0"/>
      <dgm:spPr/>
    </dgm:pt>
    <dgm:pt modelId="{21E1F518-1190-4883-914B-1FB66E6D3A63}" type="pres">
      <dgm:prSet presAssocID="{E4D23657-D1E8-4B22-974B-8DC90813F51B}" presName="LShape" presStyleLbl="alignNode1" presStyleIdx="0" presStyleCnt="9"/>
      <dgm:spPr/>
    </dgm:pt>
    <dgm:pt modelId="{80B372F1-8EF3-4532-ACC6-E65E1D63ACA2}" type="pres">
      <dgm:prSet presAssocID="{E4D23657-D1E8-4B22-974B-8DC90813F51B}" presName="ParentText" presStyleLbl="revTx" presStyleIdx="0" presStyleCnt="5">
        <dgm:presLayoutVars>
          <dgm:chMax val="0"/>
          <dgm:chPref val="0"/>
          <dgm:bulletEnabled val="1"/>
        </dgm:presLayoutVars>
      </dgm:prSet>
      <dgm:spPr/>
      <dgm:t>
        <a:bodyPr/>
        <a:lstStyle/>
        <a:p>
          <a:endParaRPr lang="en-US"/>
        </a:p>
      </dgm:t>
    </dgm:pt>
    <dgm:pt modelId="{B746139E-4627-4CCC-9299-5653D77ED24D}" type="pres">
      <dgm:prSet presAssocID="{E4D23657-D1E8-4B22-974B-8DC90813F51B}" presName="Triangle" presStyleLbl="alignNode1" presStyleIdx="1" presStyleCnt="9"/>
      <dgm:spPr/>
    </dgm:pt>
    <dgm:pt modelId="{780BC64D-2F67-498A-99F6-7EB28080D705}" type="pres">
      <dgm:prSet presAssocID="{529487B0-19AA-4AAC-8F83-CF2C113EB84D}" presName="sibTrans" presStyleCnt="0"/>
      <dgm:spPr/>
    </dgm:pt>
    <dgm:pt modelId="{68E230FA-2656-4C78-B827-58AFD214F445}" type="pres">
      <dgm:prSet presAssocID="{529487B0-19AA-4AAC-8F83-CF2C113EB84D}" presName="space" presStyleCnt="0"/>
      <dgm:spPr/>
    </dgm:pt>
    <dgm:pt modelId="{B07824BD-C1CB-4098-8E38-D3E1F721DF31}" type="pres">
      <dgm:prSet presAssocID="{EF034794-D109-40B6-8FA2-8971C3123AB6}" presName="composite" presStyleCnt="0"/>
      <dgm:spPr/>
    </dgm:pt>
    <dgm:pt modelId="{85769F8C-5820-4CB5-B01D-69A648973D8F}" type="pres">
      <dgm:prSet presAssocID="{EF034794-D109-40B6-8FA2-8971C3123AB6}" presName="LShape" presStyleLbl="alignNode1" presStyleIdx="2" presStyleCnt="9"/>
      <dgm:spPr/>
    </dgm:pt>
    <dgm:pt modelId="{18F7A15A-3ED1-4A32-B700-36B8D6BBE441}" type="pres">
      <dgm:prSet presAssocID="{EF034794-D109-40B6-8FA2-8971C3123AB6}" presName="ParentText" presStyleLbl="revTx" presStyleIdx="1" presStyleCnt="5">
        <dgm:presLayoutVars>
          <dgm:chMax val="0"/>
          <dgm:chPref val="0"/>
          <dgm:bulletEnabled val="1"/>
        </dgm:presLayoutVars>
      </dgm:prSet>
      <dgm:spPr/>
      <dgm:t>
        <a:bodyPr/>
        <a:lstStyle/>
        <a:p>
          <a:endParaRPr lang="en-US"/>
        </a:p>
      </dgm:t>
    </dgm:pt>
    <dgm:pt modelId="{F6F2BEFC-1674-4E8D-98FF-DE4432BB887C}" type="pres">
      <dgm:prSet presAssocID="{EF034794-D109-40B6-8FA2-8971C3123AB6}" presName="Triangle" presStyleLbl="alignNode1" presStyleIdx="3" presStyleCnt="9"/>
      <dgm:spPr/>
    </dgm:pt>
    <dgm:pt modelId="{E26373E0-D095-405B-9F4A-CC7FBB5BEBD2}" type="pres">
      <dgm:prSet presAssocID="{CDDFC891-FC62-4131-A642-2D94388BCCE2}" presName="sibTrans" presStyleCnt="0"/>
      <dgm:spPr/>
    </dgm:pt>
    <dgm:pt modelId="{8B10941C-73F0-477C-9F3D-EB0A4525ACBE}" type="pres">
      <dgm:prSet presAssocID="{CDDFC891-FC62-4131-A642-2D94388BCCE2}" presName="space" presStyleCnt="0"/>
      <dgm:spPr/>
    </dgm:pt>
    <dgm:pt modelId="{DF2F85E9-6BAE-40EA-8F18-DAFCA3EFFB69}" type="pres">
      <dgm:prSet presAssocID="{15E11DBD-E9B5-4BCF-A56C-7AAE26CE30DC}" presName="composite" presStyleCnt="0"/>
      <dgm:spPr/>
    </dgm:pt>
    <dgm:pt modelId="{A5E67CF4-39ED-4CC8-A27F-E45EA5D3AC44}" type="pres">
      <dgm:prSet presAssocID="{15E11DBD-E9B5-4BCF-A56C-7AAE26CE30DC}" presName="LShape" presStyleLbl="alignNode1" presStyleIdx="4" presStyleCnt="9"/>
      <dgm:spPr/>
    </dgm:pt>
    <dgm:pt modelId="{F0124EB5-2136-46F3-B2F4-41A5196C24A0}" type="pres">
      <dgm:prSet presAssocID="{15E11DBD-E9B5-4BCF-A56C-7AAE26CE30DC}" presName="ParentText" presStyleLbl="revTx" presStyleIdx="2" presStyleCnt="5">
        <dgm:presLayoutVars>
          <dgm:chMax val="0"/>
          <dgm:chPref val="0"/>
          <dgm:bulletEnabled val="1"/>
        </dgm:presLayoutVars>
      </dgm:prSet>
      <dgm:spPr/>
      <dgm:t>
        <a:bodyPr/>
        <a:lstStyle/>
        <a:p>
          <a:endParaRPr lang="en-US"/>
        </a:p>
      </dgm:t>
    </dgm:pt>
    <dgm:pt modelId="{D5E82CFA-3F05-41CB-A66C-3A904CCE06CE}" type="pres">
      <dgm:prSet presAssocID="{15E11DBD-E9B5-4BCF-A56C-7AAE26CE30DC}" presName="Triangle" presStyleLbl="alignNode1" presStyleIdx="5" presStyleCnt="9"/>
      <dgm:spPr/>
    </dgm:pt>
    <dgm:pt modelId="{F5574CB1-AC1C-4773-A4A7-C4CE14EF6374}" type="pres">
      <dgm:prSet presAssocID="{329BDEDB-415B-4AB3-B964-E819D0C56DBB}" presName="sibTrans" presStyleCnt="0"/>
      <dgm:spPr/>
    </dgm:pt>
    <dgm:pt modelId="{14FCF07D-F999-4928-B62C-1135C3080FD1}" type="pres">
      <dgm:prSet presAssocID="{329BDEDB-415B-4AB3-B964-E819D0C56DBB}" presName="space" presStyleCnt="0"/>
      <dgm:spPr/>
    </dgm:pt>
    <dgm:pt modelId="{2489F161-D1CF-4A3D-8E95-6382395DC25B}" type="pres">
      <dgm:prSet presAssocID="{778AA374-0E17-4AEA-8EB6-0C342D57D8D8}" presName="composite" presStyleCnt="0"/>
      <dgm:spPr/>
    </dgm:pt>
    <dgm:pt modelId="{06EAFCDC-2041-4C37-BE64-7627BAA16382}" type="pres">
      <dgm:prSet presAssocID="{778AA374-0E17-4AEA-8EB6-0C342D57D8D8}" presName="LShape" presStyleLbl="alignNode1" presStyleIdx="6" presStyleCnt="9"/>
      <dgm:spPr/>
    </dgm:pt>
    <dgm:pt modelId="{AFC6068B-131B-444D-AF53-A5A2A6DC9AE7}" type="pres">
      <dgm:prSet presAssocID="{778AA374-0E17-4AEA-8EB6-0C342D57D8D8}" presName="ParentText" presStyleLbl="revTx" presStyleIdx="3" presStyleCnt="5" custScaleY="106489">
        <dgm:presLayoutVars>
          <dgm:chMax val="0"/>
          <dgm:chPref val="0"/>
          <dgm:bulletEnabled val="1"/>
        </dgm:presLayoutVars>
      </dgm:prSet>
      <dgm:spPr/>
      <dgm:t>
        <a:bodyPr/>
        <a:lstStyle/>
        <a:p>
          <a:endParaRPr lang="en-US"/>
        </a:p>
      </dgm:t>
    </dgm:pt>
    <dgm:pt modelId="{F62C0D9F-BF11-4D63-A28B-80FA21343A28}" type="pres">
      <dgm:prSet presAssocID="{778AA374-0E17-4AEA-8EB6-0C342D57D8D8}" presName="Triangle" presStyleLbl="alignNode1" presStyleIdx="7" presStyleCnt="9"/>
      <dgm:spPr/>
    </dgm:pt>
    <dgm:pt modelId="{F5EC4F6A-2B4F-420C-9BEA-A14EFB832731}" type="pres">
      <dgm:prSet presAssocID="{1A604594-E883-4DA9-8A2A-16DFACE8640A}" presName="sibTrans" presStyleCnt="0"/>
      <dgm:spPr/>
    </dgm:pt>
    <dgm:pt modelId="{41DC2B0B-BD37-48C1-BB85-7F75AC60BB5F}" type="pres">
      <dgm:prSet presAssocID="{1A604594-E883-4DA9-8A2A-16DFACE8640A}" presName="space" presStyleCnt="0"/>
      <dgm:spPr/>
    </dgm:pt>
    <dgm:pt modelId="{D2C6C114-9E17-4E64-9FCF-9C4365FE25B7}" type="pres">
      <dgm:prSet presAssocID="{05F1A7D0-6E45-49DA-80B3-7FF4B8783E58}" presName="composite" presStyleCnt="0"/>
      <dgm:spPr/>
    </dgm:pt>
    <dgm:pt modelId="{BA06DEFD-3E20-41CA-8CC7-585BE7A02A00}" type="pres">
      <dgm:prSet presAssocID="{05F1A7D0-6E45-49DA-80B3-7FF4B8783E58}" presName="LShape" presStyleLbl="alignNode1" presStyleIdx="8" presStyleCnt="9"/>
      <dgm:spPr/>
    </dgm:pt>
    <dgm:pt modelId="{D81336A4-814F-45EF-B582-2466B0D2E2A7}" type="pres">
      <dgm:prSet presAssocID="{05F1A7D0-6E45-49DA-80B3-7FF4B8783E58}" presName="ParentText" presStyleLbl="revTx" presStyleIdx="4" presStyleCnt="5">
        <dgm:presLayoutVars>
          <dgm:chMax val="0"/>
          <dgm:chPref val="0"/>
          <dgm:bulletEnabled val="1"/>
        </dgm:presLayoutVars>
      </dgm:prSet>
      <dgm:spPr/>
      <dgm:t>
        <a:bodyPr/>
        <a:lstStyle/>
        <a:p>
          <a:endParaRPr lang="en-US"/>
        </a:p>
      </dgm:t>
    </dgm:pt>
  </dgm:ptLst>
  <dgm:cxnLst>
    <dgm:cxn modelId="{80FF73C0-9BCD-436E-A85B-D6D7D322462C}" srcId="{41DDEAAE-DE55-45A3-A4F7-3874E0140D37}" destId="{EF034794-D109-40B6-8FA2-8971C3123AB6}" srcOrd="1" destOrd="0" parTransId="{64D09C75-3D44-4CEF-9459-5C91DB44A9EA}" sibTransId="{CDDFC891-FC62-4131-A642-2D94388BCCE2}"/>
    <dgm:cxn modelId="{144D3C17-9BB9-4853-A637-BAE8CE37705E}" type="presOf" srcId="{EF034794-D109-40B6-8FA2-8971C3123AB6}" destId="{18F7A15A-3ED1-4A32-B700-36B8D6BBE441}" srcOrd="0" destOrd="0" presId="urn:microsoft.com/office/officeart/2009/3/layout/StepUpProcess"/>
    <dgm:cxn modelId="{5E0737F0-6DE4-4885-BC59-82E10D617E50}" srcId="{41DDEAAE-DE55-45A3-A4F7-3874E0140D37}" destId="{15E11DBD-E9B5-4BCF-A56C-7AAE26CE30DC}" srcOrd="2" destOrd="0" parTransId="{B7B43D5B-12E9-44B1-B818-4B50F6AD3C0A}" sibTransId="{329BDEDB-415B-4AB3-B964-E819D0C56DBB}"/>
    <dgm:cxn modelId="{2607AFFA-E9F8-4160-9AE4-19F4DB2B71C9}" type="presOf" srcId="{41DDEAAE-DE55-45A3-A4F7-3874E0140D37}" destId="{EB3CB291-E23A-4667-A32E-A640A76557A1}" srcOrd="0" destOrd="0" presId="urn:microsoft.com/office/officeart/2009/3/layout/StepUpProcess"/>
    <dgm:cxn modelId="{686E8776-31B9-4547-B165-83B2470E83E1}" type="presOf" srcId="{778AA374-0E17-4AEA-8EB6-0C342D57D8D8}" destId="{AFC6068B-131B-444D-AF53-A5A2A6DC9AE7}" srcOrd="0" destOrd="0" presId="urn:microsoft.com/office/officeart/2009/3/layout/StepUpProcess"/>
    <dgm:cxn modelId="{6F55886F-2AC8-4F4F-B328-821CB3A2117B}" srcId="{41DDEAAE-DE55-45A3-A4F7-3874E0140D37}" destId="{778AA374-0E17-4AEA-8EB6-0C342D57D8D8}" srcOrd="3" destOrd="0" parTransId="{5E28F01D-9664-415C-A0CD-EBFDAB29426C}" sibTransId="{1A604594-E883-4DA9-8A2A-16DFACE8640A}"/>
    <dgm:cxn modelId="{33A927E1-3C94-4A92-8DB3-42886008240C}" srcId="{41DDEAAE-DE55-45A3-A4F7-3874E0140D37}" destId="{05F1A7D0-6E45-49DA-80B3-7FF4B8783E58}" srcOrd="4" destOrd="0" parTransId="{3ECE110E-B07E-4F19-B2DF-3E42E99B2E8D}" sibTransId="{47B1D0F3-117D-4CE7-9037-3F5A4995054A}"/>
    <dgm:cxn modelId="{99F95D8E-A851-4953-A3C5-9BF7753ED9FA}" srcId="{41DDEAAE-DE55-45A3-A4F7-3874E0140D37}" destId="{E4D23657-D1E8-4B22-974B-8DC90813F51B}" srcOrd="0" destOrd="0" parTransId="{89EF0911-2234-42D0-AEF3-7FADAFD12999}" sibTransId="{529487B0-19AA-4AAC-8F83-CF2C113EB84D}"/>
    <dgm:cxn modelId="{6178317C-4B4F-4FC5-8AC2-7ABBDA27CE1F}" type="presOf" srcId="{05F1A7D0-6E45-49DA-80B3-7FF4B8783E58}" destId="{D81336A4-814F-45EF-B582-2466B0D2E2A7}" srcOrd="0" destOrd="0" presId="urn:microsoft.com/office/officeart/2009/3/layout/StepUpProcess"/>
    <dgm:cxn modelId="{A98402AF-AFAB-470F-9C97-EF1C509D8499}" type="presOf" srcId="{15E11DBD-E9B5-4BCF-A56C-7AAE26CE30DC}" destId="{F0124EB5-2136-46F3-B2F4-41A5196C24A0}" srcOrd="0" destOrd="0" presId="urn:microsoft.com/office/officeart/2009/3/layout/StepUpProcess"/>
    <dgm:cxn modelId="{B9285067-C906-4FDE-AAAC-9EE99F7669E3}" type="presOf" srcId="{E4D23657-D1E8-4B22-974B-8DC90813F51B}" destId="{80B372F1-8EF3-4532-ACC6-E65E1D63ACA2}" srcOrd="0" destOrd="0" presId="urn:microsoft.com/office/officeart/2009/3/layout/StepUpProcess"/>
    <dgm:cxn modelId="{D3BFF791-8D8E-4FBF-9F59-1FB887121875}" type="presParOf" srcId="{EB3CB291-E23A-4667-A32E-A640A76557A1}" destId="{01035298-0CF7-4145-8EE2-24DBFEAF33BB}" srcOrd="0" destOrd="0" presId="urn:microsoft.com/office/officeart/2009/3/layout/StepUpProcess"/>
    <dgm:cxn modelId="{AFA2BCAD-2F0B-4C3E-86A6-55A260AD16B0}" type="presParOf" srcId="{01035298-0CF7-4145-8EE2-24DBFEAF33BB}" destId="{21E1F518-1190-4883-914B-1FB66E6D3A63}" srcOrd="0" destOrd="0" presId="urn:microsoft.com/office/officeart/2009/3/layout/StepUpProcess"/>
    <dgm:cxn modelId="{AF2B8620-9DC0-4A87-9014-D45C2D1F8B38}" type="presParOf" srcId="{01035298-0CF7-4145-8EE2-24DBFEAF33BB}" destId="{80B372F1-8EF3-4532-ACC6-E65E1D63ACA2}" srcOrd="1" destOrd="0" presId="urn:microsoft.com/office/officeart/2009/3/layout/StepUpProcess"/>
    <dgm:cxn modelId="{4AA5420E-C2A1-4D24-A1DA-DA9E7976427D}" type="presParOf" srcId="{01035298-0CF7-4145-8EE2-24DBFEAF33BB}" destId="{B746139E-4627-4CCC-9299-5653D77ED24D}" srcOrd="2" destOrd="0" presId="urn:microsoft.com/office/officeart/2009/3/layout/StepUpProcess"/>
    <dgm:cxn modelId="{C3204B2A-D9EE-439E-BA61-A2C860BFF519}" type="presParOf" srcId="{EB3CB291-E23A-4667-A32E-A640A76557A1}" destId="{780BC64D-2F67-498A-99F6-7EB28080D705}" srcOrd="1" destOrd="0" presId="urn:microsoft.com/office/officeart/2009/3/layout/StepUpProcess"/>
    <dgm:cxn modelId="{49AEC91A-7C1D-4222-94BA-4D738F2D6C79}" type="presParOf" srcId="{780BC64D-2F67-498A-99F6-7EB28080D705}" destId="{68E230FA-2656-4C78-B827-58AFD214F445}" srcOrd="0" destOrd="0" presId="urn:microsoft.com/office/officeart/2009/3/layout/StepUpProcess"/>
    <dgm:cxn modelId="{B3ADA2AF-BE62-4C22-84A1-F4C5043918A4}" type="presParOf" srcId="{EB3CB291-E23A-4667-A32E-A640A76557A1}" destId="{B07824BD-C1CB-4098-8E38-D3E1F721DF31}" srcOrd="2" destOrd="0" presId="urn:microsoft.com/office/officeart/2009/3/layout/StepUpProcess"/>
    <dgm:cxn modelId="{D55AC698-F4A8-404D-94F4-78DB0A0637AF}" type="presParOf" srcId="{B07824BD-C1CB-4098-8E38-D3E1F721DF31}" destId="{85769F8C-5820-4CB5-B01D-69A648973D8F}" srcOrd="0" destOrd="0" presId="urn:microsoft.com/office/officeart/2009/3/layout/StepUpProcess"/>
    <dgm:cxn modelId="{6DF3D3A6-F203-4587-9E47-85B7CF8CB3D6}" type="presParOf" srcId="{B07824BD-C1CB-4098-8E38-D3E1F721DF31}" destId="{18F7A15A-3ED1-4A32-B700-36B8D6BBE441}" srcOrd="1" destOrd="0" presId="urn:microsoft.com/office/officeart/2009/3/layout/StepUpProcess"/>
    <dgm:cxn modelId="{B0900791-DD10-486B-8501-E09AD6094101}" type="presParOf" srcId="{B07824BD-C1CB-4098-8E38-D3E1F721DF31}" destId="{F6F2BEFC-1674-4E8D-98FF-DE4432BB887C}" srcOrd="2" destOrd="0" presId="urn:microsoft.com/office/officeart/2009/3/layout/StepUpProcess"/>
    <dgm:cxn modelId="{3EE6A66E-230B-46C6-B833-F1FB7D9677BB}" type="presParOf" srcId="{EB3CB291-E23A-4667-A32E-A640A76557A1}" destId="{E26373E0-D095-405B-9F4A-CC7FBB5BEBD2}" srcOrd="3" destOrd="0" presId="urn:microsoft.com/office/officeart/2009/3/layout/StepUpProcess"/>
    <dgm:cxn modelId="{3C46AB4C-8FD6-4F18-89B0-206793A671D9}" type="presParOf" srcId="{E26373E0-D095-405B-9F4A-CC7FBB5BEBD2}" destId="{8B10941C-73F0-477C-9F3D-EB0A4525ACBE}" srcOrd="0" destOrd="0" presId="urn:microsoft.com/office/officeart/2009/3/layout/StepUpProcess"/>
    <dgm:cxn modelId="{BD02CC66-E7B8-4247-B83C-1E49E3A3190F}" type="presParOf" srcId="{EB3CB291-E23A-4667-A32E-A640A76557A1}" destId="{DF2F85E9-6BAE-40EA-8F18-DAFCA3EFFB69}" srcOrd="4" destOrd="0" presId="urn:microsoft.com/office/officeart/2009/3/layout/StepUpProcess"/>
    <dgm:cxn modelId="{73FD8DEB-3FA4-428D-8D3F-4FFB6F588D0C}" type="presParOf" srcId="{DF2F85E9-6BAE-40EA-8F18-DAFCA3EFFB69}" destId="{A5E67CF4-39ED-4CC8-A27F-E45EA5D3AC44}" srcOrd="0" destOrd="0" presId="urn:microsoft.com/office/officeart/2009/3/layout/StepUpProcess"/>
    <dgm:cxn modelId="{1D96201E-2684-4A2C-ABB0-E762F06034DB}" type="presParOf" srcId="{DF2F85E9-6BAE-40EA-8F18-DAFCA3EFFB69}" destId="{F0124EB5-2136-46F3-B2F4-41A5196C24A0}" srcOrd="1" destOrd="0" presId="urn:microsoft.com/office/officeart/2009/3/layout/StepUpProcess"/>
    <dgm:cxn modelId="{24606857-F5A8-4647-9106-43600BEA9834}" type="presParOf" srcId="{DF2F85E9-6BAE-40EA-8F18-DAFCA3EFFB69}" destId="{D5E82CFA-3F05-41CB-A66C-3A904CCE06CE}" srcOrd="2" destOrd="0" presId="urn:microsoft.com/office/officeart/2009/3/layout/StepUpProcess"/>
    <dgm:cxn modelId="{07D8BB63-7C45-4577-8989-CC9573B5B902}" type="presParOf" srcId="{EB3CB291-E23A-4667-A32E-A640A76557A1}" destId="{F5574CB1-AC1C-4773-A4A7-C4CE14EF6374}" srcOrd="5" destOrd="0" presId="urn:microsoft.com/office/officeart/2009/3/layout/StepUpProcess"/>
    <dgm:cxn modelId="{C4CA2C05-C5A2-47D3-932D-7D1B0EE24BEE}" type="presParOf" srcId="{F5574CB1-AC1C-4773-A4A7-C4CE14EF6374}" destId="{14FCF07D-F999-4928-B62C-1135C3080FD1}" srcOrd="0" destOrd="0" presId="urn:microsoft.com/office/officeart/2009/3/layout/StepUpProcess"/>
    <dgm:cxn modelId="{7F15FDE7-0796-409E-8E14-33BDA45130DC}" type="presParOf" srcId="{EB3CB291-E23A-4667-A32E-A640A76557A1}" destId="{2489F161-D1CF-4A3D-8E95-6382395DC25B}" srcOrd="6" destOrd="0" presId="urn:microsoft.com/office/officeart/2009/3/layout/StepUpProcess"/>
    <dgm:cxn modelId="{A311EB17-7B3B-4E73-8877-7EDCECD2CCA9}" type="presParOf" srcId="{2489F161-D1CF-4A3D-8E95-6382395DC25B}" destId="{06EAFCDC-2041-4C37-BE64-7627BAA16382}" srcOrd="0" destOrd="0" presId="urn:microsoft.com/office/officeart/2009/3/layout/StepUpProcess"/>
    <dgm:cxn modelId="{F054D3EE-12ED-41DF-BC28-75AFF24A2011}" type="presParOf" srcId="{2489F161-D1CF-4A3D-8E95-6382395DC25B}" destId="{AFC6068B-131B-444D-AF53-A5A2A6DC9AE7}" srcOrd="1" destOrd="0" presId="urn:microsoft.com/office/officeart/2009/3/layout/StepUpProcess"/>
    <dgm:cxn modelId="{B3F265FC-C9A3-4AB3-9CED-F7D5EE371186}" type="presParOf" srcId="{2489F161-D1CF-4A3D-8E95-6382395DC25B}" destId="{F62C0D9F-BF11-4D63-A28B-80FA21343A28}" srcOrd="2" destOrd="0" presId="urn:microsoft.com/office/officeart/2009/3/layout/StepUpProcess"/>
    <dgm:cxn modelId="{41FBC4D4-7CE4-4553-BFA6-B9C39AFCA8EF}" type="presParOf" srcId="{EB3CB291-E23A-4667-A32E-A640A76557A1}" destId="{F5EC4F6A-2B4F-420C-9BEA-A14EFB832731}" srcOrd="7" destOrd="0" presId="urn:microsoft.com/office/officeart/2009/3/layout/StepUpProcess"/>
    <dgm:cxn modelId="{604F1BFC-D1C1-4B05-9E80-FEB729EF06F6}" type="presParOf" srcId="{F5EC4F6A-2B4F-420C-9BEA-A14EFB832731}" destId="{41DC2B0B-BD37-48C1-BB85-7F75AC60BB5F}" srcOrd="0" destOrd="0" presId="urn:microsoft.com/office/officeart/2009/3/layout/StepUpProcess"/>
    <dgm:cxn modelId="{C8CE4F5C-2D1E-4F23-B70E-3CA4AB9E86D1}" type="presParOf" srcId="{EB3CB291-E23A-4667-A32E-A640A76557A1}" destId="{D2C6C114-9E17-4E64-9FCF-9C4365FE25B7}" srcOrd="8" destOrd="0" presId="urn:microsoft.com/office/officeart/2009/3/layout/StepUpProcess"/>
    <dgm:cxn modelId="{28DAD026-A7ED-4EA6-BA50-86753202B1A1}" type="presParOf" srcId="{D2C6C114-9E17-4E64-9FCF-9C4365FE25B7}" destId="{BA06DEFD-3E20-41CA-8CC7-585BE7A02A00}" srcOrd="0" destOrd="0" presId="urn:microsoft.com/office/officeart/2009/3/layout/StepUpProcess"/>
    <dgm:cxn modelId="{1A762ABB-221E-44D3-9B21-B2EC055FC66D}" type="presParOf" srcId="{D2C6C114-9E17-4E64-9FCF-9C4365FE25B7}" destId="{D81336A4-814F-45EF-B582-2466B0D2E2A7}" srcOrd="1" destOrd="0" presId="urn:microsoft.com/office/officeart/2009/3/layout/StepUp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1F518-1190-4883-914B-1FB66E6D3A63}">
      <dsp:nvSpPr>
        <dsp:cNvPr id="0" name=""/>
        <dsp:cNvSpPr/>
      </dsp:nvSpPr>
      <dsp:spPr>
        <a:xfrm rot="5400000">
          <a:off x="424475" y="3272761"/>
          <a:ext cx="1278370" cy="2127179"/>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372F1-8EF3-4532-ACC6-E65E1D63ACA2}">
      <dsp:nvSpPr>
        <dsp:cNvPr id="0" name=""/>
        <dsp:cNvSpPr/>
      </dsp:nvSpPr>
      <dsp:spPr>
        <a:xfrm>
          <a:off x="211083" y="3908329"/>
          <a:ext cx="1920429" cy="168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kern="1200" dirty="0" smtClean="0"/>
            <a:t>Infancy: </a:t>
          </a:r>
        </a:p>
        <a:p>
          <a:pPr lvl="0" algn="l" defTabSz="577850">
            <a:lnSpc>
              <a:spcPct val="90000"/>
            </a:lnSpc>
            <a:spcBef>
              <a:spcPct val="0"/>
            </a:spcBef>
            <a:spcAft>
              <a:spcPct val="35000"/>
            </a:spcAft>
          </a:pPr>
          <a:r>
            <a:rPr lang="en-US" sz="1300" kern="1200" dirty="0" smtClean="0"/>
            <a:t>Grasp a ball</a:t>
          </a:r>
          <a:endParaRPr lang="en-US" sz="1300" kern="1200" dirty="0"/>
        </a:p>
      </dsp:txBody>
      <dsp:txXfrm>
        <a:off x="211083" y="3908329"/>
        <a:ext cx="1920429" cy="1683369"/>
      </dsp:txXfrm>
    </dsp:sp>
    <dsp:sp modelId="{B746139E-4627-4CCC-9299-5653D77ED24D}">
      <dsp:nvSpPr>
        <dsp:cNvPr id="0" name=""/>
        <dsp:cNvSpPr/>
      </dsp:nvSpPr>
      <dsp:spPr>
        <a:xfrm>
          <a:off x="1769167" y="3116155"/>
          <a:ext cx="362345" cy="362345"/>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769F8C-5820-4CB5-B01D-69A648973D8F}">
      <dsp:nvSpPr>
        <dsp:cNvPr id="0" name=""/>
        <dsp:cNvSpPr/>
      </dsp:nvSpPr>
      <dsp:spPr>
        <a:xfrm rot="5400000">
          <a:off x="2775456" y="2691008"/>
          <a:ext cx="1278370" cy="2127179"/>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7A15A-3ED1-4A32-B700-36B8D6BBE441}">
      <dsp:nvSpPr>
        <dsp:cNvPr id="0" name=""/>
        <dsp:cNvSpPr/>
      </dsp:nvSpPr>
      <dsp:spPr>
        <a:xfrm>
          <a:off x="2562064" y="3326576"/>
          <a:ext cx="1920429" cy="168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kern="1200" dirty="0" smtClean="0"/>
            <a:t>Early Childhood:  </a:t>
          </a:r>
        </a:p>
        <a:p>
          <a:pPr lvl="0" algn="l" defTabSz="577850">
            <a:lnSpc>
              <a:spcPct val="90000"/>
            </a:lnSpc>
            <a:spcBef>
              <a:spcPct val="0"/>
            </a:spcBef>
            <a:spcAft>
              <a:spcPct val="35000"/>
            </a:spcAft>
          </a:pPr>
          <a:r>
            <a:rPr lang="en-US" sz="1300" kern="1200" dirty="0" smtClean="0"/>
            <a:t>Throw and catch a ball for fun</a:t>
          </a:r>
          <a:endParaRPr lang="en-US" sz="1300" kern="1200" dirty="0"/>
        </a:p>
      </dsp:txBody>
      <dsp:txXfrm>
        <a:off x="2562064" y="3326576"/>
        <a:ext cx="1920429" cy="1683369"/>
      </dsp:txXfrm>
    </dsp:sp>
    <dsp:sp modelId="{F6F2BEFC-1674-4E8D-98FF-DE4432BB887C}">
      <dsp:nvSpPr>
        <dsp:cNvPr id="0" name=""/>
        <dsp:cNvSpPr/>
      </dsp:nvSpPr>
      <dsp:spPr>
        <a:xfrm>
          <a:off x="4120148" y="2534403"/>
          <a:ext cx="362345" cy="362345"/>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E67CF4-39ED-4CC8-A27F-E45EA5D3AC44}">
      <dsp:nvSpPr>
        <dsp:cNvPr id="0" name=""/>
        <dsp:cNvSpPr/>
      </dsp:nvSpPr>
      <dsp:spPr>
        <a:xfrm rot="5400000">
          <a:off x="5126437" y="2109255"/>
          <a:ext cx="1278370" cy="2127179"/>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124EB5-2136-46F3-B2F4-41A5196C24A0}">
      <dsp:nvSpPr>
        <dsp:cNvPr id="0" name=""/>
        <dsp:cNvSpPr/>
      </dsp:nvSpPr>
      <dsp:spPr>
        <a:xfrm>
          <a:off x="4913045" y="2744824"/>
          <a:ext cx="1920429" cy="168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kern="1200" dirty="0" smtClean="0"/>
            <a:t>Middle Childhood:</a:t>
          </a:r>
        </a:p>
        <a:p>
          <a:pPr lvl="0" algn="l" defTabSz="577850">
            <a:lnSpc>
              <a:spcPct val="90000"/>
            </a:lnSpc>
            <a:spcBef>
              <a:spcPct val="0"/>
            </a:spcBef>
            <a:spcAft>
              <a:spcPct val="35000"/>
            </a:spcAft>
          </a:pPr>
          <a:r>
            <a:rPr lang="en-US" sz="1300" kern="1200" dirty="0" smtClean="0"/>
            <a:t>Throw and catch with precision and accuracy</a:t>
          </a:r>
          <a:endParaRPr lang="en-US" sz="1300" kern="1200" dirty="0"/>
        </a:p>
      </dsp:txBody>
      <dsp:txXfrm>
        <a:off x="4913045" y="2744824"/>
        <a:ext cx="1920429" cy="1683369"/>
      </dsp:txXfrm>
    </dsp:sp>
    <dsp:sp modelId="{D5E82CFA-3F05-41CB-A66C-3A904CCE06CE}">
      <dsp:nvSpPr>
        <dsp:cNvPr id="0" name=""/>
        <dsp:cNvSpPr/>
      </dsp:nvSpPr>
      <dsp:spPr>
        <a:xfrm>
          <a:off x="6471130" y="1952650"/>
          <a:ext cx="362345" cy="362345"/>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EAFCDC-2041-4C37-BE64-7627BAA16382}">
      <dsp:nvSpPr>
        <dsp:cNvPr id="0" name=""/>
        <dsp:cNvSpPr/>
      </dsp:nvSpPr>
      <dsp:spPr>
        <a:xfrm rot="5400000">
          <a:off x="7477418" y="1472886"/>
          <a:ext cx="1278370" cy="2127179"/>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C6068B-131B-444D-AF53-A5A2A6DC9AE7}">
      <dsp:nvSpPr>
        <dsp:cNvPr id="0" name=""/>
        <dsp:cNvSpPr/>
      </dsp:nvSpPr>
      <dsp:spPr>
        <a:xfrm>
          <a:off x="7264026" y="2053837"/>
          <a:ext cx="1920429" cy="1792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kern="1200" dirty="0" smtClean="0"/>
            <a:t>Young Adulthood:</a:t>
          </a:r>
        </a:p>
        <a:p>
          <a:pPr lvl="0" algn="l" defTabSz="577850">
            <a:lnSpc>
              <a:spcPct val="90000"/>
            </a:lnSpc>
            <a:spcBef>
              <a:spcPct val="0"/>
            </a:spcBef>
            <a:spcAft>
              <a:spcPct val="35000"/>
            </a:spcAft>
          </a:pPr>
          <a:r>
            <a:rPr lang="en-US" sz="1300" kern="1200" dirty="0" smtClean="0"/>
            <a:t>Be proficient at multiple activities in changing environments, competitive or for fun</a:t>
          </a:r>
          <a:endParaRPr lang="en-US" sz="1300" kern="1200" dirty="0"/>
        </a:p>
      </dsp:txBody>
      <dsp:txXfrm>
        <a:off x="7264026" y="2053837"/>
        <a:ext cx="1920429" cy="1792603"/>
      </dsp:txXfrm>
    </dsp:sp>
    <dsp:sp modelId="{F62C0D9F-BF11-4D63-A28B-80FA21343A28}">
      <dsp:nvSpPr>
        <dsp:cNvPr id="0" name=""/>
        <dsp:cNvSpPr/>
      </dsp:nvSpPr>
      <dsp:spPr>
        <a:xfrm>
          <a:off x="8822111" y="1316281"/>
          <a:ext cx="362345" cy="362345"/>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6DEFD-3E20-41CA-8CC7-585BE7A02A00}">
      <dsp:nvSpPr>
        <dsp:cNvPr id="0" name=""/>
        <dsp:cNvSpPr/>
      </dsp:nvSpPr>
      <dsp:spPr>
        <a:xfrm rot="5400000">
          <a:off x="9828399" y="891133"/>
          <a:ext cx="1278370" cy="2127179"/>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1336A4-814F-45EF-B582-2466B0D2E2A7}">
      <dsp:nvSpPr>
        <dsp:cNvPr id="0" name=""/>
        <dsp:cNvSpPr/>
      </dsp:nvSpPr>
      <dsp:spPr>
        <a:xfrm>
          <a:off x="9615007" y="1526702"/>
          <a:ext cx="1920429" cy="168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n-US" sz="1300" kern="1200" dirty="0" smtClean="0"/>
            <a:t>Adulthood:</a:t>
          </a:r>
        </a:p>
        <a:p>
          <a:pPr lvl="0" algn="l" defTabSz="577850">
            <a:lnSpc>
              <a:spcPct val="90000"/>
            </a:lnSpc>
            <a:spcBef>
              <a:spcPct val="0"/>
            </a:spcBef>
            <a:spcAft>
              <a:spcPct val="35000"/>
            </a:spcAft>
          </a:pPr>
          <a:r>
            <a:rPr lang="en-US" sz="1300" kern="1200" dirty="0" smtClean="0"/>
            <a:t>Willingness to try new things that involve throwing and catching (baseball, dodgeball, football, juggling, bowling, disk golf, etc…) </a:t>
          </a:r>
        </a:p>
      </dsp:txBody>
      <dsp:txXfrm>
        <a:off x="9615007" y="1526702"/>
        <a:ext cx="1920429" cy="168336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pPr/>
              <a:t>4/28/2018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p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pPr/>
              <a:t>4/28/2018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p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1</a:t>
            </a:fld>
            <a:endParaRPr lang="en-US"/>
          </a:p>
        </p:txBody>
      </p:sp>
    </p:spTree>
    <p:extLst>
      <p:ext uri="{BB962C8B-B14F-4D97-AF65-F5344CB8AC3E}">
        <p14:creationId xmlns:p14="http://schemas.microsoft.com/office/powerpoint/2010/main" val="30699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pPr/>
              <a:t>4</a:t>
            </a:fld>
            <a:endParaRPr lang="en-US"/>
          </a:p>
        </p:txBody>
      </p:sp>
    </p:spTree>
    <p:extLst>
      <p:ext uri="{BB962C8B-B14F-4D97-AF65-F5344CB8AC3E}">
        <p14:creationId xmlns:p14="http://schemas.microsoft.com/office/powerpoint/2010/main" val="66093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10</a:t>
            </a:fld>
            <a:endParaRPr lang="en-US"/>
          </a:p>
        </p:txBody>
      </p:sp>
    </p:spTree>
    <p:extLst>
      <p:ext uri="{BB962C8B-B14F-4D97-AF65-F5344CB8AC3E}">
        <p14:creationId xmlns:p14="http://schemas.microsoft.com/office/powerpoint/2010/main" val="3912149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pPr/>
              <a:t>4/28/2018</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427AEA-BBBB-4C9B-AB23-214EAA8AB789}" type="datetime1">
              <a:rPr lang="en-US"/>
              <a:pPr/>
              <a:t>4/28/2018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91CA30-F5CD-4CA0-B16A-349C6F830700}" type="datetime1">
              <a:rPr lang="en-US"/>
              <a:pPr/>
              <a:t>4/28/2018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anchor="b">
            <a:normAutofit/>
          </a:bodyPr>
          <a:lstStyle>
            <a:lvl1pPr algn="l">
              <a:defRPr sz="4400"/>
            </a:lvl1pPr>
          </a:lstStyle>
          <a:p>
            <a:r>
              <a:rPr lang="en-US" smtClean="0"/>
              <a:t>Click to edit Master title style</a:t>
            </a:r>
            <a:endParaRPr lang="en-US" dirty="0"/>
          </a:p>
        </p:txBody>
      </p:sp>
      <p:sp>
        <p:nvSpPr>
          <p:cNvPr id="3" name="Subtitle 2"/>
          <p:cNvSpPr>
            <a:spLocks noGrp="1"/>
          </p:cNvSpPr>
          <p:nvPr>
            <p:ph type="subTitle" idx="1"/>
          </p:nvPr>
        </p:nvSpPr>
        <p:spPr>
          <a:xfrm>
            <a:off x="838200" y="2438400"/>
            <a:ext cx="7086600" cy="914400"/>
          </a:xfr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26078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8593D-7C47-471E-A8DF-97AC4FFD13F5}" type="datetimeFigureOut">
              <a:rPr lang="en-US" smtClean="0">
                <a:solidFill>
                  <a:srgbClr val="404040"/>
                </a:solidFill>
              </a:rPr>
              <a:pPr/>
              <a:t>4/28/2018</a:t>
            </a:fld>
            <a:endParaRPr lang="en-US">
              <a:solidFill>
                <a:srgbClr val="404040"/>
              </a:solidFill>
            </a:endParaRPr>
          </a:p>
        </p:txBody>
      </p:sp>
      <p:sp>
        <p:nvSpPr>
          <p:cNvPr id="5" name="Footer Placeholder 4"/>
          <p:cNvSpPr>
            <a:spLocks noGrp="1"/>
          </p:cNvSpPr>
          <p:nvPr>
            <p:ph type="ftr" sz="quarter" idx="11"/>
          </p:nvPr>
        </p:nvSpPr>
        <p:spPr/>
        <p:txBody>
          <a:bodyPr/>
          <a:lstStyle/>
          <a:p>
            <a:endParaRPr lang="en-US">
              <a:solidFill>
                <a:srgbClr val="404040"/>
              </a:solidFill>
            </a:endParaRPr>
          </a:p>
        </p:txBody>
      </p:sp>
      <p:sp>
        <p:nvSpPr>
          <p:cNvPr id="6" name="Slide Number Placeholder 5"/>
          <p:cNvSpPr>
            <a:spLocks noGrp="1"/>
          </p:cNvSpPr>
          <p:nvPr>
            <p:ph type="sldNum" sz="quarter" idx="12"/>
          </p:nvPr>
        </p:nvSpPr>
        <p:spPr/>
        <p:txBody>
          <a:bodyPr/>
          <a:lstStyle/>
          <a:p>
            <a:fld id="{289D71E3-7D81-4C24-B9D8-6B108755C64C}"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201922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anchor="b">
            <a:normAutofit/>
          </a:bodyPr>
          <a:lstStyle>
            <a:lvl1pPr>
              <a:defRPr sz="4400"/>
            </a:lvl1pPr>
          </a:lstStyle>
          <a:p>
            <a:r>
              <a:rPr lang="en-US" smtClean="0"/>
              <a:t>Click to edit Master title style</a:t>
            </a:r>
            <a:endParaRPr lang="en-US"/>
          </a:p>
        </p:txBody>
      </p:sp>
      <p:sp>
        <p:nvSpPr>
          <p:cNvPr id="3" name="Text Placeholder 2"/>
          <p:cNvSpPr>
            <a:spLocks noGrp="1"/>
          </p:cNvSpPr>
          <p:nvPr>
            <p:ph type="body" idx="1"/>
          </p:nvPr>
        </p:nvSpPr>
        <p:spPr>
          <a:xfrm>
            <a:off x="3352800" y="2438400"/>
            <a:ext cx="5486400" cy="914400"/>
          </a:xfrm>
        </p:spPr>
        <p:txBody>
          <a:bodyPr>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0008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825625"/>
            <a:ext cx="438912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78880" y="1825625"/>
            <a:ext cx="438912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8593D-7C47-471E-A8DF-97AC4FFD13F5}" type="datetimeFigureOut">
              <a:rPr lang="en-US" smtClean="0">
                <a:solidFill>
                  <a:srgbClr val="404040"/>
                </a:solidFill>
              </a:rPr>
              <a:pPr/>
              <a:t>4/28/2018</a:t>
            </a:fld>
            <a:endParaRPr lang="en-US">
              <a:solidFill>
                <a:srgbClr val="404040"/>
              </a:solidFill>
            </a:endParaRPr>
          </a:p>
        </p:txBody>
      </p:sp>
      <p:sp>
        <p:nvSpPr>
          <p:cNvPr id="6" name="Footer Placeholder 5"/>
          <p:cNvSpPr>
            <a:spLocks noGrp="1"/>
          </p:cNvSpPr>
          <p:nvPr>
            <p:ph type="ftr" sz="quarter" idx="11"/>
          </p:nvPr>
        </p:nvSpPr>
        <p:spPr/>
        <p:txBody>
          <a:bodyPr/>
          <a:lstStyle/>
          <a:p>
            <a:endParaRPr lang="en-US">
              <a:solidFill>
                <a:srgbClr val="404040"/>
              </a:solidFill>
            </a:endParaRPr>
          </a:p>
        </p:txBody>
      </p:sp>
      <p:sp>
        <p:nvSpPr>
          <p:cNvPr id="7" name="Slide Number Placeholder 6"/>
          <p:cNvSpPr>
            <a:spLocks noGrp="1"/>
          </p:cNvSpPr>
          <p:nvPr>
            <p:ph type="sldNum" sz="quarter" idx="12"/>
          </p:nvPr>
        </p:nvSpPr>
        <p:spPr/>
        <p:txBody>
          <a:bodyPr/>
          <a:lstStyle/>
          <a:p>
            <a:fld id="{289D71E3-7D81-4C24-B9D8-6B108755C64C}"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158166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152400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4000" y="2624666"/>
            <a:ext cx="4389120" cy="26754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7888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624666"/>
            <a:ext cx="4389120" cy="26754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FC8593D-7C47-471E-A8DF-97AC4FFD13F5}" type="datetimeFigureOut">
              <a:rPr lang="en-US" smtClean="0">
                <a:solidFill>
                  <a:srgbClr val="404040"/>
                </a:solidFill>
              </a:rPr>
              <a:pPr/>
              <a:t>4/28/2018</a:t>
            </a:fld>
            <a:endParaRPr lang="en-US">
              <a:solidFill>
                <a:srgbClr val="404040"/>
              </a:solidFill>
            </a:endParaRPr>
          </a:p>
        </p:txBody>
      </p:sp>
      <p:sp>
        <p:nvSpPr>
          <p:cNvPr id="8" name="Footer Placeholder 7"/>
          <p:cNvSpPr>
            <a:spLocks noGrp="1"/>
          </p:cNvSpPr>
          <p:nvPr>
            <p:ph type="ftr" sz="quarter" idx="11"/>
          </p:nvPr>
        </p:nvSpPr>
        <p:spPr/>
        <p:txBody>
          <a:bodyPr/>
          <a:lstStyle/>
          <a:p>
            <a:endParaRPr lang="en-US">
              <a:solidFill>
                <a:srgbClr val="404040"/>
              </a:solidFill>
            </a:endParaRPr>
          </a:p>
        </p:txBody>
      </p:sp>
      <p:sp>
        <p:nvSpPr>
          <p:cNvPr id="9" name="Slide Number Placeholder 8"/>
          <p:cNvSpPr>
            <a:spLocks noGrp="1"/>
          </p:cNvSpPr>
          <p:nvPr>
            <p:ph type="sldNum" sz="quarter" idx="12"/>
          </p:nvPr>
        </p:nvSpPr>
        <p:spPr/>
        <p:txBody>
          <a:bodyPr/>
          <a:lstStyle/>
          <a:p>
            <a:fld id="{289D71E3-7D81-4C24-B9D8-6B108755C64C}"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422927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C8593D-7C47-471E-A8DF-97AC4FFD13F5}" type="datetimeFigureOut">
              <a:rPr lang="en-US" smtClean="0">
                <a:solidFill>
                  <a:srgbClr val="404040"/>
                </a:solidFill>
              </a:rPr>
              <a:pPr/>
              <a:t>4/28/2018</a:t>
            </a:fld>
            <a:endParaRPr lang="en-US">
              <a:solidFill>
                <a:srgbClr val="404040"/>
              </a:solidFill>
            </a:endParaRPr>
          </a:p>
        </p:txBody>
      </p:sp>
      <p:sp>
        <p:nvSpPr>
          <p:cNvPr id="4" name="Footer Placeholder 3"/>
          <p:cNvSpPr>
            <a:spLocks noGrp="1"/>
          </p:cNvSpPr>
          <p:nvPr>
            <p:ph type="ftr" sz="quarter" idx="11"/>
          </p:nvPr>
        </p:nvSpPr>
        <p:spPr/>
        <p:txBody>
          <a:bodyPr/>
          <a:lstStyle/>
          <a:p>
            <a:endParaRPr lang="en-US">
              <a:solidFill>
                <a:srgbClr val="404040"/>
              </a:solidFill>
            </a:endParaRPr>
          </a:p>
        </p:txBody>
      </p:sp>
      <p:sp>
        <p:nvSpPr>
          <p:cNvPr id="5" name="Slide Number Placeholder 4"/>
          <p:cNvSpPr>
            <a:spLocks noGrp="1"/>
          </p:cNvSpPr>
          <p:nvPr>
            <p:ph type="sldNum" sz="quarter" idx="12"/>
          </p:nvPr>
        </p:nvSpPr>
        <p:spPr/>
        <p:txBody>
          <a:bodyPr/>
          <a:lstStyle/>
          <a:p>
            <a:fld id="{289D71E3-7D81-4C24-B9D8-6B108755C64C}"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279019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8593D-7C47-471E-A8DF-97AC4FFD13F5}" type="datetimeFigureOut">
              <a:rPr lang="en-US" smtClean="0">
                <a:solidFill>
                  <a:srgbClr val="404040"/>
                </a:solidFill>
              </a:rPr>
              <a:pPr/>
              <a:t>4/28/2018</a:t>
            </a:fld>
            <a:endParaRPr lang="en-US">
              <a:solidFill>
                <a:srgbClr val="404040"/>
              </a:solidFill>
            </a:endParaRPr>
          </a:p>
        </p:txBody>
      </p:sp>
      <p:sp>
        <p:nvSpPr>
          <p:cNvPr id="3" name="Footer Placeholder 2"/>
          <p:cNvSpPr>
            <a:spLocks noGrp="1"/>
          </p:cNvSpPr>
          <p:nvPr>
            <p:ph type="ftr" sz="quarter" idx="11"/>
          </p:nvPr>
        </p:nvSpPr>
        <p:spPr/>
        <p:txBody>
          <a:bodyPr/>
          <a:lstStyle/>
          <a:p>
            <a:endParaRPr lang="en-US">
              <a:solidFill>
                <a:srgbClr val="404040"/>
              </a:solidFill>
            </a:endParaRPr>
          </a:p>
        </p:txBody>
      </p:sp>
      <p:sp>
        <p:nvSpPr>
          <p:cNvPr id="4" name="Slide Number Placeholder 3"/>
          <p:cNvSpPr>
            <a:spLocks noGrp="1"/>
          </p:cNvSpPr>
          <p:nvPr>
            <p:ph type="sldNum" sz="quarter" idx="12"/>
          </p:nvPr>
        </p:nvSpPr>
        <p:spPr/>
        <p:txBody>
          <a:bodyPr/>
          <a:lstStyle/>
          <a:p>
            <a:fld id="{289D71E3-7D81-4C24-B9D8-6B108755C64C}"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175032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724400" y="1828800"/>
            <a:ext cx="5943600" cy="3476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23999" y="1828800"/>
            <a:ext cx="2926080" cy="3476625"/>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8593D-7C47-471E-A8DF-97AC4FFD13F5}" type="datetimeFigureOut">
              <a:rPr lang="en-US" smtClean="0">
                <a:solidFill>
                  <a:srgbClr val="404040"/>
                </a:solidFill>
              </a:rPr>
              <a:pPr/>
              <a:t>4/28/2018</a:t>
            </a:fld>
            <a:endParaRPr lang="en-US">
              <a:solidFill>
                <a:srgbClr val="404040"/>
              </a:solidFill>
            </a:endParaRPr>
          </a:p>
        </p:txBody>
      </p:sp>
      <p:sp>
        <p:nvSpPr>
          <p:cNvPr id="6" name="Footer Placeholder 5"/>
          <p:cNvSpPr>
            <a:spLocks noGrp="1"/>
          </p:cNvSpPr>
          <p:nvPr>
            <p:ph type="ftr" sz="quarter" idx="11"/>
          </p:nvPr>
        </p:nvSpPr>
        <p:spPr/>
        <p:txBody>
          <a:bodyPr/>
          <a:lstStyle/>
          <a:p>
            <a:endParaRPr lang="en-US">
              <a:solidFill>
                <a:srgbClr val="404040"/>
              </a:solidFill>
            </a:endParaRPr>
          </a:p>
        </p:txBody>
      </p:sp>
      <p:sp>
        <p:nvSpPr>
          <p:cNvPr id="7" name="Slide Number Placeholder 6"/>
          <p:cNvSpPr>
            <a:spLocks noGrp="1"/>
          </p:cNvSpPr>
          <p:nvPr>
            <p:ph type="sldNum" sz="quarter" idx="12"/>
          </p:nvPr>
        </p:nvSpPr>
        <p:spPr/>
        <p:txBody>
          <a:bodyPr/>
          <a:lstStyle/>
          <a:p>
            <a:fld id="{289D71E3-7D81-4C24-B9D8-6B108755C64C}"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296973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B3AF48E-ABA0-4B58-B562-D1D7408067C4}" type="datetime1">
              <a:rPr lang="en-US"/>
              <a:pPr/>
              <a:t>4/28/2018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7010400" y="2245995"/>
            <a:ext cx="3657600" cy="219456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8593D-7C47-471E-A8DF-97AC4FFD13F5}" type="datetimeFigureOut">
              <a:rPr lang="en-US" smtClean="0">
                <a:solidFill>
                  <a:srgbClr val="404040"/>
                </a:solidFill>
              </a:rPr>
              <a:pPr/>
              <a:t>4/28/2018</a:t>
            </a:fld>
            <a:endParaRPr lang="en-US">
              <a:solidFill>
                <a:srgbClr val="404040"/>
              </a:solidFill>
            </a:endParaRPr>
          </a:p>
        </p:txBody>
      </p:sp>
      <p:sp>
        <p:nvSpPr>
          <p:cNvPr id="6" name="Footer Placeholder 5"/>
          <p:cNvSpPr>
            <a:spLocks noGrp="1"/>
          </p:cNvSpPr>
          <p:nvPr>
            <p:ph type="ftr" sz="quarter" idx="11"/>
          </p:nvPr>
        </p:nvSpPr>
        <p:spPr/>
        <p:txBody>
          <a:bodyPr/>
          <a:lstStyle/>
          <a:p>
            <a:endParaRPr lang="en-US">
              <a:solidFill>
                <a:srgbClr val="404040"/>
              </a:solidFill>
            </a:endParaRPr>
          </a:p>
        </p:txBody>
      </p:sp>
      <p:sp>
        <p:nvSpPr>
          <p:cNvPr id="7" name="Slide Number Placeholder 6"/>
          <p:cNvSpPr>
            <a:spLocks noGrp="1"/>
          </p:cNvSpPr>
          <p:nvPr>
            <p:ph type="sldNum" sz="quarter" idx="12"/>
          </p:nvPr>
        </p:nvSpPr>
        <p:spPr/>
        <p:txBody>
          <a:bodyPr/>
          <a:lstStyle/>
          <a:p>
            <a:fld id="{289D71E3-7D81-4C24-B9D8-6B108755C64C}" type="slidenum">
              <a:rPr lang="en-US" smtClean="0">
                <a:solidFill>
                  <a:srgbClr val="404040"/>
                </a:solidFill>
              </a:rPr>
              <a:pPr/>
              <a:t>‹#›</a:t>
            </a:fld>
            <a:endParaRPr lang="en-US">
              <a:solidFill>
                <a:srgbClr val="404040"/>
              </a:solidFill>
            </a:endParaRPr>
          </a:p>
        </p:txBody>
      </p:sp>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a:ex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12" name="Picture Placeholder 11"/>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3282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15" name="Picture Placeholder 14"/>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19" name="Picture Placeholder 18"/>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
        <p:nvSpPr>
          <p:cNvPr id="17" name="Text Placeholder 16"/>
          <p:cNvSpPr>
            <a:spLocks noGrp="1"/>
          </p:cNvSpPr>
          <p:nvPr>
            <p:ph type="body" sz="quarter" idx="14"/>
          </p:nvPr>
        </p:nvSpPr>
        <p:spPr>
          <a:xfrm>
            <a:off x="1028581" y="5305425"/>
            <a:ext cx="3566160" cy="1097280"/>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smtClean="0"/>
              <a:t>Click to edit Master text styles</a:t>
            </a:r>
          </a:p>
        </p:txBody>
      </p:sp>
      <p:sp>
        <p:nvSpPr>
          <p:cNvPr id="20" name="Text Placeholder 16"/>
          <p:cNvSpPr>
            <a:spLocks noGrp="1"/>
          </p:cNvSpPr>
          <p:nvPr>
            <p:ph type="body" sz="quarter" idx="16"/>
          </p:nvPr>
        </p:nvSpPr>
        <p:spPr>
          <a:xfrm>
            <a:off x="5566714" y="5305425"/>
            <a:ext cx="3566160" cy="1097280"/>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smtClean="0"/>
              <a:t>Click to edit Master text styles</a:t>
            </a:r>
          </a:p>
        </p:txBody>
      </p:sp>
    </p:spTree>
    <p:extLst>
      <p:ext uri="{BB962C8B-B14F-4D97-AF65-F5344CB8AC3E}">
        <p14:creationId xmlns:p14="http://schemas.microsoft.com/office/powerpoint/2010/main" val="394733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15" name="Picture Placeholder 14"/>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19" name="Picture Placeholder 18"/>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17" name="Text Placeholder 16"/>
          <p:cNvSpPr>
            <a:spLocks noGrp="1"/>
          </p:cNvSpPr>
          <p:nvPr>
            <p:ph type="body" sz="quarter" idx="14"/>
          </p:nvPr>
        </p:nvSpPr>
        <p:spPr>
          <a:xfrm>
            <a:off x="1028581" y="5919255"/>
            <a:ext cx="810408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smtClean="0"/>
              <a:t>Click to edit Master text styles</a:t>
            </a:r>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13" name="Picture Placeholder 12"/>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2" name="Title 1"/>
          <p:cNvSpPr>
            <a:spLocks noGrp="1"/>
          </p:cNvSpPr>
          <p:nvPr>
            <p:ph type="title"/>
          </p:nvPr>
        </p:nvSpPr>
        <p:spPr>
          <a:xfrm>
            <a:off x="1028580" y="5305424"/>
            <a:ext cx="8104083" cy="579921"/>
          </a:xfrm>
        </p:spPr>
        <p:txBody>
          <a:bodyPr>
            <a:normAutofit/>
          </a:bodyPr>
          <a:lstStyle>
            <a:lvl1pPr>
              <a:defRPr sz="240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78343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9" name="Picture Placeholder 8"/>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11" name="Picture Placeholder 10"/>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13" name="Picture Placeholder 12"/>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15" name="Picture Placeholder 14"/>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smtClean="0"/>
              <a:t>Click icon to add picture</a:t>
            </a:r>
            <a:endParaRPr lang="en-US"/>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21" name="Picture Placeholder 20"/>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smtClean="0"/>
              <a:t>Click icon to add picture</a:t>
            </a:r>
            <a:endParaRPr lang="en-US"/>
          </a:p>
        </p:txBody>
      </p:sp>
    </p:spTree>
    <p:extLst>
      <p:ext uri="{BB962C8B-B14F-4D97-AF65-F5344CB8AC3E}">
        <p14:creationId xmlns:p14="http://schemas.microsoft.com/office/powerpoint/2010/main" val="26906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8593D-7C47-471E-A8DF-97AC4FFD13F5}" type="datetimeFigureOut">
              <a:rPr lang="en-US" smtClean="0">
                <a:solidFill>
                  <a:srgbClr val="404040"/>
                </a:solidFill>
              </a:rPr>
              <a:pPr/>
              <a:t>4/28/2018</a:t>
            </a:fld>
            <a:endParaRPr lang="en-US">
              <a:solidFill>
                <a:srgbClr val="404040"/>
              </a:solidFill>
            </a:endParaRPr>
          </a:p>
        </p:txBody>
      </p:sp>
      <p:sp>
        <p:nvSpPr>
          <p:cNvPr id="5" name="Footer Placeholder 4"/>
          <p:cNvSpPr>
            <a:spLocks noGrp="1"/>
          </p:cNvSpPr>
          <p:nvPr>
            <p:ph type="ftr" sz="quarter" idx="11"/>
          </p:nvPr>
        </p:nvSpPr>
        <p:spPr/>
        <p:txBody>
          <a:bodyPr/>
          <a:lstStyle/>
          <a:p>
            <a:endParaRPr lang="en-US">
              <a:solidFill>
                <a:srgbClr val="404040"/>
              </a:solidFill>
            </a:endParaRPr>
          </a:p>
        </p:txBody>
      </p:sp>
      <p:sp>
        <p:nvSpPr>
          <p:cNvPr id="6" name="Slide Number Placeholder 5"/>
          <p:cNvSpPr>
            <a:spLocks noGrp="1"/>
          </p:cNvSpPr>
          <p:nvPr>
            <p:ph type="sldNum" sz="quarter" idx="12"/>
          </p:nvPr>
        </p:nvSpPr>
        <p:spPr/>
        <p:txBody>
          <a:bodyPr/>
          <a:lstStyle/>
          <a:p>
            <a:fld id="{289D71E3-7D81-4C24-B9D8-6B108755C64C}"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179194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24000" y="365125"/>
            <a:ext cx="6858000" cy="4940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8593D-7C47-471E-A8DF-97AC4FFD13F5}" type="datetimeFigureOut">
              <a:rPr lang="en-US" smtClean="0">
                <a:solidFill>
                  <a:srgbClr val="404040"/>
                </a:solidFill>
              </a:rPr>
              <a:pPr/>
              <a:t>4/28/2018</a:t>
            </a:fld>
            <a:endParaRPr lang="en-US">
              <a:solidFill>
                <a:srgbClr val="404040"/>
              </a:solidFill>
            </a:endParaRPr>
          </a:p>
        </p:txBody>
      </p:sp>
      <p:sp>
        <p:nvSpPr>
          <p:cNvPr id="5" name="Footer Placeholder 4"/>
          <p:cNvSpPr>
            <a:spLocks noGrp="1"/>
          </p:cNvSpPr>
          <p:nvPr>
            <p:ph type="ftr" sz="quarter" idx="11"/>
          </p:nvPr>
        </p:nvSpPr>
        <p:spPr/>
        <p:txBody>
          <a:bodyPr/>
          <a:lstStyle/>
          <a:p>
            <a:endParaRPr lang="en-US">
              <a:solidFill>
                <a:srgbClr val="404040"/>
              </a:solidFill>
            </a:endParaRPr>
          </a:p>
        </p:txBody>
      </p:sp>
      <p:sp>
        <p:nvSpPr>
          <p:cNvPr id="6" name="Slide Number Placeholder 5"/>
          <p:cNvSpPr>
            <a:spLocks noGrp="1"/>
          </p:cNvSpPr>
          <p:nvPr>
            <p:ph type="sldNum" sz="quarter" idx="12"/>
          </p:nvPr>
        </p:nvSpPr>
        <p:spPr/>
        <p:txBody>
          <a:bodyPr/>
          <a:lstStyle/>
          <a:p>
            <a:fld id="{289D71E3-7D81-4C24-B9D8-6B108755C64C}"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156747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smtClean="0"/>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pPr/>
              <a:t>4/28/2018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CD787AA-CBCD-47F9-A04C-7106C508CDE4}" type="datetime1">
              <a:rPr lang="en-US"/>
              <a:pPr/>
              <a:t>4/28/2018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AD1CC9DD-75F5-4611-BA0B-CFB1A226639C}" type="datetime1">
              <a:rPr lang="en-US"/>
              <a:pPr/>
              <a:t>4/28/2018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pPr/>
              <a:t>4/28/2018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pPr/>
              <a:t>4/28/2018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pPr/>
              <a:t>4/28/2018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smtClean="0"/>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pPr/>
              <a:t>4/28/2018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4/28/2018</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en-US" smtClean="0"/>
              <a:t>Click to edit Master title style</a:t>
            </a:r>
            <a:endParaRPr lang="en-US"/>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000">
                <a:solidFill>
                  <a:schemeClr val="tx1"/>
                </a:solidFill>
              </a:defRPr>
            </a:lvl1pPr>
          </a:lstStyle>
          <a:p>
            <a:fld id="{7FC8593D-7C47-471E-A8DF-97AC4FFD13F5}" type="datetimeFigureOut">
              <a:rPr lang="en-US" smtClean="0">
                <a:solidFill>
                  <a:srgbClr val="404040"/>
                </a:solidFill>
              </a:rPr>
              <a:pPr/>
              <a:t>4/28/2018</a:t>
            </a:fld>
            <a:endParaRPr lang="en-US" dirty="0">
              <a:solidFill>
                <a:srgbClr val="404040"/>
              </a:solidFill>
            </a:endParaRPr>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solidFill>
                <a:srgbClr val="404040"/>
              </a:solidFill>
            </a:endParaRPr>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000">
                <a:solidFill>
                  <a:schemeClr val="tx1"/>
                </a:solidFill>
              </a:defRPr>
            </a:lvl1pPr>
          </a:lstStyle>
          <a:p>
            <a:fld id="{289D71E3-7D81-4C24-B9D8-6B108755C64C}" type="slidenum">
              <a:rPr lang="en-US" smtClean="0">
                <a:solidFill>
                  <a:srgbClr val="404040"/>
                </a:solidFill>
              </a:rPr>
              <a:pPr/>
              <a:t>‹#›</a:t>
            </a:fld>
            <a:endParaRPr lang="en-US">
              <a:solidFill>
                <a:srgbClr val="404040"/>
              </a:solidFill>
            </a:endParaRPr>
          </a:p>
        </p:txBody>
      </p:sp>
    </p:spTree>
    <p:extLst>
      <p:ext uri="{BB962C8B-B14F-4D97-AF65-F5344CB8AC3E}">
        <p14:creationId xmlns:p14="http://schemas.microsoft.com/office/powerpoint/2010/main" val="2906245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E_HBGZVglv0" TargetMode="External"/><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484_cJPBmEk" TargetMode="External"/><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www.programminglibrarian.org/" TargetMode="External"/><Relationship Id="rId7" Type="http://schemas.openxmlformats.org/officeDocument/2006/relationships/hyperlink" Target="http://www.physicalliteracy.ca/" TargetMode="External"/><Relationship Id="rId2" Type="http://schemas.openxmlformats.org/officeDocument/2006/relationships/hyperlink" Target="http://www.yogainthelibrary.com/" TargetMode="External"/><Relationship Id="rId1" Type="http://schemas.openxmlformats.org/officeDocument/2006/relationships/slideLayout" Target="../slideLayouts/slideLayout8.xml"/><Relationship Id="rId6" Type="http://schemas.openxmlformats.org/officeDocument/2006/relationships/hyperlink" Target="http://www.sportforlife.ca/" TargetMode="External"/><Relationship Id="rId5" Type="http://schemas.openxmlformats.org/officeDocument/2006/relationships/hyperlink" Target="http://www.letsmovelibraries.org/" TargetMode="External"/><Relationship Id="rId4" Type="http://schemas.openxmlformats.org/officeDocument/2006/relationships/hyperlink" Target="http://www.activeforlife.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alastore.ala.org/content/get-your-community-moving-physical-literacy-programs-all-ages" TargetMode="External"/><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jenncarson.com/"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www.physical-literacy.org.u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088" y="201768"/>
            <a:ext cx="8581062" cy="3236891"/>
          </a:xfrm>
        </p:spPr>
        <p:txBody>
          <a:bodyPr>
            <a:normAutofit fontScale="90000"/>
          </a:bodyPr>
          <a:lstStyle/>
          <a:p>
            <a:r>
              <a:rPr lang="en-US" b="1" dirty="0"/>
              <a:t>Get Your Community Moving: </a:t>
            </a:r>
            <a:r>
              <a:rPr lang="en-US" b="1" dirty="0" smtClean="0"/>
              <a:t/>
            </a:r>
            <a:br>
              <a:rPr lang="en-US" b="1" dirty="0" smtClean="0"/>
            </a:br>
            <a:r>
              <a:rPr lang="en-US" b="1" dirty="0" smtClean="0"/>
              <a:t>Physical </a:t>
            </a:r>
            <a:r>
              <a:rPr lang="en-US" b="1" dirty="0"/>
              <a:t>Literacy Programs for All Ages</a:t>
            </a:r>
            <a:endParaRPr lang="en-US" sz="6000" dirty="0"/>
          </a:p>
        </p:txBody>
      </p:sp>
      <p:sp>
        <p:nvSpPr>
          <p:cNvPr id="3" name="Subtitle 2"/>
          <p:cNvSpPr>
            <a:spLocks noGrp="1"/>
          </p:cNvSpPr>
          <p:nvPr>
            <p:ph type="subTitle" idx="1"/>
          </p:nvPr>
        </p:nvSpPr>
        <p:spPr>
          <a:xfrm>
            <a:off x="228087" y="3670478"/>
            <a:ext cx="7091361" cy="1195910"/>
          </a:xfrm>
        </p:spPr>
        <p:txBody>
          <a:bodyPr>
            <a:noAutofit/>
          </a:bodyPr>
          <a:lstStyle/>
          <a:p>
            <a:r>
              <a:rPr lang="en-US" sz="1800" dirty="0" smtClean="0"/>
              <a:t>Jenn Carson,</a:t>
            </a:r>
            <a:r>
              <a:rPr lang="en-US" sz="1800" dirty="0"/>
              <a:t> </a:t>
            </a:r>
            <a:r>
              <a:rPr lang="en-US" sz="1800" dirty="0" smtClean="0"/>
              <a:t>Library Director, Yoga Teacher</a:t>
            </a:r>
          </a:p>
          <a:p>
            <a:r>
              <a:rPr lang="en-US" sz="1800" dirty="0" smtClean="0"/>
              <a:t>LP Fisher Public Library, Woodstock, NB Canada </a:t>
            </a:r>
            <a:br>
              <a:rPr lang="en-US" sz="1800" dirty="0" smtClean="0"/>
            </a:br>
            <a:endParaRPr lang="en-US" sz="1800" dirty="0" smtClean="0"/>
          </a:p>
        </p:txBody>
      </p:sp>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001" y="62158"/>
            <a:ext cx="9372600" cy="1200416"/>
          </a:xfrm>
        </p:spPr>
        <p:txBody>
          <a:bodyPr/>
          <a:lstStyle/>
          <a:p>
            <a:r>
              <a:rPr lang="en-US" dirty="0" smtClean="0"/>
              <a:t>Movement-Based Program Planning</a:t>
            </a:r>
            <a:endParaRPr lang="en-US" dirty="0"/>
          </a:p>
        </p:txBody>
      </p:sp>
      <p:sp>
        <p:nvSpPr>
          <p:cNvPr id="3" name="Content Placeholder 2"/>
          <p:cNvSpPr>
            <a:spLocks noGrp="1"/>
          </p:cNvSpPr>
          <p:nvPr>
            <p:ph sz="half" idx="1"/>
          </p:nvPr>
        </p:nvSpPr>
        <p:spPr>
          <a:xfrm>
            <a:off x="2596974" y="1431387"/>
            <a:ext cx="4572000" cy="4114800"/>
          </a:xfrm>
        </p:spPr>
        <p:txBody>
          <a:bodyPr/>
          <a:lstStyle/>
          <a:p>
            <a:r>
              <a:rPr lang="en-US" dirty="0" smtClean="0"/>
              <a:t>Setting the stage, community partnerships</a:t>
            </a:r>
            <a:endParaRPr lang="en-US" dirty="0"/>
          </a:p>
          <a:p>
            <a:r>
              <a:rPr lang="en-US" dirty="0" smtClean="0"/>
              <a:t>Budgets, legalities, and logistics</a:t>
            </a:r>
          </a:p>
          <a:p>
            <a:r>
              <a:rPr lang="en-US" dirty="0" smtClean="0"/>
              <a:t>Spreading the word with effective marketing</a:t>
            </a:r>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88339" y="1600200"/>
            <a:ext cx="3179618" cy="411480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5647" y="3606545"/>
            <a:ext cx="3182388" cy="2108455"/>
          </a:xfrm>
          <a:prstGeom prst="rect">
            <a:avLst/>
          </a:prstGeom>
          <a:effectLst>
            <a:softEdge rad="88900"/>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5547" y="3606545"/>
            <a:ext cx="1831527" cy="2764302"/>
          </a:xfrm>
          <a:prstGeom prst="rect">
            <a:avLst/>
          </a:prstGeom>
          <a:effectLst>
            <a:softEdge rad="63500"/>
          </a:effectLst>
        </p:spPr>
      </p:pic>
    </p:spTree>
    <p:extLst>
      <p:ext uri="{BB962C8B-B14F-4D97-AF65-F5344CB8AC3E}">
        <p14:creationId xmlns:p14="http://schemas.microsoft.com/office/powerpoint/2010/main" val="386616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3" y="-369276"/>
            <a:ext cx="9906759" cy="2486025"/>
          </a:xfrm>
        </p:spPr>
        <p:txBody>
          <a:bodyPr/>
          <a:lstStyle/>
          <a:p>
            <a:r>
              <a:rPr lang="en-US" dirty="0" smtClean="0"/>
              <a:t>Passive (sometimes sneaky) ways to get people moving….</a:t>
            </a:r>
            <a:endParaRPr lang="en-US" dirty="0"/>
          </a:p>
        </p:txBody>
      </p:sp>
      <p:sp>
        <p:nvSpPr>
          <p:cNvPr id="3" name="Text Placeholder 2"/>
          <p:cNvSpPr>
            <a:spLocks noGrp="1"/>
          </p:cNvSpPr>
          <p:nvPr>
            <p:ph type="body" idx="1"/>
          </p:nvPr>
        </p:nvSpPr>
        <p:spPr>
          <a:xfrm>
            <a:off x="4417255" y="1821328"/>
            <a:ext cx="7554351" cy="4748284"/>
          </a:xfrm>
        </p:spPr>
        <p:txBody>
          <a:bodyPr>
            <a:normAutofit fontScale="92500" lnSpcReduction="10000"/>
          </a:bodyPr>
          <a:lstStyle/>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t>Stand-up desks (adjustable), bike and treadmill desks</a:t>
            </a:r>
          </a:p>
          <a:p>
            <a:pPr marL="342900" indent="-342900">
              <a:buFont typeface="Arial" panose="020B0604020202020204" pitchFamily="34" charset="0"/>
              <a:buChar char="•"/>
            </a:pPr>
            <a:r>
              <a:rPr lang="en-US" b="1" dirty="0" smtClean="0"/>
              <a:t>Activity cards (such as yoga cards) left in common areas</a:t>
            </a:r>
          </a:p>
          <a:p>
            <a:pPr marL="342900" indent="-342900">
              <a:buFont typeface="Arial" panose="020B0604020202020204" pitchFamily="34" charset="0"/>
              <a:buChar char="•"/>
            </a:pPr>
            <a:r>
              <a:rPr lang="en-US" b="1" dirty="0" smtClean="0"/>
              <a:t>Active outdoor equipment (for all bodies)</a:t>
            </a:r>
          </a:p>
          <a:p>
            <a:pPr marL="342900" indent="-342900">
              <a:buFont typeface="Arial" panose="020B0604020202020204" pitchFamily="34" charset="0"/>
              <a:buChar char="•"/>
            </a:pPr>
            <a:r>
              <a:rPr lang="en-US" b="1" dirty="0" smtClean="0"/>
              <a:t>Alternative collections (pedometers, yoga mats, snowshoes, fit kits, gym passes, board games, etc…)</a:t>
            </a:r>
          </a:p>
          <a:p>
            <a:pPr marL="342900" indent="-342900">
              <a:buFont typeface="Arial" panose="020B0604020202020204" pitchFamily="34" charset="0"/>
              <a:buChar char="•"/>
            </a:pPr>
            <a:r>
              <a:rPr lang="en-US" b="1" dirty="0" smtClean="0"/>
              <a:t>Movement stations (dress-up </a:t>
            </a:r>
            <a:r>
              <a:rPr lang="en-US" b="1" dirty="0" err="1" smtClean="0"/>
              <a:t>centre</a:t>
            </a:r>
            <a:r>
              <a:rPr lang="en-US" b="1" dirty="0" smtClean="0"/>
              <a:t>, sensory tables, puppet theatre, stand-up maker counter, stacking blocks, hopscotch)</a:t>
            </a:r>
          </a:p>
          <a:p>
            <a:pPr marL="342900" indent="-342900">
              <a:buFont typeface="Arial" panose="020B0604020202020204" pitchFamily="34" charset="0"/>
              <a:buChar char="•"/>
            </a:pPr>
            <a:r>
              <a:rPr lang="en-US" b="1" dirty="0" smtClean="0"/>
              <a:t>Health-related programs (digestion, healthy sleep, meditation, acupuncture, etc…that will encourage people to take better care of their bodies…and then they will want to move more)</a:t>
            </a:r>
          </a:p>
          <a:p>
            <a:pPr marL="342900" indent="-342900">
              <a:buFont typeface="Arial" panose="020B0604020202020204" pitchFamily="34" charset="0"/>
              <a:buChar char="•"/>
            </a:pPr>
            <a:r>
              <a:rPr lang="en-US" b="1" dirty="0" smtClean="0"/>
              <a:t>Displays of “active” materials (i.e.: how-to running books, movies about runners, runner bios, cookbooks for runners)</a:t>
            </a:r>
          </a:p>
          <a:p>
            <a:endParaRPr lang="en-US" b="1"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pic>
        <p:nvPicPr>
          <p:cNvPr id="1028" name="Picture 4" descr="Image result for yoga car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5822" y="590843"/>
            <a:ext cx="2265768" cy="1419882"/>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56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Models: Fun for the Whole Family</a:t>
            </a:r>
            <a:endParaRPr lang="en-US" dirty="0"/>
          </a:p>
        </p:txBody>
      </p:sp>
      <p:sp>
        <p:nvSpPr>
          <p:cNvPr id="3" name="Text Placeholder 2"/>
          <p:cNvSpPr>
            <a:spLocks noGrp="1"/>
          </p:cNvSpPr>
          <p:nvPr>
            <p:ph type="body" idx="1"/>
          </p:nvPr>
        </p:nvSpPr>
        <p:spPr/>
        <p:txBody>
          <a:bodyPr/>
          <a:lstStyle/>
          <a:p>
            <a:r>
              <a:rPr lang="en-US" dirty="0" smtClean="0"/>
              <a:t>Kids’ </a:t>
            </a:r>
            <a:r>
              <a:rPr lang="en-US" dirty="0" err="1" smtClean="0"/>
              <a:t>Kilometre</a:t>
            </a:r>
            <a:r>
              <a:rPr lang="en-US" dirty="0" smtClean="0"/>
              <a:t> Fun Run</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08813" y="2538146"/>
            <a:ext cx="4572000" cy="3028950"/>
          </a:xfrm>
          <a:effectLst>
            <a:softEdge rad="50800"/>
          </a:effectLst>
        </p:spPr>
      </p:pic>
      <p:sp>
        <p:nvSpPr>
          <p:cNvPr id="5" name="Text Placeholder 4"/>
          <p:cNvSpPr>
            <a:spLocks noGrp="1"/>
          </p:cNvSpPr>
          <p:nvPr>
            <p:ph type="body" sz="quarter" idx="3"/>
          </p:nvPr>
        </p:nvSpPr>
        <p:spPr/>
        <p:txBody>
          <a:bodyPr/>
          <a:lstStyle/>
          <a:p>
            <a:r>
              <a:rPr lang="en-US" dirty="0" smtClean="0"/>
              <a:t>Bike Clinic</a:t>
            </a:r>
            <a:endParaRPr lang="en-US" dirty="0"/>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2208213" y="2519096"/>
            <a:ext cx="4572000" cy="3048000"/>
          </a:xfrm>
          <a:effectLst>
            <a:softEdge rad="50800"/>
          </a:effectLst>
        </p:spPr>
      </p:pic>
    </p:spTree>
    <p:extLst>
      <p:ext uri="{BB962C8B-B14F-4D97-AF65-F5344CB8AC3E}">
        <p14:creationId xmlns:p14="http://schemas.microsoft.com/office/powerpoint/2010/main" val="955224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Models: Just for Kids</a:t>
            </a:r>
            <a:endParaRPr lang="en-US" dirty="0"/>
          </a:p>
        </p:txBody>
      </p:sp>
      <p:sp>
        <p:nvSpPr>
          <p:cNvPr id="3" name="Text Placeholder 2"/>
          <p:cNvSpPr>
            <a:spLocks noGrp="1"/>
          </p:cNvSpPr>
          <p:nvPr>
            <p:ph type="body" idx="1"/>
          </p:nvPr>
        </p:nvSpPr>
        <p:spPr/>
        <p:txBody>
          <a:bodyPr/>
          <a:lstStyle/>
          <a:p>
            <a:r>
              <a:rPr lang="en-US" dirty="0" smtClean="0"/>
              <a:t>Nerf Battle</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08213" y="2424112"/>
            <a:ext cx="4257813" cy="2820109"/>
          </a:xfrm>
          <a:effectLst>
            <a:softEdge rad="50800"/>
          </a:effectLst>
        </p:spPr>
      </p:pic>
      <p:sp>
        <p:nvSpPr>
          <p:cNvPr id="5" name="Text Placeholder 4"/>
          <p:cNvSpPr>
            <a:spLocks noGrp="1"/>
          </p:cNvSpPr>
          <p:nvPr>
            <p:ph type="body" sz="quarter" idx="3"/>
          </p:nvPr>
        </p:nvSpPr>
        <p:spPr>
          <a:xfrm>
            <a:off x="6760647" y="1600200"/>
            <a:ext cx="4572000" cy="823912"/>
          </a:xfrm>
        </p:spPr>
        <p:txBody>
          <a:bodyPr/>
          <a:lstStyle/>
          <a:p>
            <a:r>
              <a:rPr lang="en-US" dirty="0" smtClean="0"/>
              <a:t>Library Mini-Golf</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888083" y="2384124"/>
            <a:ext cx="4317128" cy="2860097"/>
          </a:xfrm>
          <a:effectLst>
            <a:softEdge rad="50800"/>
          </a:effectLst>
        </p:spPr>
      </p:pic>
    </p:spTree>
    <p:extLst>
      <p:ext uri="{BB962C8B-B14F-4D97-AF65-F5344CB8AC3E}">
        <p14:creationId xmlns:p14="http://schemas.microsoft.com/office/powerpoint/2010/main" val="528744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876" y="0"/>
            <a:ext cx="9372600" cy="828541"/>
          </a:xfrm>
        </p:spPr>
        <p:txBody>
          <a:bodyPr/>
          <a:lstStyle/>
          <a:p>
            <a:r>
              <a:rPr lang="en-US" dirty="0" smtClean="0"/>
              <a:t>Program Models: Teen-o-</a:t>
            </a:r>
            <a:r>
              <a:rPr lang="en-US" dirty="0" err="1" smtClean="0"/>
              <a:t>rrific</a:t>
            </a:r>
            <a:endParaRPr lang="en-US" dirty="0"/>
          </a:p>
        </p:txBody>
      </p:sp>
      <p:sp>
        <p:nvSpPr>
          <p:cNvPr id="3" name="Text Placeholder 2"/>
          <p:cNvSpPr>
            <a:spLocks noGrp="1"/>
          </p:cNvSpPr>
          <p:nvPr>
            <p:ph type="body" idx="1"/>
          </p:nvPr>
        </p:nvSpPr>
        <p:spPr>
          <a:xfrm>
            <a:off x="393444" y="1505216"/>
            <a:ext cx="4572000" cy="823912"/>
          </a:xfrm>
        </p:spPr>
        <p:txBody>
          <a:bodyPr/>
          <a:lstStyle/>
          <a:p>
            <a:r>
              <a:rPr lang="en-US" dirty="0" smtClean="0"/>
              <a:t>Library Guild</a:t>
            </a:r>
            <a:endParaRPr lang="en-US" dirty="0"/>
          </a:p>
        </p:txBody>
      </p:sp>
      <p:pic>
        <p:nvPicPr>
          <p:cNvPr id="7" name="Content Placeholder 6"/>
          <p:cNvPicPr>
            <a:picLocks noGrp="1" noChangeAspect="1"/>
          </p:cNvPicPr>
          <p:nvPr>
            <p:ph sz="half" idx="2"/>
          </p:nvPr>
        </p:nvPicPr>
        <p:blipFill>
          <a:blip r:embed="rId2" cstate="print"/>
          <a:stretch>
            <a:fillRect/>
          </a:stretch>
        </p:blipFill>
        <p:spPr>
          <a:xfrm>
            <a:off x="347820" y="2192292"/>
            <a:ext cx="1974694" cy="2632926"/>
          </a:xfrm>
          <a:prstGeom prst="rect">
            <a:avLst/>
          </a:prstGeom>
          <a:effectLst>
            <a:softEdge rad="50800"/>
          </a:effectLst>
        </p:spPr>
      </p:pic>
      <p:sp>
        <p:nvSpPr>
          <p:cNvPr id="5" name="Text Placeholder 4"/>
          <p:cNvSpPr>
            <a:spLocks noGrp="1"/>
          </p:cNvSpPr>
          <p:nvPr>
            <p:ph type="body" sz="quarter" idx="3"/>
          </p:nvPr>
        </p:nvSpPr>
        <p:spPr>
          <a:xfrm>
            <a:off x="6968644" y="1505216"/>
            <a:ext cx="4572000" cy="823912"/>
          </a:xfrm>
        </p:spPr>
        <p:txBody>
          <a:bodyPr/>
          <a:lstStyle/>
          <a:p>
            <a:r>
              <a:rPr lang="en-US" dirty="0" smtClean="0"/>
              <a:t>Yoga and Meditation for Young Adults</a:t>
            </a:r>
            <a:endParaRPr lang="en-US" dirty="0"/>
          </a:p>
        </p:txBody>
      </p:sp>
      <p:sp>
        <p:nvSpPr>
          <p:cNvPr id="8" name="TextBox 7"/>
          <p:cNvSpPr txBox="1"/>
          <p:nvPr/>
        </p:nvSpPr>
        <p:spPr>
          <a:xfrm>
            <a:off x="2421173" y="1097924"/>
            <a:ext cx="4159876" cy="4524315"/>
          </a:xfrm>
          <a:prstGeom prst="rect">
            <a:avLst/>
          </a:prstGeom>
          <a:noFill/>
        </p:spPr>
        <p:txBody>
          <a:bodyPr wrap="square" rtlCol="0">
            <a:spAutoFit/>
          </a:bodyPr>
          <a:lstStyle/>
          <a:p>
            <a:pPr algn="just"/>
            <a:r>
              <a:rPr lang="en-US" sz="1600" dirty="0"/>
              <a:t>"...All adolescents are saturated with new hormones, new and acute kinds of self-consciousness, new kinds of desires, and ﻿</a:t>
            </a:r>
            <a:r>
              <a:rPr lang="en-US" sz="1600" dirty="0" smtClean="0"/>
              <a:t>confronted </a:t>
            </a:r>
            <a:r>
              <a:rPr lang="en-US" sz="1600" dirty="0"/>
              <a:t>with the avalanche of new responsibilities that are associated with the threshold of adulthood.  All of this physical and mental turmoil creates a new kind of muscular tension in the adolescent.  They squirm.  They chew their fingernails.  They tap their feet.  They screw themselves up into the </a:t>
            </a:r>
            <a:r>
              <a:rPr lang="en-US" sz="1600" dirty="0" err="1"/>
              <a:t>damndest</a:t>
            </a:r>
            <a:r>
              <a:rPr lang="en-US" sz="1600" dirty="0"/>
              <a:t> kind of postures.  They jump up and down and shout at the slightest provocation.  They are like tightly wound springs."  </a:t>
            </a:r>
            <a:br>
              <a:rPr lang="en-US" sz="1600" dirty="0"/>
            </a:br>
            <a:r>
              <a:rPr lang="en-US" sz="1600" dirty="0"/>
              <a:t/>
            </a:r>
            <a:br>
              <a:rPr lang="en-US" sz="1600" dirty="0"/>
            </a:br>
            <a:r>
              <a:rPr lang="en-US" sz="1600" dirty="0"/>
              <a:t>~Deane </a:t>
            </a:r>
            <a:r>
              <a:rPr lang="en-US" sz="1600" dirty="0" err="1"/>
              <a:t>Juhan</a:t>
            </a:r>
            <a:r>
              <a:rPr lang="en-US" sz="1600" dirty="0"/>
              <a:t>, Job's Body: A Handbook for Bodywork</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1644" y="2192292"/>
            <a:ext cx="4699000" cy="2819400"/>
          </a:xfrm>
          <a:prstGeom prst="rect">
            <a:avLst/>
          </a:prstGeom>
          <a:effectLst>
            <a:softEdge rad="50800"/>
          </a:effectLst>
        </p:spPr>
      </p:pic>
    </p:spTree>
    <p:extLst>
      <p:ext uri="{BB962C8B-B14F-4D97-AF65-F5344CB8AC3E}">
        <p14:creationId xmlns:p14="http://schemas.microsoft.com/office/powerpoint/2010/main" val="3625413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155422"/>
            <a:ext cx="9372600" cy="1200416"/>
          </a:xfrm>
        </p:spPr>
        <p:txBody>
          <a:bodyPr/>
          <a:lstStyle/>
          <a:p>
            <a:r>
              <a:rPr lang="en-US" dirty="0" smtClean="0"/>
              <a:t>Program Models: Grown-ups Still Play!</a:t>
            </a:r>
            <a:endParaRPr lang="en-US" dirty="0"/>
          </a:p>
        </p:txBody>
      </p:sp>
      <p:sp>
        <p:nvSpPr>
          <p:cNvPr id="3" name="Text Placeholder 2"/>
          <p:cNvSpPr>
            <a:spLocks noGrp="1"/>
          </p:cNvSpPr>
          <p:nvPr>
            <p:ph type="body" idx="1"/>
          </p:nvPr>
        </p:nvSpPr>
        <p:spPr>
          <a:xfrm>
            <a:off x="2208212" y="1487979"/>
            <a:ext cx="4572000" cy="823912"/>
          </a:xfrm>
        </p:spPr>
        <p:txBody>
          <a:bodyPr/>
          <a:lstStyle/>
          <a:p>
            <a:r>
              <a:rPr lang="en-US" dirty="0" smtClean="0"/>
              <a:t>Run and Walk Club</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69595" y="2170224"/>
            <a:ext cx="4449233" cy="3336925"/>
          </a:xfrm>
          <a:effectLst>
            <a:softEdge rad="50800"/>
          </a:effectLst>
        </p:spPr>
      </p:pic>
      <p:sp>
        <p:nvSpPr>
          <p:cNvPr id="5" name="Text Placeholder 4"/>
          <p:cNvSpPr>
            <a:spLocks noGrp="1"/>
          </p:cNvSpPr>
          <p:nvPr>
            <p:ph type="body" sz="quarter" idx="3"/>
          </p:nvPr>
        </p:nvSpPr>
        <p:spPr>
          <a:xfrm>
            <a:off x="6886046" y="1487979"/>
            <a:ext cx="4572000" cy="823912"/>
          </a:xfrm>
        </p:spPr>
        <p:txBody>
          <a:bodyPr/>
          <a:lstStyle/>
          <a:p>
            <a:r>
              <a:rPr lang="en-US" dirty="0" smtClean="0"/>
              <a:t>International </a:t>
            </a:r>
            <a:r>
              <a:rPr lang="en-US" dirty="0" err="1" smtClean="0"/>
              <a:t>Fibre</a:t>
            </a:r>
            <a:r>
              <a:rPr lang="en-US" dirty="0" smtClean="0"/>
              <a:t> Enthusiasts </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947430" y="2170224"/>
            <a:ext cx="5005388" cy="3336925"/>
          </a:xfrm>
          <a:effectLst>
            <a:softEdge rad="50800"/>
          </a:effectLst>
        </p:spPr>
      </p:pic>
    </p:spTree>
    <p:extLst>
      <p:ext uri="{BB962C8B-B14F-4D97-AF65-F5344CB8AC3E}">
        <p14:creationId xmlns:p14="http://schemas.microsoft.com/office/powerpoint/2010/main" val="3877799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98608" y="0"/>
            <a:ext cx="10961835" cy="1200416"/>
          </a:xfrm>
        </p:spPr>
        <p:txBody>
          <a:bodyPr/>
          <a:lstStyle/>
          <a:p>
            <a:pPr algn="ctr"/>
            <a:r>
              <a:rPr lang="en-US" b="1" dirty="0" smtClean="0"/>
              <a:t>We’re always dancing in the stacks!</a:t>
            </a:r>
            <a:endParaRPr lang="en-US" b="1" dirty="0"/>
          </a:p>
        </p:txBody>
      </p:sp>
      <p:pic>
        <p:nvPicPr>
          <p:cNvPr id="11" name="Content Placeholder 10"/>
          <p:cNvPicPr>
            <a:picLocks noGrp="1" noChangeAspect="1"/>
          </p:cNvPicPr>
          <p:nvPr>
            <p:ph idx="1"/>
          </p:nvPr>
        </p:nvPicPr>
        <p:blipFill>
          <a:blip r:embed="rId2" cstate="print"/>
          <a:stretch>
            <a:fillRect/>
          </a:stretch>
        </p:blipFill>
        <p:spPr>
          <a:xfrm>
            <a:off x="618978" y="1775091"/>
            <a:ext cx="3761212" cy="27582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nvPicPr>
        <p:blipFill>
          <a:blip r:embed="rId3" cstate="print"/>
          <a:stretch>
            <a:fillRect/>
          </a:stretch>
        </p:blipFill>
        <p:spPr>
          <a:xfrm rot="826142">
            <a:off x="9298744" y="1775090"/>
            <a:ext cx="2367475" cy="27582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p:cNvPicPr>
            <a:picLocks noChangeAspect="1"/>
          </p:cNvPicPr>
          <p:nvPr/>
        </p:nvPicPr>
        <p:blipFill>
          <a:blip r:embed="rId4" cstate="print"/>
          <a:stretch>
            <a:fillRect/>
          </a:stretch>
        </p:blipFill>
        <p:spPr>
          <a:xfrm>
            <a:off x="4976251" y="1978926"/>
            <a:ext cx="3547110" cy="235055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5431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1" y="785838"/>
            <a:ext cx="3962399" cy="3415779"/>
          </a:xfrm>
        </p:spPr>
        <p:txBody>
          <a:bodyPr/>
          <a:lstStyle/>
          <a:p>
            <a:pPr algn="ctr"/>
            <a:r>
              <a:rPr lang="en-US" dirty="0" smtClean="0"/>
              <a:t>Include, Adapt, Adjust, Innovate!</a:t>
            </a:r>
            <a:endParaRPr lang="en-US" dirty="0"/>
          </a:p>
        </p:txBody>
      </p:sp>
      <p:sp>
        <p:nvSpPr>
          <p:cNvPr id="3" name="Text Placeholder 2"/>
          <p:cNvSpPr>
            <a:spLocks noGrp="1"/>
          </p:cNvSpPr>
          <p:nvPr>
            <p:ph type="body" sz="half" idx="2"/>
          </p:nvPr>
        </p:nvSpPr>
        <p:spPr>
          <a:xfrm>
            <a:off x="8229600" y="4271068"/>
            <a:ext cx="3962399" cy="1131813"/>
          </a:xfrm>
        </p:spPr>
        <p:txBody>
          <a:bodyPr/>
          <a:lstStyle/>
          <a:p>
            <a:pPr algn="ctr"/>
            <a:r>
              <a:rPr lang="en-US" b="1" dirty="0" smtClean="0"/>
              <a:t>Movement-based programs are for every</a:t>
            </a:r>
            <a:r>
              <a:rPr lang="en-US" b="1" i="1" dirty="0" smtClean="0"/>
              <a:t>body!</a:t>
            </a:r>
          </a:p>
          <a:p>
            <a:pPr algn="ctr"/>
            <a:r>
              <a:rPr lang="en-US" dirty="0" smtClean="0"/>
              <a:t>All programs at the library are </a:t>
            </a:r>
            <a:r>
              <a:rPr lang="en-US" b="1" dirty="0" smtClean="0"/>
              <a:t>FREE.</a:t>
            </a:r>
            <a:endParaRPr lang="en-US" b="1" dirty="0"/>
          </a:p>
        </p:txBody>
      </p:sp>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3833" b="3833"/>
          <a:stretch>
            <a:fillRect/>
          </a:stretch>
        </p:blipFill>
        <p:spPr>
          <a:xfrm>
            <a:off x="1426699" y="676137"/>
            <a:ext cx="6629400" cy="4572000"/>
          </a:xfrm>
        </p:spPr>
      </p:pic>
      <p:sp>
        <p:nvSpPr>
          <p:cNvPr id="4" name="TextBox 3"/>
          <p:cNvSpPr txBox="1"/>
          <p:nvPr/>
        </p:nvSpPr>
        <p:spPr>
          <a:xfrm>
            <a:off x="8229600" y="2438917"/>
            <a:ext cx="3850783" cy="523220"/>
          </a:xfrm>
          <a:prstGeom prst="rect">
            <a:avLst/>
          </a:prstGeom>
          <a:noFill/>
        </p:spPr>
        <p:txBody>
          <a:bodyPr wrap="square" rtlCol="0">
            <a:spAutoFit/>
          </a:bodyPr>
          <a:lstStyle/>
          <a:p>
            <a:r>
              <a:rPr lang="en-US" sz="2800" dirty="0" smtClean="0"/>
              <a:t>Outreach AND </a:t>
            </a:r>
            <a:r>
              <a:rPr lang="en-US" sz="2800" dirty="0" err="1" smtClean="0"/>
              <a:t>Inreach</a:t>
            </a:r>
            <a:endParaRPr lang="en-US" sz="2800" dirty="0"/>
          </a:p>
        </p:txBody>
      </p:sp>
    </p:spTree>
    <p:extLst>
      <p:ext uri="{BB962C8B-B14F-4D97-AF65-F5344CB8AC3E}">
        <p14:creationId xmlns:p14="http://schemas.microsoft.com/office/powerpoint/2010/main" val="2244037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226" y="5219700"/>
            <a:ext cx="4152267" cy="743935"/>
          </a:xfrm>
        </p:spPr>
        <p:txBody>
          <a:bodyPr/>
          <a:lstStyle/>
          <a:p>
            <a:r>
              <a:rPr lang="en-US" dirty="0" smtClean="0"/>
              <a:t>First Nation Outreach</a:t>
            </a:r>
            <a:endParaRPr lang="en-US" dirty="0"/>
          </a:p>
        </p:txBody>
      </p:sp>
      <p:pic>
        <p:nvPicPr>
          <p:cNvPr id="13" name="Picture Placeholder 12"/>
          <p:cNvPicPr>
            <a:picLocks noGrp="1" noChangeAspect="1"/>
          </p:cNvPicPr>
          <p:nvPr>
            <p:ph type="pic" idx="1"/>
          </p:nvPr>
        </p:nvPicPr>
        <p:blipFill>
          <a:blip r:embed="rId2">
            <a:extLst>
              <a:ext uri="{28A0092B-C50C-407E-A947-70E740481C1C}">
                <a14:useLocalDpi xmlns:a14="http://schemas.microsoft.com/office/drawing/2010/main" val="0"/>
              </a:ext>
            </a:extLst>
          </a:blip>
          <a:srcRect t="4023" b="4023"/>
          <a:stretch>
            <a:fillRect/>
          </a:stretch>
        </p:blipFill>
        <p:spPr/>
      </p:pic>
      <p:pic>
        <p:nvPicPr>
          <p:cNvPr id="1028" name="Picture 4" descr="http://www.programminglibrarian.org/sites/default/files/resized_sisters-in-spirit-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8766" y="647700"/>
            <a:ext cx="3608763" cy="466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6876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7612" y="2064116"/>
            <a:ext cx="3105859" cy="2322178"/>
          </a:xfrm>
        </p:spPr>
        <p:txBody>
          <a:bodyPr>
            <a:normAutofit/>
          </a:bodyPr>
          <a:lstStyle/>
          <a:p>
            <a:r>
              <a:rPr lang="en-US" sz="2800" dirty="0" smtClean="0"/>
              <a:t>Physical Literacy for Staff</a:t>
            </a:r>
            <a:endParaRPr lang="en-US" sz="2800" dirty="0"/>
          </a:p>
        </p:txBody>
      </p:sp>
      <p:sp>
        <p:nvSpPr>
          <p:cNvPr id="3" name="Text Placeholder 2"/>
          <p:cNvSpPr>
            <a:spLocks noGrp="1"/>
          </p:cNvSpPr>
          <p:nvPr>
            <p:ph type="body" sz="half" idx="2"/>
          </p:nvPr>
        </p:nvSpPr>
        <p:spPr>
          <a:xfrm>
            <a:off x="8837612" y="4386294"/>
            <a:ext cx="2743200" cy="1131813"/>
          </a:xfrm>
        </p:spPr>
        <p:txBody>
          <a:bodyPr>
            <a:normAutofit/>
          </a:bodyPr>
          <a:lstStyle/>
          <a:p>
            <a:r>
              <a:rPr lang="en-US" sz="1600" b="1" dirty="0" smtClean="0"/>
              <a:t>Taking Care of Us</a:t>
            </a:r>
            <a:endParaRPr lang="en-US" sz="1600" b="1" dirty="0"/>
          </a:p>
        </p:txBody>
      </p:sp>
      <p:graphicFrame>
        <p:nvGraphicFramePr>
          <p:cNvPr id="6" name="Content Placeholder 4"/>
          <p:cNvGraphicFramePr>
            <a:graphicFrameLocks noGrp="1"/>
          </p:cNvGraphicFramePr>
          <p:nvPr>
            <p:ph type="pic" idx="1"/>
            <p:extLst/>
          </p:nvPr>
        </p:nvGraphicFramePr>
        <p:xfrm>
          <a:off x="1408113" y="647700"/>
          <a:ext cx="66294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087880" y="5654315"/>
            <a:ext cx="9855591" cy="369332"/>
          </a:xfrm>
          <a:prstGeom prst="rect">
            <a:avLst/>
          </a:prstGeom>
          <a:noFill/>
        </p:spPr>
        <p:txBody>
          <a:bodyPr wrap="square" rtlCol="0">
            <a:spAutoFit/>
          </a:bodyPr>
          <a:lstStyle/>
          <a:p>
            <a:r>
              <a:rPr lang="en-US" dirty="0" smtClean="0"/>
              <a:t>Taking care of us *handout* and webinar</a:t>
            </a:r>
            <a:r>
              <a:rPr lang="en-US" dirty="0"/>
              <a:t>: </a:t>
            </a:r>
            <a:r>
              <a:rPr lang="en-US" dirty="0">
                <a:hlinkClick r:id="rId3"/>
              </a:rPr>
              <a:t>https://www.youtube.com/watch?v=E_HBGZVglv0</a:t>
            </a:r>
            <a:endParaRPr lang="en-US" dirty="0"/>
          </a:p>
        </p:txBody>
      </p:sp>
    </p:spTree>
    <p:extLst>
      <p:ext uri="{BB962C8B-B14F-4D97-AF65-F5344CB8AC3E}">
        <p14:creationId xmlns:p14="http://schemas.microsoft.com/office/powerpoint/2010/main" val="4034936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2586" y="2944699"/>
            <a:ext cx="3232575" cy="2420558"/>
          </a:xfrm>
        </p:spPr>
        <p:txBody>
          <a:bodyPr>
            <a:normAutofit fontScale="90000"/>
          </a:bodyPr>
          <a:lstStyle/>
          <a:p>
            <a:r>
              <a:rPr lang="en-US" sz="3200" dirty="0" smtClean="0"/>
              <a:t>How I got involved with physical literacy…(hint: I like to play. A lot.)</a:t>
            </a:r>
            <a:endParaRPr lang="en-US" sz="32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667" r="1667"/>
          <a:stretch>
            <a:fillRect/>
          </a:stretch>
        </p:blipFill>
        <p:spPr>
          <a:xfrm>
            <a:off x="1408111" y="647699"/>
            <a:ext cx="6661301" cy="4594001"/>
          </a:xfrm>
        </p:spPr>
      </p:pic>
      <p:sp>
        <p:nvSpPr>
          <p:cNvPr id="6" name="TextBox 5"/>
          <p:cNvSpPr txBox="1"/>
          <p:nvPr/>
        </p:nvSpPr>
        <p:spPr>
          <a:xfrm>
            <a:off x="8693262" y="867406"/>
            <a:ext cx="3031899" cy="2031325"/>
          </a:xfrm>
          <a:prstGeom prst="rect">
            <a:avLst/>
          </a:prstGeom>
          <a:noFill/>
        </p:spPr>
        <p:txBody>
          <a:bodyPr wrap="square" rtlCol="0">
            <a:spAutoFit/>
          </a:bodyPr>
          <a:lstStyle/>
          <a:p>
            <a:r>
              <a:rPr lang="en-US" i="1"/>
              <a:t>"A library is a miracle. A place where you can learn just about anything, for free. A place where your mind can come alive."</a:t>
            </a:r>
            <a:br>
              <a:rPr lang="en-US" i="1"/>
            </a:br>
            <a:r>
              <a:rPr lang="en-US" i="1"/>
              <a:t/>
            </a:r>
            <a:br>
              <a:rPr lang="en-US" i="1"/>
            </a:br>
            <a:r>
              <a:rPr lang="en-US" i="1"/>
              <a:t>~Josh Hanagarne</a:t>
            </a:r>
            <a:endParaRPr lang="en-US" dirty="0"/>
          </a:p>
        </p:txBody>
      </p:sp>
    </p:spTree>
    <p:extLst>
      <p:ext uri="{BB962C8B-B14F-4D97-AF65-F5344CB8AC3E}">
        <p14:creationId xmlns:p14="http://schemas.microsoft.com/office/powerpoint/2010/main" val="35424375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7611" y="2094597"/>
            <a:ext cx="2743201" cy="2322178"/>
          </a:xfrm>
        </p:spPr>
        <p:txBody>
          <a:bodyPr>
            <a:noAutofit/>
          </a:bodyPr>
          <a:lstStyle/>
          <a:p>
            <a:r>
              <a:rPr lang="en-US" sz="7200" dirty="0" smtClean="0"/>
              <a:t>Yoga Break</a:t>
            </a:r>
            <a:br>
              <a:rPr lang="en-US" sz="7200" dirty="0" smtClean="0"/>
            </a:br>
            <a:r>
              <a:rPr lang="en-US" sz="7200" dirty="0" smtClean="0"/>
              <a:t>Time!</a:t>
            </a:r>
            <a:endParaRPr lang="en-US" sz="7200" dirty="0"/>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3833" b="3833"/>
          <a:stretch>
            <a:fillRect/>
          </a:stretch>
        </p:blipFill>
        <p:spPr/>
      </p:pic>
      <p:sp>
        <p:nvSpPr>
          <p:cNvPr id="4" name="Text Placeholder 3"/>
          <p:cNvSpPr>
            <a:spLocks noGrp="1"/>
          </p:cNvSpPr>
          <p:nvPr>
            <p:ph type="body" sz="half" idx="2"/>
          </p:nvPr>
        </p:nvSpPr>
        <p:spPr>
          <a:xfrm>
            <a:off x="8837611" y="4653793"/>
            <a:ext cx="2743200" cy="1131813"/>
          </a:xfrm>
        </p:spPr>
        <p:txBody>
          <a:bodyPr/>
          <a:lstStyle/>
          <a:p>
            <a:r>
              <a:rPr lang="en-US" dirty="0" smtClean="0"/>
              <a:t>*see handout for desk routine you can take with you*</a:t>
            </a:r>
            <a:endParaRPr lang="en-US" dirty="0"/>
          </a:p>
        </p:txBody>
      </p:sp>
      <p:sp>
        <p:nvSpPr>
          <p:cNvPr id="9" name="Rectangle 8"/>
          <p:cNvSpPr/>
          <p:nvPr/>
        </p:nvSpPr>
        <p:spPr>
          <a:xfrm>
            <a:off x="6424661" y="5653292"/>
            <a:ext cx="5504327" cy="369332"/>
          </a:xfrm>
          <a:prstGeom prst="rect">
            <a:avLst/>
          </a:prstGeom>
        </p:spPr>
        <p:txBody>
          <a:bodyPr wrap="none">
            <a:spAutoFit/>
          </a:bodyPr>
          <a:lstStyle/>
          <a:p>
            <a:r>
              <a:rPr lang="en-US" dirty="0">
                <a:hlinkClick r:id="rId3"/>
              </a:rPr>
              <a:t>https://www.youtube.com/watch?v=484_cJPBmEk</a:t>
            </a:r>
            <a:endParaRPr lang="en-US" dirty="0"/>
          </a:p>
        </p:txBody>
      </p:sp>
      <p:sp>
        <p:nvSpPr>
          <p:cNvPr id="10" name="TextBox 9"/>
          <p:cNvSpPr txBox="1"/>
          <p:nvPr/>
        </p:nvSpPr>
        <p:spPr>
          <a:xfrm>
            <a:off x="4037427" y="5653292"/>
            <a:ext cx="2823332" cy="369332"/>
          </a:xfrm>
          <a:prstGeom prst="rect">
            <a:avLst/>
          </a:prstGeom>
          <a:noFill/>
        </p:spPr>
        <p:txBody>
          <a:bodyPr wrap="square" rtlCol="0">
            <a:spAutoFit/>
          </a:bodyPr>
          <a:lstStyle/>
          <a:p>
            <a:r>
              <a:rPr lang="en-US" dirty="0" smtClean="0"/>
              <a:t>De-Stress Yoga Video:</a:t>
            </a:r>
            <a:endParaRPr lang="en-US" dirty="0"/>
          </a:p>
        </p:txBody>
      </p:sp>
    </p:spTree>
    <p:extLst>
      <p:ext uri="{BB962C8B-B14F-4D97-AF65-F5344CB8AC3E}">
        <p14:creationId xmlns:p14="http://schemas.microsoft.com/office/powerpoint/2010/main" val="3333983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9735" y="288701"/>
            <a:ext cx="1881785" cy="955720"/>
          </a:xfrm>
        </p:spPr>
        <p:txBody>
          <a:bodyPr/>
          <a:lstStyle/>
          <a:p>
            <a:r>
              <a:rPr lang="en-US" dirty="0" smtClean="0"/>
              <a:t>Important Links</a:t>
            </a:r>
            <a:endParaRPr lang="en-US" dirty="0"/>
          </a:p>
        </p:txBody>
      </p:sp>
      <p:sp>
        <p:nvSpPr>
          <p:cNvPr id="3" name="Content Placeholder 2"/>
          <p:cNvSpPr>
            <a:spLocks noGrp="1"/>
          </p:cNvSpPr>
          <p:nvPr>
            <p:ph idx="1"/>
          </p:nvPr>
        </p:nvSpPr>
        <p:spPr>
          <a:xfrm>
            <a:off x="1355644" y="1414743"/>
            <a:ext cx="7426673" cy="5442398"/>
          </a:xfrm>
        </p:spPr>
        <p:txBody>
          <a:bodyPr>
            <a:normAutofit/>
          </a:bodyPr>
          <a:lstStyle/>
          <a:p>
            <a:r>
              <a:rPr lang="en-US" dirty="0" smtClean="0">
                <a:hlinkClick r:id="rId2"/>
              </a:rPr>
              <a:t>www.yogainthelibrary.com</a:t>
            </a:r>
            <a:r>
              <a:rPr lang="en-US" dirty="0" smtClean="0"/>
              <a:t> </a:t>
            </a:r>
            <a:r>
              <a:rPr lang="en-US" b="1" dirty="0" smtClean="0"/>
              <a:t>Yoga in the Library</a:t>
            </a:r>
            <a:endParaRPr lang="en-US" dirty="0"/>
          </a:p>
          <a:p>
            <a:r>
              <a:rPr lang="en-US" dirty="0" smtClean="0">
                <a:hlinkClick r:id="rId3"/>
              </a:rPr>
              <a:t>www.programminglibrarian.org</a:t>
            </a:r>
            <a:r>
              <a:rPr lang="en-US" dirty="0" smtClean="0"/>
              <a:t> </a:t>
            </a:r>
            <a:r>
              <a:rPr lang="en-US" b="1" dirty="0" smtClean="0"/>
              <a:t>Programming Librarian</a:t>
            </a:r>
            <a:endParaRPr lang="en-US" dirty="0"/>
          </a:p>
          <a:p>
            <a:r>
              <a:rPr lang="en-US" dirty="0" smtClean="0">
                <a:hlinkClick r:id="rId4"/>
              </a:rPr>
              <a:t>www.activeforlife.com</a:t>
            </a:r>
            <a:r>
              <a:rPr lang="en-US" dirty="0" smtClean="0"/>
              <a:t> </a:t>
            </a:r>
            <a:r>
              <a:rPr lang="en-US" b="1" dirty="0" smtClean="0"/>
              <a:t>Active for Life</a:t>
            </a:r>
            <a:endParaRPr lang="en-US" dirty="0" smtClean="0"/>
          </a:p>
          <a:p>
            <a:r>
              <a:rPr lang="en-US" dirty="0" smtClean="0">
                <a:hlinkClick r:id="rId5"/>
              </a:rPr>
              <a:t>www.letsmovelibraries.org</a:t>
            </a:r>
            <a:r>
              <a:rPr lang="en-US" dirty="0" smtClean="0"/>
              <a:t> </a:t>
            </a:r>
            <a:r>
              <a:rPr lang="en-US" b="1" dirty="0" smtClean="0"/>
              <a:t>Let’s Move Libraries</a:t>
            </a:r>
          </a:p>
          <a:p>
            <a:r>
              <a:rPr lang="en-US" dirty="0" smtClean="0">
                <a:hlinkClick r:id="rId6"/>
              </a:rPr>
              <a:t>www.sportforlife.ca</a:t>
            </a:r>
            <a:r>
              <a:rPr lang="en-US" dirty="0" smtClean="0"/>
              <a:t> </a:t>
            </a:r>
            <a:r>
              <a:rPr lang="en-US" b="1" dirty="0" smtClean="0"/>
              <a:t>Sport for Life</a:t>
            </a:r>
            <a:endParaRPr lang="en-US" dirty="0" smtClean="0"/>
          </a:p>
          <a:p>
            <a:r>
              <a:rPr lang="en-US" dirty="0" smtClean="0">
                <a:hlinkClick r:id="rId7"/>
              </a:rPr>
              <a:t>www.physicalliteracy.ca</a:t>
            </a:r>
            <a:r>
              <a:rPr lang="en-US" dirty="0" smtClean="0"/>
              <a:t> </a:t>
            </a:r>
            <a:r>
              <a:rPr lang="en-US" b="1" dirty="0" smtClean="0"/>
              <a:t>Physical Literacy for Life</a:t>
            </a:r>
            <a:endParaRPr lang="en-US" dirty="0"/>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6614" y="1990857"/>
            <a:ext cx="2628028" cy="3966835"/>
          </a:xfrm>
          <a:prstGeom prst="rect">
            <a:avLst/>
          </a:prstGeom>
        </p:spPr>
      </p:pic>
    </p:spTree>
    <p:extLst>
      <p:ext uri="{BB962C8B-B14F-4D97-AF65-F5344CB8AC3E}">
        <p14:creationId xmlns:p14="http://schemas.microsoft.com/office/powerpoint/2010/main" val="131243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7172" y="611522"/>
            <a:ext cx="2743201" cy="2322178"/>
          </a:xfrm>
        </p:spPr>
        <p:txBody>
          <a:bodyPr>
            <a:normAutofit/>
          </a:bodyPr>
          <a:lstStyle/>
          <a:p>
            <a:r>
              <a:rPr lang="en-US" sz="3200" dirty="0" smtClean="0"/>
              <a:t>Want to learn more?</a:t>
            </a:r>
            <a:endParaRPr lang="en-US" sz="32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69075" y="535478"/>
            <a:ext cx="3707476" cy="4796444"/>
          </a:xfrm>
        </p:spPr>
      </p:pic>
      <p:sp>
        <p:nvSpPr>
          <p:cNvPr id="4" name="Text Placeholder 3"/>
          <p:cNvSpPr>
            <a:spLocks noGrp="1"/>
          </p:cNvSpPr>
          <p:nvPr>
            <p:ph type="body" sz="half" idx="2"/>
          </p:nvPr>
        </p:nvSpPr>
        <p:spPr>
          <a:xfrm>
            <a:off x="9127172" y="3242067"/>
            <a:ext cx="2743200" cy="1131813"/>
          </a:xfrm>
        </p:spPr>
        <p:txBody>
          <a:bodyPr>
            <a:normAutofit fontScale="85000" lnSpcReduction="20000"/>
          </a:bodyPr>
          <a:lstStyle/>
          <a:p>
            <a:r>
              <a:rPr lang="en-US" sz="1600" dirty="0" smtClean="0"/>
              <a:t>With a foreword by Noah </a:t>
            </a:r>
            <a:r>
              <a:rPr lang="en-US" sz="1600" dirty="0" err="1" smtClean="0"/>
              <a:t>Lenstra</a:t>
            </a:r>
            <a:r>
              <a:rPr lang="en-US" sz="1600" dirty="0" smtClean="0"/>
              <a:t> and afterward by Denise Agosto</a:t>
            </a:r>
          </a:p>
          <a:p>
            <a:endParaRPr lang="en-US" sz="1600" dirty="0"/>
          </a:p>
          <a:p>
            <a:r>
              <a:rPr lang="en-US" sz="1600" dirty="0" smtClean="0"/>
              <a:t>Release date: June 2018</a:t>
            </a:r>
            <a:endParaRPr lang="en-US" sz="1600" dirty="0"/>
          </a:p>
        </p:txBody>
      </p:sp>
      <p:sp>
        <p:nvSpPr>
          <p:cNvPr id="13" name="TextBox 12"/>
          <p:cNvSpPr txBox="1"/>
          <p:nvPr/>
        </p:nvSpPr>
        <p:spPr>
          <a:xfrm>
            <a:off x="1356360" y="5333411"/>
            <a:ext cx="10514012" cy="646331"/>
          </a:xfrm>
          <a:prstGeom prst="rect">
            <a:avLst/>
          </a:prstGeom>
          <a:noFill/>
        </p:spPr>
        <p:txBody>
          <a:bodyPr wrap="square" rtlCol="0">
            <a:spAutoFit/>
          </a:bodyPr>
          <a:lstStyle/>
          <a:p>
            <a:r>
              <a:rPr lang="en-US" dirty="0">
                <a:hlinkClick r:id="rId3"/>
              </a:rPr>
              <a:t>https://www.alastore.ala.org/content/get-your-community-moving-physical-literacy-programs-all-ages</a:t>
            </a:r>
            <a:endParaRPr lang="en-US" dirty="0"/>
          </a:p>
        </p:txBody>
      </p:sp>
      <p:sp>
        <p:nvSpPr>
          <p:cNvPr id="6" name="TextBox 5"/>
          <p:cNvSpPr txBox="1"/>
          <p:nvPr/>
        </p:nvSpPr>
        <p:spPr>
          <a:xfrm>
            <a:off x="1483743" y="6331789"/>
            <a:ext cx="6616461" cy="369332"/>
          </a:xfrm>
          <a:prstGeom prst="rect">
            <a:avLst/>
          </a:prstGeom>
          <a:noFill/>
        </p:spPr>
        <p:txBody>
          <a:bodyPr wrap="square" rtlCol="0">
            <a:spAutoFit/>
          </a:bodyPr>
          <a:lstStyle/>
          <a:p>
            <a:r>
              <a:rPr lang="en-CA" dirty="0" smtClean="0"/>
              <a:t>Contact: Jennifer.carson@gnb.ca</a:t>
            </a:r>
            <a:endParaRPr lang="en-CA" dirty="0"/>
          </a:p>
        </p:txBody>
      </p:sp>
    </p:spTree>
    <p:extLst>
      <p:ext uri="{BB962C8B-B14F-4D97-AF65-F5344CB8AC3E}">
        <p14:creationId xmlns:p14="http://schemas.microsoft.com/office/powerpoint/2010/main" val="4105722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2760" y="1720096"/>
            <a:ext cx="3384439" cy="2322178"/>
          </a:xfrm>
        </p:spPr>
        <p:txBody>
          <a:bodyPr/>
          <a:lstStyle/>
          <a:p>
            <a:r>
              <a:rPr lang="en-US" dirty="0" smtClean="0">
                <a:hlinkClick r:id="rId2"/>
              </a:rPr>
              <a:t>www.jenncarson.com</a:t>
            </a:r>
            <a:endParaRPr lang="en-US" dirty="0"/>
          </a:p>
        </p:txBody>
      </p:sp>
      <p:sp>
        <p:nvSpPr>
          <p:cNvPr id="4" name="Text Placeholder 3"/>
          <p:cNvSpPr>
            <a:spLocks noGrp="1"/>
          </p:cNvSpPr>
          <p:nvPr>
            <p:ph type="body" sz="half" idx="2"/>
          </p:nvPr>
        </p:nvSpPr>
        <p:spPr>
          <a:xfrm>
            <a:off x="8823380" y="4314423"/>
            <a:ext cx="2743200" cy="1131813"/>
          </a:xfrm>
        </p:spPr>
        <p:txBody>
          <a:bodyPr/>
          <a:lstStyle/>
          <a:p>
            <a:r>
              <a:rPr lang="en-US" dirty="0" smtClean="0"/>
              <a:t>Free downloads of all infographics from the book!</a:t>
            </a:r>
            <a:endParaRPr lang="en-US" dirty="0"/>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3733" y="789893"/>
            <a:ext cx="7943023" cy="3653319"/>
          </a:xfrm>
        </p:spPr>
      </p:pic>
    </p:spTree>
    <p:extLst>
      <p:ext uri="{BB962C8B-B14F-4D97-AF65-F5344CB8AC3E}">
        <p14:creationId xmlns:p14="http://schemas.microsoft.com/office/powerpoint/2010/main" val="25464563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0108" y="899160"/>
            <a:ext cx="7315200" cy="1934308"/>
          </a:xfrm>
        </p:spPr>
        <p:txBody>
          <a:bodyPr>
            <a:normAutofit/>
          </a:bodyPr>
          <a:lstStyle/>
          <a:p>
            <a:pPr algn="ctr"/>
            <a:r>
              <a:rPr lang="en-US" dirty="0" smtClean="0"/>
              <a:t>Questions?</a:t>
            </a:r>
            <a:br>
              <a:rPr lang="en-US" dirty="0" smtClean="0"/>
            </a:br>
            <a:r>
              <a:rPr lang="en-US" dirty="0" smtClean="0"/>
              <a:t>Stories to </a:t>
            </a:r>
            <a:r>
              <a:rPr lang="en-US" dirty="0"/>
              <a:t>share?</a:t>
            </a:r>
            <a:br>
              <a:rPr lang="en-US" dirty="0"/>
            </a:br>
            <a:r>
              <a:rPr lang="en-US" dirty="0"/>
              <a:t>Dance </a:t>
            </a:r>
            <a:r>
              <a:rPr lang="en-US" dirty="0" smtClean="0"/>
              <a:t>moves</a:t>
            </a:r>
            <a:r>
              <a:rPr lang="en-US" dirty="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7082" y="2833468"/>
            <a:ext cx="3706931" cy="2454812"/>
          </a:xfrm>
          <a:prstGeom prst="rect">
            <a:avLst/>
          </a:prstGeom>
        </p:spPr>
      </p:pic>
    </p:spTree>
    <p:extLst>
      <p:ext uri="{BB962C8B-B14F-4D97-AF65-F5344CB8AC3E}">
        <p14:creationId xmlns:p14="http://schemas.microsoft.com/office/powerpoint/2010/main" val="399044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2754" y="4258614"/>
            <a:ext cx="9372600" cy="1200416"/>
          </a:xfrm>
        </p:spPr>
        <p:txBody>
          <a:bodyPr>
            <a:normAutofit fontScale="90000"/>
          </a:bodyPr>
          <a:lstStyle/>
          <a:p>
            <a:pPr algn="ctr"/>
            <a:r>
              <a:rPr lang="en-US" sz="3600" i="1" dirty="0" smtClean="0">
                <a:latin typeface="CaeciliaLTPro-85Heavy"/>
              </a:rPr>
              <a:t>My work</a:t>
            </a:r>
            <a:br>
              <a:rPr lang="en-US" sz="3600" i="1" dirty="0" smtClean="0">
                <a:latin typeface="CaeciliaLTPro-85Heavy"/>
              </a:rPr>
            </a:br>
            <a:r>
              <a:rPr lang="en-US" sz="3600" i="1" dirty="0" smtClean="0">
                <a:latin typeface="CaeciliaLTPro-85Heavy"/>
              </a:rPr>
              <a:t>is </a:t>
            </a:r>
            <a:r>
              <a:rPr lang="en-US" sz="3600" i="1" dirty="0">
                <a:latin typeface="CaeciliaLTPro-85Heavy"/>
              </a:rPr>
              <a:t>dedicated </a:t>
            </a:r>
            <a:r>
              <a:rPr lang="en-US" sz="3600" i="1" dirty="0">
                <a:latin typeface="CaeciliaLTPro-56Italic"/>
              </a:rPr>
              <a:t>to every tireless</a:t>
            </a:r>
            <a:br>
              <a:rPr lang="en-US" sz="3600" i="1" dirty="0">
                <a:latin typeface="CaeciliaLTPro-56Italic"/>
              </a:rPr>
            </a:br>
            <a:r>
              <a:rPr lang="en-US" sz="3600" i="1" dirty="0">
                <a:latin typeface="CaeciliaLTPro-56Italic"/>
              </a:rPr>
              <a:t>programming librarian</a:t>
            </a:r>
            <a:br>
              <a:rPr lang="en-US" sz="3600" i="1" dirty="0">
                <a:latin typeface="CaeciliaLTPro-56Italic"/>
              </a:rPr>
            </a:br>
            <a:r>
              <a:rPr lang="en-US" sz="3600" i="1" dirty="0">
                <a:latin typeface="CaeciliaLTPro-56Italic"/>
              </a:rPr>
              <a:t>or paraprofessional who shows up</a:t>
            </a:r>
            <a:br>
              <a:rPr lang="en-US" sz="3600" i="1" dirty="0">
                <a:latin typeface="CaeciliaLTPro-56Italic"/>
              </a:rPr>
            </a:br>
            <a:r>
              <a:rPr lang="en-US" sz="3600" i="1" dirty="0">
                <a:latin typeface="CaeciliaLTPro-56Italic"/>
              </a:rPr>
              <a:t>(often in costume and carrying supplies stolen from home)</a:t>
            </a:r>
            <a:br>
              <a:rPr lang="en-US" sz="3600" i="1" dirty="0">
                <a:latin typeface="CaeciliaLTPro-56Italic"/>
              </a:rPr>
            </a:br>
            <a:r>
              <a:rPr lang="en-US" sz="3600" i="1" dirty="0">
                <a:latin typeface="CaeciliaLTPro-56Italic"/>
              </a:rPr>
              <a:t>and kicks ass—despite being overworked, underpaid,</a:t>
            </a:r>
            <a:br>
              <a:rPr lang="en-US" sz="3600" i="1" dirty="0">
                <a:latin typeface="CaeciliaLTPro-56Italic"/>
              </a:rPr>
            </a:br>
            <a:r>
              <a:rPr lang="en-US" sz="3600" i="1" dirty="0">
                <a:latin typeface="CaeciliaLTPro-56Italic"/>
              </a:rPr>
              <a:t>short-staffed, and overwhelmed.</a:t>
            </a:r>
            <a:br>
              <a:rPr lang="en-US" sz="3600" i="1" dirty="0">
                <a:latin typeface="CaeciliaLTPro-56Italic"/>
              </a:rPr>
            </a:br>
            <a:r>
              <a:rPr lang="en-US" sz="3600" i="1" dirty="0">
                <a:latin typeface="CaeciliaLTPro-56Italic"/>
              </a:rPr>
              <a:t>I see you. I am you. </a:t>
            </a:r>
            <a:r>
              <a:rPr lang="en-US" sz="3600" b="1" i="1" dirty="0">
                <a:latin typeface="CaeciliaLTPro-56Italic"/>
              </a:rPr>
              <a:t>You are my people.</a:t>
            </a:r>
            <a:r>
              <a:rPr lang="en-US" dirty="0"/>
              <a:t/>
            </a:r>
            <a:br>
              <a:rPr lang="en-US" dirty="0"/>
            </a:br>
            <a:endParaRPr lang="en-US" dirty="0"/>
          </a:p>
        </p:txBody>
      </p:sp>
    </p:spTree>
    <p:extLst>
      <p:ext uri="{BB962C8B-B14F-4D97-AF65-F5344CB8AC3E}">
        <p14:creationId xmlns:p14="http://schemas.microsoft.com/office/powerpoint/2010/main" val="2277021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944" y="168813"/>
            <a:ext cx="11426068" cy="1800267"/>
          </a:xfrm>
        </p:spPr>
        <p:txBody>
          <a:bodyPr>
            <a:normAutofit/>
          </a:bodyPr>
          <a:lstStyle/>
          <a:p>
            <a:r>
              <a:rPr lang="fr-FR" dirty="0" err="1" smtClean="0"/>
              <a:t>What</a:t>
            </a:r>
            <a:r>
              <a:rPr lang="fr-FR" dirty="0" smtClean="0"/>
              <a:t> </a:t>
            </a:r>
            <a:r>
              <a:rPr lang="fr-FR" dirty="0" err="1" smtClean="0"/>
              <a:t>is</a:t>
            </a:r>
            <a:r>
              <a:rPr lang="fr-FR" dirty="0" smtClean="0"/>
              <a:t> Physical </a:t>
            </a:r>
            <a:r>
              <a:rPr lang="fr-FR" dirty="0" err="1" smtClean="0"/>
              <a:t>Literacy</a:t>
            </a:r>
            <a:r>
              <a:rPr lang="fr-FR" dirty="0" smtClean="0"/>
              <a:t/>
            </a:r>
            <a:br>
              <a:rPr lang="fr-FR" dirty="0" smtClean="0"/>
            </a:br>
            <a:r>
              <a:rPr lang="fr-FR" dirty="0"/>
              <a:t>	</a:t>
            </a:r>
            <a:r>
              <a:rPr lang="fr-FR" dirty="0" smtClean="0"/>
              <a:t>			</a:t>
            </a:r>
            <a:r>
              <a:rPr lang="fr-FR" dirty="0"/>
              <a:t> </a:t>
            </a:r>
            <a:r>
              <a:rPr lang="fr-FR" dirty="0" smtClean="0"/>
              <a:t>   …and </a:t>
            </a:r>
            <a:r>
              <a:rPr lang="fr-FR" dirty="0" err="1" smtClean="0"/>
              <a:t>why</a:t>
            </a:r>
            <a:r>
              <a:rPr lang="fr-FR" dirty="0" smtClean="0"/>
              <a:t> </a:t>
            </a:r>
            <a:r>
              <a:rPr lang="fr-FR" dirty="0" err="1" smtClean="0"/>
              <a:t>should</a:t>
            </a:r>
            <a:r>
              <a:rPr lang="fr-FR" dirty="0" smtClean="0"/>
              <a:t> </a:t>
            </a:r>
            <a:r>
              <a:rPr lang="fr-FR" dirty="0" err="1" smtClean="0"/>
              <a:t>librarians</a:t>
            </a:r>
            <a:r>
              <a:rPr lang="fr-FR" dirty="0" smtClean="0"/>
              <a:t> care?</a:t>
            </a:r>
            <a:endParaRPr lang="en-US" dirty="0"/>
          </a:p>
        </p:txBody>
      </p:sp>
      <p:sp>
        <p:nvSpPr>
          <p:cNvPr id="3" name="Content Placeholder 2"/>
          <p:cNvSpPr>
            <a:spLocks noGrp="1"/>
          </p:cNvSpPr>
          <p:nvPr>
            <p:ph idx="1"/>
          </p:nvPr>
        </p:nvSpPr>
        <p:spPr>
          <a:xfrm>
            <a:off x="1054947" y="2112926"/>
            <a:ext cx="10849708" cy="3077260"/>
          </a:xfrm>
        </p:spPr>
        <p:txBody>
          <a:bodyPr>
            <a:normAutofit fontScale="62500" lnSpcReduction="20000"/>
          </a:bodyPr>
          <a:lstStyle/>
          <a:p>
            <a:r>
              <a:rPr lang="en-US" sz="2600" dirty="0"/>
              <a:t>Physical </a:t>
            </a:r>
            <a:r>
              <a:rPr lang="en-US" sz="2600" dirty="0" smtClean="0"/>
              <a:t>literacy can be thought of as </a:t>
            </a:r>
            <a:r>
              <a:rPr lang="en-US" sz="2600" dirty="0"/>
              <a:t>“bodily intelligence.”  </a:t>
            </a:r>
            <a:endParaRPr lang="en-US" sz="2600" dirty="0" smtClean="0"/>
          </a:p>
          <a:p>
            <a:r>
              <a:rPr lang="en-US" sz="2600" dirty="0" smtClean="0"/>
              <a:t>Like </a:t>
            </a:r>
            <a:r>
              <a:rPr lang="en-US" sz="2600" dirty="0"/>
              <a:t>cognitive intelligence or emotional intelligence, physical intelligence is being aware of our bodies and how they move in time and space.  It is something we are born with and is shaped by our early environment, but is also something we can also work to improve at any age. </a:t>
            </a:r>
            <a:endParaRPr lang="en-US" sz="2600" dirty="0" smtClean="0"/>
          </a:p>
          <a:p>
            <a:r>
              <a:rPr lang="en-US" sz="2600" dirty="0" smtClean="0"/>
              <a:t>It has been defined as “the </a:t>
            </a:r>
            <a:r>
              <a:rPr lang="en-US" sz="2600" dirty="0"/>
              <a:t>motivation, confidence, physical competence, knowledge and understanding to value and take responsibility for engagement in physical activities for life.”  </a:t>
            </a:r>
            <a:endParaRPr lang="en-US" sz="2600" dirty="0" smtClean="0"/>
          </a:p>
          <a:p>
            <a:r>
              <a:rPr lang="en-US" sz="2600" dirty="0" smtClean="0"/>
              <a:t>I </a:t>
            </a:r>
            <a:r>
              <a:rPr lang="en-US" sz="2600" dirty="0"/>
              <a:t>would add that it is the motivation, ability, confidence and understanding to move the body throughout the </a:t>
            </a:r>
            <a:r>
              <a:rPr lang="en-US" sz="2600" dirty="0" err="1"/>
              <a:t>lifecourse</a:t>
            </a:r>
            <a:r>
              <a:rPr lang="en-US" sz="2600" dirty="0"/>
              <a:t> as </a:t>
            </a:r>
            <a:r>
              <a:rPr lang="en-US" sz="2600" i="1" dirty="0"/>
              <a:t>is appropriate to each person’s capacity</a:t>
            </a:r>
            <a:r>
              <a:rPr lang="en-US" sz="2600" dirty="0"/>
              <a:t>.  The development of fundamental movement skills that permit a person to move with confidence and control in a wide range of actions — such as throwing, skipping or balancing — and environments, like on snow, grass, water, in the air or on ice - also applies to people with disabilities or exceptionalities. The throwing motion of someone in a wheelchair is going to look radically different from the throwing motion of someone who pitches for the big leagues.   </a:t>
            </a:r>
          </a:p>
          <a:p>
            <a:pPr marL="45720" indent="0">
              <a:buNone/>
            </a:pPr>
            <a:endParaRPr lang="en-US" dirty="0" smtClean="0"/>
          </a:p>
          <a:p>
            <a:endParaRPr lang="en-US" dirty="0"/>
          </a:p>
          <a:p>
            <a:pPr marL="45720" indent="0">
              <a:buNone/>
            </a:pPr>
            <a:endParaRPr lang="en-US" dirty="0"/>
          </a:p>
        </p:txBody>
      </p:sp>
      <p:sp>
        <p:nvSpPr>
          <p:cNvPr id="5" name="TextBox 4"/>
          <p:cNvSpPr txBox="1"/>
          <p:nvPr/>
        </p:nvSpPr>
        <p:spPr>
          <a:xfrm>
            <a:off x="2228045" y="6452315"/>
            <a:ext cx="7405352" cy="230832"/>
          </a:xfrm>
          <a:prstGeom prst="rect">
            <a:avLst/>
          </a:prstGeom>
          <a:noFill/>
        </p:spPr>
        <p:txBody>
          <a:bodyPr wrap="square" rtlCol="0">
            <a:spAutoFit/>
          </a:bodyPr>
          <a:lstStyle/>
          <a:p>
            <a:pPr marL="45720" indent="0">
              <a:buNone/>
            </a:pPr>
            <a:r>
              <a:rPr lang="en-US" sz="900" dirty="0" smtClean="0"/>
              <a:t>Note: International </a:t>
            </a:r>
            <a:r>
              <a:rPr lang="en-US" sz="900" dirty="0"/>
              <a:t>Physical Literacy Association, </a:t>
            </a:r>
            <a:r>
              <a:rPr lang="en-US" sz="900" i="1" dirty="0"/>
              <a:t>Physical Literacy</a:t>
            </a:r>
            <a:r>
              <a:rPr lang="en-US" sz="900" dirty="0"/>
              <a:t>, 2016.  </a:t>
            </a:r>
            <a:r>
              <a:rPr lang="en-US" sz="900" u="sng" dirty="0">
                <a:hlinkClick r:id="rId3"/>
              </a:rPr>
              <a:t>https://www.physical-literacy.org.uk/</a:t>
            </a:r>
            <a:endParaRPr lang="en-US" sz="900" dirty="0"/>
          </a:p>
        </p:txBody>
      </p:sp>
      <p:sp>
        <p:nvSpPr>
          <p:cNvPr id="6" name="TextBox 5"/>
          <p:cNvSpPr txBox="1"/>
          <p:nvPr/>
        </p:nvSpPr>
        <p:spPr>
          <a:xfrm>
            <a:off x="4712876" y="5636584"/>
            <a:ext cx="6189784" cy="369332"/>
          </a:xfrm>
          <a:prstGeom prst="rect">
            <a:avLst/>
          </a:prstGeom>
          <a:noFill/>
        </p:spPr>
        <p:txBody>
          <a:bodyPr wrap="square" rtlCol="0">
            <a:spAutoFit/>
          </a:bodyPr>
          <a:lstStyle/>
          <a:p>
            <a:r>
              <a:rPr lang="en-US" dirty="0" smtClean="0"/>
              <a:t>*check out your cool bookmarks from Active For Life*</a:t>
            </a:r>
            <a:endParaRPr lang="en-US" dirty="0"/>
          </a:p>
        </p:txBody>
      </p:sp>
    </p:spTree>
    <p:extLst>
      <p:ext uri="{BB962C8B-B14F-4D97-AF65-F5344CB8AC3E}">
        <p14:creationId xmlns:p14="http://schemas.microsoft.com/office/powerpoint/2010/main" val="2083928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05908" y="3727938"/>
            <a:ext cx="9172135" cy="1308295"/>
          </a:xfrm>
        </p:spPr>
        <p:txBody>
          <a:bodyPr>
            <a:normAutofit/>
          </a:bodyPr>
          <a:lstStyle/>
          <a:p>
            <a:r>
              <a:rPr lang="en-US" dirty="0" smtClean="0">
                <a:solidFill>
                  <a:srgbClr val="C00000"/>
                </a:solidFill>
              </a:rPr>
              <a:t>Physical Literacy Throughout the </a:t>
            </a:r>
            <a:r>
              <a:rPr lang="en-US" dirty="0" err="1" smtClean="0">
                <a:solidFill>
                  <a:srgbClr val="C00000"/>
                </a:solidFill>
              </a:rPr>
              <a:t>Lifecourse</a:t>
            </a:r>
            <a:endParaRPr lang="en-US" dirty="0">
              <a:solidFill>
                <a:srgbClr val="C00000"/>
              </a:solidFill>
            </a:endParaRPr>
          </a:p>
        </p:txBody>
      </p:sp>
      <p:graphicFrame>
        <p:nvGraphicFramePr>
          <p:cNvPr id="15" name="Content Placeholder 14" descr="Step Up Process diagram showing 5 steps ascending"/>
          <p:cNvGraphicFramePr>
            <a:graphicFrameLocks noGrp="1"/>
          </p:cNvGraphicFramePr>
          <p:nvPr>
            <p:ph idx="4294967295"/>
            <p:extLst>
              <p:ext uri="{D42A27DB-BD31-4B8C-83A1-F6EECF244321}">
                <p14:modId xmlns:p14="http://schemas.microsoft.com/office/powerpoint/2010/main" val="906569202"/>
              </p:ext>
            </p:extLst>
          </p:nvPr>
        </p:nvGraphicFramePr>
        <p:xfrm>
          <a:off x="450166" y="-422031"/>
          <a:ext cx="11535508" cy="6907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58906" y="6117954"/>
            <a:ext cx="5559314" cy="369332"/>
          </a:xfrm>
          <a:prstGeom prst="rect">
            <a:avLst/>
          </a:prstGeom>
          <a:noFill/>
        </p:spPr>
        <p:txBody>
          <a:bodyPr wrap="square" rtlCol="0">
            <a:spAutoFit/>
          </a:bodyPr>
          <a:lstStyle/>
          <a:p>
            <a:r>
              <a:rPr lang="en-US" dirty="0" smtClean="0"/>
              <a:t>*See Physical Literacy handout for more info*</a:t>
            </a:r>
            <a:endParaRPr lang="en-US" dirty="0"/>
          </a:p>
        </p:txBody>
      </p:sp>
    </p:spTree>
    <p:extLst>
      <p:ext uri="{BB962C8B-B14F-4D97-AF65-F5344CB8AC3E}">
        <p14:creationId xmlns:p14="http://schemas.microsoft.com/office/powerpoint/2010/main" val="1962506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8658" y="698685"/>
            <a:ext cx="10152925" cy="830997"/>
          </a:xfrm>
          <a:prstGeom prst="rect">
            <a:avLst/>
          </a:prstGeom>
          <a:noFill/>
        </p:spPr>
        <p:txBody>
          <a:bodyPr wrap="square" rtlCol="0">
            <a:spAutoFit/>
          </a:bodyPr>
          <a:lstStyle/>
          <a:p>
            <a:r>
              <a:rPr lang="en-US" sz="4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Let’s try it!  Everyone can breathe!</a:t>
            </a:r>
            <a:endPar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183" y="1675456"/>
            <a:ext cx="10058400" cy="3018744"/>
          </a:xfrm>
          <a:prstGeom prst="rect">
            <a:avLst/>
          </a:prstGeom>
        </p:spPr>
      </p:pic>
    </p:spTree>
    <p:extLst>
      <p:ext uri="{BB962C8B-B14F-4D97-AF65-F5344CB8AC3E}">
        <p14:creationId xmlns:p14="http://schemas.microsoft.com/office/powerpoint/2010/main" val="110372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13627" r="13627"/>
          <a:stretch>
            <a:fillRect/>
          </a:stretch>
        </p:blipFill>
        <p:spPr/>
      </p:pic>
      <p:sp>
        <p:nvSpPr>
          <p:cNvPr id="5" name="Text Placeholder 4"/>
          <p:cNvSpPr>
            <a:spLocks noGrp="1"/>
          </p:cNvSpPr>
          <p:nvPr>
            <p:ph type="body" sz="quarter" idx="14"/>
          </p:nvPr>
        </p:nvSpPr>
        <p:spPr>
          <a:xfrm>
            <a:off x="1028580" y="5305424"/>
            <a:ext cx="10225573" cy="1179781"/>
          </a:xfrm>
        </p:spPr>
        <p:txBody>
          <a:bodyPr>
            <a:normAutofit fontScale="92500" lnSpcReduction="10000"/>
          </a:bodyPr>
          <a:lstStyle/>
          <a:p>
            <a:r>
              <a:rPr lang="en-US" i="1" dirty="0"/>
              <a:t>"Have you ever noticed how eager young children are to learn about everything?  And how they are constantly moving while doing so?  Whether they are painting at an easel, stirring cake batter, or building blocks, their whole body is involved.  And learning occurs during this movement."</a:t>
            </a:r>
            <a:r>
              <a:rPr lang="en-US" dirty="0"/>
              <a:t/>
            </a:r>
            <a:br>
              <a:rPr lang="en-US" dirty="0"/>
            </a:br>
            <a:r>
              <a:rPr lang="en-US" dirty="0"/>
              <a:t/>
            </a:r>
            <a:br>
              <a:rPr lang="en-US" dirty="0"/>
            </a:br>
            <a:r>
              <a:rPr lang="en-US" i="1" dirty="0"/>
              <a:t>~Maureen Murdock</a:t>
            </a:r>
            <a:endParaRPr lang="en-US" dirty="0"/>
          </a:p>
          <a:p>
            <a:endParaRPr lang="en-US" dirty="0"/>
          </a:p>
        </p:txBody>
      </p:sp>
      <p:pic>
        <p:nvPicPr>
          <p:cNvPr id="8" name="Picture Placeholder 7"/>
          <p:cNvPicPr>
            <a:picLocks noGrp="1" noChangeAspect="1"/>
          </p:cNvPicPr>
          <p:nvPr>
            <p:ph type="pic" sz="quarter" idx="13"/>
          </p:nvPr>
        </p:nvPicPr>
        <p:blipFill>
          <a:blip r:embed="rId3" cstate="print"/>
          <a:srcRect l="17868" r="17868"/>
          <a:stretch>
            <a:fillRect/>
          </a:stretch>
        </p:blipFill>
        <p:spPr>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9678572" y="3137095"/>
            <a:ext cx="2278966" cy="1384995"/>
          </a:xfrm>
          <a:prstGeom prst="rect">
            <a:avLst/>
          </a:prstGeom>
          <a:noFill/>
        </p:spPr>
        <p:txBody>
          <a:bodyPr wrap="square" rtlCol="0">
            <a:spAutoFit/>
          </a:bodyPr>
          <a:lstStyle/>
          <a:p>
            <a:r>
              <a:rPr lang="en-US" sz="2800" dirty="0" smtClean="0"/>
              <a:t>Bringing movement to libraries!</a:t>
            </a:r>
            <a:endParaRPr lang="en-US" sz="2800" dirty="0"/>
          </a:p>
        </p:txBody>
      </p:sp>
    </p:spTree>
    <p:extLst>
      <p:ext uri="{BB962C8B-B14F-4D97-AF65-F5344CB8AC3E}">
        <p14:creationId xmlns:p14="http://schemas.microsoft.com/office/powerpoint/2010/main" val="256842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4294967295"/>
          </p:nvPr>
        </p:nvSpPr>
        <p:spPr>
          <a:xfrm>
            <a:off x="9232349" y="1674572"/>
            <a:ext cx="2959651" cy="2917306"/>
          </a:xfrm>
        </p:spPr>
        <p:txBody>
          <a:bodyPr>
            <a:normAutofit/>
          </a:bodyPr>
          <a:lstStyle/>
          <a:p>
            <a:pPr marL="45720" indent="0">
              <a:buNone/>
            </a:pPr>
            <a:r>
              <a:rPr lang="en-US" dirty="0" smtClean="0"/>
              <a:t>Let’s Move in Libraries! </a:t>
            </a:r>
          </a:p>
          <a:p>
            <a:pPr marL="45720" indent="0">
              <a:buNone/>
            </a:pPr>
            <a:endParaRPr lang="en-US" dirty="0"/>
          </a:p>
          <a:p>
            <a:pPr marL="45720" indent="0">
              <a:buNone/>
            </a:pPr>
            <a:r>
              <a:rPr lang="en-US" dirty="0" smtClean="0"/>
              <a:t>LetsMoveLibraries.org</a:t>
            </a:r>
          </a:p>
          <a:p>
            <a:pPr marL="45720" indent="0">
              <a:buNone/>
            </a:pPr>
            <a:endParaRPr lang="en-US" dirty="0"/>
          </a:p>
          <a:p>
            <a:pPr marL="45720" indent="0">
              <a:buNone/>
            </a:pPr>
            <a:r>
              <a:rPr lang="en-US" dirty="0" smtClean="0"/>
              <a:t>On Twitter @</a:t>
            </a:r>
            <a:r>
              <a:rPr lang="en-US" dirty="0" err="1" smtClean="0"/>
              <a:t>LetsMoveLibrary</a:t>
            </a:r>
            <a:endParaRPr lang="en-US" dirty="0" smtClean="0"/>
          </a:p>
        </p:txBody>
      </p:sp>
      <p:pic>
        <p:nvPicPr>
          <p:cNvPr id="6" name="Picture 5"/>
          <p:cNvPicPr>
            <a:picLocks noChangeAspect="1"/>
          </p:cNvPicPr>
          <p:nvPr/>
        </p:nvPicPr>
        <p:blipFill>
          <a:blip r:embed="rId2" cstate="print"/>
          <a:stretch>
            <a:fillRect/>
          </a:stretch>
        </p:blipFill>
        <p:spPr>
          <a:xfrm>
            <a:off x="0" y="0"/>
            <a:ext cx="9232349" cy="6853244"/>
          </a:xfrm>
          <a:prstGeom prst="rect">
            <a:avLst/>
          </a:prstGeom>
        </p:spPr>
      </p:pic>
    </p:spTree>
    <p:extLst>
      <p:ext uri="{BB962C8B-B14F-4D97-AF65-F5344CB8AC3E}">
        <p14:creationId xmlns:p14="http://schemas.microsoft.com/office/powerpoint/2010/main" val="375610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 y="0"/>
            <a:ext cx="7513983" cy="3893756"/>
          </a:xfrm>
          <a:prstGeom prst="rect">
            <a:avLst/>
          </a:prstGeom>
        </p:spPr>
      </p:pic>
      <p:pic>
        <p:nvPicPr>
          <p:cNvPr id="4" name="Picture 3"/>
          <p:cNvPicPr>
            <a:picLocks noChangeAspect="1"/>
          </p:cNvPicPr>
          <p:nvPr/>
        </p:nvPicPr>
        <p:blipFill>
          <a:blip r:embed="rId3" cstate="print"/>
          <a:stretch>
            <a:fillRect/>
          </a:stretch>
        </p:blipFill>
        <p:spPr>
          <a:xfrm>
            <a:off x="6162261" y="3717859"/>
            <a:ext cx="6029739" cy="3172167"/>
          </a:xfrm>
          <a:prstGeom prst="rect">
            <a:avLst/>
          </a:prstGeom>
        </p:spPr>
      </p:pic>
      <p:sp>
        <p:nvSpPr>
          <p:cNvPr id="6" name="Text Placeholder 6"/>
          <p:cNvSpPr txBox="1">
            <a:spLocks/>
          </p:cNvSpPr>
          <p:nvPr/>
        </p:nvSpPr>
        <p:spPr>
          <a:xfrm>
            <a:off x="7513982" y="1789044"/>
            <a:ext cx="4678019" cy="1152939"/>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buNone/>
            </a:pPr>
            <a:r>
              <a:rPr lang="en-US" dirty="0"/>
              <a:t>Sign up for the project newsletter </a:t>
            </a:r>
          </a:p>
          <a:p>
            <a:pPr marL="45720" indent="0">
              <a:buNone/>
            </a:pPr>
            <a:r>
              <a:rPr lang="en-US" dirty="0" err="1" smtClean="0"/>
              <a:t>www.letsmovelibraries.org</a:t>
            </a:r>
            <a:r>
              <a:rPr lang="en-US" dirty="0" smtClean="0"/>
              <a:t>/about</a:t>
            </a:r>
            <a:r>
              <a:rPr lang="en-US" dirty="0"/>
              <a:t>/</a:t>
            </a:r>
            <a:endParaRPr lang="en-US" dirty="0" smtClean="0"/>
          </a:p>
        </p:txBody>
      </p:sp>
    </p:spTree>
    <p:extLst>
      <p:ext uri="{BB962C8B-B14F-4D97-AF65-F5344CB8AC3E}">
        <p14:creationId xmlns:p14="http://schemas.microsoft.com/office/powerpoint/2010/main" val="3072771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1_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CDF1CE40-D12A-4BBA-8E29-FD301E3A737A}" vid="{E44D8D76-07A2-4151-9426-1A858C999D66}"/>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5753</TotalTime>
  <Words>760</Words>
  <Application>Microsoft Office PowerPoint</Application>
  <PresentationFormat>Widescreen</PresentationFormat>
  <Paragraphs>96</Paragraphs>
  <Slides>24</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CaeciliaLTPro-56Italic</vt:lpstr>
      <vt:lpstr>CaeciliaLTPro-85Heavy</vt:lpstr>
      <vt:lpstr>Euphemia</vt:lpstr>
      <vt:lpstr>Times New Roman</vt:lpstr>
      <vt:lpstr>Wingdings</vt:lpstr>
      <vt:lpstr>Children Playing 16x9</vt:lpstr>
      <vt:lpstr>1_Children Friends 16x9</vt:lpstr>
      <vt:lpstr>Get Your Community Moving:  Physical Literacy Programs for All Ages</vt:lpstr>
      <vt:lpstr>How I got involved with physical literacy…(hint: I like to play. A lot.)</vt:lpstr>
      <vt:lpstr>My work is dedicated to every tireless programming librarian or paraprofessional who shows up (often in costume and carrying supplies stolen from home) and kicks ass—despite being overworked, underpaid, short-staffed, and overwhelmed. I see you. I am you. You are my people. </vt:lpstr>
      <vt:lpstr>What is Physical Literacy         …and why should librarians care?</vt:lpstr>
      <vt:lpstr>Physical Literacy Throughout the Lifecourse</vt:lpstr>
      <vt:lpstr>PowerPoint Presentation</vt:lpstr>
      <vt:lpstr>PowerPoint Presentation</vt:lpstr>
      <vt:lpstr>PowerPoint Presentation</vt:lpstr>
      <vt:lpstr>PowerPoint Presentation</vt:lpstr>
      <vt:lpstr>Movement-Based Program Planning</vt:lpstr>
      <vt:lpstr>Passive (sometimes sneaky) ways to get people moving….</vt:lpstr>
      <vt:lpstr>Program Models: Fun for the Whole Family</vt:lpstr>
      <vt:lpstr>Program Models: Just for Kids</vt:lpstr>
      <vt:lpstr>Program Models: Teen-o-rrific</vt:lpstr>
      <vt:lpstr>Program Models: Grown-ups Still Play!</vt:lpstr>
      <vt:lpstr>We’re always dancing in the stacks!</vt:lpstr>
      <vt:lpstr>Include, Adapt, Adjust, Innovate!</vt:lpstr>
      <vt:lpstr>First Nation Outreach</vt:lpstr>
      <vt:lpstr>Physical Literacy for Staff</vt:lpstr>
      <vt:lpstr>Yoga Break Time!</vt:lpstr>
      <vt:lpstr>Important Links</vt:lpstr>
      <vt:lpstr>Want to learn more?</vt:lpstr>
      <vt:lpstr>www.jenncarson.com</vt:lpstr>
      <vt:lpstr>Questions? Stories to share? Dance moves?</vt:lpstr>
    </vt:vector>
  </TitlesOfParts>
  <Company>HEAVEN KILLERS RELEASE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Patrons at Play: Physical Literacy in the Library</dc:title>
  <dc:creator>Jenn</dc:creator>
  <cp:lastModifiedBy>Jenn</cp:lastModifiedBy>
  <cp:revision>73</cp:revision>
  <dcterms:created xsi:type="dcterms:W3CDTF">2017-03-20T01:45:42Z</dcterms:created>
  <dcterms:modified xsi:type="dcterms:W3CDTF">2018-04-28T22:24:35Z</dcterms:modified>
</cp:coreProperties>
</file>