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5" r:id="rId3"/>
    <p:sldId id="282" r:id="rId4"/>
    <p:sldId id="257" r:id="rId5"/>
    <p:sldId id="258" r:id="rId6"/>
    <p:sldId id="265" r:id="rId7"/>
    <p:sldId id="266" r:id="rId8"/>
    <p:sldId id="267" r:id="rId9"/>
    <p:sldId id="268" r:id="rId10"/>
    <p:sldId id="269" r:id="rId11"/>
    <p:sldId id="276" r:id="rId12"/>
    <p:sldId id="284" r:id="rId13"/>
    <p:sldId id="286" r:id="rId14"/>
    <p:sldId id="285" r:id="rId15"/>
    <p:sldId id="277" r:id="rId16"/>
    <p:sldId id="278" r:id="rId17"/>
    <p:sldId id="279" r:id="rId18"/>
    <p:sldId id="280" r:id="rId19"/>
    <p:sldId id="283" r:id="rId20"/>
    <p:sldId id="281" r:id="rId21"/>
    <p:sldId id="288" r:id="rId22"/>
    <p:sldId id="28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12"/>
  </p:normalViewPr>
  <p:slideViewPr>
    <p:cSldViewPr snapToGrid="0" snapToObjects="1">
      <p:cViewPr varScale="1">
        <p:scale>
          <a:sx n="74" d="100"/>
          <a:sy n="74" d="100"/>
        </p:scale>
        <p:origin x="-16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25849-53E9-E444-9EC1-A2D221CF2A51}" type="datetimeFigureOut">
              <a:rPr lang="en-US" smtClean="0"/>
              <a:t>16-05-03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D08E6-BD0F-0B46-90C6-89BE61CF1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35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8E6-BD0F-0B46-90C6-89BE61CF13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38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D08E6-BD0F-0B46-90C6-89BE61CF13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4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1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2C53E5-D5FD-4171-BEB4-55EDD30C5AD2}" type="datetimeFigureOut">
              <a:rPr lang="en-US" smtClean="0"/>
              <a:pPr>
                <a:defRPr/>
              </a:pPr>
              <a:t>16-05-03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108855B-4CE2-46AA-BEA1-7154E71075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9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F72C9C-0838-467E-AD95-DE75BAF6CCC6}" type="datetimeFigureOut">
              <a:rPr lang="en-US" smtClean="0"/>
              <a:pPr>
                <a:defRPr/>
              </a:pPr>
              <a:t>16-05-03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DDBEB4A-DAC7-451F-92DB-31EC1170A8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66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9C3B53-4503-446A-BCBD-0DA6F7C91FE5}" type="datetimeFigureOut">
              <a:rPr lang="en-US" smtClean="0"/>
              <a:pPr>
                <a:defRPr/>
              </a:pPr>
              <a:t>16-05-03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1DAA4DB-D093-443D-92BC-6A6ADE4E5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207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42A1717-F716-4731-AA1B-C23758F528E8}" type="datetimeFigureOut">
              <a:rPr lang="en-US" smtClean="0"/>
              <a:pPr>
                <a:defRPr/>
              </a:pPr>
              <a:t>16-05-03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0B5F712-E8A8-413A-BAC9-AE37BC6A2E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36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E15EA2-F9EF-4858-B350-C59B00E9B7A6}" type="datetimeFigureOut">
              <a:rPr lang="en-US" smtClean="0"/>
              <a:pPr>
                <a:defRPr/>
              </a:pPr>
              <a:t>16-05-03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C191CE7-9F61-46E7-AB9B-B8D9C58684F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4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D5B8C47-7AAB-4C8E-AD48-ED89615F0917}" type="datetimeFigureOut">
              <a:rPr lang="en-US" smtClean="0"/>
              <a:pPr>
                <a:defRPr/>
              </a:pPr>
              <a:t>16-05-03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D0DAC8B-F55C-41E2-A7C8-9F77EF8966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7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F7B11D9-12BE-462A-A339-F81A2199ECFE}" type="datetimeFigureOut">
              <a:rPr lang="en-US" smtClean="0"/>
              <a:pPr>
                <a:defRPr/>
              </a:pPr>
              <a:t>16-05-03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E25D5DD-7BD0-42AA-9FCF-A94283AADF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33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A4310FA-BEC5-4B71-AB3F-0454B05D8DA6}" type="datetimeFigureOut">
              <a:rPr lang="en-US" smtClean="0"/>
              <a:pPr>
                <a:defRPr/>
              </a:pPr>
              <a:t>16-05-03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8E90E10-AE5C-4E9D-839A-04DA48A123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84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888CC08-718F-420B-A7ED-3DA3C50B7A12}" type="datetimeFigureOut">
              <a:rPr lang="en-US" smtClean="0"/>
              <a:pPr>
                <a:defRPr/>
              </a:pPr>
              <a:t>16-05-03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4420D50-A832-48DE-B858-40F30992D7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958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3EB339A-07B2-4652-9A25-0C6744ED7453}" type="datetimeFigureOut">
              <a:rPr lang="en-US" smtClean="0"/>
              <a:pPr>
                <a:defRPr/>
              </a:pPr>
              <a:t>16-05-03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0E8EAEB-04D4-4295-863A-28397C4727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7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C78346-9A32-4B4E-B5E9-5B615A5EDA4B}" type="datetimeFigureOut">
              <a:rPr lang="en-US"/>
              <a:pPr>
                <a:defRPr/>
              </a:pPr>
              <a:t>16-05-03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E0D395-7A3D-47FD-945B-B19E88EF5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slide" Target="slide4.xml"/><Relationship Id="rId5" Type="http://schemas.openxmlformats.org/officeDocument/2006/relationships/slide" Target="slide9.xml"/><Relationship Id="rId6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4" Type="http://schemas.openxmlformats.org/officeDocument/2006/relationships/slide" Target="slide7.xml"/><Relationship Id="rId5" Type="http://schemas.openxmlformats.org/officeDocument/2006/relationships/slide" Target="slide6.xml"/><Relationship Id="rId6" Type="http://schemas.openxmlformats.org/officeDocument/2006/relationships/slide" Target="slide4.xml"/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4" Type="http://schemas.openxmlformats.org/officeDocument/2006/relationships/slide" Target="slide7.xml"/><Relationship Id="rId5" Type="http://schemas.openxmlformats.org/officeDocument/2006/relationships/slide" Target="slide8.xml"/><Relationship Id="rId6" Type="http://schemas.openxmlformats.org/officeDocument/2006/relationships/slide" Target="slide4.xml"/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slide" Target="slide5.xml"/><Relationship Id="rId5" Type="http://schemas.openxmlformats.org/officeDocument/2006/relationships/image" Target="../media/image14.png"/><Relationship Id="rId6" Type="http://schemas.openxmlformats.org/officeDocument/2006/relationships/slide" Target="slide7.xml"/><Relationship Id="rId7" Type="http://schemas.openxmlformats.org/officeDocument/2006/relationships/slide" Target="slide6.xml"/><Relationship Id="rId8" Type="http://schemas.openxmlformats.org/officeDocument/2006/relationships/slide" Target="slide8.xml"/><Relationship Id="rId9" Type="http://schemas.openxmlformats.org/officeDocument/2006/relationships/slide" Target="slide9.xml"/><Relationship Id="rId10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slide" Target="slide20.xml"/><Relationship Id="rId12" Type="http://schemas.openxmlformats.org/officeDocument/2006/relationships/image" Target="../media/image18.jpg"/><Relationship Id="rId13" Type="http://schemas.openxmlformats.org/officeDocument/2006/relationships/slide" Target="slide19.xml"/><Relationship Id="rId14" Type="http://schemas.openxmlformats.org/officeDocument/2006/relationships/image" Target="../media/image19.jpg"/><Relationship Id="rId15" Type="http://schemas.openxmlformats.org/officeDocument/2006/relationships/hyperlink" Target="https://www.flickr.com/photos/rhockens/2772781746/in/photolist-5e2epQ-e3Txzt-4bMs3n-8zt3aQ-qt2SDW-7Jb7v5-Gxdmtm-ffqMc8-daLWcv-o7uPKz-bWtFAi-bWuba2-cdR2eC-ic2Jnz-63wvnJ-cdHMoo-cdGML3-edzrwB-7JNmo1-omqZwq-aiKQq6-7jA2AU-7jwheR-dgXt1M-91n5z-fhpDCC-7n4vYp-bXm912-oXjeCk-cdRuXL-djPwgK-ygYKU-7Fbff-o7JBbo-7Rzieq-br3eU8-qUXsUC-cWHe83-5JUxLJ-bWBW94-p8Vedz-8aEwBk-oyaMeV-ceHxAf-4VG3qj-aLdMMk-8W6Vvm-4jHx87-6YT83i-ne2aLn" TargetMode="External"/><Relationship Id="rId16" Type="http://schemas.openxmlformats.org/officeDocument/2006/relationships/hyperlink" Target="https://www.flickr.com/photos/ellasdad/425813314" TargetMode="External"/><Relationship Id="rId1" Type="http://schemas.openxmlformats.org/officeDocument/2006/relationships/slideLayout" Target="../slideLayouts/slideLayout2.xml"/><Relationship Id="rId2" Type="http://schemas.openxmlformats.org/officeDocument/2006/relationships/slide" Target="slide16.xml"/><Relationship Id="rId3" Type="http://schemas.openxmlformats.org/officeDocument/2006/relationships/image" Target="../media/image15.jpg"/><Relationship Id="rId4" Type="http://schemas.openxmlformats.org/officeDocument/2006/relationships/hyperlink" Target="https://www.flickr.com/photos/stuwillis/2840065958" TargetMode="External"/><Relationship Id="rId5" Type="http://schemas.openxmlformats.org/officeDocument/2006/relationships/hyperlink" Target="https://en.wikipedia.org/wiki/Lego%23/media/File:Lego_Color_Bricks.jpg" TargetMode="External"/><Relationship Id="rId6" Type="http://schemas.openxmlformats.org/officeDocument/2006/relationships/slide" Target="slide18.xml"/><Relationship Id="rId7" Type="http://schemas.openxmlformats.org/officeDocument/2006/relationships/image" Target="../media/image16.jpg"/><Relationship Id="rId8" Type="http://schemas.openxmlformats.org/officeDocument/2006/relationships/hyperlink" Target="https://www.flickr.com/photos/kmardahl/20610178226" TargetMode="External"/><Relationship Id="rId9" Type="http://schemas.openxmlformats.org/officeDocument/2006/relationships/slide" Target="slide17.xml"/><Relationship Id="rId10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slide" Target="slide15.xml"/><Relationship Id="rId5" Type="http://schemas.openxmlformats.org/officeDocument/2006/relationships/slide" Target="slide9.xml"/><Relationship Id="rId6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2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slide" Target="slide15.xml"/><Relationship Id="rId5" Type="http://schemas.openxmlformats.org/officeDocument/2006/relationships/slide" Target="slide9.xml"/><Relationship Id="rId6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2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slide" Target="slide15.xml"/><Relationship Id="rId5" Type="http://schemas.openxmlformats.org/officeDocument/2006/relationships/slide" Target="slide9.xml"/><Relationship Id="rId6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2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4" Type="http://schemas.openxmlformats.org/officeDocument/2006/relationships/slide" Target="slide9.xml"/><Relationship Id="rId5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4" Type="http://schemas.openxmlformats.org/officeDocument/2006/relationships/slide" Target="slide9.xml"/><Relationship Id="rId5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g"/><Relationship Id="rId12" Type="http://schemas.openxmlformats.org/officeDocument/2006/relationships/slide" Target="slide6.xml"/><Relationship Id="rId13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image" Target="../media/image3.jpg"/><Relationship Id="rId4" Type="http://schemas.openxmlformats.org/officeDocument/2006/relationships/slide" Target="slide10.xml"/><Relationship Id="rId5" Type="http://schemas.openxmlformats.org/officeDocument/2006/relationships/image" Target="../media/image4.png"/><Relationship Id="rId6" Type="http://schemas.openxmlformats.org/officeDocument/2006/relationships/slide" Target="slide9.xml"/><Relationship Id="rId7" Type="http://schemas.openxmlformats.org/officeDocument/2006/relationships/image" Target="../media/image5.png"/><Relationship Id="rId8" Type="http://schemas.openxmlformats.org/officeDocument/2006/relationships/slide" Target="slide8.xml"/><Relationship Id="rId9" Type="http://schemas.openxmlformats.org/officeDocument/2006/relationships/image" Target="../media/image6.jpg"/><Relationship Id="rId10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slide" Target="slide9.xml"/><Relationship Id="rId5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slide" Target="slide4.xml"/><Relationship Id="rId5" Type="http://schemas.openxmlformats.org/officeDocument/2006/relationships/slide" Target="slide9.xml"/><Relationship Id="rId6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slide" Target="slide9.xml"/><Relationship Id="rId5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slide" Target="slide4.xml"/><Relationship Id="rId5" Type="http://schemas.openxmlformats.org/officeDocument/2006/relationships/slide" Target="slide9.xml"/><Relationship Id="rId6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slide" Target="slide9.xml"/><Relationship Id="rId5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10712" y="1566805"/>
            <a:ext cx="8528629" cy="2723468"/>
          </a:xfrm>
          <a:prstGeom prst="rect">
            <a:avLst/>
          </a:prstGeom>
          <a:solidFill>
            <a:schemeClr val="bg1">
              <a:lumMod val="85000"/>
              <a:alpha val="61000"/>
            </a:schemeClr>
          </a:solidFill>
          <a:ln w="15875" cap="flat">
            <a:noFill/>
            <a:rou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5400" dirty="0" smtClean="0"/>
              <a:t>Frames and Games:</a:t>
            </a:r>
          </a:p>
          <a:p>
            <a:r>
              <a:rPr lang="en-US" sz="3600" dirty="0" smtClean="0"/>
              <a:t>Thoughts on Connecting Students with the ACRL Framework for Information Literacy For Higher Education</a:t>
            </a:r>
          </a:p>
          <a:p>
            <a:r>
              <a:rPr lang="en-US" sz="5400" dirty="0" smtClean="0"/>
              <a:t>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6331748" y="5199810"/>
            <a:ext cx="2507593" cy="954107"/>
          </a:xfrm>
          <a:prstGeom prst="rect">
            <a:avLst/>
          </a:prstGeom>
          <a:solidFill>
            <a:schemeClr val="bg1">
              <a:lumMod val="85000"/>
              <a:alpha val="7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Ian Fraser, MLIS</a:t>
            </a:r>
          </a:p>
          <a:p>
            <a:r>
              <a:rPr lang="en-US" sz="2800" dirty="0" smtClean="0"/>
              <a:t>May 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2016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2015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562" y="-1999462"/>
            <a:ext cx="10500652" cy="9863562"/>
          </a:xfrm>
          <a:prstGeom prst="rect">
            <a:avLst/>
          </a:prstGeom>
          <a:scene3d>
            <a:camera prst="orthographicFront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08"/>
            <a:ext cx="8229600" cy="1143000"/>
          </a:xfrm>
        </p:spPr>
        <p:txBody>
          <a:bodyPr/>
          <a:lstStyle/>
          <a:p>
            <a:r>
              <a:rPr lang="en-US" sz="5400" dirty="0"/>
              <a:t>Strategic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701" y="1186708"/>
            <a:ext cx="7521377" cy="4525963"/>
          </a:xfrm>
        </p:spPr>
        <p:txBody>
          <a:bodyPr/>
          <a:lstStyle/>
          <a:p>
            <a:r>
              <a:rPr lang="en-US" dirty="0"/>
              <a:t>Research is nonlinear and iterative.</a:t>
            </a:r>
          </a:p>
          <a:p>
            <a:r>
              <a:rPr lang="en-US" dirty="0"/>
              <a:t>Requires flexibility to pursue alternatives.</a:t>
            </a:r>
          </a:p>
          <a:p>
            <a:r>
              <a:rPr lang="en-US" dirty="0"/>
              <a:t>Use multiple methods of searching, instead of only one.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3276" y="5451061"/>
            <a:ext cx="2163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hlinkClick r:id="rId4" action="ppaction://hlinksldjump"/>
              </a:rPr>
              <a:t>Choose Again</a:t>
            </a:r>
            <a:endParaRPr lang="en-US" sz="2800" dirty="0"/>
          </a:p>
        </p:txBody>
      </p:sp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6868929" y="5442115"/>
            <a:ext cx="1510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hlinkClick r:id="rId6" action="ppaction://hlinksldjump"/>
              </a:rPr>
              <a:t>Continue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686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705"/>
            <a:ext cx="8229600" cy="1143000"/>
          </a:xfrm>
        </p:spPr>
        <p:txBody>
          <a:bodyPr/>
          <a:lstStyle/>
          <a:p>
            <a:r>
              <a:rPr lang="en-US" dirty="0" smtClean="0"/>
              <a:t>Lesson Plan</a:t>
            </a:r>
            <a:endParaRPr lang="en-US" dirty="0"/>
          </a:p>
        </p:txBody>
      </p:sp>
      <p:pic>
        <p:nvPicPr>
          <p:cNvPr id="4" name="Content Placeholder 3" descr="Screen Shot 2016-05-04 at 1.22.28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" r="-1"/>
          <a:stretch/>
        </p:blipFill>
        <p:spPr>
          <a:xfrm>
            <a:off x="124347" y="240255"/>
            <a:ext cx="8899507" cy="5885969"/>
          </a:xfrm>
        </p:spPr>
      </p:pic>
      <p:cxnSp>
        <p:nvCxnSpPr>
          <p:cNvPr id="7" name="Straight Arrow Connector 6"/>
          <p:cNvCxnSpPr/>
          <p:nvPr/>
        </p:nvCxnSpPr>
        <p:spPr>
          <a:xfrm>
            <a:off x="2626057" y="2299586"/>
            <a:ext cx="652224" cy="2848741"/>
          </a:xfrm>
          <a:prstGeom prst="straightConnector1">
            <a:avLst/>
          </a:prstGeom>
          <a:ln w="38100" cmpd="sng">
            <a:solidFill>
              <a:schemeClr val="tx2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861849" y="3260607"/>
            <a:ext cx="514913" cy="1887721"/>
          </a:xfrm>
          <a:prstGeom prst="straightConnector1">
            <a:avLst/>
          </a:prstGeom>
          <a:ln w="38100" cmpd="sng">
            <a:solidFill>
              <a:schemeClr val="tx2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97641" y="2694291"/>
            <a:ext cx="514913" cy="806571"/>
          </a:xfrm>
          <a:prstGeom prst="straightConnector1">
            <a:avLst/>
          </a:prstGeom>
          <a:ln w="38100" cmpd="sng">
            <a:solidFill>
              <a:schemeClr val="tx2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367760" y="1338565"/>
            <a:ext cx="532077" cy="2162298"/>
          </a:xfrm>
          <a:prstGeom prst="straightConnector1">
            <a:avLst/>
          </a:prstGeom>
          <a:ln w="38100" cmpd="sng">
            <a:solidFill>
              <a:schemeClr val="tx2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586388" y="1338565"/>
            <a:ext cx="566404" cy="2883063"/>
          </a:xfrm>
          <a:prstGeom prst="straightConnector1">
            <a:avLst/>
          </a:prstGeom>
          <a:ln w="38100" cmpd="sng">
            <a:solidFill>
              <a:schemeClr val="tx2">
                <a:lumMod val="75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65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9679"/>
            <a:ext cx="8229600" cy="4574208"/>
          </a:xfrm>
        </p:spPr>
        <p:txBody>
          <a:bodyPr/>
          <a:lstStyle/>
          <a:p>
            <a:pPr marL="0" indent="0">
              <a:spcAft>
                <a:spcPts val="2400"/>
              </a:spcAft>
              <a:buNone/>
            </a:pPr>
            <a:r>
              <a:rPr lang="en-US" sz="2800" dirty="0" smtClean="0"/>
              <a:t>Today is a busy day in the city. Here’s your “To Do” list:</a:t>
            </a:r>
          </a:p>
          <a:p>
            <a:pPr>
              <a:spcBef>
                <a:spcPts val="1272"/>
              </a:spcBef>
              <a:buFont typeface="Wingdings" charset="2"/>
              <a:buChar char="ü"/>
            </a:pPr>
            <a:r>
              <a:rPr lang="en-US" sz="2800" dirty="0" smtClean="0">
                <a:hlinkClick r:id="rId2" action="ppaction://hlinksldjump"/>
              </a:rPr>
              <a:t>Go to the bank and get your finances in order.</a:t>
            </a:r>
            <a:endParaRPr lang="en-US" sz="2800" dirty="0" smtClean="0"/>
          </a:p>
          <a:p>
            <a:pPr>
              <a:spcBef>
                <a:spcPts val="1272"/>
              </a:spcBef>
              <a:buFont typeface="Wingdings" charset="2"/>
              <a:buChar char="ü"/>
            </a:pPr>
            <a:r>
              <a:rPr lang="en-US" sz="2800" dirty="0" smtClean="0">
                <a:hlinkClick r:id="rId3" action="ppaction://hlinksldjump"/>
              </a:rPr>
              <a:t>Help your uncle Roger plan his mayoral campaign.</a:t>
            </a:r>
            <a:endParaRPr lang="en-US" sz="2800" dirty="0" smtClean="0"/>
          </a:p>
          <a:p>
            <a:pPr>
              <a:spcBef>
                <a:spcPts val="1272"/>
              </a:spcBef>
              <a:buFont typeface="Wingdings" charset="2"/>
              <a:buChar char="ü"/>
            </a:pPr>
            <a:r>
              <a:rPr lang="en-US" sz="2800" dirty="0" smtClean="0">
                <a:hlinkClick r:id="rId2" action="ppaction://hlinksldjump"/>
              </a:rPr>
              <a:t>Pay that stupid parking ticket.</a:t>
            </a:r>
            <a:endParaRPr lang="en-US" sz="2800" dirty="0" smtClean="0"/>
          </a:p>
          <a:p>
            <a:pPr>
              <a:spcBef>
                <a:spcPts val="1272"/>
              </a:spcBef>
              <a:buFont typeface="Wingdings" charset="2"/>
              <a:buChar char="ü"/>
            </a:pPr>
            <a:r>
              <a:rPr lang="en-US" sz="2800" dirty="0" smtClean="0">
                <a:hlinkClick r:id="rId4" action="ppaction://hlinksldjump"/>
              </a:rPr>
              <a:t>Meet a friend at the café down the street.</a:t>
            </a:r>
            <a:endParaRPr lang="en-US" sz="2800" dirty="0" smtClean="0"/>
          </a:p>
          <a:p>
            <a:pPr>
              <a:spcBef>
                <a:spcPts val="1272"/>
              </a:spcBef>
              <a:buFont typeface="Wingdings" charset="2"/>
              <a:buChar char="ü"/>
            </a:pPr>
            <a:r>
              <a:rPr lang="en-US" sz="2800" dirty="0" smtClean="0">
                <a:hlinkClick r:id="rId5" action="ppaction://hlinksldjump"/>
              </a:rPr>
              <a:t>Visit the Museum of Interesting Things.</a:t>
            </a:r>
            <a:endParaRPr lang="en-US" sz="2800" dirty="0" smtClean="0"/>
          </a:p>
          <a:p>
            <a:pPr>
              <a:spcBef>
                <a:spcPts val="1272"/>
              </a:spcBef>
              <a:buFont typeface="Wingdings" charset="2"/>
              <a:buChar char="ü"/>
            </a:pPr>
            <a:r>
              <a:rPr lang="en-US" sz="2800" dirty="0" smtClean="0">
                <a:hlinkClick r:id="rId6" action="ppaction://hlinksldjump"/>
              </a:rPr>
              <a:t>Take a tour of that new mega-skyscraper.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3357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956"/>
            <a:ext cx="8229600" cy="58898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500" dirty="0" smtClean="0">
                <a:hlinkClick r:id="rId2" action="ppaction://hlinksldjump"/>
              </a:rPr>
              <a:t>Price is what you pay. Value is what you get.</a:t>
            </a:r>
            <a:endParaRPr lang="en-US" sz="25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hlinkClick r:id="rId3" action="ppaction://hlinksldjump"/>
              </a:rPr>
              <a:t>The wise man doesn't give the right answers, he poses the right questions</a:t>
            </a:r>
            <a:r>
              <a:rPr lang="en-US" sz="2500" dirty="0" smtClean="0">
                <a:hlinkClick r:id="rId3" action="ppaction://hlinksldjump"/>
              </a:rPr>
              <a:t>.</a:t>
            </a:r>
            <a:endParaRPr lang="en-US" sz="25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hlinkClick r:id="rId2" action="ppaction://hlinksldjump"/>
              </a:rPr>
              <a:t>I know how to bow down to authority, if it’s authority that I respect</a:t>
            </a:r>
            <a:r>
              <a:rPr lang="en-US" sz="2500" dirty="0" smtClean="0">
                <a:hlinkClick r:id="rId2" action="ppaction://hlinksldjump"/>
              </a:rPr>
              <a:t>.</a:t>
            </a:r>
            <a:endParaRPr lang="en-US" sz="25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hlinkClick r:id="rId4" action="ppaction://hlinksldjump"/>
              </a:rPr>
              <a:t>Ideal conversation must be an exchange of thought, and not, as many of those who worry most about their shortcomings believe, an eloquent exhibition of wit or oratory</a:t>
            </a:r>
            <a:r>
              <a:rPr lang="en-US" sz="2500" dirty="0" smtClean="0">
                <a:hlinkClick r:id="rId4" action="ppaction://hlinksldjump"/>
              </a:rPr>
              <a:t>.</a:t>
            </a:r>
            <a:endParaRPr lang="en-US" sz="25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hlinkClick r:id="rId5" action="ppaction://hlinksldjump"/>
              </a:rPr>
              <a:t>Without leaps of imagination, or dreaming, we lose the excitement of possibilities. Dreaming, after all, is a form of planning</a:t>
            </a:r>
            <a:r>
              <a:rPr lang="en-US" sz="2500" dirty="0" smtClean="0">
                <a:hlinkClick r:id="rId5" action="ppaction://hlinksldjump"/>
              </a:rPr>
              <a:t>.</a:t>
            </a:r>
            <a:endParaRPr lang="en-US" sz="25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hlinkClick r:id="rId6" action="ppaction://hlinksldjump"/>
              </a:rPr>
              <a:t>Living life is like constructing a building: if you start wrong, you’ll end wrong</a:t>
            </a:r>
            <a:r>
              <a:rPr lang="en-US" sz="2500" dirty="0" smtClean="0">
                <a:hlinkClick r:id="rId6" action="ppaction://hlinksldjump"/>
              </a:rPr>
              <a:t>.</a:t>
            </a: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3754070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95" y="2353527"/>
            <a:ext cx="1170709" cy="1170709"/>
          </a:xfrm>
          <a:prstGeom prst="rect">
            <a:avLst/>
          </a:prstGeom>
        </p:spPr>
      </p:pic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7411">
            <a:off x="492635" y="1202439"/>
            <a:ext cx="4286807" cy="75301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2617" y="3631142"/>
            <a:ext cx="147508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latin typeface="Engravers MT" charset="0"/>
                <a:ea typeface="Engravers MT" charset="0"/>
                <a:cs typeface="Engravers MT" charset="0"/>
              </a:rPr>
              <a:t>V</a:t>
            </a:r>
            <a:endParaRPr lang="en-US" sz="4800" dirty="0">
              <a:latin typeface="Engravers MT" charset="0"/>
              <a:ea typeface="Engravers MT" charset="0"/>
              <a:cs typeface="Engravers MT" charset="0"/>
            </a:endParaRPr>
          </a:p>
        </p:txBody>
      </p:sp>
      <p:sp>
        <p:nvSpPr>
          <p:cNvPr id="17" name="TextBox 16">
            <a:hlinkClick r:id="rId6" action="ppaction://hlinksldjump"/>
          </p:cNvPr>
          <p:cNvSpPr txBox="1"/>
          <p:nvPr/>
        </p:nvSpPr>
        <p:spPr>
          <a:xfrm>
            <a:off x="1549843" y="3982111"/>
            <a:ext cx="21723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Engravers MT" charset="0"/>
                <a:ea typeface="Engravers MT" charset="0"/>
                <a:cs typeface="Engravers MT" charset="0"/>
              </a:rPr>
              <a:t>ALUE</a:t>
            </a:r>
            <a:endParaRPr lang="en-US" sz="4400" dirty="0">
              <a:latin typeface="Engravers MT" charset="0"/>
              <a:ea typeface="Engravers MT" charset="0"/>
              <a:cs typeface="Engravers MT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8905" y="4562166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Engravers MT" charset="0"/>
                <a:ea typeface="Engravers MT" charset="0"/>
                <a:cs typeface="Engravers MT" charset="0"/>
              </a:rPr>
              <a:t>100</a:t>
            </a:r>
            <a:endParaRPr lang="en-US" sz="2400" dirty="0">
              <a:latin typeface="Engravers MT" charset="0"/>
              <a:ea typeface="Engravers MT" charset="0"/>
              <a:cs typeface="Engravers MT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78485" y="4682277"/>
            <a:ext cx="1284275" cy="237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hlinkClick r:id="rId7" action="ppaction://hlinksldjump"/>
          </p:cNvPr>
          <p:cNvSpPr txBox="1"/>
          <p:nvPr/>
        </p:nvSpPr>
        <p:spPr>
          <a:xfrm>
            <a:off x="5164579" y="831273"/>
            <a:ext cx="2649384" cy="10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process</a:t>
            </a:r>
            <a:endParaRPr lang="en-US" sz="60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430049" y="1690255"/>
            <a:ext cx="2411623" cy="27722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89271" y="2215324"/>
            <a:ext cx="117051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  <a:endParaRPr lang="en-US" sz="1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Box 22">
            <a:hlinkClick r:id="rId8" action="ppaction://hlinksldjump"/>
          </p:cNvPr>
          <p:cNvSpPr txBox="1"/>
          <p:nvPr/>
        </p:nvSpPr>
        <p:spPr>
          <a:xfrm>
            <a:off x="5496723" y="2837712"/>
            <a:ext cx="31556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Iowan Old Style Roman" charset="0"/>
                <a:ea typeface="Iowan Old Style Roman" charset="0"/>
                <a:cs typeface="Iowan Old Style Roman" charset="0"/>
              </a:rPr>
              <a:t>inquiry</a:t>
            </a:r>
            <a:endParaRPr lang="en-US" sz="7200" dirty="0">
              <a:latin typeface="Iowan Old Style Roman" charset="0"/>
              <a:ea typeface="Iowan Old Style Roman" charset="0"/>
              <a:cs typeface="Iowan Old Style Roman" charset="0"/>
            </a:endParaRPr>
          </a:p>
        </p:txBody>
      </p:sp>
      <p:sp>
        <p:nvSpPr>
          <p:cNvPr id="24" name="TextBox 23">
            <a:hlinkClick r:id="rId9" action="ppaction://hlinksldjump"/>
          </p:cNvPr>
          <p:cNvSpPr txBox="1"/>
          <p:nvPr/>
        </p:nvSpPr>
        <p:spPr>
          <a:xfrm rot="20809360">
            <a:off x="4212850" y="4621416"/>
            <a:ext cx="3989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Anke Calligraphic FG" charset="0"/>
                <a:ea typeface="Anke Calligraphic FG" charset="0"/>
                <a:cs typeface="Anke Calligraphic FG" charset="0"/>
              </a:rPr>
              <a:t>Conversation</a:t>
            </a:r>
            <a:endParaRPr lang="en-US" sz="5400" dirty="0">
              <a:latin typeface="Anke Calligraphic FG" charset="0"/>
              <a:ea typeface="Anke Calligraphic FG" charset="0"/>
              <a:cs typeface="Anke Calligraphic FG" charset="0"/>
            </a:endParaRPr>
          </a:p>
        </p:txBody>
      </p:sp>
      <p:sp>
        <p:nvSpPr>
          <p:cNvPr id="25" name="TextBox 24">
            <a:hlinkClick r:id="rId10" action="ppaction://hlinksldjump"/>
          </p:cNvPr>
          <p:cNvSpPr txBox="1"/>
          <p:nvPr/>
        </p:nvSpPr>
        <p:spPr>
          <a:xfrm>
            <a:off x="2234275" y="2595727"/>
            <a:ext cx="20649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charset="0"/>
                <a:ea typeface="Times New Roman" charset="0"/>
                <a:cs typeface="Times New Roman" charset="0"/>
              </a:rPr>
              <a:t>Strategy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85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840065958_c0d0336919_b.jpg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5" t="3217" r="30579" b="43951"/>
          <a:stretch/>
        </p:blipFill>
        <p:spPr>
          <a:xfrm>
            <a:off x="446259" y="235689"/>
            <a:ext cx="2248454" cy="2975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6260" y="3189663"/>
            <a:ext cx="2248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4"/>
              </a:rPr>
              <a:t>Optimal Prime</a:t>
            </a:r>
            <a:r>
              <a:rPr lang="en-US" sz="1200" dirty="0" smtClean="0"/>
              <a:t>. </a:t>
            </a:r>
            <a:r>
              <a:rPr lang="de-DE" sz="1200" dirty="0" smtClean="0"/>
              <a:t>© </a:t>
            </a:r>
            <a:r>
              <a:rPr lang="de-DE" sz="1200" dirty="0" err="1" smtClean="0"/>
              <a:t>Stu</a:t>
            </a:r>
            <a:r>
              <a:rPr lang="de-DE" sz="1200" dirty="0" smtClean="0"/>
              <a:t> </a:t>
            </a:r>
            <a:r>
              <a:rPr lang="en-US" sz="1200" dirty="0" smtClean="0"/>
              <a:t>Willis. CC BY-NC-SA 2.0  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841461" y="2934546"/>
            <a:ext cx="29405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hlinkClick r:id="rId5"/>
              </a:rPr>
              <a:t>Lego Color Bricks</a:t>
            </a:r>
            <a:r>
              <a:rPr lang="en-US" sz="1200" dirty="0" smtClean="0"/>
              <a:t>. </a:t>
            </a:r>
            <a:r>
              <a:rPr lang="de-DE" sz="1200" dirty="0" smtClean="0"/>
              <a:t>© Alan </a:t>
            </a:r>
            <a:r>
              <a:rPr lang="de-DE" sz="1200" dirty="0" err="1" smtClean="0"/>
              <a:t>Chia</a:t>
            </a:r>
            <a:r>
              <a:rPr lang="de-DE" sz="1200" dirty="0" smtClean="0"/>
              <a:t>. CC BY-SA 2.0 </a:t>
            </a:r>
            <a:endParaRPr lang="en-US" sz="1200" dirty="0"/>
          </a:p>
        </p:txBody>
      </p:sp>
      <p:pic>
        <p:nvPicPr>
          <p:cNvPr id="7" name="Picture 6" descr="1200px-Lego_Color_Bricks.jpg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6" b="10277"/>
          <a:stretch/>
        </p:blipFill>
        <p:spPr>
          <a:xfrm>
            <a:off x="2841461" y="235689"/>
            <a:ext cx="4212849" cy="2762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236" y="5745490"/>
            <a:ext cx="2975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8"/>
              </a:rPr>
              <a:t>228-365 </a:t>
            </a:r>
            <a:r>
              <a:rPr lang="en-US" sz="1200" dirty="0" err="1" smtClean="0">
                <a:hlinkClick r:id="rId8"/>
              </a:rPr>
              <a:t>Colouring</a:t>
            </a:r>
            <a:r>
              <a:rPr lang="en-US" sz="1200" dirty="0" smtClean="0">
                <a:hlinkClick r:id="rId8"/>
              </a:rPr>
              <a:t> Book</a:t>
            </a:r>
            <a:r>
              <a:rPr lang="en-US" sz="1200" dirty="0" smtClean="0"/>
              <a:t>. </a:t>
            </a:r>
            <a:r>
              <a:rPr lang="de-DE" sz="1200" dirty="0" smtClean="0"/>
              <a:t>© Karen </a:t>
            </a:r>
            <a:r>
              <a:rPr lang="de-DE" sz="1200" dirty="0" err="1" smtClean="0"/>
              <a:t>Mardahl</a:t>
            </a:r>
            <a:r>
              <a:rPr lang="en-US" sz="1200" dirty="0" smtClean="0"/>
              <a:t>. CC BY-SA 2.0  </a:t>
            </a:r>
            <a:endParaRPr lang="en-US" sz="1200" dirty="0"/>
          </a:p>
        </p:txBody>
      </p:sp>
      <p:pic>
        <p:nvPicPr>
          <p:cNvPr id="9" name="Picture 8" descr="20610178226_5912428d4b_z.jp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4" b="50606"/>
          <a:stretch/>
        </p:blipFill>
        <p:spPr>
          <a:xfrm>
            <a:off x="262177" y="3709278"/>
            <a:ext cx="3403147" cy="2091806"/>
          </a:xfrm>
          <a:prstGeom prst="rect">
            <a:avLst/>
          </a:prstGeom>
        </p:spPr>
      </p:pic>
      <p:pic>
        <p:nvPicPr>
          <p:cNvPr id="11" name="Picture 10" descr="2772781746_735690f32a_z.jpg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7659"/>
          <a:stretch/>
        </p:blipFill>
        <p:spPr>
          <a:xfrm>
            <a:off x="6247613" y="1475852"/>
            <a:ext cx="2694713" cy="2553527"/>
          </a:xfrm>
          <a:prstGeom prst="rect">
            <a:avLst/>
          </a:prstGeom>
        </p:spPr>
      </p:pic>
      <p:pic>
        <p:nvPicPr>
          <p:cNvPr id="14" name="Picture 13" descr="425813314_e9a82156a8_z.jpg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26"/>
          <a:stretch/>
        </p:blipFill>
        <p:spPr>
          <a:xfrm>
            <a:off x="3870095" y="3305944"/>
            <a:ext cx="2793228" cy="26324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31182" y="4077387"/>
            <a:ext cx="2111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15"/>
              </a:rPr>
              <a:t>Fancy Salted Mixed Nuts</a:t>
            </a:r>
            <a:r>
              <a:rPr lang="en-US" sz="1200" dirty="0" smtClean="0"/>
              <a:t>. </a:t>
            </a:r>
            <a:r>
              <a:rPr lang="de-DE" sz="1200" dirty="0" smtClean="0"/>
              <a:t>© Ralph Hockens. CC BY 2.0 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870095" y="5893364"/>
            <a:ext cx="2793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16"/>
              </a:rPr>
              <a:t>Shape Sorter</a:t>
            </a:r>
            <a:r>
              <a:rPr lang="en-US" sz="1200" dirty="0" smtClean="0"/>
              <a:t>. </a:t>
            </a:r>
            <a:r>
              <a:rPr lang="de-DE" sz="1200" dirty="0" smtClean="0"/>
              <a:t>© </a:t>
            </a:r>
            <a:r>
              <a:rPr lang="de-DE" sz="1200" dirty="0" err="1" smtClean="0"/>
              <a:t>Ella‘s</a:t>
            </a:r>
            <a:r>
              <a:rPr lang="de-DE" sz="1200" dirty="0" smtClean="0"/>
              <a:t> Dad. CC BY 2.0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42832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840065958_c0d0336919_b.jpg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grayscl/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66" b="38202"/>
          <a:stretch/>
        </p:blipFill>
        <p:spPr>
          <a:xfrm>
            <a:off x="0" y="0"/>
            <a:ext cx="9143999" cy="62453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08509"/>
          </a:xfrm>
        </p:spPr>
        <p:txBody>
          <a:bodyPr/>
          <a:lstStyle/>
          <a:p>
            <a:r>
              <a:rPr lang="en-US" dirty="0" smtClean="0"/>
              <a:t>Involves a “shift in the perception of a subject, or part thereof.”</a:t>
            </a:r>
          </a:p>
          <a:p>
            <a:r>
              <a:rPr lang="en-US" dirty="0" smtClean="0"/>
              <a:t>In extreme cases, may even result in changes to personal identity (political or philosophical).</a:t>
            </a:r>
          </a:p>
          <a:p>
            <a:r>
              <a:rPr lang="en-US" dirty="0" smtClean="0"/>
              <a:t>E.g. Students as participants in the research conversation.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98597" y="5010257"/>
            <a:ext cx="1797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Meyer </a:t>
            </a:r>
            <a:r>
              <a:rPr lang="en-US" sz="1400" dirty="0"/>
              <a:t>&amp; </a:t>
            </a:r>
            <a:r>
              <a:rPr lang="en-US" sz="1400" dirty="0" smtClean="0"/>
              <a:t>Land, 2006.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43276" y="5451061"/>
            <a:ext cx="2163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hlinkClick r:id="rId4" action="ppaction://hlinksldjump"/>
              </a:rPr>
              <a:t>Choose Again</a:t>
            </a:r>
            <a:endParaRPr lang="en-US" sz="2800" dirty="0"/>
          </a:p>
        </p:txBody>
      </p:sp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6868929" y="5442115"/>
            <a:ext cx="1510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hlinkClick r:id="rId6" action="ppaction://hlinksldjump"/>
              </a:rPr>
              <a:t>Continue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1674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610178226_5912428d4b_z.jpg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grayscl/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2" b="50606"/>
          <a:stretch/>
        </p:blipFill>
        <p:spPr>
          <a:xfrm>
            <a:off x="0" y="0"/>
            <a:ext cx="9144000" cy="62637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Irreversible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Unlikely to be forgotten.</a:t>
            </a:r>
          </a:p>
          <a:p>
            <a:r>
              <a:rPr lang="en-US" dirty="0" smtClean="0"/>
              <a:t>Difficult for the expert practitioner to look back across threshold with understanding.</a:t>
            </a:r>
          </a:p>
          <a:p>
            <a:r>
              <a:rPr lang="en-US" dirty="0" smtClean="0"/>
              <a:t>E.g. The privilege and responsibility of having access to such valuable information.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98597" y="5010257"/>
            <a:ext cx="1797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Meyer </a:t>
            </a:r>
            <a:r>
              <a:rPr lang="en-US" sz="1400" dirty="0"/>
              <a:t>&amp; </a:t>
            </a:r>
            <a:r>
              <a:rPr lang="en-US" sz="1400" dirty="0" smtClean="0"/>
              <a:t>Land, 2006.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43276" y="5451061"/>
            <a:ext cx="2163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hlinkClick r:id="rId4" action="ppaction://hlinksldjump"/>
              </a:rPr>
              <a:t>Choose Again</a:t>
            </a:r>
            <a:endParaRPr lang="en-US" sz="2800" dirty="0"/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6868929" y="5442115"/>
            <a:ext cx="1510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hlinkClick r:id="rId6" action="ppaction://hlinksldjump"/>
              </a:rPr>
              <a:t>Continue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5257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0px-Lego_Color_Bricks.jpg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grayscl/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2" b="10277"/>
          <a:stretch/>
        </p:blipFill>
        <p:spPr>
          <a:xfrm>
            <a:off x="0" y="-1"/>
            <a:ext cx="9144000" cy="62637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Shows interrelatedness of concepts.</a:t>
            </a:r>
          </a:p>
          <a:p>
            <a:r>
              <a:rPr lang="en-US" dirty="0" smtClean="0"/>
              <a:t>Clusters discrete bits into a whole.</a:t>
            </a:r>
          </a:p>
          <a:p>
            <a:r>
              <a:rPr lang="en-US" dirty="0" smtClean="0"/>
              <a:t>E.g. Defining peer-review is one key aspect of understanding academic authority.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98597" y="5010257"/>
            <a:ext cx="1797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Meyer </a:t>
            </a:r>
            <a:r>
              <a:rPr lang="en-US" sz="1400" dirty="0"/>
              <a:t>&amp; </a:t>
            </a:r>
            <a:r>
              <a:rPr lang="en-US" sz="1400" dirty="0" smtClean="0"/>
              <a:t>Land, 2006.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43276" y="5451061"/>
            <a:ext cx="2163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hlinkClick r:id="rId4" action="ppaction://hlinksldjump"/>
              </a:rPr>
              <a:t>Choose Again</a:t>
            </a:r>
            <a:endParaRPr lang="en-US" sz="2800" dirty="0"/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6868929" y="5442115"/>
            <a:ext cx="1510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hlinkClick r:id="rId6" action="ppaction://hlinksldjump"/>
              </a:rPr>
              <a:t>Continue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9136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25813314_e9a82156a8_z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grayscl/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2" t="11595" r="5662" b="11595"/>
          <a:stretch/>
        </p:blipFill>
        <p:spPr>
          <a:xfrm>
            <a:off x="1" y="0"/>
            <a:ext cx="9144000" cy="62294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Bounded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Delimits the conceptual space and may even show boundaries to other fields/disciplines.</a:t>
            </a:r>
          </a:p>
          <a:p>
            <a:r>
              <a:rPr lang="en-US" dirty="0" smtClean="0"/>
              <a:t>Exposes new thresholds as yet uncrossed.</a:t>
            </a:r>
          </a:p>
          <a:p>
            <a:r>
              <a:rPr lang="en-US" dirty="0" smtClean="0"/>
              <a:t>E.g. Boundaries of writing and research are demonstrated in the information cycle.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98597" y="5010257"/>
            <a:ext cx="1797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Meyer </a:t>
            </a:r>
            <a:r>
              <a:rPr lang="en-US" sz="1400" dirty="0"/>
              <a:t>&amp; </a:t>
            </a:r>
            <a:r>
              <a:rPr lang="en-US" sz="1400" dirty="0" smtClean="0"/>
              <a:t>Land, 2006.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43276" y="5451061"/>
            <a:ext cx="2163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hlinkClick r:id="rId3" action="ppaction://hlinksldjump"/>
              </a:rPr>
              <a:t>Choose Again</a:t>
            </a:r>
            <a:endParaRPr lang="en-US" sz="2800" dirty="0"/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6868929" y="5442115"/>
            <a:ext cx="1510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hlinkClick r:id="rId5" action="ppaction://hlinksldjump"/>
              </a:rPr>
              <a:t>Continue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2521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ACRL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Dramatic update to the former </a:t>
            </a:r>
            <a:r>
              <a:rPr lang="en-US" i="1" dirty="0" smtClean="0"/>
              <a:t>Standards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Refocus on foundational concepts.</a:t>
            </a:r>
          </a:p>
          <a:p>
            <a:r>
              <a:rPr lang="en-US" dirty="0" smtClean="0"/>
              <a:t>Movement away from “skills”, “tools”, or “outcomes”.</a:t>
            </a:r>
          </a:p>
          <a:p>
            <a:r>
              <a:rPr lang="en-US" dirty="0" smtClean="0"/>
              <a:t>Informed by threshold </a:t>
            </a:r>
            <a:r>
              <a:rPr lang="en-US" dirty="0"/>
              <a:t>c</a:t>
            </a:r>
            <a:r>
              <a:rPr lang="en-US" dirty="0" smtClean="0"/>
              <a:t>oncepts.</a:t>
            </a:r>
          </a:p>
        </p:txBody>
      </p:sp>
    </p:spTree>
    <p:extLst>
      <p:ext uri="{BB962C8B-B14F-4D97-AF65-F5344CB8AC3E}">
        <p14:creationId xmlns:p14="http://schemas.microsoft.com/office/powerpoint/2010/main" val="1412894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nake_nut_can_1.jpg"/>
          <p:cNvPicPr>
            <a:picLocks noChangeAspect="1"/>
          </p:cNvPicPr>
          <p:nvPr/>
        </p:nvPicPr>
        <p:blipFill>
          <a:blip r:embed="rId2">
            <a:grayscl/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3" y="0"/>
            <a:ext cx="6031457" cy="6031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Troublesome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Counterintuitive, nonsensical, alien.</a:t>
            </a:r>
          </a:p>
          <a:p>
            <a:r>
              <a:rPr lang="en-US" dirty="0" smtClean="0"/>
              <a:t>Students may feel like they’ve taken a step backwards in their understanding.</a:t>
            </a:r>
          </a:p>
          <a:p>
            <a:r>
              <a:rPr lang="en-US" dirty="0" smtClean="0"/>
              <a:t>E.g. Research demands that students maintain inquisitiveness when they often are seeking discrete answers.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98597" y="5010257"/>
            <a:ext cx="1797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Meyer </a:t>
            </a:r>
            <a:r>
              <a:rPr lang="en-US" sz="1400" dirty="0"/>
              <a:t>&amp; </a:t>
            </a:r>
            <a:r>
              <a:rPr lang="en-US" sz="1400" dirty="0" smtClean="0"/>
              <a:t>Land, 2006.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3276" y="5451061"/>
            <a:ext cx="2163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hlinkClick r:id="rId3" action="ppaction://hlinksldjump"/>
              </a:rPr>
              <a:t>Choose Again</a:t>
            </a:r>
            <a:endParaRPr lang="en-US" sz="2800" dirty="0"/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6868929" y="5442115"/>
            <a:ext cx="1510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hlinkClick r:id="rId5" action="ppaction://hlinksldjump"/>
              </a:rPr>
              <a:t>Continue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3054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Constant refinements.</a:t>
            </a:r>
          </a:p>
          <a:p>
            <a:r>
              <a:rPr lang="en-US" dirty="0" smtClean="0"/>
              <a:t>New metaphors.</a:t>
            </a:r>
          </a:p>
          <a:p>
            <a:r>
              <a:rPr lang="en-US" dirty="0" smtClean="0"/>
              <a:t>Communication/collaboration with faculty.</a:t>
            </a:r>
          </a:p>
          <a:p>
            <a:r>
              <a:rPr lang="en-US" dirty="0" smtClean="0"/>
              <a:t>Other implementations.</a:t>
            </a:r>
          </a:p>
          <a:p>
            <a:r>
              <a:rPr lang="en-US" dirty="0" smtClean="0"/>
              <a:t>Other models of threshold concepts in IL.</a:t>
            </a:r>
          </a:p>
          <a:p>
            <a:r>
              <a:rPr lang="en-US" dirty="0" smtClean="0"/>
              <a:t>Narrative pedagogy in IL.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293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457200">
              <a:spcAft>
                <a:spcPts val="1200"/>
              </a:spcAft>
              <a:buNone/>
            </a:pPr>
            <a:r>
              <a:rPr lang="en-US" sz="2000" dirty="0" smtClean="0"/>
              <a:t>Association of College and Research Libraries. (2015, February 2). </a:t>
            </a:r>
            <a:r>
              <a:rPr lang="en-US" sz="2000" i="1" dirty="0" smtClean="0"/>
              <a:t>Framework for Information Literacy for Higher Education. </a:t>
            </a:r>
            <a:r>
              <a:rPr lang="en-US" sz="2000" dirty="0"/>
              <a:t>Retrieved from </a:t>
            </a:r>
            <a:r>
              <a:rPr lang="en-US" sz="2000" dirty="0" err="1" smtClean="0"/>
              <a:t>www.ala.org</a:t>
            </a:r>
            <a:r>
              <a:rPr lang="en-US" sz="2000" dirty="0"/>
              <a:t>/</a:t>
            </a:r>
            <a:r>
              <a:rPr lang="en-US" sz="2000" dirty="0" err="1"/>
              <a:t>acrl</a:t>
            </a:r>
            <a:r>
              <a:rPr lang="en-US" sz="2000" dirty="0"/>
              <a:t>/standards/</a:t>
            </a:r>
            <a:r>
              <a:rPr lang="en-US" sz="2000" dirty="0" err="1"/>
              <a:t>ilframework</a:t>
            </a:r>
            <a:endParaRPr lang="en-US" sz="2000" dirty="0"/>
          </a:p>
          <a:p>
            <a:pPr marL="0" indent="-457200">
              <a:spcAft>
                <a:spcPts val="1200"/>
              </a:spcAft>
              <a:buNone/>
            </a:pPr>
            <a:r>
              <a:rPr lang="en-US" sz="2000" dirty="0" smtClean="0"/>
              <a:t>Meyer</a:t>
            </a:r>
            <a:r>
              <a:rPr lang="en-US" sz="2000" dirty="0"/>
              <a:t>, J., &amp; Land, R. (2006). </a:t>
            </a:r>
            <a:r>
              <a:rPr lang="en-US" sz="2000" i="1" dirty="0"/>
              <a:t>Overcoming barriers to student understanding: Threshold concepts and troublesome knowledge. </a:t>
            </a:r>
            <a:r>
              <a:rPr lang="en-US" sz="2000" dirty="0"/>
              <a:t>London: </a:t>
            </a:r>
            <a:r>
              <a:rPr lang="en-US" sz="2000" dirty="0" err="1"/>
              <a:t>Routledge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451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 Concept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33932"/>
          </a:xfrm>
        </p:spPr>
        <p:txBody>
          <a:bodyPr/>
          <a:lstStyle/>
          <a:p>
            <a:r>
              <a:rPr lang="en-US" dirty="0" smtClean="0"/>
              <a:t>Authority is Constructed and Contextual.</a:t>
            </a:r>
          </a:p>
          <a:p>
            <a:r>
              <a:rPr lang="en-US" dirty="0" smtClean="0"/>
              <a:t>Information Creation as a Process.</a:t>
            </a:r>
          </a:p>
          <a:p>
            <a:r>
              <a:rPr lang="en-US" dirty="0" smtClean="0"/>
              <a:t>Information Has Value.</a:t>
            </a:r>
          </a:p>
          <a:p>
            <a:r>
              <a:rPr lang="en-US" dirty="0" smtClean="0"/>
              <a:t>Research as Inquiry.</a:t>
            </a:r>
          </a:p>
          <a:p>
            <a:r>
              <a:rPr lang="en-US" dirty="0" smtClean="0"/>
              <a:t>Scholarship as Conversation.</a:t>
            </a:r>
          </a:p>
          <a:p>
            <a:r>
              <a:rPr lang="en-US" dirty="0" smtClean="0"/>
              <a:t>Searching as Strategic Exploration.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74457" y="5680320"/>
            <a:ext cx="1299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ACRL, 2015.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28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Grand-Theft-Auto-Logo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65" r="-19865"/>
          <a:stretch>
            <a:fillRect/>
          </a:stretch>
        </p:blipFill>
        <p:spPr>
          <a:xfrm>
            <a:off x="-103606" y="263525"/>
            <a:ext cx="3688438" cy="2639681"/>
          </a:xfrm>
        </p:spPr>
      </p:pic>
      <p:pic>
        <p:nvPicPr>
          <p:cNvPr id="4" name="Picture 3" descr="TETRIS-icon-s4u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610" y="263525"/>
            <a:ext cx="2639681" cy="2639681"/>
          </a:xfrm>
          <a:prstGeom prst="rect">
            <a:avLst/>
          </a:prstGeom>
        </p:spPr>
      </p:pic>
      <p:pic>
        <p:nvPicPr>
          <p:cNvPr id="5" name="Picture 4" descr="cards against humanity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059" y="3313478"/>
            <a:ext cx="2501975" cy="2501975"/>
          </a:xfrm>
          <a:prstGeom prst="rect">
            <a:avLst/>
          </a:prstGeom>
        </p:spPr>
      </p:pic>
      <p:pic>
        <p:nvPicPr>
          <p:cNvPr id="6" name="Picture 5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6" b="16224"/>
          <a:stretch/>
        </p:blipFill>
        <p:spPr>
          <a:xfrm>
            <a:off x="2964774" y="3031369"/>
            <a:ext cx="3165937" cy="2367690"/>
          </a:xfrm>
          <a:prstGeom prst="rect">
            <a:avLst/>
          </a:prstGeom>
        </p:spPr>
      </p:pic>
      <p:pic>
        <p:nvPicPr>
          <p:cNvPr id="7" name="Picture 6" descr="logo-monopoly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65" y="263524"/>
            <a:ext cx="2965757" cy="2965757"/>
          </a:xfrm>
          <a:prstGeom prst="rect">
            <a:avLst/>
          </a:prstGeom>
        </p:spPr>
      </p:pic>
      <p:pic>
        <p:nvPicPr>
          <p:cNvPr id="8" name="Picture 7" descr="Minecraft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5" y="3247272"/>
            <a:ext cx="2592136" cy="259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46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nd-Theft-Auto-Logo.jpg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-265147"/>
            <a:ext cx="7766972" cy="6644777"/>
          </a:xfrm>
          <a:prstGeom prst="rect">
            <a:avLst/>
          </a:prstGeom>
          <a:scene3d>
            <a:camera prst="orthographicFront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08"/>
            <a:ext cx="8229600" cy="1143000"/>
          </a:xfrm>
        </p:spPr>
        <p:txBody>
          <a:bodyPr/>
          <a:lstStyle/>
          <a:p>
            <a:r>
              <a:rPr lang="en-US" sz="5400" dirty="0" smtClean="0"/>
              <a:t>Authority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701" y="1186708"/>
            <a:ext cx="7521377" cy="4525963"/>
          </a:xfrm>
        </p:spPr>
        <p:txBody>
          <a:bodyPr/>
          <a:lstStyle/>
          <a:p>
            <a:r>
              <a:rPr lang="en-US" dirty="0" smtClean="0"/>
              <a:t>Influence recognized within a community.</a:t>
            </a:r>
          </a:p>
          <a:p>
            <a:r>
              <a:rPr lang="en-US" dirty="0" smtClean="0"/>
              <a:t>Not universal, but exists in context.</a:t>
            </a:r>
          </a:p>
          <a:p>
            <a:r>
              <a:rPr lang="en-US" dirty="0" smtClean="0"/>
              <a:t>Biases may privilege one form over another.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3276" y="5451061"/>
            <a:ext cx="2163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hlinkClick r:id="rId3" action="ppaction://hlinksldjump"/>
              </a:rPr>
              <a:t>Choose Again</a:t>
            </a:r>
            <a:endParaRPr lang="en-US" sz="2800" dirty="0"/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6868929" y="5442115"/>
            <a:ext cx="1510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hlinkClick r:id="rId5" action="ppaction://hlinksldjump"/>
              </a:rPr>
              <a:t>Continue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8265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28048"/>
            <a:ext cx="9144000" cy="8125703"/>
          </a:xfrm>
          <a:prstGeom prst="rect">
            <a:avLst/>
          </a:prstGeom>
          <a:scene3d>
            <a:camera prst="orthographicFront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08"/>
            <a:ext cx="8229600" cy="1143000"/>
          </a:xfrm>
        </p:spPr>
        <p:txBody>
          <a:bodyPr/>
          <a:lstStyle/>
          <a:p>
            <a:r>
              <a:rPr lang="en-US" sz="5400" dirty="0"/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701" y="1186708"/>
            <a:ext cx="7521377" cy="4525963"/>
          </a:xfrm>
        </p:spPr>
        <p:txBody>
          <a:bodyPr/>
          <a:lstStyle/>
          <a:p>
            <a:r>
              <a:rPr lang="en-US" dirty="0" smtClean="0"/>
              <a:t>Research </a:t>
            </a:r>
            <a:r>
              <a:rPr lang="en-US" dirty="0"/>
              <a:t>is iterative.</a:t>
            </a:r>
          </a:p>
          <a:p>
            <a:r>
              <a:rPr lang="en-US" dirty="0" smtClean="0"/>
              <a:t>Different processes are used in different contexts.</a:t>
            </a:r>
            <a:endParaRPr lang="en-US" dirty="0"/>
          </a:p>
          <a:p>
            <a:r>
              <a:rPr lang="en-US" dirty="0" smtClean="0"/>
              <a:t>In addition to the final product, t</a:t>
            </a:r>
            <a:r>
              <a:rPr lang="en-US" dirty="0" smtClean="0"/>
              <a:t>he process </a:t>
            </a:r>
            <a:r>
              <a:rPr lang="en-US" dirty="0" smtClean="0"/>
              <a:t>may be</a:t>
            </a:r>
            <a:r>
              <a:rPr lang="en-US" dirty="0" smtClean="0"/>
              <a:t> a signal of quality. </a:t>
            </a:r>
          </a:p>
          <a:p>
            <a:r>
              <a:rPr lang="en-US" dirty="0" smtClean="0"/>
              <a:t>Requires </a:t>
            </a:r>
            <a:r>
              <a:rPr lang="en-US" dirty="0"/>
              <a:t>self-reflection and flexibility.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3276" y="5451061"/>
            <a:ext cx="2163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hlinkClick r:id="rId4" action="ppaction://hlinksldjump"/>
              </a:rPr>
              <a:t>Choose Again</a:t>
            </a:r>
            <a:endParaRPr lang="en-US" sz="2800" dirty="0"/>
          </a:p>
        </p:txBody>
      </p:sp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6868929" y="5442115"/>
            <a:ext cx="1510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hlinkClick r:id="rId6" action="ppaction://hlinksldjump"/>
              </a:rPr>
              <a:t>Continue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5635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46" y="0"/>
            <a:ext cx="6086378" cy="6086378"/>
          </a:xfrm>
          <a:prstGeom prst="rect">
            <a:avLst/>
          </a:prstGeom>
          <a:scene3d>
            <a:camera prst="orthographicFront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08"/>
            <a:ext cx="8229600" cy="1143000"/>
          </a:xfrm>
        </p:spPr>
        <p:txBody>
          <a:bodyPr/>
          <a:lstStyle/>
          <a:p>
            <a:r>
              <a:rPr lang="en-US" sz="5400" dirty="0"/>
              <a:t>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701" y="1186708"/>
            <a:ext cx="7521377" cy="4525963"/>
          </a:xfrm>
        </p:spPr>
        <p:txBody>
          <a:bodyPr/>
          <a:lstStyle/>
          <a:p>
            <a:r>
              <a:rPr lang="en-US" dirty="0"/>
              <a:t>Information has different types of value.</a:t>
            </a:r>
          </a:p>
          <a:p>
            <a:r>
              <a:rPr lang="en-US" dirty="0"/>
              <a:t>Can marginalize, if misused, but can also </a:t>
            </a:r>
            <a:r>
              <a:rPr lang="en-US" dirty="0" smtClean="0"/>
              <a:t>empower and be used to solve problems.</a:t>
            </a:r>
            <a:endParaRPr lang="en-US" dirty="0"/>
          </a:p>
          <a:p>
            <a:r>
              <a:rPr lang="en-US" dirty="0"/>
              <a:t>We make choices in complying/contesting information as property.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3276" y="5451061"/>
            <a:ext cx="2163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hlinkClick r:id="rId3" action="ppaction://hlinksldjump"/>
              </a:rPr>
              <a:t>Choose Again</a:t>
            </a:r>
            <a:endParaRPr lang="en-US" sz="2800" dirty="0"/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6868929" y="5442115"/>
            <a:ext cx="1510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hlinkClick r:id="rId5" action="ppaction://hlinksldjump"/>
              </a:rPr>
              <a:t>Continue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91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451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" b="19557"/>
          <a:stretch/>
        </p:blipFill>
        <p:spPr>
          <a:xfrm>
            <a:off x="510269" y="-946659"/>
            <a:ext cx="8123461" cy="6534637"/>
          </a:xfrm>
          <a:prstGeom prst="rect">
            <a:avLst/>
          </a:prstGeom>
          <a:scene3d>
            <a:camera prst="orthographicFront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08"/>
            <a:ext cx="8229600" cy="1143000"/>
          </a:xfrm>
        </p:spPr>
        <p:txBody>
          <a:bodyPr/>
          <a:lstStyle/>
          <a:p>
            <a:r>
              <a:rPr lang="en-US" sz="5400" dirty="0"/>
              <a:t>Inquiry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701" y="1186708"/>
            <a:ext cx="7521377" cy="4525963"/>
          </a:xfrm>
        </p:spPr>
        <p:txBody>
          <a:bodyPr/>
          <a:lstStyle/>
          <a:p>
            <a:r>
              <a:rPr lang="en-US" dirty="0"/>
              <a:t>Asking increasingly complex questions.</a:t>
            </a:r>
          </a:p>
          <a:p>
            <a:r>
              <a:rPr lang="en-US" dirty="0"/>
              <a:t>Looking for open or unresolved issues.</a:t>
            </a:r>
          </a:p>
          <a:p>
            <a:r>
              <a:rPr lang="en-US" dirty="0"/>
              <a:t>Debate and dialogue work to deepen to conversation.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3276" y="5451061"/>
            <a:ext cx="2163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hlinkClick r:id="rId4" action="ppaction://hlinksldjump"/>
              </a:rPr>
              <a:t>Choose Again</a:t>
            </a:r>
            <a:endParaRPr lang="en-US" sz="2800" dirty="0"/>
          </a:p>
        </p:txBody>
      </p:sp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6868929" y="5442115"/>
            <a:ext cx="1510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hlinkClick r:id="rId6" action="ppaction://hlinksldjump"/>
              </a:rPr>
              <a:t>Continue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739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  <a:scene3d>
            <a:camera prst="orthographicFront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08"/>
            <a:ext cx="8229600" cy="1143000"/>
          </a:xfrm>
        </p:spPr>
        <p:txBody>
          <a:bodyPr/>
          <a:lstStyle/>
          <a:p>
            <a:r>
              <a:rPr lang="en-US" sz="5400" dirty="0" smtClean="0"/>
              <a:t>Conversation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701" y="1186708"/>
            <a:ext cx="7521377" cy="4525963"/>
          </a:xfrm>
        </p:spPr>
        <p:txBody>
          <a:bodyPr/>
          <a:lstStyle/>
          <a:p>
            <a:r>
              <a:rPr lang="en-US" dirty="0"/>
              <a:t>Discourse and dialogue.</a:t>
            </a:r>
          </a:p>
          <a:p>
            <a:r>
              <a:rPr lang="en-US" dirty="0"/>
              <a:t>There may be several competing perspectives.</a:t>
            </a:r>
          </a:p>
          <a:p>
            <a:r>
              <a:rPr lang="en-US" dirty="0"/>
              <a:t>Developing familiarity with the topic lets you enter the conversation.</a:t>
            </a:r>
          </a:p>
          <a:p>
            <a:r>
              <a:rPr lang="en-US" dirty="0"/>
              <a:t>Providing attribution to other’s ideas.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3276" y="5451061"/>
            <a:ext cx="2163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hlinkClick r:id="rId3" action="ppaction://hlinksldjump"/>
              </a:rPr>
              <a:t>Choose Again</a:t>
            </a:r>
            <a:endParaRPr lang="en-US" sz="2800" dirty="0"/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6868929" y="5442115"/>
            <a:ext cx="1510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hlinkClick r:id="rId5" action="ppaction://hlinksldjump"/>
              </a:rPr>
              <a:t>Continue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0174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Winnipe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UWinnipeg.potx</Template>
  <TotalTime>6470</TotalTime>
  <Words>868</Words>
  <Application>Microsoft Macintosh PowerPoint</Application>
  <PresentationFormat>On-screen Show (4:3)</PresentationFormat>
  <Paragraphs>130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UWinnipeg</vt:lpstr>
      <vt:lpstr>PowerPoint Presentation</vt:lpstr>
      <vt:lpstr>About the ACRL Framework</vt:lpstr>
      <vt:lpstr>Threshold Concept Framework</vt:lpstr>
      <vt:lpstr>PowerPoint Presentation</vt:lpstr>
      <vt:lpstr>Authority</vt:lpstr>
      <vt:lpstr>Process</vt:lpstr>
      <vt:lpstr>Value</vt:lpstr>
      <vt:lpstr>Inquiry</vt:lpstr>
      <vt:lpstr>Conversation</vt:lpstr>
      <vt:lpstr>Strategic</vt:lpstr>
      <vt:lpstr>Lesson Plan</vt:lpstr>
      <vt:lpstr>PowerPoint Presentation</vt:lpstr>
      <vt:lpstr>PowerPoint Presentation</vt:lpstr>
      <vt:lpstr>PowerPoint Presentation</vt:lpstr>
      <vt:lpstr>PowerPoint Presentation</vt:lpstr>
      <vt:lpstr>Transformative</vt:lpstr>
      <vt:lpstr>Irreversible</vt:lpstr>
      <vt:lpstr>Integrative</vt:lpstr>
      <vt:lpstr>Bounded</vt:lpstr>
      <vt:lpstr>Troublesome</vt:lpstr>
      <vt:lpstr>Future Directions</vt:lpstr>
      <vt:lpstr>Bibliography</vt:lpstr>
    </vt:vector>
  </TitlesOfParts>
  <Company>University of Winnipeg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the Library</dc:title>
  <dc:creator>Ian Fraser</dc:creator>
  <cp:lastModifiedBy>Ian Fraser</cp:lastModifiedBy>
  <cp:revision>91</cp:revision>
  <dcterms:created xsi:type="dcterms:W3CDTF">2013-09-23T16:53:38Z</dcterms:created>
  <dcterms:modified xsi:type="dcterms:W3CDTF">2016-05-06T04:33:15Z</dcterms:modified>
</cp:coreProperties>
</file>