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94"/>
    <p:restoredTop sz="94687"/>
  </p:normalViewPr>
  <p:slideViewPr>
    <p:cSldViewPr snapToGrid="0" snapToObjects="1">
      <p:cViewPr>
        <p:scale>
          <a:sx n="91" d="100"/>
          <a:sy n="91" d="100"/>
        </p:scale>
        <p:origin x="872" y="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handoutMaster" Target="handoutMasters/handout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E88A9-4221-E64A-A758-91CA7D0352D3}" type="datetimeFigureOut">
              <a:rPr lang="en-US" smtClean="0"/>
              <a:t>4/11/18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FC9AF-A522-AE40-A720-E98531FEE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485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4/11/18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4/11/18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4/11/18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4/11/18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4/11/18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4/11/18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10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hyperlink" Target="https://purl.stanford.edu/ry626jm2552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g"/><Relationship Id="rId5" Type="http://schemas.openxmlformats.org/officeDocument/2006/relationships/image" Target="../media/image12.png"/><Relationship Id="rId6" Type="http://schemas.openxmlformats.org/officeDocument/2006/relationships/image" Target="../media/image13.jpg"/><Relationship Id="rId7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8.jpg"/><Relationship Id="rId5" Type="http://schemas.openxmlformats.org/officeDocument/2006/relationships/image" Target="../media/image17.png"/><Relationship Id="rId6" Type="http://schemas.openxmlformats.org/officeDocument/2006/relationships/hyperlink" Target="https://youtu.be/0UX0LWyV6G4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9935" y="1396041"/>
            <a:ext cx="7106854" cy="2375056"/>
          </a:xfrm>
        </p:spPr>
        <p:txBody>
          <a:bodyPr>
            <a:noAutofit/>
          </a:bodyPr>
          <a:lstStyle/>
          <a:p>
            <a:r>
              <a:rPr lang="en-US" sz="4400" b="1" cap="none" dirty="0" smtClean="0"/>
              <a:t>Be Anyone/Anything </a:t>
            </a:r>
            <a:r>
              <a:rPr lang="en-US" sz="4400" b="1" cap="none" dirty="0"/>
              <a:t>Y</a:t>
            </a:r>
            <a:r>
              <a:rPr lang="en-US" sz="4400" b="1" cap="none" dirty="0" smtClean="0"/>
              <a:t>ou </a:t>
            </a:r>
            <a:r>
              <a:rPr lang="en-US" sz="4400" b="1" cap="none" dirty="0"/>
              <a:t>W</a:t>
            </a:r>
            <a:r>
              <a:rPr lang="en-US" sz="4400" b="1" cap="none" dirty="0" smtClean="0"/>
              <a:t>ant to Be, While </a:t>
            </a:r>
            <a:r>
              <a:rPr lang="en-US" sz="4400" b="1" cap="none" dirty="0"/>
              <a:t>B</a:t>
            </a:r>
            <a:r>
              <a:rPr lang="en-US" sz="4400" b="1" cap="none" dirty="0" smtClean="0"/>
              <a:t>ecoming </a:t>
            </a:r>
            <a:r>
              <a:rPr lang="en-US" sz="4400" b="1" cap="none" dirty="0"/>
              <a:t>I</a:t>
            </a:r>
            <a:r>
              <a:rPr lang="en-US" sz="4400" b="1" cap="none" dirty="0" smtClean="0"/>
              <a:t>nformation </a:t>
            </a:r>
            <a:r>
              <a:rPr lang="en-US" sz="4400" b="1" cap="none" dirty="0"/>
              <a:t>L</a:t>
            </a:r>
            <a:r>
              <a:rPr lang="en-US" sz="4400" b="1" cap="none" dirty="0" smtClean="0"/>
              <a:t>iterate in Virtual </a:t>
            </a:r>
            <a:r>
              <a:rPr lang="en-US" sz="4400" b="1" cap="none" dirty="0"/>
              <a:t>R</a:t>
            </a:r>
            <a:r>
              <a:rPr lang="en-US" sz="4400" b="1" cap="none" dirty="0" smtClean="0"/>
              <a:t>eality</a:t>
            </a:r>
            <a:endParaRPr lang="en-US" sz="4400" b="1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4277" y="3878511"/>
            <a:ext cx="7286264" cy="1425936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rial Rounded MT Bold" charset="0"/>
                <a:ea typeface="Arial Rounded MT Bold" charset="0"/>
                <a:cs typeface="Arial Rounded MT Bold" charset="0"/>
              </a:rPr>
              <a:t>By: </a:t>
            </a:r>
            <a:r>
              <a:rPr lang="en-US" sz="24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Felicia A. Smith</a:t>
            </a:r>
            <a:r>
              <a:rPr lang="en-US" b="1" dirty="0" smtClean="0">
                <a:latin typeface="Arial Rounded MT Bold" charset="0"/>
                <a:ea typeface="Arial Rounded MT Bold" charset="0"/>
                <a:cs typeface="Arial Rounded MT Bold" charset="0"/>
              </a:rPr>
              <a:t>, </a:t>
            </a:r>
            <a:r>
              <a:rPr lang="en-US" sz="1600" b="1" i="1" dirty="0" smtClean="0">
                <a:latin typeface="Arial Rounded MT Bold" charset="0"/>
                <a:ea typeface="Arial Rounded MT Bold" charset="0"/>
                <a:cs typeface="Arial Rounded MT Bold" charset="0"/>
              </a:rPr>
              <a:t>MLIS</a:t>
            </a:r>
          </a:p>
          <a:p>
            <a:r>
              <a:rPr lang="en-US" b="1" dirty="0">
                <a:latin typeface="Arial Rounded MT Bold" charset="0"/>
                <a:ea typeface="Arial Rounded MT Bold" charset="0"/>
                <a:cs typeface="Arial Rounded MT Bold" charset="0"/>
              </a:rPr>
              <a:t>     </a:t>
            </a:r>
            <a:r>
              <a:rPr lang="en-US" b="1" dirty="0" smtClean="0">
                <a:latin typeface="Arial Rounded MT Bold" charset="0"/>
                <a:ea typeface="Arial Rounded MT Bold" charset="0"/>
                <a:cs typeface="Arial Rounded MT Bold" charset="0"/>
              </a:rPr>
              <a:t>  </a:t>
            </a:r>
            <a:r>
              <a:rPr lang="en-US" dirty="0" smtClean="0">
                <a:latin typeface="Arial Rounded MT Bold" charset="0"/>
                <a:ea typeface="Arial Rounded MT Bold" charset="0"/>
                <a:cs typeface="Arial Rounded MT Bold" charset="0"/>
              </a:rPr>
              <a:t>Stanford University</a:t>
            </a:r>
          </a:p>
          <a:p>
            <a:r>
              <a:rPr lang="en-US" b="1" dirty="0">
                <a:latin typeface="Arial Rounded MT Bold" charset="0"/>
                <a:ea typeface="Arial Rounded MT Bold" charset="0"/>
                <a:cs typeface="Arial Rounded MT Bold" charset="0"/>
              </a:rPr>
              <a:t> </a:t>
            </a:r>
            <a:r>
              <a:rPr lang="en-US" b="1" dirty="0" smtClean="0">
                <a:latin typeface="Arial Rounded MT Bold" charset="0"/>
                <a:ea typeface="Arial Rounded MT Bold" charset="0"/>
                <a:cs typeface="Arial Rounded MT Bold" charset="0"/>
              </a:rPr>
              <a:t>      </a:t>
            </a:r>
            <a:r>
              <a:rPr lang="en-US" b="1" dirty="0" smtClean="0">
                <a:solidFill>
                  <a:srgbClr val="003EEF"/>
                </a:solidFill>
                <a:latin typeface="Perpetua Titling MT Light" charset="0"/>
                <a:ea typeface="Perpetua Titling MT Light" charset="0"/>
                <a:cs typeface="Perpetua Titling MT Light" charset="0"/>
              </a:rPr>
              <a:t>http</a:t>
            </a:r>
            <a:r>
              <a:rPr lang="en-US" b="1" dirty="0">
                <a:solidFill>
                  <a:srgbClr val="003EEF"/>
                </a:solidFill>
                <a:latin typeface="Perpetua Titling MT Light" charset="0"/>
                <a:ea typeface="Perpetua Titling MT Light" charset="0"/>
                <a:cs typeface="Perpetua Titling MT Light" charset="0"/>
              </a:rPr>
              <a:t>://</a:t>
            </a:r>
            <a:r>
              <a:rPr lang="en-US" b="1" dirty="0" smtClean="0">
                <a:solidFill>
                  <a:srgbClr val="003EEF"/>
                </a:solidFill>
                <a:latin typeface="Perpetua Titling MT Light" charset="0"/>
                <a:ea typeface="Perpetua Titling MT Light" charset="0"/>
                <a:cs typeface="Perpetua Titling MT Light" charset="0"/>
              </a:rPr>
              <a:t>library.stanford.edu/people/</a:t>
            </a:r>
            <a:r>
              <a:rPr lang="en-US" b="1" dirty="0" err="1" smtClean="0">
                <a:solidFill>
                  <a:srgbClr val="003EEF"/>
                </a:solidFill>
                <a:latin typeface="Perpetua Titling MT Light" charset="0"/>
                <a:ea typeface="Perpetua Titling MT Light" charset="0"/>
                <a:cs typeface="Perpetua Titling MT Light" charset="0"/>
              </a:rPr>
              <a:t>felicias</a:t>
            </a:r>
            <a:endParaRPr lang="en-US" b="1" dirty="0">
              <a:solidFill>
                <a:srgbClr val="003EEF"/>
              </a:solidFill>
              <a:latin typeface="Perpetua Titling MT Light" charset="0"/>
              <a:ea typeface="Perpetua Titling MT Light" charset="0"/>
              <a:cs typeface="Perpetua Titling MT Light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789" y="0"/>
            <a:ext cx="4395211" cy="465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28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0382"/>
            <a:ext cx="12192000" cy="5287617"/>
          </a:xfrm>
        </p:spPr>
      </p:pic>
    </p:spTree>
    <p:extLst>
      <p:ext uri="{BB962C8B-B14F-4D97-AF65-F5344CB8AC3E}">
        <p14:creationId xmlns:p14="http://schemas.microsoft.com/office/powerpoint/2010/main" val="37894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990" y="1"/>
            <a:ext cx="6149009" cy="606287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0" y="4367430"/>
            <a:ext cx="6042990" cy="2266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Felicia</a:t>
            </a:r>
            <a:r>
              <a:rPr lang="en-US" sz="57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 </a:t>
            </a:r>
            <a:r>
              <a:rPr lang="en-US" sz="4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A. </a:t>
            </a:r>
            <a:r>
              <a:rPr lang="en-US" sz="6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Smith</a:t>
            </a:r>
            <a:endParaRPr lang="en-US" sz="6000" b="1" i="1" dirty="0" smtClean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Stanford University</a:t>
            </a:r>
            <a:r>
              <a:rPr lang="en-US" sz="3600" b="1" dirty="0" smtClean="0">
                <a:latin typeface="Arial Rounded MT Bold" charset="0"/>
                <a:ea typeface="Arial Rounded MT Bold" charset="0"/>
                <a:cs typeface="Arial Rounded MT Bold" charset="0"/>
              </a:rPr>
              <a:t>    </a:t>
            </a:r>
          </a:p>
          <a:p>
            <a:pPr marL="0" indent="0">
              <a:buNone/>
            </a:pPr>
            <a:endParaRPr lang="en-US" sz="1600" b="1" dirty="0">
              <a:solidFill>
                <a:srgbClr val="003EEF"/>
              </a:solidFill>
              <a:latin typeface="Perpetua Titling MT Light" charset="0"/>
              <a:ea typeface="Perpetua Titling MT Light" charset="0"/>
              <a:cs typeface="Perpetua Titling MT Light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150114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3EEF"/>
                </a:solidFill>
                <a:latin typeface="Perpetua Titling MT Light" charset="0"/>
                <a:ea typeface="Perpetua Titling MT Light" charset="0"/>
                <a:cs typeface="Perpetua Titling MT Light" charset="0"/>
              </a:rPr>
              <a:t>http</a:t>
            </a:r>
            <a:r>
              <a:rPr lang="en-US" sz="3200" b="1" dirty="0" smtClean="0">
                <a:solidFill>
                  <a:srgbClr val="003EEF"/>
                </a:solidFill>
                <a:latin typeface="Perpetua Titling MT Light" charset="0"/>
                <a:ea typeface="Perpetua Titling MT Light" charset="0"/>
                <a:cs typeface="Perpetua Titling MT Light" charset="0"/>
              </a:rPr>
              <a:t>://</a:t>
            </a:r>
            <a:r>
              <a:rPr lang="en-US" sz="4000" b="1" spc="70" dirty="0" err="1" smtClean="0">
                <a:solidFill>
                  <a:srgbClr val="003EEF"/>
                </a:solidFill>
                <a:latin typeface="Lucida Fax" charset="0"/>
                <a:ea typeface="Lucida Fax" charset="0"/>
                <a:cs typeface="Lucida Fax" charset="0"/>
              </a:rPr>
              <a:t>Library.Stanford.edu</a:t>
            </a:r>
            <a:r>
              <a:rPr lang="en-US" sz="4000" b="1" spc="70" dirty="0" smtClean="0">
                <a:solidFill>
                  <a:srgbClr val="003EEF"/>
                </a:solidFill>
                <a:latin typeface="Lucida Fax" charset="0"/>
                <a:ea typeface="Lucida Fax" charset="0"/>
                <a:cs typeface="Lucida Fax" charset="0"/>
              </a:rPr>
              <a:t>/People/</a:t>
            </a:r>
            <a:r>
              <a:rPr lang="en-US" sz="4000" b="1" spc="70" dirty="0" err="1">
                <a:solidFill>
                  <a:srgbClr val="003EEF"/>
                </a:solidFill>
                <a:latin typeface="Lucida Fax" charset="0"/>
                <a:ea typeface="Lucida Fax" charset="0"/>
                <a:cs typeface="Lucida Fax" charset="0"/>
              </a:rPr>
              <a:t>F</a:t>
            </a:r>
            <a:r>
              <a:rPr lang="en-US" sz="4000" b="1" spc="70" dirty="0" err="1" smtClean="0">
                <a:solidFill>
                  <a:srgbClr val="003EEF"/>
                </a:solidFill>
                <a:latin typeface="Lucida Fax" charset="0"/>
                <a:ea typeface="Lucida Fax" charset="0"/>
                <a:cs typeface="Lucida Fax" charset="0"/>
              </a:rPr>
              <a:t>elicias</a:t>
            </a:r>
            <a:endParaRPr lang="en-US" sz="4000" spc="70" dirty="0">
              <a:latin typeface="Lucida Fax" charset="0"/>
              <a:ea typeface="Lucida Fax" charset="0"/>
              <a:cs typeface="Lucida Fax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9773" y="200479"/>
            <a:ext cx="6498770" cy="1293028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Why use VR ?</a:t>
            </a:r>
            <a:endParaRPr lang="en-US" sz="7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43" y="1662291"/>
            <a:ext cx="11611428" cy="4380411"/>
          </a:xfrm>
        </p:spPr>
        <p:txBody>
          <a:bodyPr>
            <a:normAutofit fontScale="92500"/>
          </a:bodyPr>
          <a:lstStyle/>
          <a:p>
            <a:r>
              <a:rPr lang="en-US" sz="5400" b="1" dirty="0" smtClean="0">
                <a:solidFill>
                  <a:srgbClr val="003EEF"/>
                </a:solidFill>
              </a:rPr>
              <a:t>VR Technology replaces boring, antiquated lecture format</a:t>
            </a:r>
          </a:p>
          <a:p>
            <a:endParaRPr lang="en-US" sz="5400" dirty="0" smtClean="0">
              <a:solidFill>
                <a:srgbClr val="003EEF"/>
              </a:solidFill>
            </a:endParaRPr>
          </a:p>
          <a:p>
            <a:r>
              <a:rPr lang="en-US" sz="6000" b="1" dirty="0" smtClean="0">
                <a:solidFill>
                  <a:srgbClr val="003EEF"/>
                </a:solidFill>
              </a:rPr>
              <a:t>VR allows for real life situations instead of foreign jargon</a:t>
            </a:r>
            <a:endParaRPr lang="en-US" sz="6000" b="1" dirty="0">
              <a:solidFill>
                <a:srgbClr val="003EE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"/>
          <a:stretch/>
        </p:blipFill>
        <p:spPr>
          <a:xfrm>
            <a:off x="9929913" y="5067747"/>
            <a:ext cx="2088630" cy="163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34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1072" y="113019"/>
            <a:ext cx="5293290" cy="1293028"/>
          </a:xfrm>
        </p:spPr>
        <p:txBody>
          <a:bodyPr/>
          <a:lstStyle/>
          <a:p>
            <a:r>
              <a:rPr lang="en-US" b="1" cap="none" dirty="0" smtClean="0"/>
              <a:t>1800s</a:t>
            </a:r>
            <a:r>
              <a:rPr lang="en-US" b="1" dirty="0" smtClean="0"/>
              <a:t> Classroom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421" y="1263790"/>
            <a:ext cx="9615941" cy="5011749"/>
          </a:xfrm>
        </p:spPr>
      </p:pic>
      <p:sp>
        <p:nvSpPr>
          <p:cNvPr id="5" name="TextBox 4"/>
          <p:cNvSpPr txBox="1"/>
          <p:nvPr/>
        </p:nvSpPr>
        <p:spPr>
          <a:xfrm>
            <a:off x="5912284" y="6275540"/>
            <a:ext cx="4208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3"/>
              </a:rPr>
              <a:t>purl.stanford.edu/ry626jm2552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7216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6" y="164664"/>
            <a:ext cx="6663397" cy="104918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3EEF"/>
                </a:solidFill>
              </a:rPr>
              <a:t>More details in my article</a:t>
            </a:r>
            <a:endParaRPr lang="en-US" sz="3600" b="1" dirty="0">
              <a:solidFill>
                <a:srgbClr val="003EEF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508" y="974317"/>
            <a:ext cx="5687411" cy="5354012"/>
          </a:xfrm>
        </p:spPr>
      </p:pic>
      <p:sp>
        <p:nvSpPr>
          <p:cNvPr id="5" name="TextBox 4"/>
          <p:cNvSpPr txBox="1"/>
          <p:nvPr/>
        </p:nvSpPr>
        <p:spPr>
          <a:xfrm>
            <a:off x="5317588" y="6328329"/>
            <a:ext cx="6766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http://</a:t>
            </a:r>
            <a:r>
              <a:rPr lang="en-US" sz="2000" dirty="0" err="1"/>
              <a:t>www.infotoday.com</a:t>
            </a:r>
            <a:r>
              <a:rPr lang="en-US" sz="2000" dirty="0"/>
              <a:t>/</a:t>
            </a:r>
            <a:r>
              <a:rPr lang="en-US" sz="2000" dirty="0" err="1"/>
              <a:t>cilmag</a:t>
            </a:r>
            <a:r>
              <a:rPr lang="en-US" sz="2000" dirty="0"/>
              <a:t>/jan18/</a:t>
            </a:r>
            <a:r>
              <a:rPr lang="en-US" sz="2000" dirty="0" err="1"/>
              <a:t>index.shtml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87994" y="1519310"/>
            <a:ext cx="47735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3EEF"/>
                </a:solidFill>
              </a:rPr>
              <a:t>Use Common Sense Scenarios to show students they already possess the needed skills for Critical Evaluation</a:t>
            </a:r>
            <a:endParaRPr lang="en-US" sz="2800" b="1" dirty="0">
              <a:solidFill>
                <a:srgbClr val="003EE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994" y="4066171"/>
            <a:ext cx="43996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Rockwell Extra Bold" charset="0"/>
                <a:ea typeface="Rockwell Extra Bold" charset="0"/>
                <a:cs typeface="Rockwell Extra Bold" charset="0"/>
              </a:rPr>
              <a:t>"</a:t>
            </a:r>
            <a:r>
              <a:rPr lang="en-US" sz="24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Rockwell Extra Bold" charset="0"/>
                <a:ea typeface="Rockwell Extra Bold" charset="0"/>
                <a:cs typeface="Rockwell Extra Bold" charset="0"/>
              </a:rPr>
              <a:t>I never teach my pupils. I only attempt to provide the conditions in which they can </a:t>
            </a:r>
            <a:r>
              <a:rPr lang="en-US" sz="24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Rockwell Extra Bold" charset="0"/>
                <a:ea typeface="Rockwell Extra Bold" charset="0"/>
                <a:cs typeface="Rockwell Extra Bold" charset="0"/>
              </a:rPr>
              <a:t>learn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Rockwell Extra Bold" charset="0"/>
                <a:ea typeface="Rockwell Extra Bold" charset="0"/>
                <a:cs typeface="Rockwell Extra Bold" charset="0"/>
              </a:rPr>
              <a:t>” </a:t>
            </a:r>
            <a:r>
              <a:rPr lang="mr-IN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Rockwell Extra Bold" charset="0"/>
                <a:ea typeface="Rockwell Extra Bold" charset="0"/>
                <a:cs typeface="Rockwell Extra Bold" charset="0"/>
              </a:rPr>
              <a:t>–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Rockwell Extra Bold" charset="0"/>
                <a:ea typeface="Rockwell Extra Bold" charset="0"/>
                <a:cs typeface="Rockwell Extra Bold" charset="0"/>
              </a:rPr>
              <a:t>Albert Einstein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  <a:latin typeface="Rockwell Extra Bold" charset="0"/>
              <a:ea typeface="Rockwell Extra Bold" charset="0"/>
              <a:cs typeface="Rockwell Extra Bold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72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9003" y="0"/>
            <a:ext cx="4767197" cy="1293028"/>
          </a:xfrm>
        </p:spPr>
        <p:txBody>
          <a:bodyPr>
            <a:noAutofit/>
          </a:bodyPr>
          <a:lstStyle/>
          <a:p>
            <a:r>
              <a:rPr lang="en-US" sz="6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scenarios</a:t>
            </a:r>
            <a:endParaRPr lang="en-US" sz="6000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" y="1630090"/>
            <a:ext cx="3679286" cy="28809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153" y="1659824"/>
            <a:ext cx="3049888" cy="28512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63"/>
          <a:stretch/>
        </p:blipFill>
        <p:spPr>
          <a:xfrm>
            <a:off x="4034011" y="1659824"/>
            <a:ext cx="4689224" cy="28512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7641" y="4619502"/>
            <a:ext cx="11840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Credibility: </a:t>
            </a:r>
            <a:r>
              <a:rPr lang="en-US" sz="2400" b="1" dirty="0" smtClean="0">
                <a:solidFill>
                  <a:srgbClr val="003EEF"/>
                </a:solidFill>
              </a:rPr>
              <a:t>E.R. Nurse vs Nightclub Stranger</a:t>
            </a:r>
          </a:p>
          <a:p>
            <a:endParaRPr lang="en-US" dirty="0" smtClean="0"/>
          </a:p>
          <a:p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  Currency: </a:t>
            </a:r>
            <a:r>
              <a:rPr lang="en-US" sz="2400" b="1" dirty="0" smtClean="0">
                <a:solidFill>
                  <a:srgbClr val="003EEF"/>
                </a:solidFill>
              </a:rPr>
              <a:t>Breaking News vs. Primary Sources</a:t>
            </a:r>
          </a:p>
          <a:p>
            <a:endParaRPr lang="en-US" dirty="0" smtClean="0"/>
          </a:p>
          <a:p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              Fake News: </a:t>
            </a:r>
            <a:r>
              <a:rPr lang="en-US" sz="2400" b="1" dirty="0" smtClean="0">
                <a:solidFill>
                  <a:srgbClr val="003EEF"/>
                </a:solidFill>
              </a:rPr>
              <a:t>Black Lives Matter Protesters vs Police Horse</a:t>
            </a:r>
          </a:p>
        </p:txBody>
      </p:sp>
    </p:spTree>
    <p:extLst>
      <p:ext uri="{BB962C8B-B14F-4D97-AF65-F5344CB8AC3E}">
        <p14:creationId xmlns:p14="http://schemas.microsoft.com/office/powerpoint/2010/main" val="138818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370" y="151531"/>
            <a:ext cx="4926495" cy="1293028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CREDIBILITY</a:t>
            </a:r>
            <a:endParaRPr lang="en-US" sz="6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304" y="1444559"/>
            <a:ext cx="3709050" cy="240837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42" y="4087228"/>
            <a:ext cx="4094921" cy="26940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224" y="1444560"/>
            <a:ext cx="4471523" cy="25333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1" b="8930"/>
          <a:stretch/>
        </p:blipFill>
        <p:spPr>
          <a:xfrm>
            <a:off x="7395799" y="4087228"/>
            <a:ext cx="4332375" cy="25412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133" y="1444560"/>
            <a:ext cx="1934127" cy="24506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965" y="4216960"/>
            <a:ext cx="2564295" cy="256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9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9947" y="38339"/>
            <a:ext cx="4787348" cy="1293028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CURRENCY</a:t>
            </a:r>
            <a:endParaRPr lang="en-US" sz="6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288" y="1428291"/>
            <a:ext cx="3170266" cy="17313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34" y="1448897"/>
            <a:ext cx="3595894" cy="48488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708" y="1400645"/>
            <a:ext cx="2382237" cy="17866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049" y="3278987"/>
            <a:ext cx="6361011" cy="30035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87783" y="6297753"/>
            <a:ext cx="4135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6"/>
              </a:rPr>
              <a:t>https</a:t>
            </a:r>
            <a:r>
              <a:rPr lang="en-US" dirty="0">
                <a:hlinkClick r:id="rId6"/>
              </a:rPr>
              <a:t>://youtu.be/0UX0LWyV6G4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24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8138" y="363672"/>
            <a:ext cx="5028844" cy="1293028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FAKE NEWS</a:t>
            </a:r>
            <a:endParaRPr lang="en-US" sz="6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164" y="1908617"/>
            <a:ext cx="3206339" cy="4392609"/>
          </a:xfrm>
        </p:spPr>
      </p:pic>
      <p:sp>
        <p:nvSpPr>
          <p:cNvPr id="4" name="TextBox 3"/>
          <p:cNvSpPr txBox="1"/>
          <p:nvPr/>
        </p:nvSpPr>
        <p:spPr>
          <a:xfrm>
            <a:off x="3750541" y="6370510"/>
            <a:ext cx="8275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https://</a:t>
            </a:r>
            <a:r>
              <a:rPr lang="en-US" b="1" dirty="0" err="1"/>
              <a:t>www.snopes.com</a:t>
            </a:r>
            <a:r>
              <a:rPr lang="en-US" b="1" dirty="0"/>
              <a:t>/fact-check/police-horse-kicks-</a:t>
            </a:r>
            <a:r>
              <a:rPr lang="en-US" b="1" dirty="0" err="1"/>
              <a:t>blm</a:t>
            </a:r>
            <a:r>
              <a:rPr lang="en-US" b="1" dirty="0"/>
              <a:t>-protester/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164" y="238498"/>
            <a:ext cx="2445027" cy="15433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5314"/>
            <a:ext cx="5216157" cy="46451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5380" y="1725315"/>
            <a:ext cx="2821602" cy="457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97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9966" y="0"/>
            <a:ext cx="2799521" cy="1293028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00B050"/>
                </a:solidFill>
              </a:rPr>
              <a:t>Cost?</a:t>
            </a:r>
            <a:endParaRPr lang="en-US" sz="6600" b="1" dirty="0">
              <a:solidFill>
                <a:srgbClr val="00B05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122" y="1153748"/>
            <a:ext cx="9925878" cy="5704252"/>
          </a:xfrm>
        </p:spPr>
      </p:pic>
    </p:spTree>
    <p:extLst>
      <p:ext uri="{BB962C8B-B14F-4D97-AF65-F5344CB8AC3E}">
        <p14:creationId xmlns:p14="http://schemas.microsoft.com/office/powerpoint/2010/main" val="101425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107</TotalTime>
  <Words>152</Words>
  <Application>Microsoft Macintosh PowerPoint</Application>
  <PresentationFormat>Widescreen</PresentationFormat>
  <Paragraphs>29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 Rounded MT Bold</vt:lpstr>
      <vt:lpstr>Calibri</vt:lpstr>
      <vt:lpstr>Century Gothic</vt:lpstr>
      <vt:lpstr>Lucida Fax</vt:lpstr>
      <vt:lpstr>Perpetua Titling MT Light</vt:lpstr>
      <vt:lpstr>Rockwell Extra Bold</vt:lpstr>
      <vt:lpstr>Arial</vt:lpstr>
      <vt:lpstr>Vapor Trail</vt:lpstr>
      <vt:lpstr>Be Anyone/Anything You Want to Be, While Becoming Information Literate in Virtual Reality</vt:lpstr>
      <vt:lpstr>Why use VR ?</vt:lpstr>
      <vt:lpstr>1800s Classroom</vt:lpstr>
      <vt:lpstr>More details in my article</vt:lpstr>
      <vt:lpstr>scenarios</vt:lpstr>
      <vt:lpstr>CREDIBILITY</vt:lpstr>
      <vt:lpstr>CURRENCY</vt:lpstr>
      <vt:lpstr>FAKE NEWS</vt:lpstr>
      <vt:lpstr>Cost?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 Anyone/Anything You Want to Be, While Becoming Information Literate in Virtual Reality</dc:title>
  <dc:creator>Felicia Smith</dc:creator>
  <cp:lastModifiedBy>Felicia Smith</cp:lastModifiedBy>
  <cp:revision>25</cp:revision>
  <cp:lastPrinted>2018-04-11T22:38:08Z</cp:lastPrinted>
  <dcterms:created xsi:type="dcterms:W3CDTF">2018-04-11T21:04:26Z</dcterms:created>
  <dcterms:modified xsi:type="dcterms:W3CDTF">2018-04-11T22:51:47Z</dcterms:modified>
</cp:coreProperties>
</file>