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handoutMasterIdLst>
    <p:handoutMasterId r:id="rId28"/>
  </p:handoutMasterIdLst>
  <p:sldIdLst>
    <p:sldId id="256" r:id="rId2"/>
    <p:sldId id="272" r:id="rId3"/>
    <p:sldId id="257" r:id="rId4"/>
    <p:sldId id="278" r:id="rId5"/>
    <p:sldId id="258" r:id="rId6"/>
    <p:sldId id="268" r:id="rId7"/>
    <p:sldId id="259" r:id="rId8"/>
    <p:sldId id="269" r:id="rId9"/>
    <p:sldId id="260" r:id="rId10"/>
    <p:sldId id="270" r:id="rId11"/>
    <p:sldId id="261" r:id="rId12"/>
    <p:sldId id="271" r:id="rId13"/>
    <p:sldId id="262" r:id="rId14"/>
    <p:sldId id="279" r:id="rId15"/>
    <p:sldId id="263" r:id="rId16"/>
    <p:sldId id="276" r:id="rId17"/>
    <p:sldId id="264" r:id="rId18"/>
    <p:sldId id="265" r:id="rId19"/>
    <p:sldId id="277" r:id="rId20"/>
    <p:sldId id="280" r:id="rId21"/>
    <p:sldId id="281" r:id="rId22"/>
    <p:sldId id="282" r:id="rId23"/>
    <p:sldId id="266" r:id="rId24"/>
    <p:sldId id="275" r:id="rId25"/>
    <p:sldId id="267" r:id="rId26"/>
    <p:sldId id="274" r:id="rId27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-96" y="-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5EDDEEEC-0289-43AD-9E7E-02C685249319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7D1F601-9C6A-4509-AE39-89BD5D669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26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0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6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36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8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37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3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9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6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2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0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3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7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2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40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4/27/2019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89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lio.ca/a-little-help-from-a-friend/" TargetMode="External"/><Relationship Id="rId2" Type="http://schemas.openxmlformats.org/officeDocument/2006/relationships/hyperlink" Target="http://publiclibrariesonline.org/2018/11/constructive-confrontation-being-decisive-rather-than-ni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Jpkh41BL0oY?t=46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onathan.jarvie@lethlib.ca" TargetMode="External"/><Relationship Id="rId2" Type="http://schemas.openxmlformats.org/officeDocument/2006/relationships/hyperlink" Target="mailto:caroline.Moynihan@lethlib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Don’t Judge a Book by Its Cover: Discover How No Patron is a Bad Patron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691585"/>
          </a:xfrm>
        </p:spPr>
        <p:txBody>
          <a:bodyPr>
            <a:noAutofit/>
          </a:bodyPr>
          <a:lstStyle/>
          <a:p>
            <a:r>
              <a:rPr lang="en-CA" dirty="0" smtClean="0"/>
              <a:t>Caroline Moynihan and Jonathan </a:t>
            </a:r>
            <a:r>
              <a:rPr lang="en-CA" dirty="0" err="1" smtClean="0"/>
              <a:t>Jarvie</a:t>
            </a:r>
            <a:endParaRPr lang="en-CA" dirty="0" smtClean="0"/>
          </a:p>
          <a:p>
            <a:r>
              <a:rPr lang="en-CA" dirty="0" smtClean="0"/>
              <a:t>April</a:t>
            </a:r>
            <a:r>
              <a:rPr lang="en-CA" dirty="0" smtClean="0"/>
              <a:t> 27, </a:t>
            </a:r>
            <a:r>
              <a:rPr lang="en-CA" dirty="0" smtClean="0"/>
              <a:t>2019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15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Positive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535325"/>
            <a:ext cx="10554574" cy="3636511"/>
          </a:xfrm>
        </p:spPr>
        <p:txBody>
          <a:bodyPr/>
          <a:lstStyle/>
          <a:p>
            <a:r>
              <a:rPr lang="en-CA" sz="2000" dirty="0" smtClean="0"/>
              <a:t>Ask the patron to take a walk to get some fresh air and then they can come back</a:t>
            </a:r>
          </a:p>
          <a:p>
            <a:r>
              <a:rPr lang="en-CA" sz="2000" dirty="0" smtClean="0"/>
              <a:t>If the patron came in with friends, see if they can help manage the patron</a:t>
            </a:r>
          </a:p>
          <a:p>
            <a:r>
              <a:rPr lang="en-CA" sz="2000" dirty="0" smtClean="0"/>
              <a:t>Smelling of alcohol or marijuana shouldn’t necessarily be a reason to kick someone out, of course follow your policies and rules, but if the patron is respecting those rules, allow them to sit and use the space</a:t>
            </a:r>
          </a:p>
          <a:p>
            <a:r>
              <a:rPr lang="en-CA" sz="2000" dirty="0" smtClean="0"/>
              <a:t>Ultimately use your judgement, if you think the situation is unsafe, then remove the patron from your library. 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88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Those “uncomfortable” patrons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419995"/>
            <a:ext cx="8811320" cy="3636511"/>
          </a:xfrm>
        </p:spPr>
        <p:txBody>
          <a:bodyPr/>
          <a:lstStyle/>
          <a:p>
            <a:r>
              <a:rPr lang="en-CA" sz="3200" dirty="0" smtClean="0"/>
              <a:t>Ask or talk about inappropriate things</a:t>
            </a:r>
          </a:p>
          <a:p>
            <a:endParaRPr lang="en-CA" sz="3200" dirty="0" smtClean="0"/>
          </a:p>
          <a:p>
            <a:r>
              <a:rPr lang="en-CA" sz="3200" dirty="0" smtClean="0"/>
              <a:t>Flirtatious</a:t>
            </a:r>
          </a:p>
          <a:p>
            <a:endParaRPr lang="en-CA" sz="3200" dirty="0" smtClean="0"/>
          </a:p>
          <a:p>
            <a:r>
              <a:rPr lang="en-CA" sz="3200" dirty="0" smtClean="0"/>
              <a:t>Gets touchy/feely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27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Positive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403520"/>
            <a:ext cx="8292337" cy="3636511"/>
          </a:xfrm>
        </p:spPr>
        <p:txBody>
          <a:bodyPr/>
          <a:lstStyle/>
          <a:p>
            <a:r>
              <a:rPr lang="en-CA" sz="2400" dirty="0" smtClean="0"/>
              <a:t>These are the situations when it’s ok to say “NO”</a:t>
            </a:r>
          </a:p>
          <a:p>
            <a:r>
              <a:rPr lang="en-CA" sz="2400" dirty="0" smtClean="0"/>
              <a:t>Assess the situation if it is making you feel uncomfortable it is ok to tell the patron to stop, or to ask your coworkers to step in</a:t>
            </a:r>
          </a:p>
          <a:p>
            <a:r>
              <a:rPr lang="en-CA" sz="2400" dirty="0" smtClean="0"/>
              <a:t>Often when those professional boundaries are set you’ll find the instances of inappropriate behaviours go away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931" y="2608767"/>
            <a:ext cx="2900106" cy="28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Best Practices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544405"/>
            <a:ext cx="8926650" cy="3636511"/>
          </a:xfrm>
        </p:spPr>
        <p:txBody>
          <a:bodyPr>
            <a:normAutofit/>
          </a:bodyPr>
          <a:lstStyle/>
          <a:p>
            <a:r>
              <a:rPr lang="en-CA" sz="2800" dirty="0" smtClean="0"/>
              <a:t>Established set of rules/guidelines</a:t>
            </a:r>
          </a:p>
          <a:p>
            <a:endParaRPr lang="en-CA" sz="2800" dirty="0" smtClean="0"/>
          </a:p>
          <a:p>
            <a:r>
              <a:rPr lang="en-CA" sz="2800" dirty="0" smtClean="0"/>
              <a:t>No “flip flopping” on those rules/guidelines—consistency</a:t>
            </a:r>
          </a:p>
          <a:p>
            <a:endParaRPr lang="en-CA" sz="2800" dirty="0" smtClean="0"/>
          </a:p>
          <a:p>
            <a:r>
              <a:rPr lang="en-CA" sz="2800" dirty="0" smtClean="0"/>
              <a:t>Same rules/guidelines apply to everyone </a:t>
            </a:r>
          </a:p>
          <a:p>
            <a:pPr marL="0" indent="0">
              <a:buNone/>
            </a:pPr>
            <a:endParaRPr lang="en-C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741" y="2222287"/>
            <a:ext cx="2265148" cy="363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Best Practices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Don’t create unreal expectations</a:t>
            </a:r>
          </a:p>
          <a:p>
            <a:r>
              <a:rPr lang="en-CA" sz="2800" dirty="0" smtClean="0"/>
              <a:t>Don’t offer services that not every staff member can provide</a:t>
            </a:r>
          </a:p>
          <a:p>
            <a:r>
              <a:rPr lang="en-CA" sz="2800" dirty="0" smtClean="0"/>
              <a:t>Don’t make promises you can’t keep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1239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Best Practices Continued …..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Get to know your disadvantaged patrons, it’s easier to find a solution if you know the cause of the problem</a:t>
            </a:r>
          </a:p>
          <a:p>
            <a:r>
              <a:rPr lang="en-CA" sz="2400" dirty="0" smtClean="0"/>
              <a:t>Try to remember that everyone has a story, and everyone has bad days some times</a:t>
            </a:r>
          </a:p>
          <a:p>
            <a:r>
              <a:rPr lang="en-CA" sz="2400" dirty="0" smtClean="0"/>
              <a:t>Each day is a new day, something bad might have happened the day before, but it doesn’t mean that today has to have the same results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9103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Self Care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You can’t help everyone</a:t>
            </a:r>
          </a:p>
          <a:p>
            <a:r>
              <a:rPr lang="en-CA" sz="2800" dirty="0" smtClean="0"/>
              <a:t>Know your limitations</a:t>
            </a:r>
          </a:p>
          <a:p>
            <a:r>
              <a:rPr lang="en-CA" sz="2800" dirty="0" smtClean="0"/>
              <a:t>Take time to self reflect</a:t>
            </a:r>
          </a:p>
          <a:p>
            <a:r>
              <a:rPr lang="en-CA" sz="2800" dirty="0" smtClean="0"/>
              <a:t>Talk to your coworkers</a:t>
            </a:r>
          </a:p>
          <a:p>
            <a:r>
              <a:rPr lang="en-CA" sz="2800" dirty="0" smtClean="0"/>
              <a:t>Remember to take your breaks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4345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Success – “Steve”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02081"/>
          </a:xfrm>
        </p:spPr>
        <p:txBody>
          <a:bodyPr>
            <a:normAutofit/>
          </a:bodyPr>
          <a:lstStyle/>
          <a:p>
            <a:r>
              <a:rPr lang="en-CA" sz="2000" dirty="0" smtClean="0"/>
              <a:t>Homeless</a:t>
            </a:r>
          </a:p>
          <a:p>
            <a:r>
              <a:rPr lang="en-CA" sz="2000" dirty="0" smtClean="0"/>
              <a:t>Occasional Drug User</a:t>
            </a:r>
          </a:p>
          <a:p>
            <a:r>
              <a:rPr lang="en-CA" sz="2000" dirty="0" smtClean="0"/>
              <a:t>Can act inapporpriatly </a:t>
            </a:r>
          </a:p>
          <a:p>
            <a:r>
              <a:rPr lang="en-CA" sz="2000" dirty="0" smtClean="0"/>
              <a:t>Carpenter</a:t>
            </a:r>
          </a:p>
          <a:p>
            <a:r>
              <a:rPr lang="en-CA" sz="2000" dirty="0" smtClean="0"/>
              <a:t>Computer Illiterate </a:t>
            </a:r>
          </a:p>
          <a:p>
            <a:r>
              <a:rPr lang="en-CA" sz="2000" dirty="0" smtClean="0"/>
              <a:t>Needs a job</a:t>
            </a:r>
          </a:p>
          <a:p>
            <a:endParaRPr lang="en-CA" sz="2000" dirty="0"/>
          </a:p>
          <a:p>
            <a:r>
              <a:rPr lang="en-CA" sz="2000" dirty="0" smtClean="0"/>
              <a:t>Success through a positive attitude</a:t>
            </a:r>
          </a:p>
          <a:p>
            <a:r>
              <a:rPr lang="en-CA" sz="2000" dirty="0" smtClean="0"/>
              <a:t>Able to find a job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1260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Failure – “Derek”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2520777"/>
            <a:ext cx="10554574" cy="3700485"/>
          </a:xfrm>
        </p:spPr>
        <p:txBody>
          <a:bodyPr>
            <a:normAutofit fontScale="92500" lnSpcReduction="20000"/>
          </a:bodyPr>
          <a:lstStyle/>
          <a:p>
            <a:r>
              <a:rPr lang="en-CA" sz="2000" dirty="0" smtClean="0"/>
              <a:t>Homeless</a:t>
            </a:r>
          </a:p>
          <a:p>
            <a:r>
              <a:rPr lang="en-CA" sz="2000" dirty="0" smtClean="0"/>
              <a:t>Smelt quite badly </a:t>
            </a:r>
          </a:p>
          <a:p>
            <a:r>
              <a:rPr lang="en-CA" sz="2000" dirty="0" smtClean="0"/>
              <a:t>Paranoid, trust issues</a:t>
            </a:r>
          </a:p>
          <a:p>
            <a:r>
              <a:rPr lang="en-CA" sz="2000" dirty="0" smtClean="0"/>
              <a:t>Doesn’t want/need help</a:t>
            </a:r>
          </a:p>
          <a:p>
            <a:r>
              <a:rPr lang="en-CA" sz="2000" dirty="0" smtClean="0"/>
              <a:t>Just wants a quiet place</a:t>
            </a:r>
          </a:p>
          <a:p>
            <a:endParaRPr lang="en-CA" sz="2000" dirty="0"/>
          </a:p>
          <a:p>
            <a:r>
              <a:rPr lang="en-CA" sz="2000" dirty="0" smtClean="0"/>
              <a:t>Failed because staff used the rules as punishment/harassment </a:t>
            </a:r>
          </a:p>
          <a:p>
            <a:r>
              <a:rPr lang="en-CA" sz="2000" dirty="0" smtClean="0"/>
              <a:t>Not all staff tried to get to know and understand him</a:t>
            </a:r>
          </a:p>
          <a:p>
            <a:r>
              <a:rPr lang="en-CA" sz="2000" dirty="0" smtClean="0"/>
              <a:t>Not everyone took into consideration his personal struggles</a:t>
            </a:r>
          </a:p>
          <a:p>
            <a:r>
              <a:rPr lang="en-CA" sz="2000" dirty="0" smtClean="0"/>
              <a:t>Left the library in July has not returned, latest news was he left Lethbridge in October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83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Failure – “Janet”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321" y="2471669"/>
            <a:ext cx="10554574" cy="3636511"/>
          </a:xfrm>
        </p:spPr>
        <p:txBody>
          <a:bodyPr>
            <a:normAutofit/>
          </a:bodyPr>
          <a:lstStyle/>
          <a:p>
            <a:r>
              <a:rPr lang="en-CA" sz="2400" dirty="0" smtClean="0"/>
              <a:t>Paranoid</a:t>
            </a:r>
          </a:p>
          <a:p>
            <a:r>
              <a:rPr lang="en-CA" sz="2400" dirty="0" smtClean="0"/>
              <a:t>Low income housing</a:t>
            </a:r>
          </a:p>
          <a:p>
            <a:r>
              <a:rPr lang="en-CA" sz="2400" dirty="0" smtClean="0"/>
              <a:t>Semi-retired</a:t>
            </a:r>
          </a:p>
          <a:p>
            <a:r>
              <a:rPr lang="en-CA" sz="2400" dirty="0" smtClean="0"/>
              <a:t>Staff went out of their way to help her, drove her places</a:t>
            </a:r>
          </a:p>
          <a:p>
            <a:endParaRPr lang="en-CA" sz="2400" dirty="0"/>
          </a:p>
          <a:p>
            <a:r>
              <a:rPr lang="en-CA" sz="2400" dirty="0" smtClean="0"/>
              <a:t>Failed we let her cross that professional boundary</a:t>
            </a:r>
          </a:p>
          <a:p>
            <a:r>
              <a:rPr lang="en-CA" sz="2400" dirty="0" smtClean="0"/>
              <a:t>She started posting on social media, negative things about staff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380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it matters!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Everyone has a story </a:t>
            </a:r>
          </a:p>
          <a:p>
            <a:r>
              <a:rPr lang="en-CA" sz="2400" dirty="0" smtClean="0"/>
              <a:t>One experience doesn’t reflect them all</a:t>
            </a:r>
          </a:p>
          <a:p>
            <a:r>
              <a:rPr lang="en-CA" sz="2400" dirty="0" smtClean="0"/>
              <a:t>Lifeline</a:t>
            </a:r>
          </a:p>
          <a:p>
            <a:r>
              <a:rPr lang="en-CA" sz="2400" dirty="0" smtClean="0"/>
              <a:t>Only resource</a:t>
            </a:r>
          </a:p>
          <a:p>
            <a:r>
              <a:rPr lang="en-CA" sz="2400" dirty="0" smtClean="0"/>
              <a:t>Community hub</a:t>
            </a:r>
          </a:p>
          <a:p>
            <a:r>
              <a:rPr lang="en-CA" sz="2400" dirty="0" smtClean="0"/>
              <a:t>Value people offer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622" y="2125362"/>
            <a:ext cx="4415482" cy="44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Success – “Gary”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Frequent drug user</a:t>
            </a:r>
          </a:p>
          <a:p>
            <a:r>
              <a:rPr lang="en-CA" sz="2400" dirty="0" smtClean="0"/>
              <a:t>Violent temper</a:t>
            </a:r>
          </a:p>
          <a:p>
            <a:r>
              <a:rPr lang="en-CA" sz="2400" dirty="0" smtClean="0"/>
              <a:t>Unemployed</a:t>
            </a:r>
          </a:p>
          <a:p>
            <a:endParaRPr lang="en-CA" sz="2400" dirty="0"/>
          </a:p>
          <a:p>
            <a:r>
              <a:rPr lang="en-CA" sz="2400" dirty="0" smtClean="0"/>
              <a:t>Success through relationship building</a:t>
            </a:r>
          </a:p>
          <a:p>
            <a:r>
              <a:rPr lang="en-CA" sz="2400" dirty="0" smtClean="0"/>
              <a:t>Example of patrons policing the behaviour of other patrons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594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Failure – “Mary”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Transitioning female</a:t>
            </a:r>
          </a:p>
          <a:p>
            <a:r>
              <a:rPr lang="en-CA" sz="2400" dirty="0" smtClean="0"/>
              <a:t>Community advocate</a:t>
            </a:r>
          </a:p>
          <a:p>
            <a:r>
              <a:rPr lang="en-CA" sz="2400" dirty="0" smtClean="0"/>
              <a:t>Unemployed</a:t>
            </a:r>
          </a:p>
          <a:p>
            <a:endParaRPr lang="en-CA" sz="2400" dirty="0"/>
          </a:p>
          <a:p>
            <a:r>
              <a:rPr lang="en-CA" sz="2400" dirty="0" smtClean="0"/>
              <a:t>Staff were disrespectful in regards to her situation</a:t>
            </a:r>
            <a:endParaRPr lang="en-CA" sz="2400" dirty="0"/>
          </a:p>
          <a:p>
            <a:r>
              <a:rPr lang="en-CA" sz="2400" dirty="0" smtClean="0"/>
              <a:t>Failure to get to know a patron and understand where they are coming from</a:t>
            </a:r>
          </a:p>
        </p:txBody>
      </p:sp>
    </p:spTree>
    <p:extLst>
      <p:ext uri="{BB962C8B-B14F-4D97-AF65-F5344CB8AC3E}">
        <p14:creationId xmlns:p14="http://schemas.microsoft.com/office/powerpoint/2010/main" val="9240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final success story…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You may not even be aware of some of the successes you have in dealing with disadvantaged patrons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A story from when we were putting this presentation together…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56839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“The way we communicate with others and with ourselves ultimately determines the quality of our lives.”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- Anthony Robbins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1309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33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3221489"/>
            <a:ext cx="10554574" cy="3636511"/>
          </a:xfrm>
        </p:spPr>
        <p:txBody>
          <a:bodyPr/>
          <a:lstStyle/>
          <a:p>
            <a:r>
              <a:rPr lang="en-CA" sz="2400" dirty="0" smtClean="0">
                <a:hlinkClick r:id="rId2"/>
              </a:rPr>
              <a:t>www.homelesslibrary.com</a:t>
            </a:r>
          </a:p>
          <a:p>
            <a:r>
              <a:rPr lang="en-CA" sz="2400" dirty="0" smtClean="0">
                <a:hlinkClick r:id="rId2"/>
              </a:rPr>
              <a:t>http</a:t>
            </a:r>
            <a:r>
              <a:rPr lang="en-CA" sz="2400" dirty="0">
                <a:hlinkClick r:id="rId2"/>
              </a:rPr>
              <a:t>://publiclibrariesonline.org/2018/11/constructive-confrontation-being-decisive-rather-than-nice</a:t>
            </a:r>
            <a:r>
              <a:rPr lang="en-CA" sz="2400" dirty="0" smtClean="0">
                <a:hlinkClick r:id="rId2"/>
              </a:rPr>
              <a:t>/</a:t>
            </a:r>
            <a:r>
              <a:rPr lang="en-CA" sz="2400" dirty="0" smtClean="0"/>
              <a:t> </a:t>
            </a:r>
          </a:p>
          <a:p>
            <a:r>
              <a:rPr lang="en-CA" sz="2400" dirty="0">
                <a:hlinkClick r:id="rId3"/>
              </a:rPr>
              <a:t>https://www.folio.ca/a-little-help-from-a-friend</a:t>
            </a:r>
            <a:r>
              <a:rPr lang="en-CA" sz="2400" dirty="0" smtClean="0">
                <a:hlinkClick r:id="rId3"/>
              </a:rPr>
              <a:t>/</a:t>
            </a:r>
            <a:endParaRPr lang="en-CA" sz="2400" dirty="0" smtClean="0"/>
          </a:p>
          <a:p>
            <a:r>
              <a:rPr lang="en-CA" sz="2400" dirty="0">
                <a:hlinkClick r:id="rId4"/>
              </a:rPr>
              <a:t>https://youtu.be/Jpkh41BL0oY?t=46</a:t>
            </a:r>
            <a:r>
              <a:rPr lang="en-CA" sz="2400" dirty="0"/>
              <a:t> 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77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Contact Information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954" y="2807173"/>
            <a:ext cx="4437029" cy="3636511"/>
          </a:xfrm>
        </p:spPr>
        <p:txBody>
          <a:bodyPr/>
          <a:lstStyle/>
          <a:p>
            <a:r>
              <a:rPr lang="en-CA" sz="2000" dirty="0" smtClean="0"/>
              <a:t>Caroline Moynihan </a:t>
            </a:r>
            <a:r>
              <a:rPr lang="en-CA" sz="2000" dirty="0" smtClean="0">
                <a:hlinkClick r:id="rId2"/>
              </a:rPr>
              <a:t>caroline.Moynihan@lethlib.ca</a:t>
            </a:r>
            <a:r>
              <a:rPr lang="en-CA" sz="2000" dirty="0" smtClean="0"/>
              <a:t>       403-320-4799                               @</a:t>
            </a:r>
            <a:r>
              <a:rPr lang="en-CA" sz="2000" dirty="0" err="1" smtClean="0"/>
              <a:t>youthlibrarian</a:t>
            </a:r>
            <a:endParaRPr lang="en-CA" sz="2000" dirty="0" smtClean="0"/>
          </a:p>
          <a:p>
            <a:r>
              <a:rPr lang="en-CA" sz="2000" dirty="0" smtClean="0"/>
              <a:t>Jonathan </a:t>
            </a:r>
            <a:r>
              <a:rPr lang="en-CA" sz="2000" dirty="0" err="1" smtClean="0"/>
              <a:t>Jarvie</a:t>
            </a:r>
            <a:r>
              <a:rPr lang="en-CA" sz="2000" dirty="0" smtClean="0"/>
              <a:t>                             </a:t>
            </a:r>
            <a:r>
              <a:rPr lang="en-CA" sz="2000" dirty="0" smtClean="0">
                <a:hlinkClick r:id="rId3"/>
              </a:rPr>
              <a:t>jonathan.jarvie@lethlib.ca</a:t>
            </a:r>
            <a:r>
              <a:rPr lang="en-CA" sz="2000" dirty="0" smtClean="0"/>
              <a:t>               403-320-4954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055" y="2251633"/>
            <a:ext cx="47053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day in the life of LPL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1" y="2117124"/>
            <a:ext cx="7361461" cy="4407243"/>
          </a:xfrm>
        </p:spPr>
        <p:txBody>
          <a:bodyPr>
            <a:normAutofit fontScale="85000" lnSpcReduction="20000"/>
          </a:bodyPr>
          <a:lstStyle/>
          <a:p>
            <a:r>
              <a:rPr lang="en-CA" sz="2600" dirty="0" smtClean="0"/>
              <a:t>Groups of Regulars</a:t>
            </a:r>
          </a:p>
          <a:p>
            <a:r>
              <a:rPr lang="en-CA" sz="2600" dirty="0" smtClean="0"/>
              <a:t>Those that check emails</a:t>
            </a:r>
          </a:p>
          <a:p>
            <a:r>
              <a:rPr lang="en-CA" sz="2600" dirty="0" smtClean="0"/>
              <a:t>Or check Facebook</a:t>
            </a:r>
          </a:p>
          <a:p>
            <a:r>
              <a:rPr lang="en-CA" sz="2600" dirty="0" smtClean="0"/>
              <a:t>The one time users</a:t>
            </a:r>
          </a:p>
          <a:p>
            <a:r>
              <a:rPr lang="en-CA" sz="2600" dirty="0" smtClean="0"/>
              <a:t>Coming in for tech help</a:t>
            </a:r>
          </a:p>
          <a:p>
            <a:r>
              <a:rPr lang="en-CA" sz="2600" dirty="0" smtClean="0"/>
              <a:t>Just passing time</a:t>
            </a:r>
          </a:p>
          <a:p>
            <a:r>
              <a:rPr lang="en-CA" sz="2600" dirty="0" smtClean="0"/>
              <a:t>People spending the whole day</a:t>
            </a:r>
          </a:p>
          <a:p>
            <a:r>
              <a:rPr lang="en-CA" sz="2600" dirty="0" smtClean="0"/>
              <a:t>Printing things off</a:t>
            </a:r>
          </a:p>
          <a:p>
            <a:r>
              <a:rPr lang="en-CA" sz="2600" dirty="0" smtClean="0"/>
              <a:t>Looking for Jobs</a:t>
            </a:r>
          </a:p>
          <a:p>
            <a:r>
              <a:rPr lang="en-CA" sz="2600" dirty="0" err="1" smtClean="0"/>
              <a:t>Etc</a:t>
            </a:r>
            <a:r>
              <a:rPr lang="en-CA" sz="2600" dirty="0" smtClean="0"/>
              <a:t>….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192" y="2222287"/>
            <a:ext cx="3343374" cy="396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Start off on the right foot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Be mindful of their situation</a:t>
            </a:r>
          </a:p>
          <a:p>
            <a:r>
              <a:rPr lang="en-CA" dirty="0" smtClean="0"/>
              <a:t>Check your biases </a:t>
            </a:r>
          </a:p>
          <a:p>
            <a:r>
              <a:rPr lang="en-CA" dirty="0" smtClean="0"/>
              <a:t>Set your boundaries and STICK TO THEM</a:t>
            </a:r>
          </a:p>
          <a:p>
            <a:r>
              <a:rPr lang="en-CA" dirty="0" smtClean="0"/>
              <a:t>Remember this is a professional relationship, be friendly not a friend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99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That “Difficult” Computer Patron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620" y="2535324"/>
            <a:ext cx="8267623" cy="3636511"/>
          </a:xfrm>
        </p:spPr>
        <p:txBody>
          <a:bodyPr>
            <a:noAutofit/>
          </a:bodyPr>
          <a:lstStyle/>
          <a:p>
            <a:r>
              <a:rPr lang="en-CA" sz="2800" dirty="0" smtClean="0"/>
              <a:t>Someone who needs your help every two seconds</a:t>
            </a:r>
          </a:p>
          <a:p>
            <a:r>
              <a:rPr lang="en-CA" sz="2800" dirty="0" smtClean="0"/>
              <a:t>Wants you to type out their resume/document</a:t>
            </a:r>
          </a:p>
          <a:p>
            <a:r>
              <a:rPr lang="en-CA" sz="2800" dirty="0" smtClean="0"/>
              <a:t>Needs you to open websites</a:t>
            </a:r>
          </a:p>
          <a:p>
            <a:r>
              <a:rPr lang="en-CA" sz="2800" dirty="0" smtClean="0"/>
              <a:t>Can’t remember their passwords</a:t>
            </a:r>
          </a:p>
          <a:p>
            <a:r>
              <a:rPr lang="en-CA" sz="2800" dirty="0" smtClean="0"/>
              <a:t>Forgets how to send an email</a:t>
            </a:r>
          </a:p>
          <a:p>
            <a:r>
              <a:rPr lang="en-CA" sz="2800" dirty="0" smtClean="0"/>
              <a:t>Maybe can’t even type</a:t>
            </a:r>
            <a:endParaRPr lang="en-C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337" y="2535324"/>
            <a:ext cx="2859272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Positive Solutions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400" dirty="0" smtClean="0"/>
              <a:t>Remember they might not have regular access to technology</a:t>
            </a:r>
          </a:p>
          <a:p>
            <a:r>
              <a:rPr lang="en-CA" sz="2400" dirty="0" smtClean="0"/>
              <a:t>Use these interactions as “teaching moments” </a:t>
            </a:r>
          </a:p>
          <a:p>
            <a:r>
              <a:rPr lang="en-CA" sz="2400" dirty="0" smtClean="0"/>
              <a:t>Remain calm, if you get agitated chances are the patron will follow suit</a:t>
            </a:r>
          </a:p>
          <a:p>
            <a:r>
              <a:rPr lang="en-CA" sz="2400" dirty="0" smtClean="0"/>
              <a:t>Walk away from the situation and have a colleague step in</a:t>
            </a:r>
          </a:p>
          <a:p>
            <a:r>
              <a:rPr lang="en-CA" sz="2400" dirty="0" smtClean="0"/>
              <a:t>Remember it is ok to say no, or to direct them to services that can help them with their tech needs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721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Just “passing the time” patron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955" y="2675368"/>
            <a:ext cx="8679515" cy="3636511"/>
          </a:xfrm>
        </p:spPr>
        <p:txBody>
          <a:bodyPr/>
          <a:lstStyle/>
          <a:p>
            <a:r>
              <a:rPr lang="en-CA" sz="3200" dirty="0" smtClean="0"/>
              <a:t>Playing “games”</a:t>
            </a:r>
          </a:p>
          <a:p>
            <a:r>
              <a:rPr lang="en-CA" sz="3200" dirty="0" smtClean="0"/>
              <a:t>On Facebook</a:t>
            </a:r>
          </a:p>
          <a:p>
            <a:r>
              <a:rPr lang="en-CA" sz="3200" dirty="0" smtClean="0"/>
              <a:t>Listening to music</a:t>
            </a:r>
          </a:p>
          <a:p>
            <a:r>
              <a:rPr lang="en-CA" sz="3200" dirty="0" smtClean="0"/>
              <a:t>Watching movies</a:t>
            </a:r>
          </a:p>
          <a:p>
            <a:r>
              <a:rPr lang="en-CA" sz="3200" dirty="0" smtClean="0"/>
              <a:t>Social interaction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470" y="2222287"/>
            <a:ext cx="2642386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Positive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9009029" cy="3636511"/>
          </a:xfrm>
        </p:spPr>
        <p:txBody>
          <a:bodyPr>
            <a:normAutofit/>
          </a:bodyPr>
          <a:lstStyle/>
          <a:p>
            <a:r>
              <a:rPr lang="en-CA" sz="2000" dirty="0" smtClean="0"/>
              <a:t>They might be using Facebook or other sites as a form of communication, try not to jump to conclusions about why the patron is using the computers</a:t>
            </a:r>
          </a:p>
          <a:p>
            <a:r>
              <a:rPr lang="en-CA" sz="2000" dirty="0" smtClean="0"/>
              <a:t>Make sure patrons are given a chance to modify their behaviour if violating library policies and rules</a:t>
            </a:r>
          </a:p>
          <a:p>
            <a:r>
              <a:rPr lang="en-CA" sz="2000" dirty="0" smtClean="0"/>
              <a:t>Often it will be other patrons that will create a problem, not the patrons engaging in the behaviour—engage in open dialogue that the library is open to everyone</a:t>
            </a:r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139" y="2649892"/>
            <a:ext cx="21907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“impaired” patron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444709"/>
            <a:ext cx="8893699" cy="3636511"/>
          </a:xfrm>
        </p:spPr>
        <p:txBody>
          <a:bodyPr/>
          <a:lstStyle/>
          <a:p>
            <a:r>
              <a:rPr lang="en-CA" sz="2400" dirty="0" smtClean="0"/>
              <a:t>Might be drunk</a:t>
            </a:r>
          </a:p>
          <a:p>
            <a:endParaRPr lang="en-CA" sz="2400" dirty="0" smtClean="0"/>
          </a:p>
          <a:p>
            <a:r>
              <a:rPr lang="en-CA" sz="2400" dirty="0" smtClean="0"/>
              <a:t>Taking Drugs</a:t>
            </a:r>
          </a:p>
          <a:p>
            <a:endParaRPr lang="en-CA" sz="2400" dirty="0" smtClean="0"/>
          </a:p>
          <a:p>
            <a:r>
              <a:rPr lang="en-CA" sz="2400" dirty="0" smtClean="0"/>
              <a:t>Tired/sleepy</a:t>
            </a:r>
          </a:p>
          <a:p>
            <a:endParaRPr lang="en-CA" sz="2400" dirty="0" smtClean="0"/>
          </a:p>
          <a:p>
            <a:r>
              <a:rPr lang="en-CA" sz="2400" dirty="0" smtClean="0"/>
              <a:t>Mental Issues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522" y="2222287"/>
            <a:ext cx="2200275" cy="363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984</TotalTime>
  <Words>915</Words>
  <Application>Microsoft Office PowerPoint</Application>
  <PresentationFormat>Custom</PresentationFormat>
  <Paragraphs>151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Quotable</vt:lpstr>
      <vt:lpstr>Don’t Judge a Book by Its Cover: Discover How No Patron is a Bad Patron</vt:lpstr>
      <vt:lpstr>Why it matters!</vt:lpstr>
      <vt:lpstr>A day in the life of LPL </vt:lpstr>
      <vt:lpstr>Start off on the right foot</vt:lpstr>
      <vt:lpstr>That “Difficult” Computer Patron</vt:lpstr>
      <vt:lpstr>Positive Solutions</vt:lpstr>
      <vt:lpstr>Just “passing the time” patron</vt:lpstr>
      <vt:lpstr>Positive Solutions</vt:lpstr>
      <vt:lpstr>The “impaired” patron</vt:lpstr>
      <vt:lpstr>Positive Solutions</vt:lpstr>
      <vt:lpstr>Those “uncomfortable” patrons</vt:lpstr>
      <vt:lpstr>Positive Solutions</vt:lpstr>
      <vt:lpstr>Best Practices</vt:lpstr>
      <vt:lpstr>Best Practices</vt:lpstr>
      <vt:lpstr>Best Practices Continued …..</vt:lpstr>
      <vt:lpstr>Self Care</vt:lpstr>
      <vt:lpstr>Success – “Steve”</vt:lpstr>
      <vt:lpstr>Failure – “Derek”</vt:lpstr>
      <vt:lpstr>Failure – “Janet”</vt:lpstr>
      <vt:lpstr>Success – “Gary”</vt:lpstr>
      <vt:lpstr>Failure – “Mary”</vt:lpstr>
      <vt:lpstr>A final success story…</vt:lpstr>
      <vt:lpstr>PowerPoint Presentation</vt:lpstr>
      <vt:lpstr>Questions?</vt:lpstr>
      <vt:lpstr>Resources</vt:lpstr>
      <vt:lpstr>Contact Information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Judge a Book by Its Cover: Discover How No Patron is a Bad Patron</dc:title>
  <dc:creator>Caroline Moynihan</dc:creator>
  <cp:lastModifiedBy>Library User</cp:lastModifiedBy>
  <cp:revision>100</cp:revision>
  <cp:lastPrinted>2019-03-02T05:48:34Z</cp:lastPrinted>
  <dcterms:created xsi:type="dcterms:W3CDTF">2019-02-26T15:59:13Z</dcterms:created>
  <dcterms:modified xsi:type="dcterms:W3CDTF">2019-04-27T17:41:51Z</dcterms:modified>
</cp:coreProperties>
</file>