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8" r:id="rId3"/>
    <p:sldId id="292" r:id="rId4"/>
    <p:sldId id="259" r:id="rId5"/>
    <p:sldId id="261" r:id="rId6"/>
    <p:sldId id="260" r:id="rId7"/>
    <p:sldId id="266" r:id="rId8"/>
    <p:sldId id="264" r:id="rId9"/>
    <p:sldId id="267" r:id="rId10"/>
    <p:sldId id="270" r:id="rId11"/>
    <p:sldId id="272" r:id="rId12"/>
    <p:sldId id="273" r:id="rId13"/>
    <p:sldId id="277" r:id="rId14"/>
    <p:sldId id="276" r:id="rId15"/>
    <p:sldId id="281" r:id="rId16"/>
    <p:sldId id="282" r:id="rId17"/>
    <p:sldId id="286" r:id="rId18"/>
    <p:sldId id="298" r:id="rId19"/>
    <p:sldId id="283" r:id="rId20"/>
    <p:sldId id="279" r:id="rId21"/>
    <p:sldId id="280" r:id="rId22"/>
    <p:sldId id="287" r:id="rId23"/>
    <p:sldId id="289" r:id="rId24"/>
    <p:sldId id="288" r:id="rId25"/>
    <p:sldId id="265" r:id="rId26"/>
    <p:sldId id="294" r:id="rId27"/>
    <p:sldId id="293" r:id="rId28"/>
    <p:sldId id="291" r:id="rId29"/>
    <p:sldId id="295" r:id="rId30"/>
    <p:sldId id="290" r:id="rId31"/>
    <p:sldId id="299" r:id="rId32"/>
    <p:sldId id="28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419" autoAdjust="0"/>
  </p:normalViewPr>
  <p:slideViewPr>
    <p:cSldViewPr snapToGrid="0">
      <p:cViewPr varScale="1">
        <p:scale>
          <a:sx n="91" d="100"/>
          <a:sy n="91" d="100"/>
        </p:scale>
        <p:origin x="12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5905C-C0F7-420B-B538-DD8204AA9A0A}" type="datetimeFigureOut">
              <a:rPr lang="en-CA" smtClean="0"/>
              <a:t>2018-05-01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C6751-2ABF-4133-81EC-55BC6E75F8BB}" type="slidenum">
              <a:rPr lang="en-CA" smtClean="0"/>
              <a:t>‹#›</a:t>
            </a:fld>
            <a:endParaRPr lang="en-CA"/>
          </a:p>
        </p:txBody>
      </p:sp>
    </p:spTree>
    <p:extLst>
      <p:ext uri="{BB962C8B-B14F-4D97-AF65-F5344CB8AC3E}">
        <p14:creationId xmlns:p14="http://schemas.microsoft.com/office/powerpoint/2010/main" val="158789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1</a:t>
            </a:fld>
            <a:endParaRPr lang="en-CA"/>
          </a:p>
        </p:txBody>
      </p:sp>
    </p:spTree>
    <p:extLst>
      <p:ext uri="{BB962C8B-B14F-4D97-AF65-F5344CB8AC3E}">
        <p14:creationId xmlns:p14="http://schemas.microsoft.com/office/powerpoint/2010/main" val="163551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Silencing: we are still silenced routinely, but we</a:t>
            </a:r>
            <a:r>
              <a:rPr lang="en-CA" baseline="0" dirty="0" smtClean="0"/>
              <a:t> are making a difference now.</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17</a:t>
            </a:fld>
            <a:endParaRPr lang="en-CA"/>
          </a:p>
        </p:txBody>
      </p:sp>
    </p:spTree>
    <p:extLst>
      <p:ext uri="{BB962C8B-B14F-4D97-AF65-F5344CB8AC3E}">
        <p14:creationId xmlns:p14="http://schemas.microsoft.com/office/powerpoint/2010/main" val="35450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Deliberately chose things</a:t>
            </a:r>
            <a:r>
              <a:rPr lang="en-CA" baseline="0" dirty="0" smtClean="0"/>
              <a:t> from the past here because current ones are very horrific. Ref: </a:t>
            </a:r>
            <a:r>
              <a:rPr lang="en-CA" baseline="0" dirty="0" smtClean="0"/>
              <a:t>kids lighting an Autistic </a:t>
            </a:r>
            <a:r>
              <a:rPr lang="en-CA" baseline="0" dirty="0" smtClean="0"/>
              <a:t>boy on fire.</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18</a:t>
            </a:fld>
            <a:endParaRPr lang="en-CA"/>
          </a:p>
        </p:txBody>
      </p:sp>
    </p:spTree>
    <p:extLst>
      <p:ext uri="{BB962C8B-B14F-4D97-AF65-F5344CB8AC3E}">
        <p14:creationId xmlns:p14="http://schemas.microsoft.com/office/powerpoint/2010/main" val="4282091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Watch for warning signs in other people’s language:</a:t>
            </a:r>
            <a:r>
              <a:rPr lang="en-CA" baseline="0" dirty="0" smtClean="0"/>
              <a:t> language is a sign of attitudes and often a precursor to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Active correction: If they don’t get it after a while, you have a pattern you can refer to and ask about when bringing it up.</a:t>
            </a:r>
            <a:br>
              <a:rPr lang="en-CA" baseline="0" dirty="0" smtClean="0"/>
            </a:br>
            <a:r>
              <a:rPr lang="en-CA" baseline="0" dirty="0" smtClean="0"/>
              <a:t/>
            </a:r>
            <a:br>
              <a:rPr lang="en-CA" baseline="0" dirty="0" smtClean="0"/>
            </a:br>
            <a:r>
              <a:rPr lang="en-CA" baseline="0" dirty="0" smtClean="0"/>
              <a:t>Blaming: People don’t bully someone because of a disability. People bully because they are </a:t>
            </a:r>
            <a:r>
              <a:rPr lang="en-CA" baseline="0" dirty="0" err="1" smtClean="0"/>
              <a:t>dillholes</a:t>
            </a:r>
            <a:r>
              <a:rPr lang="en-CA" baseline="0" dirty="0" smtClean="0"/>
              <a:t>. The disability is an excuse. Similarly, being disabled doesn’t excuse sexual misconduct .</a:t>
            </a:r>
            <a:br>
              <a:rPr lang="en-CA" baseline="0" dirty="0" smtClean="0"/>
            </a:br>
            <a:r>
              <a:rPr lang="en-CA" baseline="0" dirty="0" smtClean="0"/>
              <a:t/>
            </a:r>
            <a:br>
              <a:rPr lang="en-CA" baseline="0" dirty="0" smtClean="0"/>
            </a:br>
            <a:r>
              <a:rPr lang="en-CA" baseline="0" dirty="0" smtClean="0"/>
              <a:t>Dumbing down: you erected a barrier by altering language and tone, they erect because they assume you think they’re stupid, and the changed language is another barrier as it is no longer correct terminology.</a:t>
            </a:r>
            <a:br>
              <a:rPr lang="en-CA" baseline="0" dirty="0" smtClean="0"/>
            </a:br>
            <a:r>
              <a:rPr lang="en-CA" baseline="0" dirty="0" smtClean="0"/>
              <a:t/>
            </a:r>
            <a:br>
              <a:rPr lang="en-CA" baseline="0" dirty="0" smtClean="0"/>
            </a:br>
            <a:endParaRPr lang="en-CA" dirty="0" smtClean="0"/>
          </a:p>
          <a:p>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19</a:t>
            </a:fld>
            <a:endParaRPr lang="en-CA"/>
          </a:p>
        </p:txBody>
      </p:sp>
    </p:spTree>
    <p:extLst>
      <p:ext uri="{BB962C8B-B14F-4D97-AF65-F5344CB8AC3E}">
        <p14:creationId xmlns:p14="http://schemas.microsoft.com/office/powerpoint/2010/main" val="190680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Think how many times “the board” wants something that is wholly out of touch with your reality in</a:t>
            </a:r>
            <a:r>
              <a:rPr lang="en-CA" baseline="0" dirty="0" smtClean="0"/>
              <a:t> the library.</a:t>
            </a:r>
          </a:p>
          <a:p>
            <a:endParaRPr lang="en-CA" baseline="0" dirty="0" smtClean="0"/>
          </a:p>
          <a:p>
            <a:r>
              <a:rPr lang="en-CA" baseline="0" dirty="0" smtClean="0"/>
              <a:t>Excuse/shield: Being in a wheelchair doesn’t excuse/forgive sexual harassment. </a:t>
            </a:r>
            <a:endParaRPr lang="en-CA" baseline="0" dirty="0" smtClean="0"/>
          </a:p>
          <a:p>
            <a:r>
              <a:rPr lang="en-CA" baseline="0" dirty="0" smtClean="0"/>
              <a:t>Marginalization in one area does not mean you understand others: Being </a:t>
            </a:r>
            <a:r>
              <a:rPr lang="en-CA" baseline="0" dirty="0" smtClean="0"/>
              <a:t>autistic doesn’t mean I inherently understand </a:t>
            </a:r>
            <a:r>
              <a:rPr lang="en-CA" baseline="0" dirty="0" smtClean="0"/>
              <a:t>the Native experience.</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21</a:t>
            </a:fld>
            <a:endParaRPr lang="en-CA"/>
          </a:p>
        </p:txBody>
      </p:sp>
    </p:spTree>
    <p:extLst>
      <p:ext uri="{BB962C8B-B14F-4D97-AF65-F5344CB8AC3E}">
        <p14:creationId xmlns:p14="http://schemas.microsoft.com/office/powerpoint/2010/main" val="84636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don’t always succeed, but they do better than most.</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22</a:t>
            </a:fld>
            <a:endParaRPr lang="en-CA"/>
          </a:p>
        </p:txBody>
      </p:sp>
    </p:spTree>
    <p:extLst>
      <p:ext uri="{BB962C8B-B14F-4D97-AF65-F5344CB8AC3E}">
        <p14:creationId xmlns:p14="http://schemas.microsoft.com/office/powerpoint/2010/main" val="91157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Intent: Not</a:t>
            </a:r>
            <a:r>
              <a:rPr lang="en-CA" baseline="0" dirty="0" smtClean="0"/>
              <a:t> intending to step on my foot doesn’t mean you didn’t do it, or that my foot doesn’t hurt. Continuing to step on my foot implies you did intend to do so, or don’t care.</a:t>
            </a:r>
            <a:br>
              <a:rPr lang="en-CA" baseline="0" dirty="0" smtClean="0"/>
            </a:br>
            <a:r>
              <a:rPr lang="en-CA" baseline="0" dirty="0" smtClean="0"/>
              <a:t/>
            </a:r>
            <a:br>
              <a:rPr lang="en-CA" baseline="0" dirty="0" smtClean="0"/>
            </a:br>
            <a:r>
              <a:rPr lang="en-CA" baseline="0" dirty="0" smtClean="0"/>
              <a:t>Made it that way: Building accessibility is easy…unless you </a:t>
            </a:r>
            <a:r>
              <a:rPr lang="en-CA" baseline="0" dirty="0" smtClean="0"/>
              <a:t>didn't </a:t>
            </a:r>
            <a:r>
              <a:rPr lang="en-CA" baseline="0" dirty="0" smtClean="0"/>
              <a:t>do it the first time. Retrofitting is expensive and hard (even if it really isn’t). Self-perpetuating myths and planning.</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23</a:t>
            </a:fld>
            <a:endParaRPr lang="en-CA"/>
          </a:p>
        </p:txBody>
      </p:sp>
    </p:spTree>
    <p:extLst>
      <p:ext uri="{BB962C8B-B14F-4D97-AF65-F5344CB8AC3E}">
        <p14:creationId xmlns:p14="http://schemas.microsoft.com/office/powerpoint/2010/main" val="301259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Don’t bring in those adjacent-to such as family, caretakers, etc. </a:t>
            </a:r>
          </a:p>
          <a:p>
            <a:endParaRPr lang="en-CA" dirty="0" smtClean="0"/>
          </a:p>
          <a:p>
            <a:r>
              <a:rPr lang="en-CA" dirty="0" smtClean="0"/>
              <a:t>Generally a reason: could be programs run</a:t>
            </a:r>
            <a:r>
              <a:rPr lang="en-CA" baseline="0" dirty="0" smtClean="0"/>
              <a:t> too late, or the bus trip is too much hassle, or someone there was a jerk and not chastised. Anything.</a:t>
            </a:r>
          </a:p>
          <a:p>
            <a:endParaRPr lang="en-CA" baseline="0" dirty="0" smtClean="0"/>
          </a:p>
          <a:p>
            <a:r>
              <a:rPr lang="en-CA" baseline="0" dirty="0" smtClean="0"/>
              <a:t>We do the work of 3-4 people every day just to live in this world, expecting us to do more without pay is </a:t>
            </a:r>
            <a:r>
              <a:rPr lang="en-CA" baseline="0" dirty="0" err="1" smtClean="0"/>
              <a:t>kindof</a:t>
            </a:r>
            <a:r>
              <a:rPr lang="en-CA" baseline="0" dirty="0" smtClean="0"/>
              <a:t> absurd.</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24</a:t>
            </a:fld>
            <a:endParaRPr lang="en-CA"/>
          </a:p>
        </p:txBody>
      </p:sp>
    </p:spTree>
    <p:extLst>
      <p:ext uri="{BB962C8B-B14F-4D97-AF65-F5344CB8AC3E}">
        <p14:creationId xmlns:p14="http://schemas.microsoft.com/office/powerpoint/2010/main" val="134409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Point person: larger organizations should have an inclusivity advisor.</a:t>
            </a:r>
          </a:p>
          <a:p>
            <a:endParaRPr lang="en-CA" dirty="0" smtClean="0"/>
          </a:p>
          <a:p>
            <a:r>
              <a:rPr lang="en-CA" dirty="0" smtClean="0"/>
              <a:t>Privilege: Just because you are marginalized doesn’t mean your privilege doesn’t affect you. I’m disabled, but I’m also a white “male.”</a:t>
            </a:r>
          </a:p>
          <a:p>
            <a:endParaRPr lang="en-CA" dirty="0" smtClean="0"/>
          </a:p>
          <a:p>
            <a:r>
              <a:rPr lang="en-CA" dirty="0" smtClean="0"/>
              <a:t>Normalize: the more often we do things, the more acceptable it becomes. But beware of giving</a:t>
            </a:r>
            <a:r>
              <a:rPr lang="en-CA" baseline="0" dirty="0" smtClean="0"/>
              <a:t> the impression people are doing work for no reason. It’s always, always more work to adapt after the fact, and that almost always puts someone in a bad situation.</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27</a:t>
            </a:fld>
            <a:endParaRPr lang="en-CA"/>
          </a:p>
        </p:txBody>
      </p:sp>
    </p:spTree>
    <p:extLst>
      <p:ext uri="{BB962C8B-B14F-4D97-AF65-F5344CB8AC3E}">
        <p14:creationId xmlns:p14="http://schemas.microsoft.com/office/powerpoint/2010/main" val="3548257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Asking questions: it’s okay if we don’t answer. Answering</a:t>
            </a:r>
            <a:r>
              <a:rPr lang="en-CA" baseline="0" dirty="0" smtClean="0"/>
              <a:t> questions is a full-time job sometimes, and </a:t>
            </a:r>
            <a:r>
              <a:rPr lang="en-CA" baseline="0" smtClean="0"/>
              <a:t>it’s frustrating.</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28</a:t>
            </a:fld>
            <a:endParaRPr lang="en-CA"/>
          </a:p>
        </p:txBody>
      </p:sp>
    </p:spTree>
    <p:extLst>
      <p:ext uri="{BB962C8B-B14F-4D97-AF65-F5344CB8AC3E}">
        <p14:creationId xmlns:p14="http://schemas.microsoft.com/office/powerpoint/2010/main" val="202662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Harmful: So many of our books on Autism</a:t>
            </a:r>
            <a:r>
              <a:rPr lang="en-CA" baseline="0" dirty="0" smtClean="0"/>
              <a:t> promote the idea that we are broken, lay blame on provably wrong factors, or promote functioning labels. Most also suggest harmful “treatments” or promote the idea we should be sterilized (To Siri with love)</a:t>
            </a:r>
          </a:p>
          <a:p>
            <a:endParaRPr lang="en-CA" baseline="0" dirty="0" smtClean="0"/>
          </a:p>
          <a:p>
            <a:r>
              <a:rPr lang="en-CA" baseline="0" dirty="0" smtClean="0"/>
              <a:t>Grants: making things accessible is grant gold.</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29</a:t>
            </a:fld>
            <a:endParaRPr lang="en-CA"/>
          </a:p>
        </p:txBody>
      </p:sp>
    </p:spTree>
    <p:extLst>
      <p:ext uri="{BB962C8B-B14F-4D97-AF65-F5344CB8AC3E}">
        <p14:creationId xmlns:p14="http://schemas.microsoft.com/office/powerpoint/2010/main" val="76495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People should be doing these things. It’s simply a “movie rating” for your page/presentation/et,</a:t>
            </a:r>
            <a:r>
              <a:rPr lang="en-CA" baseline="0" dirty="0" smtClean="0"/>
              <a:t> and gives some control back to your audience.</a:t>
            </a:r>
            <a:endParaRPr lang="en-CA" dirty="0"/>
          </a:p>
        </p:txBody>
      </p:sp>
      <p:sp>
        <p:nvSpPr>
          <p:cNvPr id="4" name="Slide Number Placeholder 3"/>
          <p:cNvSpPr>
            <a:spLocks noGrp="1"/>
          </p:cNvSpPr>
          <p:nvPr>
            <p:ph type="sldNum" sz="quarter" idx="10"/>
          </p:nvPr>
        </p:nvSpPr>
        <p:spPr/>
        <p:txBody>
          <a:bodyPr/>
          <a:lstStyle/>
          <a:p>
            <a:fld id="{CDD24CF8-29F2-4B6E-A5CA-045CDE1EBC14}" type="slidenum">
              <a:rPr lang="en-CA" smtClean="0"/>
              <a:t>2</a:t>
            </a:fld>
            <a:endParaRPr lang="en-CA" dirty="0"/>
          </a:p>
        </p:txBody>
      </p:sp>
    </p:spTree>
    <p:extLst>
      <p:ext uri="{BB962C8B-B14F-4D97-AF65-F5344CB8AC3E}">
        <p14:creationId xmlns:p14="http://schemas.microsoft.com/office/powerpoint/2010/main" val="226739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 for pity, but to give context</a:t>
            </a:r>
            <a:r>
              <a:rPr lang="en-CA" baseline="0" dirty="0" smtClean="0"/>
              <a:t> to the discussion. Talk to people in your community, I am not a wheelchair user. I can identify some issues, but it is best to consult people who have those disabilities..</a:t>
            </a:r>
          </a:p>
          <a:p>
            <a:endParaRPr lang="en-CA" baseline="0" dirty="0" smtClean="0"/>
          </a:p>
          <a:p>
            <a:r>
              <a:rPr lang="en-CA" baseline="0" dirty="0" smtClean="0"/>
              <a:t>Dyspraxia</a:t>
            </a:r>
            <a:r>
              <a:rPr lang="en-CA" baseline="0" smtClean="0"/>
              <a:t>: also </a:t>
            </a:r>
            <a:r>
              <a:rPr lang="en-CA" baseline="0" dirty="0" smtClean="0"/>
              <a:t>include executive functioning issues</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3</a:t>
            </a:fld>
            <a:endParaRPr lang="en-CA"/>
          </a:p>
        </p:txBody>
      </p:sp>
    </p:spTree>
    <p:extLst>
      <p:ext uri="{BB962C8B-B14F-4D97-AF65-F5344CB8AC3E}">
        <p14:creationId xmlns:p14="http://schemas.microsoft.com/office/powerpoint/2010/main" val="392351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Pulled from a medical</a:t>
            </a:r>
            <a:r>
              <a:rPr lang="en-CA" baseline="0" dirty="0" smtClean="0"/>
              <a:t> firm’s website. Not naming them, because </a:t>
            </a:r>
            <a:r>
              <a:rPr lang="en-CA" baseline="0" dirty="0" err="1" smtClean="0"/>
              <a:t>ew</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4</a:t>
            </a:fld>
            <a:endParaRPr lang="en-CA"/>
          </a:p>
        </p:txBody>
      </p:sp>
    </p:spTree>
    <p:extLst>
      <p:ext uri="{BB962C8B-B14F-4D97-AF65-F5344CB8AC3E}">
        <p14:creationId xmlns:p14="http://schemas.microsoft.com/office/powerpoint/2010/main" val="197757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5</a:t>
            </a:fld>
            <a:endParaRPr lang="en-CA"/>
          </a:p>
        </p:txBody>
      </p:sp>
    </p:spTree>
    <p:extLst>
      <p:ext uri="{BB962C8B-B14F-4D97-AF65-F5344CB8AC3E}">
        <p14:creationId xmlns:p14="http://schemas.microsoft.com/office/powerpoint/2010/main" val="139116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AB Parents who let their children die are making $2500+ per appearance</a:t>
            </a:r>
            <a:r>
              <a:rPr lang="en-CA" baseline="0" dirty="0" smtClean="0"/>
              <a:t> at anti-vax events. ID people are 3-7 times more likely to be abused sexually or otherwise.</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10</a:t>
            </a:fld>
            <a:endParaRPr lang="en-CA"/>
          </a:p>
        </p:txBody>
      </p:sp>
    </p:spTree>
    <p:extLst>
      <p:ext uri="{BB962C8B-B14F-4D97-AF65-F5344CB8AC3E}">
        <p14:creationId xmlns:p14="http://schemas.microsoft.com/office/powerpoint/2010/main" val="171996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Weakness/difficult: How many people avoid mobility</a:t>
            </a:r>
            <a:r>
              <a:rPr lang="en-CA" baseline="0" dirty="0" smtClean="0"/>
              <a:t> aids</a:t>
            </a:r>
            <a:r>
              <a:rPr lang="en-CA" dirty="0" smtClean="0"/>
              <a:t> and similar when it would simplify their lives?</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11</a:t>
            </a:fld>
            <a:endParaRPr lang="en-CA"/>
          </a:p>
        </p:txBody>
      </p:sp>
    </p:spTree>
    <p:extLst>
      <p:ext uri="{BB962C8B-B14F-4D97-AF65-F5344CB8AC3E}">
        <p14:creationId xmlns:p14="http://schemas.microsoft.com/office/powerpoint/2010/main" val="17675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Glasses: The disabling happens when something necessary breaks or costs too much.</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14</a:t>
            </a:fld>
            <a:endParaRPr lang="en-CA"/>
          </a:p>
        </p:txBody>
      </p:sp>
    </p:spTree>
    <p:extLst>
      <p:ext uri="{BB962C8B-B14F-4D97-AF65-F5344CB8AC3E}">
        <p14:creationId xmlns:p14="http://schemas.microsoft.com/office/powerpoint/2010/main" val="317848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Everything we “know:” We’ve been taught and absorbed biased information since birth. Yoda/unlearn.</a:t>
            </a:r>
          </a:p>
          <a:p>
            <a:endParaRPr lang="en-CA" dirty="0" smtClean="0"/>
          </a:p>
          <a:p>
            <a:r>
              <a:rPr lang="en-CA" dirty="0" smtClean="0"/>
              <a:t>Disability: not constant </a:t>
            </a:r>
            <a:r>
              <a:rPr lang="en-CA" dirty="0" smtClean="0"/>
              <a:t>(just because</a:t>
            </a:r>
            <a:r>
              <a:rPr lang="en-CA" baseline="0" dirty="0" smtClean="0"/>
              <a:t> you can </a:t>
            </a:r>
            <a:r>
              <a:rPr lang="en-CA" dirty="0" smtClean="0"/>
              <a:t>lift </a:t>
            </a:r>
            <a:r>
              <a:rPr lang="en-CA" dirty="0" smtClean="0"/>
              <a:t>50 </a:t>
            </a:r>
            <a:r>
              <a:rPr lang="en-CA" dirty="0" smtClean="0"/>
              <a:t>pounds doesn’t mean you can hold it </a:t>
            </a:r>
            <a:r>
              <a:rPr lang="en-CA" dirty="0" smtClean="0"/>
              <a:t>forever)</a:t>
            </a:r>
          </a:p>
          <a:p>
            <a:endParaRPr lang="en-CA" dirty="0" smtClean="0"/>
          </a:p>
          <a:p>
            <a:r>
              <a:rPr lang="en-CA" dirty="0" smtClean="0"/>
              <a:t>Intersection:</a:t>
            </a:r>
            <a:r>
              <a:rPr lang="en-CA" baseline="0" dirty="0" smtClean="0"/>
              <a:t> 20% of North Americans are disabled, 100% will be. (Temporarily </a:t>
            </a:r>
            <a:r>
              <a:rPr lang="en-CA" baseline="0" dirty="0" smtClean="0"/>
              <a:t>Abled</a:t>
            </a:r>
            <a:r>
              <a:rPr lang="en-CA" baseline="0" dirty="0" smtClean="0"/>
              <a:t>) It literally crosses all boundaries. Society is built on the assumption that temporary ability is permanent.</a:t>
            </a:r>
            <a:endParaRPr lang="en-CA" dirty="0"/>
          </a:p>
        </p:txBody>
      </p:sp>
      <p:sp>
        <p:nvSpPr>
          <p:cNvPr id="4" name="Slide Number Placeholder 3"/>
          <p:cNvSpPr>
            <a:spLocks noGrp="1"/>
          </p:cNvSpPr>
          <p:nvPr>
            <p:ph type="sldNum" sz="quarter" idx="10"/>
          </p:nvPr>
        </p:nvSpPr>
        <p:spPr/>
        <p:txBody>
          <a:bodyPr/>
          <a:lstStyle/>
          <a:p>
            <a:fld id="{C10C6751-2ABF-4133-81EC-55BC6E75F8BB}" type="slidenum">
              <a:rPr lang="en-CA" smtClean="0"/>
              <a:t>15</a:t>
            </a:fld>
            <a:endParaRPr lang="en-CA"/>
          </a:p>
        </p:txBody>
      </p:sp>
    </p:spTree>
    <p:extLst>
      <p:ext uri="{BB962C8B-B14F-4D97-AF65-F5344CB8AC3E}">
        <p14:creationId xmlns:p14="http://schemas.microsoft.com/office/powerpoint/2010/main" val="185035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davehingsburger.blogspot.ca/2009/02/from-pink-to-black-exclusion-and-death.html"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buckmaster@chinookarch.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theautistech@gmail.com" TargetMode="External"/><Relationship Id="rId4" Type="http://schemas.openxmlformats.org/officeDocument/2006/relationships/hyperlink" Target="https://twitter.com/theAutistech"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autisticadvocacy.org/" TargetMode="External"/><Relationship Id="rId3" Type="http://schemas.openxmlformats.org/officeDocument/2006/relationships/hyperlink" Target="https://www.xojane.com/issues/i-am-not-a-person-with-a-disability-i-am-a-disabled-person" TargetMode="External"/><Relationship Id="rId7" Type="http://schemas.openxmlformats.org/officeDocument/2006/relationships/hyperlink" Target="https://autismwomensnetwork.org/" TargetMode="External"/><Relationship Id="rId2" Type="http://schemas.openxmlformats.org/officeDocument/2006/relationships/hyperlink" Target="http://www.autistichoya.com/p/ableist-words-and-terms-to-avoid.html" TargetMode="External"/><Relationship Id="rId1" Type="http://schemas.openxmlformats.org/officeDocument/2006/relationships/slideLayout" Target="../slideLayouts/slideLayout4.xml"/><Relationship Id="rId6" Type="http://schemas.openxmlformats.org/officeDocument/2006/relationships/hyperlink" Target="https://crippledscholar.com/" TargetMode="External"/><Relationship Id="rId5" Type="http://schemas.openxmlformats.org/officeDocument/2006/relationships/hyperlink" Target="https://en.wikipedia.org/wiki/Inspiration_porn" TargetMode="External"/><Relationship Id="rId4" Type="http://schemas.openxmlformats.org/officeDocument/2006/relationships/hyperlink" Target="https://butyoudontlooksick.com/articles/written-by-christine/the-spoon-theory/" TargetMode="External"/><Relationship Id="rId9" Type="http://schemas.openxmlformats.org/officeDocument/2006/relationships/hyperlink" Target="http://adapt.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pulse/early-chequered-history-iq-keith-mcnulty/"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Disable is a Verb</a:t>
            </a:r>
            <a:endParaRPr lang="en-CA" dirty="0"/>
          </a:p>
        </p:txBody>
      </p:sp>
      <p:sp>
        <p:nvSpPr>
          <p:cNvPr id="3" name="Subtitle 2"/>
          <p:cNvSpPr>
            <a:spLocks noGrp="1"/>
          </p:cNvSpPr>
          <p:nvPr>
            <p:ph type="subTitle" idx="1"/>
          </p:nvPr>
        </p:nvSpPr>
        <p:spPr/>
        <p:txBody>
          <a:bodyPr/>
          <a:lstStyle/>
          <a:p>
            <a:r>
              <a:rPr lang="en-CA" dirty="0" smtClean="0"/>
              <a:t>Using the Social Model of Disability to Improve Library Service</a:t>
            </a:r>
            <a:endParaRPr lang="en-CA" dirty="0"/>
          </a:p>
        </p:txBody>
      </p:sp>
      <p:sp>
        <p:nvSpPr>
          <p:cNvPr id="4" name="TextBox 3"/>
          <p:cNvSpPr txBox="1"/>
          <p:nvPr/>
        </p:nvSpPr>
        <p:spPr>
          <a:xfrm>
            <a:off x="6517177" y="5638800"/>
            <a:ext cx="3463435" cy="369332"/>
          </a:xfrm>
          <a:prstGeom prst="rect">
            <a:avLst/>
          </a:prstGeom>
          <a:noFill/>
        </p:spPr>
        <p:txBody>
          <a:bodyPr wrap="square" rtlCol="0">
            <a:spAutoFit/>
          </a:bodyPr>
          <a:lstStyle/>
          <a:p>
            <a:r>
              <a:rPr lang="en-CA" dirty="0" smtClean="0"/>
              <a:t>John Buckmaster </a:t>
            </a:r>
            <a:r>
              <a:rPr lang="en-CA" smtClean="0"/>
              <a:t>– ALC </a:t>
            </a:r>
            <a:r>
              <a:rPr lang="en-CA" dirty="0" smtClean="0"/>
              <a:t>2018</a:t>
            </a:r>
            <a:endParaRPr lang="en-CA" dirty="0"/>
          </a:p>
        </p:txBody>
      </p:sp>
    </p:spTree>
    <p:extLst>
      <p:ext uri="{BB962C8B-B14F-4D97-AF65-F5344CB8AC3E}">
        <p14:creationId xmlns:p14="http://schemas.microsoft.com/office/powerpoint/2010/main" val="182376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19377"/>
          </a:xfrm>
        </p:spPr>
        <p:txBody>
          <a:bodyPr/>
          <a:lstStyle/>
          <a:p>
            <a:r>
              <a:rPr lang="en-CA" sz="4400" dirty="0" smtClean="0"/>
              <a:t>Ableism never fell out of favour:</a:t>
            </a:r>
            <a:endParaRPr lang="en-CA" sz="4400" dirty="0"/>
          </a:p>
        </p:txBody>
      </p:sp>
      <p:sp>
        <p:nvSpPr>
          <p:cNvPr id="3" name="Content Placeholder 2"/>
          <p:cNvSpPr>
            <a:spLocks noGrp="1"/>
          </p:cNvSpPr>
          <p:nvPr>
            <p:ph idx="1"/>
          </p:nvPr>
        </p:nvSpPr>
        <p:spPr>
          <a:xfrm>
            <a:off x="1103312" y="1479665"/>
            <a:ext cx="8946541" cy="4768734"/>
          </a:xfrm>
        </p:spPr>
        <p:txBody>
          <a:bodyPr>
            <a:normAutofit fontScale="92500" lnSpcReduction="10000"/>
          </a:bodyPr>
          <a:lstStyle/>
          <a:p>
            <a:r>
              <a:rPr lang="en-CA" dirty="0" smtClean="0"/>
              <a:t>10-20,000 disabled persons (mostly children) turned in by their families and then tortured and murdered as part of Aktion T4. This led directly to the Gas Chambers</a:t>
            </a:r>
            <a:r>
              <a:rPr lang="en-CA" dirty="0"/>
              <a:t> </a:t>
            </a:r>
            <a:r>
              <a:rPr lang="en-CA" dirty="0" smtClean="0"/>
              <a:t>and the ability to enact “the final solution.”</a:t>
            </a:r>
          </a:p>
          <a:p>
            <a:r>
              <a:rPr lang="en-CA" dirty="0" smtClean="0"/>
              <a:t>275,000 disabled persons killed in the German Concentration Camps.</a:t>
            </a:r>
          </a:p>
          <a:p>
            <a:r>
              <a:rPr lang="en-CA" dirty="0" smtClean="0"/>
              <a:t>Sterilizations </a:t>
            </a:r>
            <a:r>
              <a:rPr lang="en-CA" dirty="0"/>
              <a:t>of intellectually disabled </a:t>
            </a:r>
            <a:r>
              <a:rPr lang="en-CA" dirty="0" smtClean="0"/>
              <a:t>persons continued </a:t>
            </a:r>
            <a:r>
              <a:rPr lang="en-CA" dirty="0"/>
              <a:t>until 1971 in </a:t>
            </a:r>
            <a:r>
              <a:rPr lang="en-CA" dirty="0" smtClean="0"/>
              <a:t>AB, and they are still institutionalized.</a:t>
            </a:r>
          </a:p>
          <a:p>
            <a:r>
              <a:rPr lang="en-CA" dirty="0" smtClean="0"/>
              <a:t>Doctors in Canada are telling parents of intellectually disabled minors that they should be Euthanized under the “right to die” legislation.</a:t>
            </a:r>
          </a:p>
          <a:p>
            <a:r>
              <a:rPr lang="en-CA" dirty="0" smtClean="0"/>
              <a:t>Children in AB have died because parents are afraid of children becoming Autistic through vaccinations. (This is literally impossible, BTW).</a:t>
            </a:r>
          </a:p>
          <a:p>
            <a:r>
              <a:rPr lang="en-CA" dirty="0"/>
              <a:t>Abuse of Autistics is funded by many health plans as “treatment.”</a:t>
            </a:r>
          </a:p>
          <a:p>
            <a:r>
              <a:rPr lang="en-CA" dirty="0" smtClean="0"/>
              <a:t>Each year, countless assaults and murders are perpetrated against disabled people</a:t>
            </a:r>
            <a:r>
              <a:rPr lang="en-CA" dirty="0"/>
              <a:t>.</a:t>
            </a:r>
            <a:r>
              <a:rPr lang="en-CA" dirty="0" smtClean="0"/>
              <a:t> Offenders are given slaps on the wrist, and often make money/gain fame because of it.</a:t>
            </a:r>
            <a:endParaRPr lang="en-CA" dirty="0"/>
          </a:p>
          <a:p>
            <a:endParaRPr lang="en-CA" dirty="0" smtClean="0"/>
          </a:p>
          <a:p>
            <a:endParaRPr lang="en-CA" dirty="0" smtClean="0"/>
          </a:p>
        </p:txBody>
      </p:sp>
    </p:spTree>
    <p:extLst>
      <p:ext uri="{BB962C8B-B14F-4D97-AF65-F5344CB8AC3E}">
        <p14:creationId xmlns:p14="http://schemas.microsoft.com/office/powerpoint/2010/main" val="298560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0446"/>
          </a:xfrm>
        </p:spPr>
        <p:txBody>
          <a:bodyPr/>
          <a:lstStyle/>
          <a:p>
            <a:r>
              <a:rPr lang="en-CA" dirty="0" smtClean="0"/>
              <a:t>But Ableism affects </a:t>
            </a:r>
            <a:r>
              <a:rPr lang="en-CA" b="1" dirty="0" smtClean="0"/>
              <a:t>everyone:</a:t>
            </a:r>
            <a:endParaRPr lang="en-CA" b="1" dirty="0"/>
          </a:p>
        </p:txBody>
      </p:sp>
      <p:sp>
        <p:nvSpPr>
          <p:cNvPr id="3" name="Content Placeholder 2"/>
          <p:cNvSpPr>
            <a:spLocks noGrp="1"/>
          </p:cNvSpPr>
          <p:nvPr>
            <p:ph idx="1"/>
          </p:nvPr>
        </p:nvSpPr>
        <p:spPr>
          <a:xfrm>
            <a:off x="1103312" y="1720736"/>
            <a:ext cx="8946541" cy="4527664"/>
          </a:xfrm>
        </p:spPr>
        <p:txBody>
          <a:bodyPr>
            <a:normAutofit/>
          </a:bodyPr>
          <a:lstStyle/>
          <a:p>
            <a:r>
              <a:rPr lang="en-CA" dirty="0" smtClean="0"/>
              <a:t>What lengths do we go to in order seem more intelligent? To not show “weakness</a:t>
            </a:r>
            <a:r>
              <a:rPr lang="en-CA" dirty="0"/>
              <a:t>?” How do we feel when someone calls us an “idiot</a:t>
            </a:r>
            <a:r>
              <a:rPr lang="en-CA" dirty="0" smtClean="0"/>
              <a:t>?”</a:t>
            </a:r>
          </a:p>
          <a:p>
            <a:r>
              <a:rPr lang="en-CA" dirty="0" smtClean="0"/>
              <a:t>How often do we make things more difficult for ourselves and others, or dismiss actual needs because of that?</a:t>
            </a:r>
          </a:p>
          <a:p>
            <a:r>
              <a:rPr lang="en-CA" dirty="0"/>
              <a:t>Why do we repeatedly dismiss actions we don’t agree with as being mental illness?</a:t>
            </a:r>
          </a:p>
          <a:p>
            <a:r>
              <a:rPr lang="en-CA" dirty="0" smtClean="0"/>
              <a:t>How many of our negative words are about disability? Stupid, Crippled, Crazy, Retarded, Insane, Dumb, </a:t>
            </a:r>
            <a:r>
              <a:rPr lang="en-CA" dirty="0" err="1" smtClean="0"/>
              <a:t>etc</a:t>
            </a:r>
            <a:r>
              <a:rPr lang="en-CA" dirty="0" smtClean="0"/>
              <a:t>?</a:t>
            </a:r>
          </a:p>
          <a:p>
            <a:r>
              <a:rPr lang="en-CA" dirty="0" smtClean="0"/>
              <a:t>How often do we assume something is inherently wrong with someone who is disabled, or that it’s their fault somehow?</a:t>
            </a:r>
          </a:p>
          <a:p>
            <a:r>
              <a:rPr lang="en-CA" dirty="0" smtClean="0"/>
              <a:t>How often do we exclude disabled people without realizing it?</a:t>
            </a:r>
          </a:p>
          <a:p>
            <a:endParaRPr lang="en-CA" dirty="0" smtClean="0"/>
          </a:p>
          <a:p>
            <a:endParaRPr lang="en-CA" dirty="0"/>
          </a:p>
        </p:txBody>
      </p:sp>
    </p:spTree>
    <p:extLst>
      <p:ext uri="{BB962C8B-B14F-4D97-AF65-F5344CB8AC3E}">
        <p14:creationId xmlns:p14="http://schemas.microsoft.com/office/powerpoint/2010/main" val="2037288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we change this?</a:t>
            </a:r>
            <a:endParaRPr lang="en-CA" dirty="0"/>
          </a:p>
        </p:txBody>
      </p:sp>
      <p:sp>
        <p:nvSpPr>
          <p:cNvPr id="3" name="Text Placeholder 2"/>
          <p:cNvSpPr>
            <a:spLocks noGrp="1"/>
          </p:cNvSpPr>
          <p:nvPr>
            <p:ph type="body" idx="1"/>
          </p:nvPr>
        </p:nvSpPr>
        <p:spPr/>
        <p:txBody>
          <a:bodyPr/>
          <a:lstStyle/>
          <a:p>
            <a:r>
              <a:rPr lang="en-CA" dirty="0" smtClean="0"/>
              <a:t>An Action plan for what you </a:t>
            </a:r>
            <a:r>
              <a:rPr lang="en-CA" b="1" dirty="0" smtClean="0"/>
              <a:t>can </a:t>
            </a:r>
            <a:r>
              <a:rPr lang="en-CA" dirty="0" smtClean="0"/>
              <a:t>do.</a:t>
            </a:r>
            <a:endParaRPr lang="en-CA" dirty="0"/>
          </a:p>
        </p:txBody>
      </p:sp>
    </p:spTree>
    <p:extLst>
      <p:ext uri="{BB962C8B-B14F-4D97-AF65-F5344CB8AC3E}">
        <p14:creationId xmlns:p14="http://schemas.microsoft.com/office/powerpoint/2010/main" val="1822427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Step 1: Reframing </a:t>
            </a:r>
            <a:r>
              <a:rPr lang="en-CA" dirty="0" smtClean="0"/>
              <a:t>our Perspectives</a:t>
            </a:r>
            <a:endParaRPr lang="en-CA" dirty="0"/>
          </a:p>
        </p:txBody>
      </p:sp>
      <p:sp>
        <p:nvSpPr>
          <p:cNvPr id="3" name="Text Placeholder 2"/>
          <p:cNvSpPr>
            <a:spLocks noGrp="1"/>
          </p:cNvSpPr>
          <p:nvPr>
            <p:ph type="body" idx="1"/>
          </p:nvPr>
        </p:nvSpPr>
        <p:spPr/>
        <p:txBody>
          <a:bodyPr/>
          <a:lstStyle/>
          <a:p>
            <a:r>
              <a:rPr lang="en-CA" dirty="0" smtClean="0"/>
              <a:t>Understanding the Social model of Disability</a:t>
            </a:r>
            <a:endParaRPr lang="en-CA" dirty="0"/>
          </a:p>
        </p:txBody>
      </p:sp>
    </p:spTree>
    <p:extLst>
      <p:ext uri="{BB962C8B-B14F-4D97-AF65-F5344CB8AC3E}">
        <p14:creationId xmlns:p14="http://schemas.microsoft.com/office/powerpoint/2010/main" val="1402899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Social Model of Disability:</a:t>
            </a:r>
            <a:endParaRPr lang="en-CA" dirty="0"/>
          </a:p>
        </p:txBody>
      </p:sp>
      <p:sp>
        <p:nvSpPr>
          <p:cNvPr id="3" name="Content Placeholder 2"/>
          <p:cNvSpPr>
            <a:spLocks noGrp="1"/>
          </p:cNvSpPr>
          <p:nvPr>
            <p:ph idx="1"/>
          </p:nvPr>
        </p:nvSpPr>
        <p:spPr/>
        <p:txBody>
          <a:bodyPr>
            <a:normAutofit/>
          </a:bodyPr>
          <a:lstStyle/>
          <a:p>
            <a:r>
              <a:rPr lang="en-CA" dirty="0" smtClean="0"/>
              <a:t>Basic concept is people don’t “have disabilities,” they’ve “been disabled.”</a:t>
            </a:r>
          </a:p>
          <a:p>
            <a:r>
              <a:rPr lang="en-CA" dirty="0"/>
              <a:t>If you don’t want your Wi-Fi on, or your car alarm going… You disable them. And if you don’t want someone to function in society... You disable them.</a:t>
            </a:r>
          </a:p>
          <a:p>
            <a:r>
              <a:rPr lang="en-CA" dirty="0"/>
              <a:t>Common example: Are we disabled because we wear corrective eyewear, or when we can’t? </a:t>
            </a:r>
          </a:p>
          <a:p>
            <a:r>
              <a:rPr lang="en-CA" dirty="0" smtClean="0"/>
              <a:t>Would </a:t>
            </a:r>
            <a:r>
              <a:rPr lang="en-CA" dirty="0"/>
              <a:t>you build a road made of boulders and then claim it’s a car’s fault for not being able to drive along it</a:t>
            </a:r>
            <a:r>
              <a:rPr lang="en-CA" dirty="0" smtClean="0"/>
              <a:t>?</a:t>
            </a:r>
          </a:p>
          <a:p>
            <a:r>
              <a:rPr lang="en-CA" dirty="0"/>
              <a:t>Is a person in a wheelchair disabled because of the wheelchair, or because we as a society don’t build things they can use?</a:t>
            </a:r>
          </a:p>
          <a:p>
            <a:pPr marL="0" indent="0">
              <a:buNone/>
            </a:pPr>
            <a:endParaRPr lang="en-CA" dirty="0" smtClean="0"/>
          </a:p>
        </p:txBody>
      </p:sp>
    </p:spTree>
    <p:extLst>
      <p:ext uri="{BB962C8B-B14F-4D97-AF65-F5344CB8AC3E}">
        <p14:creationId xmlns:p14="http://schemas.microsoft.com/office/powerpoint/2010/main" val="275139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Reframing your mindset:</a:t>
            </a:r>
            <a:endParaRPr lang="en-CA" dirty="0"/>
          </a:p>
        </p:txBody>
      </p:sp>
      <p:sp>
        <p:nvSpPr>
          <p:cNvPr id="3" name="Content Placeholder 2"/>
          <p:cNvSpPr>
            <a:spLocks noGrp="1"/>
          </p:cNvSpPr>
          <p:nvPr>
            <p:ph idx="1"/>
          </p:nvPr>
        </p:nvSpPr>
        <p:spPr/>
        <p:txBody>
          <a:bodyPr>
            <a:normAutofit/>
          </a:bodyPr>
          <a:lstStyle/>
          <a:p>
            <a:r>
              <a:rPr lang="en-CA" dirty="0" smtClean="0"/>
              <a:t>Almost everything we “know” about disability is wrong, and contrary to most evidence.</a:t>
            </a:r>
          </a:p>
          <a:p>
            <a:r>
              <a:rPr lang="en-CA" dirty="0" smtClean="0"/>
              <a:t>Disability is an Intersection.</a:t>
            </a:r>
          </a:p>
          <a:p>
            <a:r>
              <a:rPr lang="en-CA" dirty="0" smtClean="0"/>
              <a:t>Most of the time, the issue is our mindset, or something we can fix</a:t>
            </a:r>
            <a:r>
              <a:rPr lang="en-CA" dirty="0"/>
              <a:t>. When called out on </a:t>
            </a:r>
            <a:r>
              <a:rPr lang="en-CA" dirty="0" smtClean="0"/>
              <a:t>behaviour: </a:t>
            </a:r>
            <a:r>
              <a:rPr lang="en-CA" b="1" dirty="0"/>
              <a:t>acknowledge, </a:t>
            </a:r>
            <a:r>
              <a:rPr lang="en-CA" b="1" dirty="0" smtClean="0"/>
              <a:t>LISTEN, and </a:t>
            </a:r>
            <a:r>
              <a:rPr lang="en-CA" b="1" dirty="0"/>
              <a:t>do better</a:t>
            </a:r>
            <a:r>
              <a:rPr lang="en-CA" b="1" dirty="0" smtClean="0"/>
              <a:t>.</a:t>
            </a:r>
          </a:p>
          <a:p>
            <a:r>
              <a:rPr lang="en-CA" dirty="0" smtClean="0"/>
              <a:t>Think</a:t>
            </a:r>
            <a:r>
              <a:rPr lang="en-CA" dirty="0"/>
              <a:t>: “what </a:t>
            </a:r>
            <a:r>
              <a:rPr lang="en-CA" dirty="0" smtClean="0"/>
              <a:t>are we doing that is disabling them?” </a:t>
            </a:r>
            <a:r>
              <a:rPr lang="en-CA" dirty="0"/>
              <a:t>rather than “what’s wrong with them?’</a:t>
            </a:r>
          </a:p>
          <a:p>
            <a:r>
              <a:rPr lang="en-CA" dirty="0" smtClean="0"/>
              <a:t>Presume Competence. People will let you know when you need help, either verbally, visually, or by action.</a:t>
            </a:r>
          </a:p>
          <a:p>
            <a:r>
              <a:rPr lang="en-CA" dirty="0" smtClean="0"/>
              <a:t>Treat people with dignity.</a:t>
            </a:r>
          </a:p>
          <a:p>
            <a:pPr marL="0" indent="0">
              <a:buNone/>
            </a:pPr>
            <a:endParaRPr lang="en-CA" dirty="0"/>
          </a:p>
          <a:p>
            <a:endParaRPr lang="en-CA" dirty="0" smtClean="0"/>
          </a:p>
          <a:p>
            <a:endParaRPr lang="en-CA" dirty="0"/>
          </a:p>
        </p:txBody>
      </p:sp>
    </p:spTree>
    <p:extLst>
      <p:ext uri="{BB962C8B-B14F-4D97-AF65-F5344CB8AC3E}">
        <p14:creationId xmlns:p14="http://schemas.microsoft.com/office/powerpoint/2010/main" val="3853845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2: Changing our Language</a:t>
            </a:r>
            <a:endParaRPr lang="en-CA" dirty="0"/>
          </a:p>
        </p:txBody>
      </p:sp>
      <p:sp>
        <p:nvSpPr>
          <p:cNvPr id="3" name="Text Placeholder 2"/>
          <p:cNvSpPr>
            <a:spLocks noGrp="1"/>
          </p:cNvSpPr>
          <p:nvPr>
            <p:ph type="body" idx="1"/>
          </p:nvPr>
        </p:nvSpPr>
        <p:spPr/>
        <p:txBody>
          <a:bodyPr/>
          <a:lstStyle/>
          <a:p>
            <a:r>
              <a:rPr lang="en-CA" dirty="0" smtClean="0"/>
              <a:t>Language is how we take thoughts and make them real.</a:t>
            </a:r>
          </a:p>
          <a:p>
            <a:r>
              <a:rPr lang="en-CA" dirty="0" smtClean="0"/>
              <a:t>Changing language changes our thinking.</a:t>
            </a:r>
          </a:p>
        </p:txBody>
      </p:sp>
    </p:spTree>
    <p:extLst>
      <p:ext uri="{BB962C8B-B14F-4D97-AF65-F5344CB8AC3E}">
        <p14:creationId xmlns:p14="http://schemas.microsoft.com/office/powerpoint/2010/main" val="1875615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Language Matters:</a:t>
            </a:r>
            <a:endParaRPr lang="en-CA" dirty="0"/>
          </a:p>
        </p:txBody>
      </p:sp>
      <p:sp>
        <p:nvSpPr>
          <p:cNvPr id="3" name="Content Placeholder 2"/>
          <p:cNvSpPr>
            <a:spLocks noGrp="1"/>
          </p:cNvSpPr>
          <p:nvPr>
            <p:ph idx="1"/>
          </p:nvPr>
        </p:nvSpPr>
        <p:spPr/>
        <p:txBody>
          <a:bodyPr/>
          <a:lstStyle/>
          <a:p>
            <a:r>
              <a:rPr lang="en-CA" dirty="0" smtClean="0"/>
              <a:t>Changing language changes how we see and react to things.</a:t>
            </a:r>
          </a:p>
          <a:p>
            <a:pPr lvl="1"/>
            <a:r>
              <a:rPr lang="en-CA" dirty="0" smtClean="0"/>
              <a:t>Example: “Alt-right” was a deliberate rebranding by “upscale” White Nationalists and Neo-Nazis. How many people do we know who accept “alt-right” ideology, but don’t call themselves Nazis?</a:t>
            </a:r>
          </a:p>
          <a:p>
            <a:r>
              <a:rPr lang="en-CA" dirty="0"/>
              <a:t>Many words we use on a daily basis are </a:t>
            </a:r>
            <a:r>
              <a:rPr lang="en-CA" dirty="0" smtClean="0"/>
              <a:t>derogatory or discriminatory, </a:t>
            </a:r>
            <a:r>
              <a:rPr lang="en-CA" dirty="0"/>
              <a:t>and affect the way we think</a:t>
            </a:r>
            <a:r>
              <a:rPr lang="en-CA" dirty="0" smtClean="0"/>
              <a:t>.</a:t>
            </a:r>
          </a:p>
          <a:p>
            <a:r>
              <a:rPr lang="en-CA" dirty="0" smtClean="0"/>
              <a:t>These words have always been discriminatory or derogatory. Marginalized groups now have the ability to get their message out, unlike before, when it was easier to silence them.</a:t>
            </a:r>
          </a:p>
          <a:p>
            <a:endParaRPr lang="en-CA" dirty="0" smtClean="0"/>
          </a:p>
        </p:txBody>
      </p:sp>
    </p:spTree>
    <p:extLst>
      <p:ext uri="{BB962C8B-B14F-4D97-AF65-F5344CB8AC3E}">
        <p14:creationId xmlns:p14="http://schemas.microsoft.com/office/powerpoint/2010/main" val="1482743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 it has real consequences:</a:t>
            </a:r>
            <a:endParaRPr lang="en-CA" dirty="0"/>
          </a:p>
        </p:txBody>
      </p:sp>
      <p:pic>
        <p:nvPicPr>
          <p:cNvPr id="5" name="Content Placeholder 4"/>
          <p:cNvPicPr>
            <a:picLocks noGrp="1" noChangeAspect="1"/>
          </p:cNvPicPr>
          <p:nvPr>
            <p:ph sz="half" idx="1"/>
          </p:nvPr>
        </p:nvPicPr>
        <p:blipFill>
          <a:blip r:embed="rId3"/>
          <a:stretch>
            <a:fillRect/>
          </a:stretch>
        </p:blipFill>
        <p:spPr>
          <a:xfrm>
            <a:off x="339671" y="2056092"/>
            <a:ext cx="5159429" cy="3662627"/>
          </a:xfrm>
          <a:prstGeom prst="rect">
            <a:avLst/>
          </a:prstGeom>
        </p:spPr>
      </p:pic>
      <p:pic>
        <p:nvPicPr>
          <p:cNvPr id="6" name="Content Placeholder 5"/>
          <p:cNvPicPr>
            <a:picLocks noGrp="1" noChangeAspect="1"/>
          </p:cNvPicPr>
          <p:nvPr>
            <p:ph sz="half" idx="2"/>
          </p:nvPr>
        </p:nvPicPr>
        <p:blipFill>
          <a:blip r:embed="rId4"/>
          <a:stretch>
            <a:fillRect/>
          </a:stretch>
        </p:blipFill>
        <p:spPr>
          <a:xfrm>
            <a:off x="5654674" y="2056092"/>
            <a:ext cx="5430069" cy="3527981"/>
          </a:xfrm>
          <a:prstGeom prst="rect">
            <a:avLst/>
          </a:prstGeom>
        </p:spPr>
      </p:pic>
      <p:sp>
        <p:nvSpPr>
          <p:cNvPr id="7" name="TextBox 6"/>
          <p:cNvSpPr txBox="1"/>
          <p:nvPr/>
        </p:nvSpPr>
        <p:spPr>
          <a:xfrm>
            <a:off x="339671" y="5718719"/>
            <a:ext cx="5159429" cy="646331"/>
          </a:xfrm>
          <a:prstGeom prst="rect">
            <a:avLst/>
          </a:prstGeom>
          <a:noFill/>
        </p:spPr>
        <p:txBody>
          <a:bodyPr wrap="square" rtlCol="0">
            <a:spAutoFit/>
          </a:bodyPr>
          <a:lstStyle/>
          <a:p>
            <a:r>
              <a:rPr lang="en-CA" sz="1200" dirty="0"/>
              <a:t>Photo from</a:t>
            </a:r>
            <a:r>
              <a:rPr lang="en-CA" sz="1200" dirty="0" smtClean="0"/>
              <a:t>:</a:t>
            </a:r>
          </a:p>
          <a:p>
            <a:r>
              <a:rPr lang="en-CA" sz="1200" dirty="0" smtClean="0">
                <a:hlinkClick r:id="rId5"/>
              </a:rPr>
              <a:t>http</a:t>
            </a:r>
            <a:r>
              <a:rPr lang="en-CA" sz="1200" dirty="0">
                <a:hlinkClick r:id="rId5"/>
              </a:rPr>
              <a:t>://</a:t>
            </a:r>
            <a:r>
              <a:rPr lang="en-CA" sz="1200" dirty="0" smtClean="0">
                <a:hlinkClick r:id="rId5"/>
              </a:rPr>
              <a:t>davehingsburger.blogspot.ca/2009/02/from-pink-to-black-exclusion-and-death.html</a:t>
            </a:r>
            <a:endParaRPr lang="en-CA" sz="1200" dirty="0"/>
          </a:p>
        </p:txBody>
      </p:sp>
    </p:spTree>
    <p:extLst>
      <p:ext uri="{BB962C8B-B14F-4D97-AF65-F5344CB8AC3E}">
        <p14:creationId xmlns:p14="http://schemas.microsoft.com/office/powerpoint/2010/main" val="3513701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speaking and writing:</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Pay attention to your own language. Understand what you’re actually saying, and correct when you notice.</a:t>
            </a:r>
          </a:p>
          <a:p>
            <a:r>
              <a:rPr lang="en-CA" dirty="0" smtClean="0"/>
              <a:t>Don’t actively correct others unless you’re in an appropriate situation. Respond with correct words, instead. </a:t>
            </a:r>
          </a:p>
          <a:p>
            <a:r>
              <a:rPr lang="en-CA" dirty="0" smtClean="0"/>
              <a:t>Respect the identities and descriptions marginalized people use for themselves.</a:t>
            </a:r>
          </a:p>
          <a:p>
            <a:r>
              <a:rPr lang="en-CA" dirty="0" smtClean="0"/>
              <a:t>Avoid “blaming,” put the onus on the acting person/organization instead.</a:t>
            </a:r>
          </a:p>
          <a:p>
            <a:r>
              <a:rPr lang="en-CA" dirty="0" smtClean="0"/>
              <a:t>Presume Competence. “Dumbing down” insults everyone involved. Not only is the term Ableist, doing so erects barriers and actively disables people.</a:t>
            </a:r>
          </a:p>
          <a:p>
            <a:r>
              <a:rPr lang="en-CA" dirty="0" smtClean="0"/>
              <a:t>Remember that Language is not the only way to communicate.</a:t>
            </a:r>
          </a:p>
        </p:txBody>
      </p:sp>
    </p:spTree>
    <p:extLst>
      <p:ext uri="{BB962C8B-B14F-4D97-AF65-F5344CB8AC3E}">
        <p14:creationId xmlns:p14="http://schemas.microsoft.com/office/powerpoint/2010/main" val="398757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CONTENT/TRIGGER </a:t>
            </a:r>
            <a:r>
              <a:rPr lang="en-CA" dirty="0" smtClean="0"/>
              <a:t>WARNING:</a:t>
            </a:r>
            <a:endParaRPr lang="en-CA" dirty="0"/>
          </a:p>
        </p:txBody>
      </p:sp>
      <p:sp>
        <p:nvSpPr>
          <p:cNvPr id="3" name="Content Placeholder 2"/>
          <p:cNvSpPr>
            <a:spLocks noGrp="1"/>
          </p:cNvSpPr>
          <p:nvPr>
            <p:ph idx="1"/>
          </p:nvPr>
        </p:nvSpPr>
        <p:spPr/>
        <p:txBody>
          <a:bodyPr/>
          <a:lstStyle/>
          <a:p>
            <a:pPr marL="0" indent="0">
              <a:buNone/>
            </a:pPr>
            <a:r>
              <a:rPr lang="en-CA" dirty="0"/>
              <a:t>This presentation focuses on </a:t>
            </a:r>
            <a:r>
              <a:rPr lang="en-CA" dirty="0" smtClean="0"/>
              <a:t>Disability. </a:t>
            </a:r>
            <a:r>
              <a:rPr lang="en-CA" dirty="0"/>
              <a:t>Discussion will </a:t>
            </a:r>
            <a:r>
              <a:rPr lang="en-CA" dirty="0" smtClean="0"/>
              <a:t>focus on ableism, involve examples thereof (including Nazis), </a:t>
            </a:r>
            <a:r>
              <a:rPr lang="en-CA" dirty="0"/>
              <a:t>and may stray into areas involving abuse, sexuality, </a:t>
            </a:r>
            <a:r>
              <a:rPr lang="en-CA" dirty="0" smtClean="0"/>
              <a:t>politics, and </a:t>
            </a:r>
            <a:r>
              <a:rPr lang="en-CA" dirty="0"/>
              <a:t>religion</a:t>
            </a:r>
            <a:r>
              <a:rPr lang="en-CA" dirty="0" smtClean="0"/>
              <a:t>.</a:t>
            </a:r>
          </a:p>
          <a:p>
            <a:pPr marL="0" indent="0">
              <a:buNone/>
            </a:pPr>
            <a:endParaRPr lang="en-CA" dirty="0"/>
          </a:p>
          <a:p>
            <a:pPr marL="0" indent="0">
              <a:buNone/>
            </a:pPr>
            <a:r>
              <a:rPr lang="en-CA" dirty="0" smtClean="0"/>
              <a:t>Also, this topic is important to me and I may get a bit “enthusiastic.” I apologize in advance if my filters drop and some colourful language escapes.</a:t>
            </a:r>
            <a:endParaRPr lang="en-CA" dirty="0"/>
          </a:p>
        </p:txBody>
      </p:sp>
    </p:spTree>
    <p:extLst>
      <p:ext uri="{BB962C8B-B14F-4D97-AF65-F5344CB8AC3E}">
        <p14:creationId xmlns:p14="http://schemas.microsoft.com/office/powerpoint/2010/main" val="3998740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Step 3: Active </a:t>
            </a:r>
            <a:r>
              <a:rPr lang="en-CA" dirty="0" smtClean="0"/>
              <a:t>Inclusiveness</a:t>
            </a:r>
            <a:endParaRPr lang="en-CA" dirty="0"/>
          </a:p>
        </p:txBody>
      </p:sp>
      <p:sp>
        <p:nvSpPr>
          <p:cNvPr id="3" name="Text Placeholder 2"/>
          <p:cNvSpPr>
            <a:spLocks noGrp="1"/>
          </p:cNvSpPr>
          <p:nvPr>
            <p:ph type="body" idx="1"/>
          </p:nvPr>
        </p:nvSpPr>
        <p:spPr/>
        <p:txBody>
          <a:bodyPr/>
          <a:lstStyle/>
          <a:p>
            <a:r>
              <a:rPr lang="en-CA" dirty="0" smtClean="0"/>
              <a:t>Stopping Exclusionary processes.</a:t>
            </a:r>
            <a:endParaRPr lang="en-CA" dirty="0"/>
          </a:p>
        </p:txBody>
      </p:sp>
    </p:spTree>
    <p:extLst>
      <p:ext uri="{BB962C8B-B14F-4D97-AF65-F5344CB8AC3E}">
        <p14:creationId xmlns:p14="http://schemas.microsoft.com/office/powerpoint/2010/main" val="1517756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900" dirty="0" smtClean="0"/>
              <a:t>Our Society is obsessed with “Normal:”</a:t>
            </a:r>
            <a:endParaRPr lang="en-CA" sz="3900" dirty="0"/>
          </a:p>
        </p:txBody>
      </p:sp>
      <p:sp>
        <p:nvSpPr>
          <p:cNvPr id="3" name="Content Placeholder 2"/>
          <p:cNvSpPr>
            <a:spLocks noGrp="1"/>
          </p:cNvSpPr>
          <p:nvPr>
            <p:ph idx="1"/>
          </p:nvPr>
        </p:nvSpPr>
        <p:spPr/>
        <p:txBody>
          <a:bodyPr/>
          <a:lstStyle/>
          <a:p>
            <a:r>
              <a:rPr lang="en-CA" dirty="0" smtClean="0"/>
              <a:t>We base our rules, structures, and plans on our perception of “normal.”</a:t>
            </a:r>
          </a:p>
          <a:p>
            <a:r>
              <a:rPr lang="en-CA" dirty="0" smtClean="0"/>
              <a:t>Problem is, “normal”…isn’t. Normal means “like me.” And our perceptions do not align with reality, they’re shaped by our circumstances, the media, and our desires.</a:t>
            </a:r>
          </a:p>
          <a:p>
            <a:r>
              <a:rPr lang="en-CA" dirty="0" smtClean="0"/>
              <a:t>When we base things on “normal,” we exclude people, and this reinforces our perception of “normality.”</a:t>
            </a:r>
          </a:p>
          <a:p>
            <a:r>
              <a:rPr lang="en-CA" dirty="0" smtClean="0"/>
              <a:t>Often, we try to use marginalization as a shield or a false equivalency for actions unrelated to said marginalization. This is done primarily to reinforce stereotypes and the false sense of “normality.”</a:t>
            </a:r>
          </a:p>
          <a:p>
            <a:endParaRPr lang="en-CA" dirty="0" smtClean="0"/>
          </a:p>
        </p:txBody>
      </p:sp>
    </p:spTree>
    <p:extLst>
      <p:ext uri="{BB962C8B-B14F-4D97-AF65-F5344CB8AC3E}">
        <p14:creationId xmlns:p14="http://schemas.microsoft.com/office/powerpoint/2010/main" val="3956894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Even Microsoft gets it:</a:t>
            </a:r>
            <a:endParaRPr lang="en-CA" dirty="0"/>
          </a:p>
        </p:txBody>
      </p:sp>
      <p:pic>
        <p:nvPicPr>
          <p:cNvPr id="4" name="Content Placeholder 3" descr="An image showing a tweet from Karen Stevens ( @ea_accessible ) saying: At Microsoft's tech lab, a sign says, &quot;When you do not intentionally, deliberately include ... you will unintentionally exclude.&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3597" y="2052638"/>
            <a:ext cx="5226582" cy="4195762"/>
          </a:xfrm>
        </p:spPr>
      </p:pic>
    </p:spTree>
    <p:extLst>
      <p:ext uri="{BB962C8B-B14F-4D97-AF65-F5344CB8AC3E}">
        <p14:creationId xmlns:p14="http://schemas.microsoft.com/office/powerpoint/2010/main" val="1600900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Actively Include People:</a:t>
            </a:r>
            <a:endParaRPr lang="en-CA" dirty="0"/>
          </a:p>
        </p:txBody>
      </p:sp>
      <p:sp>
        <p:nvSpPr>
          <p:cNvPr id="3" name="Content Placeholder 2"/>
          <p:cNvSpPr>
            <a:spLocks noGrp="1"/>
          </p:cNvSpPr>
          <p:nvPr>
            <p:ph idx="1"/>
          </p:nvPr>
        </p:nvSpPr>
        <p:spPr/>
        <p:txBody>
          <a:bodyPr>
            <a:normAutofit fontScale="92500" lnSpcReduction="10000"/>
          </a:bodyPr>
          <a:lstStyle/>
          <a:p>
            <a:r>
              <a:rPr lang="en-CA" dirty="0"/>
              <a:t>If everyone else gets to do something, except one or two… it’s discrimination.</a:t>
            </a:r>
          </a:p>
          <a:p>
            <a:r>
              <a:rPr lang="en-CA" dirty="0" smtClean="0"/>
              <a:t>Unless </a:t>
            </a:r>
            <a:r>
              <a:rPr lang="en-CA" dirty="0"/>
              <a:t>somehow </a:t>
            </a:r>
            <a:r>
              <a:rPr lang="en-CA" dirty="0" smtClean="0"/>
              <a:t>regular people don’t </a:t>
            </a:r>
            <a:r>
              <a:rPr lang="en-CA" dirty="0"/>
              <a:t>need to eat, bathe, go to the bathroom, or otherwise exist in society, there are no “special needs.” </a:t>
            </a:r>
          </a:p>
          <a:p>
            <a:r>
              <a:rPr lang="en-CA" dirty="0" smtClean="0"/>
              <a:t>We plan a huge amount in our services for lots of things. The only reason planning for marginalized/disabled people is seen as “extra work” is because we made it that way.</a:t>
            </a:r>
          </a:p>
          <a:p>
            <a:r>
              <a:rPr lang="en-CA" dirty="0" smtClean="0"/>
              <a:t>Everyone has different needs and abilities. It’s our job to stop disabling them.</a:t>
            </a:r>
          </a:p>
          <a:p>
            <a:r>
              <a:rPr lang="en-CA" dirty="0"/>
              <a:t>Intent matters less than </a:t>
            </a:r>
            <a:r>
              <a:rPr lang="en-CA" b="1" dirty="0"/>
              <a:t>action</a:t>
            </a:r>
            <a:r>
              <a:rPr lang="en-CA" dirty="0"/>
              <a:t>. </a:t>
            </a:r>
          </a:p>
          <a:p>
            <a:r>
              <a:rPr lang="en-CA" dirty="0" smtClean="0"/>
              <a:t>Again, Presume </a:t>
            </a:r>
            <a:r>
              <a:rPr lang="en-CA" dirty="0"/>
              <a:t>C</a:t>
            </a:r>
            <a:r>
              <a:rPr lang="en-CA" dirty="0" smtClean="0"/>
              <a:t>ompetence. Would you come to an event where you’re looked down upon?</a:t>
            </a:r>
          </a:p>
          <a:p>
            <a:endParaRPr lang="en-CA" dirty="0" smtClean="0"/>
          </a:p>
        </p:txBody>
      </p:sp>
    </p:spTree>
    <p:extLst>
      <p:ext uri="{BB962C8B-B14F-4D97-AF65-F5344CB8AC3E}">
        <p14:creationId xmlns:p14="http://schemas.microsoft.com/office/powerpoint/2010/main" val="1652439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Involve the Community</a:t>
            </a:r>
            <a:endParaRPr lang="en-CA" dirty="0"/>
          </a:p>
        </p:txBody>
      </p:sp>
      <p:sp>
        <p:nvSpPr>
          <p:cNvPr id="3" name="Content Placeholder 2"/>
          <p:cNvSpPr>
            <a:spLocks noGrp="1"/>
          </p:cNvSpPr>
          <p:nvPr>
            <p:ph idx="1"/>
          </p:nvPr>
        </p:nvSpPr>
        <p:spPr/>
        <p:txBody>
          <a:bodyPr/>
          <a:lstStyle/>
          <a:p>
            <a:r>
              <a:rPr lang="en-CA" dirty="0" smtClean="0"/>
              <a:t>Disabled or other marginalized people can, will, and likely have been telling you about problems and offering solutions.</a:t>
            </a:r>
          </a:p>
          <a:p>
            <a:r>
              <a:rPr lang="en-CA" dirty="0" smtClean="0"/>
              <a:t>If you aren’t getting suggestions, it’s because they already feel there’s no point, or you are re not listening.</a:t>
            </a:r>
          </a:p>
          <a:p>
            <a:r>
              <a:rPr lang="en-CA" dirty="0" smtClean="0"/>
              <a:t>The same goes for programs and events. If no-one from a particular group or community is showing up, there’s generally a reason.</a:t>
            </a:r>
          </a:p>
          <a:p>
            <a:r>
              <a:rPr lang="en-CA" dirty="0" smtClean="0"/>
              <a:t>Invite all communities you can.</a:t>
            </a:r>
          </a:p>
          <a:p>
            <a:r>
              <a:rPr lang="en-CA" dirty="0" smtClean="0"/>
              <a:t>Bring in these people to consult. Pay them when they do consultation work. And yet again, Presume Competence. We know our experiences.</a:t>
            </a:r>
          </a:p>
          <a:p>
            <a:endParaRPr lang="en-CA" dirty="0"/>
          </a:p>
        </p:txBody>
      </p:sp>
    </p:spTree>
    <p:extLst>
      <p:ext uri="{BB962C8B-B14F-4D97-AF65-F5344CB8AC3E}">
        <p14:creationId xmlns:p14="http://schemas.microsoft.com/office/powerpoint/2010/main" val="4196956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Action Plan Summary:</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sz="3200" dirty="0" smtClean="0"/>
              <a:t>Integrate the Social Model of Disability.</a:t>
            </a:r>
          </a:p>
          <a:p>
            <a:pPr marL="457200" indent="-457200">
              <a:buFont typeface="+mj-lt"/>
              <a:buAutoNum type="arabicPeriod"/>
            </a:pPr>
            <a:r>
              <a:rPr lang="en-CA" sz="3200" dirty="0" smtClean="0"/>
              <a:t>Actively work on changing your own language.</a:t>
            </a:r>
          </a:p>
          <a:p>
            <a:pPr marL="457200" indent="-457200">
              <a:buFont typeface="+mj-lt"/>
              <a:buAutoNum type="arabicPeriod"/>
            </a:pPr>
            <a:r>
              <a:rPr lang="en-CA" sz="3200" dirty="0" smtClean="0"/>
              <a:t>Practice Active Inclusiveness.</a:t>
            </a:r>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1109279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Making this work in your Organization.</a:t>
            </a:r>
            <a:endParaRPr lang="en-CA" dirty="0"/>
          </a:p>
        </p:txBody>
      </p:sp>
      <p:sp>
        <p:nvSpPr>
          <p:cNvPr id="3" name="Text Placeholder 2"/>
          <p:cNvSpPr>
            <a:spLocks noGrp="1"/>
          </p:cNvSpPr>
          <p:nvPr>
            <p:ph type="body" idx="1"/>
          </p:nvPr>
        </p:nvSpPr>
        <p:spPr/>
        <p:txBody>
          <a:bodyPr/>
          <a:lstStyle/>
          <a:p>
            <a:r>
              <a:rPr lang="en-CA" dirty="0" smtClean="0"/>
              <a:t>how the heck do we apply this?</a:t>
            </a:r>
            <a:endParaRPr lang="en-CA" dirty="0"/>
          </a:p>
        </p:txBody>
      </p:sp>
    </p:spTree>
    <p:extLst>
      <p:ext uri="{BB962C8B-B14F-4D97-AF65-F5344CB8AC3E}">
        <p14:creationId xmlns:p14="http://schemas.microsoft.com/office/powerpoint/2010/main" val="1592809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Getting </a:t>
            </a:r>
            <a:r>
              <a:rPr lang="en-CA" dirty="0" smtClean="0"/>
              <a:t>Things Going</a:t>
            </a:r>
            <a:endParaRPr lang="en-CA" dirty="0"/>
          </a:p>
        </p:txBody>
      </p:sp>
      <p:sp>
        <p:nvSpPr>
          <p:cNvPr id="3" name="Content Placeholder 2"/>
          <p:cNvSpPr>
            <a:spLocks noGrp="1"/>
          </p:cNvSpPr>
          <p:nvPr>
            <p:ph idx="1"/>
          </p:nvPr>
        </p:nvSpPr>
        <p:spPr/>
        <p:txBody>
          <a:bodyPr>
            <a:normAutofit/>
          </a:bodyPr>
          <a:lstStyle/>
          <a:p>
            <a:r>
              <a:rPr lang="en-CA" dirty="0"/>
              <a:t>We may want all of the change now, but many organizations and individuals are very reluctant. </a:t>
            </a:r>
            <a:r>
              <a:rPr lang="en-CA" dirty="0" smtClean="0"/>
              <a:t>Be </a:t>
            </a:r>
            <a:r>
              <a:rPr lang="en-CA" dirty="0"/>
              <a:t>the point person when you can. </a:t>
            </a:r>
          </a:p>
          <a:p>
            <a:r>
              <a:rPr lang="en-CA" dirty="0" smtClean="0"/>
              <a:t>Trying </a:t>
            </a:r>
            <a:r>
              <a:rPr lang="en-CA" dirty="0"/>
              <a:t>to do everything yourself is impossible. You will break before </a:t>
            </a:r>
            <a:r>
              <a:rPr lang="en-CA" dirty="0" smtClean="0"/>
              <a:t>society/your institution bends. </a:t>
            </a:r>
            <a:r>
              <a:rPr lang="en-CA" dirty="0"/>
              <a:t>Enlist help</a:t>
            </a:r>
            <a:r>
              <a:rPr lang="en-CA" dirty="0" smtClean="0"/>
              <a:t>.</a:t>
            </a:r>
          </a:p>
          <a:p>
            <a:r>
              <a:rPr lang="en-CA" dirty="0" smtClean="0"/>
              <a:t>There will be naysayers, even among disabled people. Ableism is deeply internalized, and privilege will affect people’s views.</a:t>
            </a:r>
            <a:endParaRPr lang="en-CA" dirty="0"/>
          </a:p>
          <a:p>
            <a:r>
              <a:rPr lang="en-CA" dirty="0" smtClean="0"/>
              <a:t>Remind yourself of the Social </a:t>
            </a:r>
            <a:r>
              <a:rPr lang="en-CA" dirty="0"/>
              <a:t>Model, P</a:t>
            </a:r>
            <a:r>
              <a:rPr lang="en-CA" dirty="0" smtClean="0"/>
              <a:t>resume </a:t>
            </a:r>
            <a:r>
              <a:rPr lang="en-CA" dirty="0"/>
              <a:t>C</a:t>
            </a:r>
            <a:r>
              <a:rPr lang="en-CA" dirty="0" smtClean="0"/>
              <a:t>ompetence, and remember you/your organization may be actively Disabling whomever you are dealing with.</a:t>
            </a:r>
          </a:p>
          <a:p>
            <a:r>
              <a:rPr lang="en-CA" dirty="0" smtClean="0"/>
              <a:t>Planning for and having accommodations provided, or at least available even when “not needed” will help normalize.</a:t>
            </a:r>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1877042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Active Change</a:t>
            </a:r>
            <a:endParaRPr lang="en-CA" dirty="0"/>
          </a:p>
        </p:txBody>
      </p:sp>
      <p:sp>
        <p:nvSpPr>
          <p:cNvPr id="3" name="Content Placeholder 2"/>
          <p:cNvSpPr>
            <a:spLocks noGrp="1"/>
          </p:cNvSpPr>
          <p:nvPr>
            <p:ph idx="1"/>
          </p:nvPr>
        </p:nvSpPr>
        <p:spPr>
          <a:xfrm>
            <a:off x="1103312" y="2112264"/>
            <a:ext cx="8946541" cy="4136136"/>
          </a:xfrm>
        </p:spPr>
        <p:txBody>
          <a:bodyPr>
            <a:normAutofit fontScale="92500" lnSpcReduction="10000"/>
          </a:bodyPr>
          <a:lstStyle/>
          <a:p>
            <a:r>
              <a:rPr lang="en-CA" dirty="0" smtClean="0"/>
              <a:t>You </a:t>
            </a:r>
            <a:r>
              <a:rPr lang="en-CA" dirty="0"/>
              <a:t>can’t be an expert on </a:t>
            </a:r>
            <a:r>
              <a:rPr lang="en-CA" dirty="0" smtClean="0"/>
              <a:t>everything. Ask questions of the community Honest</a:t>
            </a:r>
            <a:r>
              <a:rPr lang="en-CA" dirty="0"/>
              <a:t>, serious questions will get honest responses. Be prepared to accommodate varying communication </a:t>
            </a:r>
            <a:r>
              <a:rPr lang="en-CA" dirty="0" smtClean="0"/>
              <a:t>styles. </a:t>
            </a:r>
          </a:p>
          <a:p>
            <a:r>
              <a:rPr lang="en-CA" dirty="0" smtClean="0"/>
              <a:t>Follow </a:t>
            </a:r>
            <a:r>
              <a:rPr lang="en-CA" dirty="0"/>
              <a:t>up on those answers and take </a:t>
            </a:r>
            <a:r>
              <a:rPr lang="en-CA" dirty="0" smtClean="0"/>
              <a:t>action on them. Involved affected people in the decision making process.</a:t>
            </a:r>
          </a:p>
          <a:p>
            <a:r>
              <a:rPr lang="en-CA" dirty="0" smtClean="0"/>
              <a:t>Frame institutional requests </a:t>
            </a:r>
            <a:r>
              <a:rPr lang="en-CA" dirty="0"/>
              <a:t>so you’re focusing on “how to meet patron needs” or “</a:t>
            </a:r>
            <a:r>
              <a:rPr lang="en-CA" dirty="0" smtClean="0"/>
              <a:t>how we’re failing our stated goals.”</a:t>
            </a:r>
          </a:p>
          <a:p>
            <a:r>
              <a:rPr lang="en-CA" dirty="0"/>
              <a:t>Focus on goals that are easy to reach (or can be done without approvals). Once some are in place, it’s easier to do more/get approvals</a:t>
            </a:r>
            <a:r>
              <a:rPr lang="en-CA" dirty="0" smtClean="0"/>
              <a:t>.</a:t>
            </a:r>
          </a:p>
          <a:p>
            <a:r>
              <a:rPr lang="en-CA" dirty="0" smtClean="0"/>
              <a:t>Any time there’s a larger project (renovation, new grants, </a:t>
            </a:r>
            <a:r>
              <a:rPr lang="en-CA" dirty="0" err="1" smtClean="0"/>
              <a:t>etc</a:t>
            </a:r>
            <a:r>
              <a:rPr lang="en-CA" dirty="0" smtClean="0"/>
              <a:t>) make a point of inclusiveness and accessibility in official documents. </a:t>
            </a:r>
          </a:p>
          <a:p>
            <a:r>
              <a:rPr lang="en-CA" dirty="0" smtClean="0"/>
              <a:t>Be specific when you can!</a:t>
            </a:r>
            <a:endParaRPr lang="en-CA" dirty="0"/>
          </a:p>
        </p:txBody>
      </p:sp>
    </p:spTree>
    <p:extLst>
      <p:ext uri="{BB962C8B-B14F-4D97-AF65-F5344CB8AC3E}">
        <p14:creationId xmlns:p14="http://schemas.microsoft.com/office/powerpoint/2010/main" val="1169638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Getting Political</a:t>
            </a:r>
            <a:endParaRPr lang="en-CA" dirty="0"/>
          </a:p>
        </p:txBody>
      </p:sp>
      <p:sp>
        <p:nvSpPr>
          <p:cNvPr id="3" name="Content Placeholder 2"/>
          <p:cNvSpPr>
            <a:spLocks noGrp="1"/>
          </p:cNvSpPr>
          <p:nvPr>
            <p:ph idx="1"/>
          </p:nvPr>
        </p:nvSpPr>
        <p:spPr>
          <a:xfrm>
            <a:off x="1103312" y="1853248"/>
            <a:ext cx="8946541" cy="4395151"/>
          </a:xfrm>
        </p:spPr>
        <p:txBody>
          <a:bodyPr>
            <a:normAutofit lnSpcReduction="10000"/>
          </a:bodyPr>
          <a:lstStyle/>
          <a:p>
            <a:r>
              <a:rPr lang="en-CA" dirty="0" smtClean="0"/>
              <a:t>Our role is inherently politicized, from offering services to at-risk youth, to having books on evolution.  Pretending we’re somehow above politics does no-one any favours.</a:t>
            </a:r>
          </a:p>
          <a:p>
            <a:r>
              <a:rPr lang="en-CA" dirty="0" smtClean="0"/>
              <a:t>Silence and inaction always favour those in power and those discriminating. Public action not only tells the community what we stand for, but shows marginalized people they are welcome.</a:t>
            </a:r>
          </a:p>
          <a:p>
            <a:r>
              <a:rPr lang="en-CA" dirty="0" smtClean="0"/>
              <a:t>Involve the community in curating our collections. We </a:t>
            </a:r>
            <a:r>
              <a:rPr lang="en-CA" dirty="0"/>
              <a:t>already make choices as to what we </a:t>
            </a:r>
            <a:r>
              <a:rPr lang="en-CA" dirty="0" smtClean="0"/>
              <a:t>carry. What message does it send when we choose to carry resources that promote harmful practices? </a:t>
            </a:r>
          </a:p>
          <a:p>
            <a:r>
              <a:rPr lang="en-CA" dirty="0" smtClean="0"/>
              <a:t>Promote programs and new features heavily. If people don’t know, they won’t attend/use/etc.</a:t>
            </a:r>
          </a:p>
          <a:p>
            <a:r>
              <a:rPr lang="en-CA" dirty="0" smtClean="0"/>
              <a:t>Write grant applications for your programs and renovations to help cover costs. </a:t>
            </a:r>
          </a:p>
          <a:p>
            <a:endParaRPr lang="en-CA" dirty="0"/>
          </a:p>
        </p:txBody>
      </p:sp>
    </p:spTree>
    <p:extLst>
      <p:ext uri="{BB962C8B-B14F-4D97-AF65-F5344CB8AC3E}">
        <p14:creationId xmlns:p14="http://schemas.microsoft.com/office/powerpoint/2010/main" val="1324708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About John:</a:t>
            </a:r>
            <a:endParaRPr lang="en-CA" dirty="0"/>
          </a:p>
        </p:txBody>
      </p:sp>
      <p:sp>
        <p:nvSpPr>
          <p:cNvPr id="3" name="Content Placeholder 2"/>
          <p:cNvSpPr>
            <a:spLocks noGrp="1"/>
          </p:cNvSpPr>
          <p:nvPr>
            <p:ph idx="1"/>
          </p:nvPr>
        </p:nvSpPr>
        <p:spPr>
          <a:xfrm>
            <a:off x="1103312" y="1418898"/>
            <a:ext cx="8946541" cy="4829502"/>
          </a:xfrm>
        </p:spPr>
        <p:txBody>
          <a:bodyPr>
            <a:normAutofit/>
          </a:bodyPr>
          <a:lstStyle/>
          <a:p>
            <a:pPr marL="0" indent="0">
              <a:buNone/>
            </a:pPr>
            <a:r>
              <a:rPr lang="en-CA" dirty="0" smtClean="0"/>
              <a:t>I’m an Autistic IT guy (there’s a stereotype) and have a number of co-morbid conditions, including but not limited to: </a:t>
            </a:r>
            <a:r>
              <a:rPr lang="en-CA" dirty="0"/>
              <a:t>Dyspraxia, Dysgraphia, </a:t>
            </a:r>
            <a:r>
              <a:rPr lang="en-CA" dirty="0" smtClean="0"/>
              <a:t>Hyperlexia, Sensory </a:t>
            </a:r>
            <a:r>
              <a:rPr lang="en-CA" dirty="0"/>
              <a:t>Processing Disorder(s), Oral Allergy Syndrome, </a:t>
            </a:r>
            <a:r>
              <a:rPr lang="en-CA" dirty="0" smtClean="0"/>
              <a:t>and other </a:t>
            </a:r>
            <a:r>
              <a:rPr lang="en-CA" dirty="0"/>
              <a:t>allergies</a:t>
            </a:r>
            <a:r>
              <a:rPr lang="en-CA" dirty="0" smtClean="0"/>
              <a:t>. I’ve been disabled since birth, but a disability activist for the past 5 years.</a:t>
            </a:r>
          </a:p>
          <a:p>
            <a:pPr marL="0" indent="0">
              <a:buNone/>
            </a:pPr>
            <a:endParaRPr lang="en-CA" dirty="0" smtClean="0"/>
          </a:p>
          <a:p>
            <a:pPr marL="0" indent="0">
              <a:buNone/>
            </a:pPr>
            <a:endParaRPr lang="en-CA" dirty="0" smtClean="0"/>
          </a:p>
          <a:p>
            <a:pPr marL="0" indent="0">
              <a:buNone/>
            </a:pPr>
            <a:r>
              <a:rPr lang="en-CA" dirty="0" smtClean="0"/>
              <a:t>For </a:t>
            </a:r>
            <a:r>
              <a:rPr lang="en-CA" dirty="0"/>
              <a:t>Library-related enquiries, please email: </a:t>
            </a:r>
            <a:r>
              <a:rPr lang="en-CA" dirty="0">
                <a:hlinkClick r:id="rId3"/>
              </a:rPr>
              <a:t>jbuckmaster@chinookarch.ca</a:t>
            </a:r>
            <a:r>
              <a:rPr lang="en-CA" dirty="0"/>
              <a:t> </a:t>
            </a:r>
          </a:p>
          <a:p>
            <a:pPr marL="0" indent="0">
              <a:buNone/>
            </a:pPr>
            <a:endParaRPr lang="en-CA" dirty="0"/>
          </a:p>
          <a:p>
            <a:pPr marL="0" indent="0">
              <a:buNone/>
            </a:pPr>
            <a:r>
              <a:rPr lang="en-CA" dirty="0" smtClean="0"/>
              <a:t>You can find me and my rampant profanity on twitter: </a:t>
            </a:r>
            <a:r>
              <a:rPr lang="en-CA" b="1" dirty="0">
                <a:hlinkClick r:id="rId4"/>
              </a:rPr>
              <a:t>@</a:t>
            </a:r>
            <a:r>
              <a:rPr lang="en-CA" dirty="0" err="1" smtClean="0">
                <a:hlinkClick r:id="rId4"/>
              </a:rPr>
              <a:t>theAutistech</a:t>
            </a:r>
            <a:r>
              <a:rPr lang="en-CA" dirty="0" smtClean="0"/>
              <a:t> or email me at: </a:t>
            </a:r>
            <a:r>
              <a:rPr lang="en-CA" dirty="0" smtClean="0">
                <a:hlinkClick r:id="rId5"/>
              </a:rPr>
              <a:t>theautistech@gmail.com</a:t>
            </a:r>
            <a:r>
              <a:rPr lang="en-CA" dirty="0" smtClean="0"/>
              <a:t> </a:t>
            </a:r>
            <a:endParaRPr lang="en-CA" dirty="0"/>
          </a:p>
        </p:txBody>
      </p:sp>
    </p:spTree>
    <p:extLst>
      <p:ext uri="{BB962C8B-B14F-4D97-AF65-F5344CB8AC3E}">
        <p14:creationId xmlns:p14="http://schemas.microsoft.com/office/powerpoint/2010/main" val="2066419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134208"/>
            <a:ext cx="8825657" cy="5196253"/>
          </a:xfrm>
        </p:spPr>
        <p:txBody>
          <a:bodyPr/>
          <a:lstStyle/>
          <a:p>
            <a:r>
              <a:rPr lang="en-CA" dirty="0"/>
              <a:t>Disabled (and marginalized) people problems are the same problems everyone else has, </a:t>
            </a:r>
            <a:r>
              <a:rPr lang="en-CA" dirty="0" smtClean="0"/>
              <a:t>but magnified.</a:t>
            </a:r>
            <a:br>
              <a:rPr lang="en-CA" dirty="0" smtClean="0"/>
            </a:br>
            <a:r>
              <a:rPr lang="en-CA" dirty="0"/>
              <a:t/>
            </a:r>
            <a:br>
              <a:rPr lang="en-CA" dirty="0"/>
            </a:br>
            <a:r>
              <a:rPr lang="en-CA" dirty="0" smtClean="0"/>
              <a:t>By </a:t>
            </a:r>
            <a:r>
              <a:rPr lang="en-CA" dirty="0"/>
              <a:t>making things better for us, you make things better for everyone.</a:t>
            </a:r>
            <a:br>
              <a:rPr lang="en-CA" dirty="0"/>
            </a:br>
            <a:endParaRPr lang="en-CA" dirty="0"/>
          </a:p>
        </p:txBody>
      </p:sp>
    </p:spTree>
    <p:extLst>
      <p:ext uri="{BB962C8B-B14F-4D97-AF65-F5344CB8AC3E}">
        <p14:creationId xmlns:p14="http://schemas.microsoft.com/office/powerpoint/2010/main" val="2621480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Helpful links and references</a:t>
            </a:r>
            <a:endParaRPr lang="en-CA" dirty="0"/>
          </a:p>
        </p:txBody>
      </p:sp>
      <p:sp>
        <p:nvSpPr>
          <p:cNvPr id="3" name="Content Placeholder 2"/>
          <p:cNvSpPr>
            <a:spLocks noGrp="1"/>
          </p:cNvSpPr>
          <p:nvPr>
            <p:ph sz="half" idx="1"/>
          </p:nvPr>
        </p:nvSpPr>
        <p:spPr/>
        <p:txBody>
          <a:bodyPr>
            <a:normAutofit/>
          </a:bodyPr>
          <a:lstStyle/>
          <a:p>
            <a:r>
              <a:rPr lang="en-CA" dirty="0">
                <a:hlinkClick r:id="rId2"/>
              </a:rPr>
              <a:t>https://</a:t>
            </a:r>
            <a:r>
              <a:rPr lang="en-CA" dirty="0" smtClean="0">
                <a:hlinkClick r:id="rId2"/>
              </a:rPr>
              <a:t>en.wikipedia.org/wiki/Social_model_of_disability</a:t>
            </a:r>
          </a:p>
          <a:p>
            <a:r>
              <a:rPr lang="en-CA" dirty="0">
                <a:hlinkClick r:id="rId3"/>
              </a:rPr>
              <a:t>https://</a:t>
            </a:r>
            <a:r>
              <a:rPr lang="en-CA" dirty="0" smtClean="0">
                <a:hlinkClick r:id="rId3"/>
              </a:rPr>
              <a:t>www.xojane.com/issues/i-am-not-a-person-with-a-disability-i-am-a-disabled-person</a:t>
            </a:r>
            <a:endParaRPr lang="en-CA" dirty="0" smtClean="0"/>
          </a:p>
          <a:p>
            <a:r>
              <a:rPr lang="en-CA" dirty="0" smtClean="0">
                <a:hlinkClick r:id="rId2"/>
              </a:rPr>
              <a:t>http://www.autistichoya.com/p/ableist-words-and-terms-to-avoid.html</a:t>
            </a:r>
            <a:endParaRPr lang="en-CA" dirty="0" smtClean="0"/>
          </a:p>
          <a:p>
            <a:r>
              <a:rPr lang="en-CA" dirty="0" smtClean="0">
                <a:hlinkClick r:id="rId4"/>
              </a:rPr>
              <a:t>https://butyoudontlooksick.com/articles/written-by-christine/the-spoon-theory/</a:t>
            </a:r>
            <a:endParaRPr lang="en-CA" dirty="0" smtClean="0"/>
          </a:p>
          <a:p>
            <a:r>
              <a:rPr lang="en-CA" dirty="0" smtClean="0">
                <a:hlinkClick r:id="rId5"/>
              </a:rPr>
              <a:t>https://en.wikipedia.org/wiki/Inspiration_porn</a:t>
            </a:r>
            <a:endParaRPr lang="en-CA" dirty="0" smtClean="0"/>
          </a:p>
          <a:p>
            <a:endParaRPr lang="en-CA" dirty="0" smtClean="0"/>
          </a:p>
          <a:p>
            <a:endParaRPr lang="en-CA" dirty="0"/>
          </a:p>
        </p:txBody>
      </p:sp>
      <p:sp>
        <p:nvSpPr>
          <p:cNvPr id="4" name="Content Placeholder 3"/>
          <p:cNvSpPr>
            <a:spLocks noGrp="1"/>
          </p:cNvSpPr>
          <p:nvPr>
            <p:ph sz="half" idx="2"/>
          </p:nvPr>
        </p:nvSpPr>
        <p:spPr/>
        <p:txBody>
          <a:bodyPr>
            <a:normAutofit/>
          </a:bodyPr>
          <a:lstStyle/>
          <a:p>
            <a:r>
              <a:rPr lang="en-CA" dirty="0">
                <a:hlinkClick r:id="rId6"/>
              </a:rPr>
              <a:t>https://crippledscholar.com/</a:t>
            </a:r>
            <a:endParaRPr lang="en-CA" dirty="0"/>
          </a:p>
          <a:p>
            <a:r>
              <a:rPr lang="en-CA" dirty="0">
                <a:hlinkClick r:id="rId7"/>
              </a:rPr>
              <a:t>https://autismwomensnetwork.org</a:t>
            </a:r>
            <a:r>
              <a:rPr lang="en-CA" dirty="0" smtClean="0">
                <a:hlinkClick r:id="rId7"/>
              </a:rPr>
              <a:t>/</a:t>
            </a:r>
            <a:endParaRPr lang="en-CA" dirty="0" smtClean="0"/>
          </a:p>
          <a:p>
            <a:r>
              <a:rPr lang="en-CA" dirty="0">
                <a:hlinkClick r:id="rId8"/>
              </a:rPr>
              <a:t>http://autisticadvocacy.org/</a:t>
            </a:r>
            <a:endParaRPr lang="en-CA" dirty="0"/>
          </a:p>
          <a:p>
            <a:r>
              <a:rPr lang="en-CA" dirty="0">
                <a:hlinkClick r:id="rId9"/>
              </a:rPr>
              <a:t>http://adapt.org</a:t>
            </a:r>
            <a:r>
              <a:rPr lang="en-CA" dirty="0" smtClean="0">
                <a:hlinkClick r:id="rId9"/>
              </a:rPr>
              <a:t>/</a:t>
            </a:r>
            <a:endParaRPr lang="en-CA" dirty="0" smtClean="0"/>
          </a:p>
          <a:p>
            <a:endParaRPr lang="en-CA" dirty="0"/>
          </a:p>
        </p:txBody>
      </p:sp>
    </p:spTree>
    <p:extLst>
      <p:ext uri="{BB962C8B-B14F-4D97-AF65-F5344CB8AC3E}">
        <p14:creationId xmlns:p14="http://schemas.microsoft.com/office/powerpoint/2010/main" val="3327781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Remember!</a:t>
            </a:r>
            <a:endParaRPr lang="en-CA" dirty="0"/>
          </a:p>
        </p:txBody>
      </p:sp>
      <p:sp>
        <p:nvSpPr>
          <p:cNvPr id="4" name="Content Placeholder 3"/>
          <p:cNvSpPr>
            <a:spLocks noGrp="1"/>
          </p:cNvSpPr>
          <p:nvPr>
            <p:ph sz="half" idx="2"/>
          </p:nvPr>
        </p:nvSpPr>
        <p:spPr>
          <a:xfrm>
            <a:off x="6791498" y="1269706"/>
            <a:ext cx="3259336" cy="4200245"/>
          </a:xfrm>
        </p:spPr>
        <p:txBody>
          <a:bodyPr>
            <a:noAutofit/>
          </a:bodyPr>
          <a:lstStyle/>
          <a:p>
            <a:pPr marL="0" indent="0">
              <a:buNone/>
            </a:pPr>
            <a:r>
              <a:rPr lang="en-CA" sz="2400" dirty="0" smtClean="0"/>
              <a:t>No one expects you to get this right all the time.</a:t>
            </a:r>
          </a:p>
          <a:p>
            <a:pPr marL="0" indent="0">
              <a:buNone/>
            </a:pPr>
            <a:endParaRPr lang="en-CA" sz="2400" dirty="0"/>
          </a:p>
          <a:p>
            <a:pPr marL="0" indent="0">
              <a:buNone/>
            </a:pPr>
            <a:endParaRPr lang="en-CA" sz="2400" dirty="0" smtClean="0"/>
          </a:p>
          <a:p>
            <a:pPr marL="0" indent="0">
              <a:buNone/>
            </a:pPr>
            <a:r>
              <a:rPr lang="en-CA" sz="2400" dirty="0" smtClean="0"/>
              <a:t>But we do expect you to learn from problems and do better.</a:t>
            </a:r>
            <a:endParaRPr lang="en-CA" sz="2400" dirty="0"/>
          </a:p>
        </p:txBody>
      </p:sp>
      <p:pic>
        <p:nvPicPr>
          <p:cNvPr id="2050" name="Picture 2" descr="An illustrated image of a cute porg from Star Wars with the text &quot;Porgress Not Perfection&quo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6111" y="1269707"/>
            <a:ext cx="5432317" cy="420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4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119745"/>
            <a:ext cx="8825657" cy="2657635"/>
          </a:xfrm>
        </p:spPr>
        <p:txBody>
          <a:bodyPr/>
          <a:lstStyle/>
          <a:p>
            <a:r>
              <a:rPr lang="en-CA" sz="3200" b="1" dirty="0"/>
              <a:t>Disability</a:t>
            </a:r>
            <a:r>
              <a:rPr lang="en-CA" sz="3200" dirty="0"/>
              <a:t>: any restriction or lack (resulting from </a:t>
            </a:r>
            <a:r>
              <a:rPr lang="en-CA" sz="3200" dirty="0" smtClean="0"/>
              <a:t>an </a:t>
            </a:r>
            <a:r>
              <a:rPr lang="en-CA" sz="3200" b="1" dirty="0" smtClean="0"/>
              <a:t>impairment</a:t>
            </a:r>
            <a:r>
              <a:rPr lang="en-CA" sz="3200" dirty="0"/>
              <a:t>) of ability to perform an activity in the manner or within the range considered </a:t>
            </a:r>
            <a:r>
              <a:rPr lang="en-CA" sz="3200" b="1" dirty="0"/>
              <a:t>normal</a:t>
            </a:r>
            <a:r>
              <a:rPr lang="en-CA" sz="3200" dirty="0"/>
              <a:t> for </a:t>
            </a:r>
            <a:r>
              <a:rPr lang="en-CA" sz="3200" dirty="0" smtClean="0"/>
              <a:t>a </a:t>
            </a:r>
            <a:r>
              <a:rPr lang="en-CA" sz="3200" b="1" dirty="0" smtClean="0"/>
              <a:t>human</a:t>
            </a:r>
            <a:r>
              <a:rPr lang="en-CA" sz="3200" dirty="0"/>
              <a:t> being. </a:t>
            </a:r>
          </a:p>
        </p:txBody>
      </p:sp>
      <p:sp>
        <p:nvSpPr>
          <p:cNvPr id="3" name="Text Placeholder 2"/>
          <p:cNvSpPr>
            <a:spLocks noGrp="1"/>
          </p:cNvSpPr>
          <p:nvPr>
            <p:ph type="body" idx="1"/>
          </p:nvPr>
        </p:nvSpPr>
        <p:spPr/>
        <p:txBody>
          <a:bodyPr>
            <a:normAutofit fontScale="92500"/>
          </a:bodyPr>
          <a:lstStyle/>
          <a:p>
            <a:r>
              <a:rPr lang="en-CA" dirty="0"/>
              <a:t>World Health Organisation’s (WHO) International Classification of Impairments Disabilities and Handicaps (</a:t>
            </a:r>
            <a:r>
              <a:rPr lang="en-CA" dirty="0" smtClean="0"/>
              <a:t>ICIDH),1980.</a:t>
            </a:r>
            <a:endParaRPr lang="en-CA" dirty="0"/>
          </a:p>
        </p:txBody>
      </p:sp>
    </p:spTree>
    <p:extLst>
      <p:ext uri="{BB962C8B-B14F-4D97-AF65-F5344CB8AC3E}">
        <p14:creationId xmlns:p14="http://schemas.microsoft.com/office/powerpoint/2010/main" val="349576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It’s outdated, but </a:t>
            </a:r>
            <a:r>
              <a:rPr lang="en-CA" dirty="0" smtClean="0"/>
              <a:t>the ideals that formed it are still in place, and many </a:t>
            </a:r>
            <a:r>
              <a:rPr lang="en-CA" dirty="0"/>
              <a:t>medical </a:t>
            </a:r>
            <a:r>
              <a:rPr lang="en-CA" dirty="0" smtClean="0"/>
              <a:t>organizations </a:t>
            </a:r>
            <a:r>
              <a:rPr lang="en-CA" dirty="0"/>
              <a:t>still use this definition.</a:t>
            </a:r>
          </a:p>
        </p:txBody>
      </p:sp>
      <p:sp>
        <p:nvSpPr>
          <p:cNvPr id="3" name="Text Placeholder 2"/>
          <p:cNvSpPr>
            <a:spLocks noGrp="1"/>
          </p:cNvSpPr>
          <p:nvPr>
            <p:ph type="body" idx="1"/>
          </p:nvPr>
        </p:nvSpPr>
        <p:spPr/>
        <p:txBody>
          <a:bodyPr/>
          <a:lstStyle/>
          <a:p>
            <a:r>
              <a:rPr lang="en-CA" dirty="0" smtClean="0"/>
              <a:t>And there are problems with it.</a:t>
            </a:r>
            <a:endParaRPr lang="en-CA" dirty="0"/>
          </a:p>
        </p:txBody>
      </p:sp>
    </p:spTree>
    <p:extLst>
      <p:ext uri="{BB962C8B-B14F-4D97-AF65-F5344CB8AC3E}">
        <p14:creationId xmlns:p14="http://schemas.microsoft.com/office/powerpoint/2010/main" val="292410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 encapsulates the medical model of disability:</a:t>
            </a:r>
            <a:endParaRPr lang="en-CA" dirty="0"/>
          </a:p>
        </p:txBody>
      </p:sp>
      <p:sp>
        <p:nvSpPr>
          <p:cNvPr id="3" name="Content Placeholder 2"/>
          <p:cNvSpPr>
            <a:spLocks noGrp="1"/>
          </p:cNvSpPr>
          <p:nvPr>
            <p:ph idx="1"/>
          </p:nvPr>
        </p:nvSpPr>
        <p:spPr/>
        <p:txBody>
          <a:bodyPr/>
          <a:lstStyle/>
          <a:p>
            <a:r>
              <a:rPr lang="en-CA" dirty="0" smtClean="0"/>
              <a:t>It suggests there is something </a:t>
            </a:r>
            <a:r>
              <a:rPr lang="en-CA" b="1" dirty="0" smtClean="0"/>
              <a:t>wrong</a:t>
            </a:r>
            <a:r>
              <a:rPr lang="en-CA" dirty="0" smtClean="0"/>
              <a:t> with the </a:t>
            </a:r>
            <a:r>
              <a:rPr lang="en-CA" b="1" dirty="0" smtClean="0"/>
              <a:t>person</a:t>
            </a:r>
            <a:r>
              <a:rPr lang="en-CA" dirty="0" smtClean="0"/>
              <a:t> (</a:t>
            </a:r>
            <a:r>
              <a:rPr lang="en-CA" b="1" dirty="0" smtClean="0"/>
              <a:t>impairment</a:t>
            </a:r>
            <a:r>
              <a:rPr lang="en-CA" dirty="0" smtClean="0"/>
              <a:t>).</a:t>
            </a:r>
          </a:p>
          <a:p>
            <a:r>
              <a:rPr lang="en-CA" dirty="0" smtClean="0"/>
              <a:t>It relies on ambiguous and highly subjective  ideals (</a:t>
            </a:r>
            <a:r>
              <a:rPr lang="en-CA" b="1" dirty="0" smtClean="0"/>
              <a:t>normal</a:t>
            </a:r>
            <a:r>
              <a:rPr lang="en-CA" dirty="0" smtClean="0"/>
              <a:t>).</a:t>
            </a:r>
          </a:p>
          <a:p>
            <a:r>
              <a:rPr lang="en-CA" dirty="0" smtClean="0"/>
              <a:t>It implies that disabled persons aren’t actually real </a:t>
            </a:r>
            <a:r>
              <a:rPr lang="en-CA" b="1" dirty="0" smtClean="0"/>
              <a:t>human</a:t>
            </a:r>
            <a:r>
              <a:rPr lang="en-CA" dirty="0" smtClean="0"/>
              <a:t>s because of the above.</a:t>
            </a:r>
          </a:p>
          <a:p>
            <a:endParaRPr lang="en-CA" dirty="0"/>
          </a:p>
          <a:p>
            <a:endParaRPr lang="en-CA" dirty="0" smtClean="0"/>
          </a:p>
          <a:p>
            <a:pPr marL="0" indent="0">
              <a:buNone/>
            </a:pPr>
            <a:r>
              <a:rPr lang="en-CA" dirty="0" smtClean="0">
                <a:solidFill>
                  <a:schemeClr val="bg2">
                    <a:lumMod val="40000"/>
                    <a:lumOff val="60000"/>
                  </a:schemeClr>
                </a:solidFill>
              </a:rPr>
              <a:t>It relies on three common themes of discrimination:</a:t>
            </a:r>
          </a:p>
          <a:p>
            <a:pPr marL="0" indent="0">
              <a:buNone/>
            </a:pPr>
            <a:r>
              <a:rPr lang="en-CA" dirty="0" smtClean="0">
                <a:solidFill>
                  <a:schemeClr val="bg2">
                    <a:lumMod val="40000"/>
                    <a:lumOff val="60000"/>
                  </a:schemeClr>
                </a:solidFill>
              </a:rPr>
              <a:t>Condemnation, Objectification, and Pathologization</a:t>
            </a:r>
            <a:endParaRPr lang="en-CA" dirty="0">
              <a:solidFill>
                <a:schemeClr val="bg2">
                  <a:lumMod val="40000"/>
                  <a:lumOff val="60000"/>
                </a:schemeClr>
              </a:solidFill>
            </a:endParaRPr>
          </a:p>
        </p:txBody>
      </p:sp>
    </p:spTree>
    <p:extLst>
      <p:ext uri="{BB962C8B-B14F-4D97-AF65-F5344CB8AC3E}">
        <p14:creationId xmlns:p14="http://schemas.microsoft.com/office/powerpoint/2010/main" val="298632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Discrimination or prejudice against individuals with </a:t>
            </a:r>
            <a:r>
              <a:rPr lang="en-CA" dirty="0" smtClean="0"/>
              <a:t>disabilities</a:t>
            </a:r>
            <a:r>
              <a:rPr lang="en-CA" dirty="0"/>
              <a:t> </a:t>
            </a:r>
            <a:r>
              <a:rPr lang="en-CA" dirty="0" smtClean="0"/>
              <a:t>is called </a:t>
            </a:r>
            <a:r>
              <a:rPr lang="en-CA" b="1" dirty="0" smtClean="0"/>
              <a:t>Ableism</a:t>
            </a:r>
            <a:endParaRPr lang="en-CA" b="1" dirty="0"/>
          </a:p>
        </p:txBody>
      </p:sp>
      <p:sp>
        <p:nvSpPr>
          <p:cNvPr id="3" name="Text Placeholder 2"/>
          <p:cNvSpPr>
            <a:spLocks noGrp="1"/>
          </p:cNvSpPr>
          <p:nvPr>
            <p:ph type="body" idx="1"/>
          </p:nvPr>
        </p:nvSpPr>
        <p:spPr/>
        <p:txBody>
          <a:bodyPr/>
          <a:lstStyle/>
          <a:p>
            <a:r>
              <a:rPr lang="en-CA" dirty="0"/>
              <a:t>Or disableism if you prefer the British way of things.</a:t>
            </a:r>
          </a:p>
          <a:p>
            <a:endParaRPr lang="en-CA" dirty="0"/>
          </a:p>
        </p:txBody>
      </p:sp>
    </p:spTree>
    <p:extLst>
      <p:ext uri="{BB962C8B-B14F-4D97-AF65-F5344CB8AC3E}">
        <p14:creationId xmlns:p14="http://schemas.microsoft.com/office/powerpoint/2010/main" val="4149871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While the origins are much older, most of our current biases are based in Eugenics.</a:t>
            </a:r>
            <a:endParaRPr lang="en-CA" dirty="0"/>
          </a:p>
        </p:txBody>
      </p:sp>
      <p:sp>
        <p:nvSpPr>
          <p:cNvPr id="3" name="Text Placeholder 2"/>
          <p:cNvSpPr>
            <a:spLocks noGrp="1"/>
          </p:cNvSpPr>
          <p:nvPr>
            <p:ph type="body" idx="1"/>
          </p:nvPr>
        </p:nvSpPr>
        <p:spPr/>
        <p:txBody>
          <a:bodyPr/>
          <a:lstStyle/>
          <a:p>
            <a:r>
              <a:rPr lang="en-CA" dirty="0"/>
              <a:t>And we do </a:t>
            </a:r>
            <a:r>
              <a:rPr lang="en-CA" dirty="0" smtClean="0"/>
              <a:t>it to almost everyone we meet.</a:t>
            </a:r>
            <a:endParaRPr lang="en-CA" dirty="0"/>
          </a:p>
        </p:txBody>
      </p:sp>
    </p:spTree>
    <p:extLst>
      <p:ext uri="{BB962C8B-B14F-4D97-AF65-F5344CB8AC3E}">
        <p14:creationId xmlns:p14="http://schemas.microsoft.com/office/powerpoint/2010/main" val="1363322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Eugenics:</a:t>
            </a:r>
            <a:endParaRPr lang="en-CA" dirty="0"/>
          </a:p>
        </p:txBody>
      </p:sp>
      <p:pic>
        <p:nvPicPr>
          <p:cNvPr id="2050" name="Picture 2" descr="An Image showing Eugenics-based views of people, starting at &quot;Idiot&quot; on the bottom left, progressing to &quot;Moron&quot; at the top right.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12299" y="1447800"/>
            <a:ext cx="5140739" cy="4572000"/>
          </a:xfrm>
        </p:spPr>
      </p:pic>
      <p:sp>
        <p:nvSpPr>
          <p:cNvPr id="4" name="Text Placeholder 3"/>
          <p:cNvSpPr>
            <a:spLocks noGrp="1"/>
          </p:cNvSpPr>
          <p:nvPr>
            <p:ph type="body" sz="half" idx="2"/>
          </p:nvPr>
        </p:nvSpPr>
        <p:spPr/>
        <p:txBody>
          <a:bodyPr>
            <a:normAutofit lnSpcReduction="10000"/>
          </a:bodyPr>
          <a:lstStyle/>
          <a:p>
            <a:r>
              <a:rPr lang="en-CA" smtClean="0"/>
              <a:t>The idea that racial purity can be measured and quantified. Letting people discriminate “scientifically.” Most of our ideas on intelligence and disability, and many of our views on health come from this.</a:t>
            </a:r>
          </a:p>
          <a:p>
            <a:endParaRPr lang="en-CA" smtClean="0"/>
          </a:p>
          <a:p>
            <a:endParaRPr lang="en-CA" smtClean="0"/>
          </a:p>
          <a:p>
            <a:r>
              <a:rPr lang="en-CA" smtClean="0"/>
              <a:t>Image Source: </a:t>
            </a:r>
            <a:r>
              <a:rPr lang="en-CA" smtClean="0">
                <a:hlinkClick r:id="rId3"/>
              </a:rPr>
              <a:t>https://www.linkedin.com/pulse/early-chequered-history-iq-keith-mcnulty/</a:t>
            </a:r>
            <a:endParaRPr lang="en-CA" smtClean="0"/>
          </a:p>
          <a:p>
            <a:endParaRPr lang="en-CA" dirty="0"/>
          </a:p>
        </p:txBody>
      </p:sp>
    </p:spTree>
    <p:extLst>
      <p:ext uri="{BB962C8B-B14F-4D97-AF65-F5344CB8AC3E}">
        <p14:creationId xmlns:p14="http://schemas.microsoft.com/office/powerpoint/2010/main" val="424822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3628</TotalTime>
  <Words>2729</Words>
  <Application>Microsoft Office PowerPoint</Application>
  <PresentationFormat>Widescreen</PresentationFormat>
  <Paragraphs>207</Paragraphs>
  <Slides>32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Ion</vt:lpstr>
      <vt:lpstr>Disable is a Verb</vt:lpstr>
      <vt:lpstr>CONTENT/TRIGGER WARNING:</vt:lpstr>
      <vt:lpstr>About John:</vt:lpstr>
      <vt:lpstr>Disability: any restriction or lack (resulting from an impairment) of ability to perform an activity in the manner or within the range considered normal for a human being. </vt:lpstr>
      <vt:lpstr>It’s outdated, but the ideals that formed it are still in place, and many medical organizations still use this definition.</vt:lpstr>
      <vt:lpstr>It encapsulates the medical model of disability:</vt:lpstr>
      <vt:lpstr>Discrimination or prejudice against individuals with disabilities is called Ableism</vt:lpstr>
      <vt:lpstr>While the origins are much older, most of our current biases are based in Eugenics.</vt:lpstr>
      <vt:lpstr>Eugenics:</vt:lpstr>
      <vt:lpstr>Ableism never fell out of favour:</vt:lpstr>
      <vt:lpstr>But Ableism affects everyone:</vt:lpstr>
      <vt:lpstr>How do we change this?</vt:lpstr>
      <vt:lpstr>Step 1: Reframing our Perspectives</vt:lpstr>
      <vt:lpstr>The Social Model of Disability:</vt:lpstr>
      <vt:lpstr>Reframing your mindset:</vt:lpstr>
      <vt:lpstr>Step 2: Changing our Language</vt:lpstr>
      <vt:lpstr>Language Matters:</vt:lpstr>
      <vt:lpstr>And it has real consequences:</vt:lpstr>
      <vt:lpstr>When speaking and writing:</vt:lpstr>
      <vt:lpstr>Step 3: Active Inclusiveness</vt:lpstr>
      <vt:lpstr>Our Society is obsessed with “Normal:”</vt:lpstr>
      <vt:lpstr>Even Microsoft gets it:</vt:lpstr>
      <vt:lpstr>Actively Include People:</vt:lpstr>
      <vt:lpstr>Involve the Community</vt:lpstr>
      <vt:lpstr>Action Plan Summary:</vt:lpstr>
      <vt:lpstr>Making this work in your Organization.</vt:lpstr>
      <vt:lpstr>Getting Things Going</vt:lpstr>
      <vt:lpstr>Active Change</vt:lpstr>
      <vt:lpstr>Getting Political</vt:lpstr>
      <vt:lpstr>Disabled (and marginalized) people problems are the same problems everyone else has, but magnified.  By making things better for us, you make things better for everyone. </vt:lpstr>
      <vt:lpstr>Helpful links and references</vt:lpstr>
      <vt:lpstr>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Disable is a Verb</dc:title>
  <dc:creator>John Buckmaster</dc:creator>
  <cp:lastModifiedBy>John Buckmaster</cp:lastModifiedBy>
  <cp:revision>167</cp:revision>
  <dcterms:created xsi:type="dcterms:W3CDTF">2018-02-12T17:41:59Z</dcterms:created>
  <dcterms:modified xsi:type="dcterms:W3CDTF">2018-05-01T21:15:02Z</dcterms:modified>
</cp:coreProperties>
</file>