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Lobster" panose="020B0604020202020204" charset="0"/>
      <p:regular r:id="rId12"/>
    </p:embeddedFont>
    <p:embeddedFont>
      <p:font typeface="Economica" panose="020B0604020202020204" charset="0"/>
      <p:regular r:id="rId13"/>
      <p:bold r:id="rId14"/>
      <p:italic r:id="rId15"/>
      <p:boldItalic r:id="rId16"/>
    </p:embeddedFont>
    <p:embeddedFont>
      <p:font typeface="Open Sans"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57" autoAdjust="0"/>
  </p:normalViewPr>
  <p:slideViewPr>
    <p:cSldViewPr snapToGrid="0">
      <p:cViewPr>
        <p:scale>
          <a:sx n="157" d="100"/>
          <a:sy n="157" d="100"/>
        </p:scale>
        <p:origin x="-294" y="1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257174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Hello! I’m Caitlin, and I’m so pleased to be here today to share this program with you all!</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Before I go any further, I do want to respectfully acknowledge that we have gathered together today to learn and collaborate on the traditional territories of the</a:t>
            </a:r>
            <a:r>
              <a:rPr lang="en">
                <a:solidFill>
                  <a:schemeClr val="dk1"/>
                </a:solidFill>
                <a:latin typeface="Open Sans"/>
                <a:ea typeface="Open Sans"/>
                <a:cs typeface="Open Sans"/>
                <a:sym typeface="Open Sans"/>
              </a:rPr>
              <a:t> Lekwungen-speaking peoples. I wish to acknowledge the Songhees, Esquimalt and </a:t>
            </a:r>
            <a:r>
              <a:rPr lang="en" sz="1350">
                <a:solidFill>
                  <a:schemeClr val="dk1"/>
                </a:solidFill>
                <a:latin typeface="Open Sans"/>
                <a:ea typeface="Open Sans"/>
                <a:cs typeface="Open Sans"/>
                <a:sym typeface="Open Sans"/>
              </a:rPr>
              <a:t>W</a:t>
            </a:r>
            <a:r>
              <a:rPr lang="en">
                <a:solidFill>
                  <a:schemeClr val="dk1"/>
                </a:solidFill>
                <a:latin typeface="Open Sans"/>
                <a:ea typeface="Open Sans"/>
                <a:cs typeface="Open Sans"/>
                <a:sym typeface="Open Sans"/>
              </a:rPr>
              <a:t>SÁNEĆ peoples, whose historical relationships with this land continue to this day.</a:t>
            </a: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553b900cb3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553b900cb3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Open Sans"/>
                <a:ea typeface="Open Sans"/>
                <a:cs typeface="Open Sans"/>
                <a:sym typeface="Open Sans"/>
              </a:rPr>
              <a:t>So the usual “what will you see in the next 20 minutes”:</a:t>
            </a:r>
            <a:endParaRPr sz="1200">
              <a:solidFill>
                <a:schemeClr val="dk1"/>
              </a:solidFill>
              <a:latin typeface="Open Sans"/>
              <a:ea typeface="Open Sans"/>
              <a:cs typeface="Open Sans"/>
              <a:sym typeface="Open Sans"/>
            </a:endParaRPr>
          </a:p>
          <a:p>
            <a:pPr marL="457200" lvl="0" indent="-304800" algn="l" rtl="0">
              <a:lnSpc>
                <a:spcPct val="115000"/>
              </a:lnSpc>
              <a:spcBef>
                <a:spcPts val="160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A little bit about Celebrating Girls Celebrating Community program background </a:t>
            </a:r>
            <a:endParaRPr sz="1200">
              <a:solidFill>
                <a:schemeClr val="dk1"/>
              </a:solidFill>
              <a:latin typeface="Open Sans"/>
              <a:ea typeface="Open Sans"/>
              <a:cs typeface="Open Sans"/>
              <a:sym typeface="Open Sans"/>
            </a:endParaRPr>
          </a:p>
          <a:p>
            <a:pPr marL="914400" lvl="1" indent="-304800" algn="l" rtl="0">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where did it come from and why bother doing something like this in the library?</a:t>
            </a:r>
            <a:endParaRPr sz="1200">
              <a:solidFill>
                <a:schemeClr val="dk1"/>
              </a:solidFill>
              <a:latin typeface="Open Sans"/>
              <a:ea typeface="Open Sans"/>
              <a:cs typeface="Open Sans"/>
              <a:sym typeface="Open Sans"/>
            </a:endParaRPr>
          </a:p>
          <a:p>
            <a:pPr marL="457200" lvl="0" indent="-304800" algn="l" rtl="0">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The program itself</a:t>
            </a:r>
            <a:endParaRPr sz="1200">
              <a:solidFill>
                <a:schemeClr val="dk1"/>
              </a:solidFill>
              <a:latin typeface="Open Sans"/>
              <a:ea typeface="Open Sans"/>
              <a:cs typeface="Open Sans"/>
              <a:sym typeface="Open Sans"/>
            </a:endParaRPr>
          </a:p>
          <a:p>
            <a:pPr marL="914400" lvl="1" indent="-304800" algn="l" rtl="0">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Who were the girls</a:t>
            </a:r>
            <a:endParaRPr sz="1200">
              <a:solidFill>
                <a:schemeClr val="dk1"/>
              </a:solidFill>
              <a:latin typeface="Open Sans"/>
              <a:ea typeface="Open Sans"/>
              <a:cs typeface="Open Sans"/>
              <a:sym typeface="Open Sans"/>
            </a:endParaRPr>
          </a:p>
          <a:p>
            <a:pPr marL="914400" lvl="1" indent="-304800" algn="l" rtl="0">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What did the classes look like</a:t>
            </a:r>
            <a:endParaRPr sz="1200">
              <a:solidFill>
                <a:schemeClr val="dk1"/>
              </a:solidFill>
              <a:latin typeface="Open Sans"/>
              <a:ea typeface="Open Sans"/>
              <a:cs typeface="Open Sans"/>
              <a:sym typeface="Open Sans"/>
            </a:endParaRPr>
          </a:p>
          <a:p>
            <a:pPr marL="914400" lvl="1" indent="-304800" algn="l" rtl="0">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What did we do</a:t>
            </a:r>
            <a:endParaRPr sz="1200">
              <a:solidFill>
                <a:schemeClr val="dk1"/>
              </a:solidFill>
              <a:latin typeface="Open Sans"/>
              <a:ea typeface="Open Sans"/>
              <a:cs typeface="Open Sans"/>
              <a:sym typeface="Open Sans"/>
            </a:endParaRPr>
          </a:p>
          <a:p>
            <a:pPr marL="457200" lvl="0" indent="-304800" algn="l" rtl="0">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Impacts at the library and on the girls</a:t>
            </a:r>
            <a:endParaRPr sz="1200">
              <a:solidFill>
                <a:schemeClr val="dk1"/>
              </a:solidFill>
              <a:latin typeface="Open Sans"/>
              <a:ea typeface="Open Sans"/>
              <a:cs typeface="Open Sans"/>
              <a:sym typeface="Open Sans"/>
            </a:endParaRPr>
          </a:p>
          <a:p>
            <a:pPr marL="914400" lvl="1" indent="-304800" algn="l" rtl="0">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What have we all gotten out of our participation in this project?</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53b900cb3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53b900cb3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dk1"/>
                </a:solidFill>
                <a:latin typeface="Open Sans"/>
                <a:ea typeface="Open Sans"/>
                <a:cs typeface="Open Sans"/>
                <a:sym typeface="Open Sans"/>
              </a:rPr>
              <a:t>Quick overview: </a:t>
            </a:r>
            <a:endParaRPr sz="12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1200" dirty="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dirty="0">
                <a:solidFill>
                  <a:schemeClr val="dk1"/>
                </a:solidFill>
                <a:latin typeface="Open Sans"/>
                <a:ea typeface="Open Sans"/>
                <a:cs typeface="Open Sans"/>
                <a:sym typeface="Open Sans"/>
              </a:rPr>
              <a:t>Like all public libraries, Harbourfront Branch and VIRL more generally were looking for ways to connect with teens in the community. </a:t>
            </a:r>
            <a:endParaRPr sz="1200" dirty="0">
              <a:solidFill>
                <a:schemeClr val="dk1"/>
              </a:solidFill>
              <a:latin typeface="Open Sans"/>
              <a:ea typeface="Open Sans"/>
              <a:cs typeface="Open Sans"/>
              <a:sym typeface="Open Sans"/>
            </a:endParaRPr>
          </a:p>
          <a:p>
            <a:pPr marL="914400" lvl="1" indent="-304800" algn="l" rtl="0">
              <a:spcBef>
                <a:spcPts val="0"/>
              </a:spcBef>
              <a:spcAft>
                <a:spcPts val="0"/>
              </a:spcAft>
              <a:buClr>
                <a:schemeClr val="dk1"/>
              </a:buClr>
              <a:buSzPts val="1200"/>
              <a:buFont typeface="Open Sans"/>
              <a:buChar char="○"/>
            </a:pPr>
            <a:r>
              <a:rPr lang="en" sz="1200" dirty="0">
                <a:solidFill>
                  <a:schemeClr val="dk1"/>
                </a:solidFill>
                <a:latin typeface="Open Sans"/>
                <a:ea typeface="Open Sans"/>
                <a:cs typeface="Open Sans"/>
                <a:sym typeface="Open Sans"/>
              </a:rPr>
              <a:t>Some of our librarians were asked to write an Island Health grant application, and one of our librarians, Sheila Hammond-Todd, saw a performance by the travelling group from the Dandelion School in Ottawa. When she found out that Hannah was moving to Nanaimo it seemed like a perfect way to get teens into the library, making art, and learning how to build up their community, so she and another colleague, Jason Kuffler, worked with Hannah to put the grant proposal together.</a:t>
            </a:r>
            <a:endParaRPr sz="1200" dirty="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dirty="0">
                <a:solidFill>
                  <a:schemeClr val="dk1"/>
                </a:solidFill>
                <a:latin typeface="Open Sans"/>
                <a:ea typeface="Open Sans"/>
                <a:cs typeface="Open Sans"/>
                <a:sym typeface="Open Sans"/>
              </a:rPr>
              <a:t>I got super lucky, and got to jump into this program as one of the first things I did when I started at Harbourfront back in summer 2017. </a:t>
            </a:r>
            <a:endParaRPr sz="1200" dirty="0">
              <a:solidFill>
                <a:schemeClr val="dk1"/>
              </a:solidFill>
              <a:latin typeface="Open Sans"/>
              <a:ea typeface="Open Sans"/>
              <a:cs typeface="Open Sans"/>
              <a:sym typeface="Open Sans"/>
            </a:endParaRPr>
          </a:p>
          <a:p>
            <a:pPr marL="914400" lvl="1" indent="-304800" algn="l" rtl="0">
              <a:spcBef>
                <a:spcPts val="0"/>
              </a:spcBef>
              <a:spcAft>
                <a:spcPts val="0"/>
              </a:spcAft>
              <a:buClr>
                <a:schemeClr val="dk1"/>
              </a:buClr>
              <a:buSzPts val="1200"/>
              <a:buFont typeface="Open Sans"/>
              <a:buChar char="○"/>
            </a:pPr>
            <a:r>
              <a:rPr lang="en" sz="1200" dirty="0">
                <a:solidFill>
                  <a:schemeClr val="dk1"/>
                </a:solidFill>
                <a:latin typeface="Open Sans"/>
                <a:ea typeface="Open Sans"/>
                <a:cs typeface="Open Sans"/>
                <a:sym typeface="Open Sans"/>
              </a:rPr>
              <a:t>I took responsibility as the on the ground person for the program - I worked closely with Hannah to coordinate schedules, I facilitated various workshop sessions, coordinated the logistics for the performance, wrote the final report, and did whatever else I needed to do. And I got to build strong relationships with all the girls - we did a lot of laughing and crying together over the year they were working in the library. </a:t>
            </a:r>
            <a:endParaRPr sz="1200" dirty="0">
              <a:solidFill>
                <a:schemeClr val="dk1"/>
              </a:solidFill>
              <a:latin typeface="Open Sans"/>
              <a:ea typeface="Open Sans"/>
              <a:cs typeface="Open Sans"/>
              <a:sym typeface="Open Sans"/>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53b900cb3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53b900cb3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Open Sans"/>
                <a:ea typeface="Open Sans"/>
                <a:cs typeface="Open Sans"/>
                <a:sym typeface="Open Sans"/>
              </a:rPr>
              <a:t>So just a little bit about Dandelion Dance and why Hannah was the right woman for the job:</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r>
              <a:rPr lang="en" sz="1200">
                <a:latin typeface="Open Sans"/>
                <a:ea typeface="Open Sans"/>
                <a:cs typeface="Open Sans"/>
                <a:sym typeface="Open Sans"/>
              </a:rPr>
              <a:t>From their website:</a:t>
            </a:r>
            <a:endParaRPr sz="1200">
              <a:latin typeface="Open Sans"/>
              <a:ea typeface="Open Sans"/>
              <a:cs typeface="Open Sans"/>
              <a:sym typeface="Open Sans"/>
            </a:endParaRPr>
          </a:p>
          <a:p>
            <a:pPr marL="457200" lvl="0" indent="0" algn="l" rtl="0">
              <a:spcBef>
                <a:spcPts val="1300"/>
              </a:spcBef>
              <a:spcAft>
                <a:spcPts val="0"/>
              </a:spcAft>
              <a:buClr>
                <a:schemeClr val="dk1"/>
              </a:buClr>
              <a:buSzPts val="1100"/>
              <a:buFont typeface="Arial"/>
              <a:buNone/>
            </a:pPr>
            <a:r>
              <a:rPr lang="en" sz="1200">
                <a:solidFill>
                  <a:srgbClr val="F2B50D"/>
                </a:solidFill>
                <a:highlight>
                  <a:srgbClr val="FFFFFF"/>
                </a:highlight>
                <a:latin typeface="Open Sans"/>
                <a:ea typeface="Open Sans"/>
                <a:cs typeface="Open Sans"/>
                <a:sym typeface="Open Sans"/>
              </a:rPr>
              <a:t>“Our Mission</a:t>
            </a:r>
            <a:endParaRPr sz="1200">
              <a:solidFill>
                <a:srgbClr val="F2B50D"/>
              </a:solidFill>
              <a:highlight>
                <a:srgbClr val="FFFFFF"/>
              </a:highlight>
              <a:latin typeface="Open Sans"/>
              <a:ea typeface="Open Sans"/>
              <a:cs typeface="Open Sans"/>
              <a:sym typeface="Open Sans"/>
            </a:endParaRPr>
          </a:p>
          <a:p>
            <a:pPr marL="457200" lvl="0" indent="0" algn="l" rtl="0">
              <a:lnSpc>
                <a:spcPct val="115000"/>
              </a:lnSpc>
              <a:spcBef>
                <a:spcPts val="1300"/>
              </a:spcBef>
              <a:spcAft>
                <a:spcPts val="0"/>
              </a:spcAft>
              <a:buNone/>
            </a:pPr>
            <a:r>
              <a:rPr lang="en" sz="1200">
                <a:solidFill>
                  <a:srgbClr val="4D4D4D"/>
                </a:solidFill>
                <a:highlight>
                  <a:srgbClr val="FFFFFF"/>
                </a:highlight>
                <a:latin typeface="Open Sans"/>
                <a:ea typeface="Open Sans"/>
                <a:cs typeface="Open Sans"/>
                <a:sym typeface="Open Sans"/>
              </a:rPr>
              <a:t>We offer life changing programs that bring girls of all backgrounds and abilities together to use their unique experiences in the collective creation of dance works. Creating together allows the girls to have a voice, develop empathy, break stereotypes, discover and explore their creativity, and practice leadership.”</a:t>
            </a:r>
            <a:endParaRPr sz="1200">
              <a:solidFill>
                <a:srgbClr val="4D4D4D"/>
              </a:solidFill>
              <a:highlight>
                <a:srgbClr val="FFFFFF"/>
              </a:highlight>
              <a:latin typeface="Open Sans"/>
              <a:ea typeface="Open Sans"/>
              <a:cs typeface="Open Sans"/>
              <a:sym typeface="Open Sans"/>
            </a:endParaRPr>
          </a:p>
          <a:p>
            <a:pPr marL="0" lvl="0" indent="0" algn="l" rtl="0">
              <a:lnSpc>
                <a:spcPct val="115000"/>
              </a:lnSpc>
              <a:spcBef>
                <a:spcPts val="1100"/>
              </a:spcBef>
              <a:spcAft>
                <a:spcPts val="0"/>
              </a:spcAft>
              <a:buClr>
                <a:schemeClr val="dk1"/>
              </a:buClr>
              <a:buSzPts val="1100"/>
              <a:buFont typeface="Arial"/>
              <a:buNone/>
            </a:pPr>
            <a:r>
              <a:rPr lang="en" sz="1200">
                <a:highlight>
                  <a:srgbClr val="FFFFFF"/>
                </a:highlight>
                <a:latin typeface="Open Sans"/>
                <a:ea typeface="Open Sans"/>
                <a:cs typeface="Open Sans"/>
                <a:sym typeface="Open Sans"/>
              </a:rPr>
              <a:t>Dandelion was founded by Hannah Beach, who facilitated our program, and who has been working to empower girls to take an active role as leaders in their community through the arts for close to 20 years. Hannah has won many awards, including being featured in the Canadian Human Rights Commission’s 2017 Annual Report as one of five featured individuals creating change across the country.</a:t>
            </a:r>
            <a:endParaRPr sz="1200">
              <a:highlight>
                <a:srgbClr val="FFFFFF"/>
              </a:highlight>
              <a:latin typeface="Open Sans"/>
              <a:ea typeface="Open Sans"/>
              <a:cs typeface="Open Sans"/>
              <a:sym typeface="Open Sans"/>
            </a:endParaRPr>
          </a:p>
          <a:p>
            <a:pPr marL="0" lvl="0" indent="0" algn="l" rtl="0">
              <a:spcBef>
                <a:spcPts val="110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53b900cb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53b900cb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Open Sans"/>
                <a:ea typeface="Open Sans"/>
                <a:cs typeface="Open Sans"/>
                <a:sym typeface="Open Sans"/>
              </a:rPr>
              <a:t>What did we want out of the program at the library? Why bother, what were we expecting to see?</a:t>
            </a:r>
            <a:endParaRPr sz="1200">
              <a:solidFill>
                <a:schemeClr val="dk1"/>
              </a:solidFill>
              <a:latin typeface="Open Sans"/>
              <a:ea typeface="Open Sans"/>
              <a:cs typeface="Open Sans"/>
              <a:sym typeface="Open Sans"/>
            </a:endParaRPr>
          </a:p>
          <a:p>
            <a:pPr marL="457200" lvl="0" indent="-304800" algn="l" rtl="0">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We wanted to end up with teen girls who had stronger</a:t>
            </a:r>
            <a:endParaRPr sz="1200">
              <a:solidFill>
                <a:schemeClr val="dk1"/>
              </a:solidFill>
              <a:latin typeface="Open Sans"/>
              <a:ea typeface="Open Sans"/>
              <a:cs typeface="Open Sans"/>
              <a:sym typeface="Open Sans"/>
            </a:endParaRPr>
          </a:p>
          <a:p>
            <a:pPr marL="914400" lvl="1" indent="-304800" algn="l" rtl="0">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self confidence, self-esteem, and resilience</a:t>
            </a:r>
            <a:endParaRPr sz="1200">
              <a:solidFill>
                <a:schemeClr val="dk1"/>
              </a:solidFill>
              <a:latin typeface="Open Sans"/>
              <a:ea typeface="Open Sans"/>
              <a:cs typeface="Open Sans"/>
              <a:sym typeface="Open Sans"/>
            </a:endParaRPr>
          </a:p>
          <a:p>
            <a:pPr marL="914400" lvl="1" indent="-304800" algn="l" rtl="0">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engagement with the arts</a:t>
            </a:r>
            <a:endParaRPr sz="1200">
              <a:solidFill>
                <a:schemeClr val="dk1"/>
              </a:solidFill>
              <a:latin typeface="Open Sans"/>
              <a:ea typeface="Open Sans"/>
              <a:cs typeface="Open Sans"/>
              <a:sym typeface="Open Sans"/>
            </a:endParaRPr>
          </a:p>
          <a:p>
            <a:pPr marL="914400" lvl="1" indent="-304800" algn="l" rtl="0">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communication skills</a:t>
            </a:r>
            <a:endParaRPr sz="1200">
              <a:solidFill>
                <a:schemeClr val="dk1"/>
              </a:solidFill>
              <a:latin typeface="Open Sans"/>
              <a:ea typeface="Open Sans"/>
              <a:cs typeface="Open Sans"/>
              <a:sym typeface="Open Sans"/>
            </a:endParaRPr>
          </a:p>
          <a:p>
            <a:pPr marL="914400" lvl="1" indent="-304800" algn="l" rtl="0">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sense of belonging and support in their community and with us at their public library</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53b900cb3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53b900cb3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Super rough outline of the overall program:</a:t>
            </a: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11 girls between 13 and 16 years old were involved with the program between September 2017 and May 2018.  </a:t>
            </a:r>
            <a:endParaRPr sz="1200">
              <a:solidFill>
                <a:schemeClr val="dk1"/>
              </a:solidFill>
              <a:latin typeface="Open Sans"/>
              <a:ea typeface="Open Sans"/>
              <a:cs typeface="Open Sans"/>
              <a:sym typeface="Open Sans"/>
            </a:endParaRPr>
          </a:p>
          <a:p>
            <a:pPr marL="914400" lvl="1"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Of these girls, 6 were able to stay with the program long enough to perform in the final show almost exactly a year ago on 5 May 2018. </a:t>
            </a:r>
            <a:endParaRPr sz="1200">
              <a:solidFill>
                <a:schemeClr val="dk1"/>
              </a:solidFill>
              <a:latin typeface="Open Sans"/>
              <a:ea typeface="Open Sans"/>
              <a:cs typeface="Open Sans"/>
              <a:sym typeface="Open Sans"/>
            </a:endParaRPr>
          </a:p>
          <a:p>
            <a:pPr marL="1371600" lvl="2"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Due to various cultural, socioeconomic, and other barriers, the remaining 5 young women were unable to follow through to the end.</a:t>
            </a:r>
            <a:endParaRPr sz="1200">
              <a:solidFill>
                <a:schemeClr val="dk1"/>
              </a:solidFill>
              <a:latin typeface="Open Sans"/>
              <a:ea typeface="Open Sans"/>
              <a:cs typeface="Open Sans"/>
              <a:sym typeface="Open Sans"/>
            </a:endParaRPr>
          </a:p>
          <a:p>
            <a:pPr marL="1828800" lvl="3"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Eg. Two of the girls were recent Syrian refugees and the rehearsals conflicted with their Arabic school so they weren’t able to continue</a:t>
            </a:r>
            <a:endParaRPr sz="1200">
              <a:solidFill>
                <a:schemeClr val="dk1"/>
              </a:solidFill>
              <a:latin typeface="Open Sans"/>
              <a:ea typeface="Open Sans"/>
              <a:cs typeface="Open Sans"/>
              <a:sym typeface="Open Sans"/>
            </a:endParaRPr>
          </a:p>
          <a:p>
            <a:pPr marL="1828800" lvl="3"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We did do some work administratively to see if we could lessen some of these barriers - for example, one young woman was living independently and needed to work Saturdays. So we looked into community grant money to pay her for her time. Unfortunately she felt unsafe turning down those shifts regardless because she felt she might lose her job if she did.</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The girls took part in 19 formal classes plus a few one-on-one sessions to work on their individual performances with Hannah, an art/mindfulness workshop I facilitated, prop making sessions where we sewed, crafted, recorded a poetry recitation, and worked on the art used in the program (which I featured as the title slide), plus whatever miscellaneous things they wanted to work on</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On 5 May 2018 the final performance was held at the Malaspina Theatre at Vancouver Island University. All elements of the performance, including choreography, music selection, theme, title, and props were created by the girls with support from Hannah, Jason, and me</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53b900cb3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53b900cb3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Open Sans"/>
                <a:ea typeface="Open Sans"/>
                <a:cs typeface="Open Sans"/>
                <a:sym typeface="Open Sans"/>
              </a:rPr>
              <a:t>So since they program was all about our girls, I thought I’d share this video where they get to speak for themselves! Island Health produced this video so they could feature our program at their annual meeting, and I thank them for making it available to us to share.</a:t>
            </a:r>
            <a:endParaRPr sz="1200">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53b900cb3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53b900cb3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A couple points I want to draw out:</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Our girls came into this program with no dance experience at all, and by the end of their time in the program they had designed, choreographed, and performed a 50 minute long presentation - so much artistic and personal growth!</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Many of our girls came to the program so nervous they wouldn’t go into the rehearsal room without their parents, and by the end they were totally transformed into confident and engaging artists</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The most important impact for me was how strong the bonds that the girls created with each other (and with Hannah and I, and by extension the library) were. </a:t>
            </a:r>
            <a:endParaRPr sz="1200">
              <a:solidFill>
                <a:schemeClr val="dk1"/>
              </a:solidFill>
              <a:latin typeface="Open Sans"/>
              <a:ea typeface="Open Sans"/>
              <a:cs typeface="Open Sans"/>
              <a:sym typeface="Open Sans"/>
            </a:endParaRPr>
          </a:p>
          <a:p>
            <a:pPr marL="914400" lvl="1"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I invited them all back in July to watch a recording of their performance, all of them told me how much they missed coming to classes, and how much they grew throughout the program. They all asked if we would be offering the program again, and asked to be kept in mind if we ever could. They also talked about how strong their friendships with each other were, and how happy they were to know each other.</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We are working with Hannah Beach on another grant proposal designed to support educators and other professionals working with at risk teens in the community - keep your eyes peeled if this grant gets approved because there will be opportunities for librarians to participate in these workshops</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549ed2b7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549ed2b7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Open Sans"/>
                <a:ea typeface="Open Sans"/>
                <a:cs typeface="Open Sans"/>
                <a:sym typeface="Open Sans"/>
              </a:rPr>
              <a:t>So that’s Celebrating Girls Celebrating Community! I’m more than happy to answer any questions you might have now or later!</a:t>
            </a:r>
            <a:endParaRPr sz="1200">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rtl="0">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rtl="0">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rtl="0">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rtl="0">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rtl="0">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rtl="0">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rtl="0">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rtl="0">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lstStyle>
            <a:lvl1pPr lvl="0" algn="ctr" rtl="0">
              <a:spcBef>
                <a:spcPts val="0"/>
              </a:spcBef>
              <a:spcAft>
                <a:spcPts val="0"/>
              </a:spcAft>
              <a:buClr>
                <a:schemeClr val="lt2"/>
              </a:buClr>
              <a:buSzPts val="16000"/>
              <a:buNone/>
              <a:defRPr sz="16000">
                <a:solidFill>
                  <a:schemeClr val="lt2"/>
                </a:solidFill>
              </a:defRPr>
            </a:lvl1pPr>
            <a:lvl2pPr lvl="1" algn="ctr" rtl="0">
              <a:spcBef>
                <a:spcPts val="0"/>
              </a:spcBef>
              <a:spcAft>
                <a:spcPts val="0"/>
              </a:spcAft>
              <a:buClr>
                <a:schemeClr val="lt2"/>
              </a:buClr>
              <a:buSzPts val="16000"/>
              <a:buNone/>
              <a:defRPr sz="16000">
                <a:solidFill>
                  <a:schemeClr val="lt2"/>
                </a:solidFill>
              </a:defRPr>
            </a:lvl2pPr>
            <a:lvl3pPr lvl="2" algn="ctr" rtl="0">
              <a:spcBef>
                <a:spcPts val="0"/>
              </a:spcBef>
              <a:spcAft>
                <a:spcPts val="0"/>
              </a:spcAft>
              <a:buClr>
                <a:schemeClr val="lt2"/>
              </a:buClr>
              <a:buSzPts val="16000"/>
              <a:buNone/>
              <a:defRPr sz="16000">
                <a:solidFill>
                  <a:schemeClr val="lt2"/>
                </a:solidFill>
              </a:defRPr>
            </a:lvl3pPr>
            <a:lvl4pPr lvl="3" algn="ctr" rtl="0">
              <a:spcBef>
                <a:spcPts val="0"/>
              </a:spcBef>
              <a:spcAft>
                <a:spcPts val="0"/>
              </a:spcAft>
              <a:buClr>
                <a:schemeClr val="lt2"/>
              </a:buClr>
              <a:buSzPts val="16000"/>
              <a:buNone/>
              <a:defRPr sz="16000">
                <a:solidFill>
                  <a:schemeClr val="lt2"/>
                </a:solidFill>
              </a:defRPr>
            </a:lvl4pPr>
            <a:lvl5pPr lvl="4" algn="ctr" rtl="0">
              <a:spcBef>
                <a:spcPts val="0"/>
              </a:spcBef>
              <a:spcAft>
                <a:spcPts val="0"/>
              </a:spcAft>
              <a:buClr>
                <a:schemeClr val="lt2"/>
              </a:buClr>
              <a:buSzPts val="16000"/>
              <a:buNone/>
              <a:defRPr sz="16000">
                <a:solidFill>
                  <a:schemeClr val="lt2"/>
                </a:solidFill>
              </a:defRPr>
            </a:lvl5pPr>
            <a:lvl6pPr lvl="5" algn="ctr" rtl="0">
              <a:spcBef>
                <a:spcPts val="0"/>
              </a:spcBef>
              <a:spcAft>
                <a:spcPts val="0"/>
              </a:spcAft>
              <a:buClr>
                <a:schemeClr val="lt2"/>
              </a:buClr>
              <a:buSzPts val="16000"/>
              <a:buNone/>
              <a:defRPr sz="16000">
                <a:solidFill>
                  <a:schemeClr val="lt2"/>
                </a:solidFill>
              </a:defRPr>
            </a:lvl6pPr>
            <a:lvl7pPr lvl="6" algn="ctr" rtl="0">
              <a:spcBef>
                <a:spcPts val="0"/>
              </a:spcBef>
              <a:spcAft>
                <a:spcPts val="0"/>
              </a:spcAft>
              <a:buClr>
                <a:schemeClr val="lt2"/>
              </a:buClr>
              <a:buSzPts val="16000"/>
              <a:buNone/>
              <a:defRPr sz="16000">
                <a:solidFill>
                  <a:schemeClr val="lt2"/>
                </a:solidFill>
              </a:defRPr>
            </a:lvl7pPr>
            <a:lvl8pPr lvl="7" algn="ctr" rtl="0">
              <a:spcBef>
                <a:spcPts val="0"/>
              </a:spcBef>
              <a:spcAft>
                <a:spcPts val="0"/>
              </a:spcAft>
              <a:buClr>
                <a:schemeClr val="lt2"/>
              </a:buClr>
              <a:buSzPts val="16000"/>
              <a:buNone/>
              <a:defRPr sz="16000">
                <a:solidFill>
                  <a:schemeClr val="lt2"/>
                </a:solidFill>
              </a:defRPr>
            </a:lvl8pPr>
            <a:lvl9pPr lvl="8" algn="ctr" rtl="0">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lstStyle>
            <a:lvl1pPr lvl="0" algn="ctr" rtl="0">
              <a:spcBef>
                <a:spcPts val="0"/>
              </a:spcBef>
              <a:spcAft>
                <a:spcPts val="0"/>
              </a:spcAft>
              <a:buClr>
                <a:schemeClr val="lt2"/>
              </a:buClr>
              <a:buSzPts val="4200"/>
              <a:buNone/>
              <a:defRPr>
                <a:solidFill>
                  <a:schemeClr val="lt2"/>
                </a:solidFill>
              </a:defRPr>
            </a:lvl1pPr>
            <a:lvl2pPr lvl="1" algn="ctr" rtl="0">
              <a:spcBef>
                <a:spcPts val="0"/>
              </a:spcBef>
              <a:spcAft>
                <a:spcPts val="0"/>
              </a:spcAft>
              <a:buClr>
                <a:schemeClr val="lt2"/>
              </a:buClr>
              <a:buSzPts val="4200"/>
              <a:buNone/>
              <a:defRPr>
                <a:solidFill>
                  <a:schemeClr val="lt2"/>
                </a:solidFill>
              </a:defRPr>
            </a:lvl2pPr>
            <a:lvl3pPr lvl="2" algn="ctr" rtl="0">
              <a:spcBef>
                <a:spcPts val="0"/>
              </a:spcBef>
              <a:spcAft>
                <a:spcPts val="0"/>
              </a:spcAft>
              <a:buClr>
                <a:schemeClr val="lt2"/>
              </a:buClr>
              <a:buSzPts val="4200"/>
              <a:buNone/>
              <a:defRPr>
                <a:solidFill>
                  <a:schemeClr val="lt2"/>
                </a:solidFill>
              </a:defRPr>
            </a:lvl3pPr>
            <a:lvl4pPr lvl="3" algn="ctr" rtl="0">
              <a:spcBef>
                <a:spcPts val="0"/>
              </a:spcBef>
              <a:spcAft>
                <a:spcPts val="0"/>
              </a:spcAft>
              <a:buClr>
                <a:schemeClr val="lt2"/>
              </a:buClr>
              <a:buSzPts val="4200"/>
              <a:buNone/>
              <a:defRPr>
                <a:solidFill>
                  <a:schemeClr val="lt2"/>
                </a:solidFill>
              </a:defRPr>
            </a:lvl4pPr>
            <a:lvl5pPr lvl="4" algn="ctr" rtl="0">
              <a:spcBef>
                <a:spcPts val="0"/>
              </a:spcBef>
              <a:spcAft>
                <a:spcPts val="0"/>
              </a:spcAft>
              <a:buClr>
                <a:schemeClr val="lt2"/>
              </a:buClr>
              <a:buSzPts val="4200"/>
              <a:buNone/>
              <a:defRPr>
                <a:solidFill>
                  <a:schemeClr val="lt2"/>
                </a:solidFill>
              </a:defRPr>
            </a:lvl5pPr>
            <a:lvl6pPr lvl="5" algn="ctr" rtl="0">
              <a:spcBef>
                <a:spcPts val="0"/>
              </a:spcBef>
              <a:spcAft>
                <a:spcPts val="0"/>
              </a:spcAft>
              <a:buClr>
                <a:schemeClr val="lt2"/>
              </a:buClr>
              <a:buSzPts val="4200"/>
              <a:buNone/>
              <a:defRPr>
                <a:solidFill>
                  <a:schemeClr val="lt2"/>
                </a:solidFill>
              </a:defRPr>
            </a:lvl6pPr>
            <a:lvl7pPr lvl="6" algn="ctr" rtl="0">
              <a:spcBef>
                <a:spcPts val="0"/>
              </a:spcBef>
              <a:spcAft>
                <a:spcPts val="0"/>
              </a:spcAft>
              <a:buClr>
                <a:schemeClr val="lt2"/>
              </a:buClr>
              <a:buSzPts val="4200"/>
              <a:buNone/>
              <a:defRPr>
                <a:solidFill>
                  <a:schemeClr val="lt2"/>
                </a:solidFill>
              </a:defRPr>
            </a:lvl7pPr>
            <a:lvl8pPr lvl="7" algn="ctr" rtl="0">
              <a:spcBef>
                <a:spcPts val="0"/>
              </a:spcBef>
              <a:spcAft>
                <a:spcPts val="0"/>
              </a:spcAft>
              <a:buClr>
                <a:schemeClr val="lt2"/>
              </a:buClr>
              <a:buSzPts val="4200"/>
              <a:buNone/>
              <a:defRPr>
                <a:solidFill>
                  <a:schemeClr val="lt2"/>
                </a:solidFill>
              </a:defRPr>
            </a:lvl8pPr>
            <a:lvl9pPr lvl="8" algn="ctr" rtl="0">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rtl="0">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rtl="0">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rtl="0">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rtl="0">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rtl="0">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rtl="0">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rtl="0">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rtl="0">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Economica"/>
                <a:ea typeface="Economica"/>
                <a:cs typeface="Economica"/>
                <a:sym typeface="Economica"/>
              </a:defRPr>
            </a:lvl1pPr>
            <a:lvl2pPr lvl="1" algn="r" rtl="0">
              <a:buNone/>
              <a:defRPr sz="1000">
                <a:solidFill>
                  <a:schemeClr val="dk1"/>
                </a:solidFill>
                <a:latin typeface="Economica"/>
                <a:ea typeface="Economica"/>
                <a:cs typeface="Economica"/>
                <a:sym typeface="Economica"/>
              </a:defRPr>
            </a:lvl2pPr>
            <a:lvl3pPr lvl="2" algn="r" rtl="0">
              <a:buNone/>
              <a:defRPr sz="1000">
                <a:solidFill>
                  <a:schemeClr val="dk1"/>
                </a:solidFill>
                <a:latin typeface="Economica"/>
                <a:ea typeface="Economica"/>
                <a:cs typeface="Economica"/>
                <a:sym typeface="Economica"/>
              </a:defRPr>
            </a:lvl3pPr>
            <a:lvl4pPr lvl="3" algn="r" rtl="0">
              <a:buNone/>
              <a:defRPr sz="1000">
                <a:solidFill>
                  <a:schemeClr val="dk1"/>
                </a:solidFill>
                <a:latin typeface="Economica"/>
                <a:ea typeface="Economica"/>
                <a:cs typeface="Economica"/>
                <a:sym typeface="Economica"/>
              </a:defRPr>
            </a:lvl4pPr>
            <a:lvl5pPr lvl="4" algn="r" rtl="0">
              <a:buNone/>
              <a:defRPr sz="1000">
                <a:solidFill>
                  <a:schemeClr val="dk1"/>
                </a:solidFill>
                <a:latin typeface="Economica"/>
                <a:ea typeface="Economica"/>
                <a:cs typeface="Economica"/>
                <a:sym typeface="Economica"/>
              </a:defRPr>
            </a:lvl5pPr>
            <a:lvl6pPr lvl="5" algn="r" rtl="0">
              <a:buNone/>
              <a:defRPr sz="1000">
                <a:solidFill>
                  <a:schemeClr val="dk1"/>
                </a:solidFill>
                <a:latin typeface="Economica"/>
                <a:ea typeface="Economica"/>
                <a:cs typeface="Economica"/>
                <a:sym typeface="Economica"/>
              </a:defRPr>
            </a:lvl6pPr>
            <a:lvl7pPr lvl="6" algn="r" rtl="0">
              <a:buNone/>
              <a:defRPr sz="1000">
                <a:solidFill>
                  <a:schemeClr val="dk1"/>
                </a:solidFill>
                <a:latin typeface="Economica"/>
                <a:ea typeface="Economica"/>
                <a:cs typeface="Economica"/>
                <a:sym typeface="Economica"/>
              </a:defRPr>
            </a:lvl7pPr>
            <a:lvl8pPr lvl="7" algn="r" rtl="0">
              <a:buNone/>
              <a:defRPr sz="1000">
                <a:solidFill>
                  <a:schemeClr val="dk1"/>
                </a:solidFill>
                <a:latin typeface="Economica"/>
                <a:ea typeface="Economica"/>
                <a:cs typeface="Economica"/>
                <a:sym typeface="Economica"/>
              </a:defRPr>
            </a:lvl8pPr>
            <a:lvl9pPr lvl="8" algn="r" rtl="0">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hyperlink" Target="https://vimeo.com/304199833"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3"/>
          <p:cNvPicPr preferRelativeResize="0"/>
          <p:nvPr/>
        </p:nvPicPr>
        <p:blipFill>
          <a:blip r:embed="rId3">
            <a:alphaModFix/>
          </a:blip>
          <a:stretch>
            <a:fillRect/>
          </a:stretch>
        </p:blipFill>
        <p:spPr>
          <a:xfrm>
            <a:off x="0" y="-45000"/>
            <a:ext cx="9306850" cy="5143499"/>
          </a:xfrm>
          <a:prstGeom prst="rect">
            <a:avLst/>
          </a:prstGeom>
          <a:noFill/>
          <a:ln>
            <a:noFill/>
          </a:ln>
        </p:spPr>
      </p:pic>
      <p:sp>
        <p:nvSpPr>
          <p:cNvPr id="63" name="Google Shape;63;p13"/>
          <p:cNvSpPr txBox="1">
            <a:spLocks noGrp="1"/>
          </p:cNvSpPr>
          <p:nvPr>
            <p:ph type="ctrTitle"/>
          </p:nvPr>
        </p:nvSpPr>
        <p:spPr>
          <a:xfrm>
            <a:off x="5449925" y="759775"/>
            <a:ext cx="3054600" cy="150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5000">
                <a:latin typeface="Lobster"/>
                <a:ea typeface="Lobster"/>
                <a:cs typeface="Lobster"/>
                <a:sym typeface="Lobster"/>
              </a:rPr>
              <a:t>Dancing in the Library</a:t>
            </a:r>
            <a:endParaRPr sz="5000">
              <a:latin typeface="Lobster"/>
              <a:ea typeface="Lobster"/>
              <a:cs typeface="Lobster"/>
              <a:sym typeface="Lobster"/>
            </a:endParaRPr>
          </a:p>
          <a:p>
            <a:pPr marL="0" lvl="0" indent="0" algn="ctr" rtl="0">
              <a:spcBef>
                <a:spcPts val="0"/>
              </a:spcBef>
              <a:spcAft>
                <a:spcPts val="0"/>
              </a:spcAft>
              <a:buNone/>
            </a:pPr>
            <a:endParaRPr/>
          </a:p>
        </p:txBody>
      </p:sp>
      <p:sp>
        <p:nvSpPr>
          <p:cNvPr id="64" name="Google Shape;64;p13"/>
          <p:cNvSpPr txBox="1">
            <a:spLocks noGrp="1"/>
          </p:cNvSpPr>
          <p:nvPr>
            <p:ph type="subTitle" idx="1"/>
          </p:nvPr>
        </p:nvSpPr>
        <p:spPr>
          <a:xfrm>
            <a:off x="5449925" y="2527830"/>
            <a:ext cx="3054600" cy="70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chemeClr val="dk1"/>
                </a:solidFill>
              </a:rPr>
              <a:t>Making Art, Building Community, and Empowering Girls</a:t>
            </a:r>
            <a:endParaRPr sz="2600"/>
          </a:p>
        </p:txBody>
      </p:sp>
      <p:sp>
        <p:nvSpPr>
          <p:cNvPr id="65" name="Google Shape;65;p13"/>
          <p:cNvSpPr txBox="1"/>
          <p:nvPr/>
        </p:nvSpPr>
        <p:spPr>
          <a:xfrm>
            <a:off x="5043575" y="4325563"/>
            <a:ext cx="3867300" cy="46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dk1"/>
                </a:solidFill>
                <a:latin typeface="Economica"/>
                <a:ea typeface="Economica"/>
                <a:cs typeface="Economica"/>
                <a:sym typeface="Economica"/>
              </a:rPr>
              <a:t>Caitlin Ottenbreit, Customer Services Librarian, Children and Youth Services</a:t>
            </a:r>
            <a:endParaRPr sz="1200" dirty="0">
              <a:solidFill>
                <a:schemeClr val="dk1"/>
              </a:solidFill>
              <a:latin typeface="Economica"/>
              <a:ea typeface="Economica"/>
              <a:cs typeface="Economica"/>
              <a:sym typeface="Economica"/>
            </a:endParaRPr>
          </a:p>
          <a:p>
            <a:pPr marL="0" lvl="0" indent="0" algn="ctr" rtl="0">
              <a:spcBef>
                <a:spcPts val="0"/>
              </a:spcBef>
              <a:spcAft>
                <a:spcPts val="0"/>
              </a:spcAft>
              <a:buNone/>
            </a:pPr>
            <a:r>
              <a:rPr lang="en" sz="1200" dirty="0">
                <a:solidFill>
                  <a:schemeClr val="dk1"/>
                </a:solidFill>
                <a:latin typeface="Economica"/>
                <a:ea typeface="Economica"/>
                <a:cs typeface="Economica"/>
                <a:sym typeface="Economica"/>
              </a:rPr>
              <a:t>Vancouver Island Regional Library, Nanaimo Harbourfront Branch</a:t>
            </a:r>
            <a:endParaRPr sz="1200" dirty="0">
              <a:latin typeface="Economica"/>
              <a:ea typeface="Economica"/>
              <a:cs typeface="Economica"/>
              <a:sym typeface="Economic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Overview</a:t>
            </a:r>
            <a:endParaRPr/>
          </a:p>
        </p:txBody>
      </p:sp>
      <p:sp>
        <p:nvSpPr>
          <p:cNvPr id="71" name="Google Shape;71;p1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Celebrating Girls Celebrating Community program background</a:t>
            </a:r>
            <a:endParaRPr/>
          </a:p>
          <a:p>
            <a:pPr marL="0" lvl="0" indent="0" algn="l" rtl="0">
              <a:spcBef>
                <a:spcPts val="1600"/>
              </a:spcBef>
              <a:spcAft>
                <a:spcPts val="0"/>
              </a:spcAft>
              <a:buNone/>
            </a:pPr>
            <a:r>
              <a:rPr lang="en"/>
              <a:t>The program itself</a:t>
            </a:r>
            <a:endParaRPr/>
          </a:p>
          <a:p>
            <a:pPr marL="0" lvl="0" indent="0" algn="l" rtl="0">
              <a:spcBef>
                <a:spcPts val="1600"/>
              </a:spcBef>
              <a:spcAft>
                <a:spcPts val="0"/>
              </a:spcAft>
              <a:buNone/>
            </a:pPr>
            <a:r>
              <a:rPr lang="en"/>
              <a:t>Impacts at the library and on the girls</a:t>
            </a:r>
            <a:endParaRPr/>
          </a:p>
          <a:p>
            <a:pPr marL="0" lvl="0" indent="0" algn="l" rtl="0">
              <a:spcBef>
                <a:spcPts val="1600"/>
              </a:spcBef>
              <a:spcAft>
                <a:spcPts val="1600"/>
              </a:spcAft>
              <a:buNone/>
            </a:pPr>
            <a:endParaRPr/>
          </a:p>
        </p:txBody>
      </p:sp>
      <p:pic>
        <p:nvPicPr>
          <p:cNvPr id="72" name="Google Shape;72;p14"/>
          <p:cNvPicPr preferRelativeResize="0"/>
          <p:nvPr/>
        </p:nvPicPr>
        <p:blipFill>
          <a:blip r:embed="rId3">
            <a:alphaModFix/>
          </a:blip>
          <a:stretch>
            <a:fillRect/>
          </a:stretch>
        </p:blipFill>
        <p:spPr>
          <a:xfrm>
            <a:off x="4612451" y="1802775"/>
            <a:ext cx="4354526" cy="29032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311700" y="4179100"/>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Program Background</a:t>
            </a:r>
            <a:endParaRPr/>
          </a:p>
        </p:txBody>
      </p:sp>
      <p:pic>
        <p:nvPicPr>
          <p:cNvPr id="78" name="Google Shape;78;p15"/>
          <p:cNvPicPr preferRelativeResize="0"/>
          <p:nvPr/>
        </p:nvPicPr>
        <p:blipFill>
          <a:blip r:embed="rId3">
            <a:alphaModFix/>
          </a:blip>
          <a:stretch>
            <a:fillRect/>
          </a:stretch>
        </p:blipFill>
        <p:spPr>
          <a:xfrm>
            <a:off x="391850" y="74600"/>
            <a:ext cx="2012125" cy="2012013"/>
          </a:xfrm>
          <a:prstGeom prst="rect">
            <a:avLst/>
          </a:prstGeom>
          <a:noFill/>
          <a:ln>
            <a:noFill/>
          </a:ln>
        </p:spPr>
      </p:pic>
      <p:pic>
        <p:nvPicPr>
          <p:cNvPr id="79" name="Google Shape;79;p15"/>
          <p:cNvPicPr preferRelativeResize="0"/>
          <p:nvPr/>
        </p:nvPicPr>
        <p:blipFill>
          <a:blip r:embed="rId4">
            <a:alphaModFix/>
          </a:blip>
          <a:stretch>
            <a:fillRect/>
          </a:stretch>
        </p:blipFill>
        <p:spPr>
          <a:xfrm>
            <a:off x="4597201" y="74611"/>
            <a:ext cx="2012125" cy="2012013"/>
          </a:xfrm>
          <a:prstGeom prst="rect">
            <a:avLst/>
          </a:prstGeom>
          <a:noFill/>
          <a:ln>
            <a:noFill/>
          </a:ln>
        </p:spPr>
      </p:pic>
      <p:pic>
        <p:nvPicPr>
          <p:cNvPr id="80" name="Google Shape;80;p15"/>
          <p:cNvPicPr preferRelativeResize="0"/>
          <p:nvPr/>
        </p:nvPicPr>
        <p:blipFill>
          <a:blip r:embed="rId5">
            <a:alphaModFix/>
          </a:blip>
          <a:stretch>
            <a:fillRect/>
          </a:stretch>
        </p:blipFill>
        <p:spPr>
          <a:xfrm>
            <a:off x="2494524" y="74600"/>
            <a:ext cx="2012125" cy="2012013"/>
          </a:xfrm>
          <a:prstGeom prst="rect">
            <a:avLst/>
          </a:prstGeom>
          <a:noFill/>
          <a:ln>
            <a:noFill/>
          </a:ln>
        </p:spPr>
      </p:pic>
      <p:pic>
        <p:nvPicPr>
          <p:cNvPr id="81" name="Google Shape;81;p15"/>
          <p:cNvPicPr preferRelativeResize="0"/>
          <p:nvPr/>
        </p:nvPicPr>
        <p:blipFill>
          <a:blip r:embed="rId6">
            <a:alphaModFix/>
          </a:blip>
          <a:stretch>
            <a:fillRect/>
          </a:stretch>
        </p:blipFill>
        <p:spPr>
          <a:xfrm>
            <a:off x="391849" y="2167099"/>
            <a:ext cx="2012125" cy="2012013"/>
          </a:xfrm>
          <a:prstGeom prst="rect">
            <a:avLst/>
          </a:prstGeom>
          <a:noFill/>
          <a:ln>
            <a:noFill/>
          </a:ln>
        </p:spPr>
      </p:pic>
      <p:pic>
        <p:nvPicPr>
          <p:cNvPr id="82" name="Google Shape;82;p15"/>
          <p:cNvPicPr preferRelativeResize="0"/>
          <p:nvPr/>
        </p:nvPicPr>
        <p:blipFill>
          <a:blip r:embed="rId7">
            <a:alphaModFix/>
          </a:blip>
          <a:stretch>
            <a:fillRect/>
          </a:stretch>
        </p:blipFill>
        <p:spPr>
          <a:xfrm>
            <a:off x="2494736" y="2167263"/>
            <a:ext cx="2011680" cy="2011680"/>
          </a:xfrm>
          <a:prstGeom prst="rect">
            <a:avLst/>
          </a:prstGeom>
          <a:noFill/>
          <a:ln>
            <a:noFill/>
          </a:ln>
        </p:spPr>
      </p:pic>
      <p:pic>
        <p:nvPicPr>
          <p:cNvPr id="83" name="Google Shape;83;p15"/>
          <p:cNvPicPr preferRelativeResize="0"/>
          <p:nvPr/>
        </p:nvPicPr>
        <p:blipFill>
          <a:blip r:embed="rId8">
            <a:alphaModFix/>
          </a:blip>
          <a:stretch>
            <a:fillRect/>
          </a:stretch>
        </p:blipFill>
        <p:spPr>
          <a:xfrm>
            <a:off x="4597175" y="2167263"/>
            <a:ext cx="2011680" cy="2011680"/>
          </a:xfrm>
          <a:prstGeom prst="rect">
            <a:avLst/>
          </a:prstGeom>
          <a:noFill/>
          <a:ln>
            <a:noFill/>
          </a:ln>
        </p:spPr>
      </p:pic>
      <p:pic>
        <p:nvPicPr>
          <p:cNvPr id="84" name="Google Shape;84;p15"/>
          <p:cNvPicPr preferRelativeResize="0"/>
          <p:nvPr/>
        </p:nvPicPr>
        <p:blipFill>
          <a:blip r:embed="rId9">
            <a:alphaModFix/>
          </a:blip>
          <a:stretch>
            <a:fillRect/>
          </a:stretch>
        </p:blipFill>
        <p:spPr>
          <a:xfrm>
            <a:off x="6699913" y="74600"/>
            <a:ext cx="2052250" cy="4104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6"/>
          <p:cNvPicPr preferRelativeResize="0"/>
          <p:nvPr/>
        </p:nvPicPr>
        <p:blipFill>
          <a:blip r:embed="rId3">
            <a:alphaModFix/>
          </a:blip>
          <a:stretch>
            <a:fillRect/>
          </a:stretch>
        </p:blipFill>
        <p:spPr>
          <a:xfrm>
            <a:off x="992888" y="623977"/>
            <a:ext cx="7158224" cy="3270751"/>
          </a:xfrm>
          <a:prstGeom prst="rect">
            <a:avLst/>
          </a:prstGeom>
          <a:noFill/>
          <a:ln>
            <a:noFill/>
          </a:ln>
        </p:spPr>
      </p:pic>
      <p:sp>
        <p:nvSpPr>
          <p:cNvPr id="90" name="Google Shape;90;p16"/>
          <p:cNvSpPr txBox="1"/>
          <p:nvPr/>
        </p:nvSpPr>
        <p:spPr>
          <a:xfrm>
            <a:off x="1158750" y="4131125"/>
            <a:ext cx="6826500" cy="796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latin typeface="Economica"/>
                <a:ea typeface="Economica"/>
                <a:cs typeface="Economica"/>
                <a:sym typeface="Economica"/>
              </a:rPr>
              <a:t>dandeliondance.ca</a:t>
            </a:r>
            <a:endParaRPr sz="3600">
              <a:latin typeface="Economica"/>
              <a:ea typeface="Economica"/>
              <a:cs typeface="Economica"/>
              <a:sym typeface="Economic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918900" y="3950450"/>
            <a:ext cx="13062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Goals</a:t>
            </a:r>
            <a:endParaRPr/>
          </a:p>
        </p:txBody>
      </p:sp>
      <p:pic>
        <p:nvPicPr>
          <p:cNvPr id="96" name="Google Shape;96;p17"/>
          <p:cNvPicPr preferRelativeResize="0"/>
          <p:nvPr/>
        </p:nvPicPr>
        <p:blipFill>
          <a:blip r:embed="rId3">
            <a:alphaModFix/>
          </a:blip>
          <a:stretch>
            <a:fillRect/>
          </a:stretch>
        </p:blipFill>
        <p:spPr>
          <a:xfrm>
            <a:off x="2688672" y="1279913"/>
            <a:ext cx="3766636" cy="2583692"/>
          </a:xfrm>
          <a:prstGeom prst="rect">
            <a:avLst/>
          </a:prstGeom>
          <a:noFill/>
          <a:ln>
            <a:noFill/>
          </a:ln>
        </p:spPr>
      </p:pic>
      <p:pic>
        <p:nvPicPr>
          <p:cNvPr id="97" name="Google Shape;97;p17"/>
          <p:cNvPicPr preferRelativeResize="0"/>
          <p:nvPr/>
        </p:nvPicPr>
        <p:blipFill>
          <a:blip r:embed="rId4">
            <a:alphaModFix/>
          </a:blip>
          <a:stretch>
            <a:fillRect/>
          </a:stretch>
        </p:blipFill>
        <p:spPr>
          <a:xfrm>
            <a:off x="6525600" y="1279912"/>
            <a:ext cx="2505379" cy="2583696"/>
          </a:xfrm>
          <a:prstGeom prst="rect">
            <a:avLst/>
          </a:prstGeom>
          <a:noFill/>
          <a:ln>
            <a:noFill/>
          </a:ln>
        </p:spPr>
      </p:pic>
      <p:pic>
        <p:nvPicPr>
          <p:cNvPr id="98" name="Google Shape;98;p17"/>
          <p:cNvPicPr preferRelativeResize="0"/>
          <p:nvPr/>
        </p:nvPicPr>
        <p:blipFill>
          <a:blip r:embed="rId5">
            <a:alphaModFix/>
          </a:blip>
          <a:stretch>
            <a:fillRect/>
          </a:stretch>
        </p:blipFill>
        <p:spPr>
          <a:xfrm>
            <a:off x="113013" y="1279912"/>
            <a:ext cx="2505379" cy="25836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311700" y="42255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Program</a:t>
            </a:r>
            <a:endParaRPr/>
          </a:p>
        </p:txBody>
      </p:sp>
      <p:pic>
        <p:nvPicPr>
          <p:cNvPr id="104" name="Google Shape;104;p18"/>
          <p:cNvPicPr preferRelativeResize="0"/>
          <p:nvPr/>
        </p:nvPicPr>
        <p:blipFill>
          <a:blip r:embed="rId3">
            <a:alphaModFix/>
          </a:blip>
          <a:stretch>
            <a:fillRect/>
          </a:stretch>
        </p:blipFill>
        <p:spPr>
          <a:xfrm>
            <a:off x="1412613" y="102150"/>
            <a:ext cx="2011680" cy="2011680"/>
          </a:xfrm>
          <a:prstGeom prst="rect">
            <a:avLst/>
          </a:prstGeom>
          <a:noFill/>
          <a:ln>
            <a:noFill/>
          </a:ln>
        </p:spPr>
      </p:pic>
      <p:pic>
        <p:nvPicPr>
          <p:cNvPr id="105" name="Google Shape;105;p18"/>
          <p:cNvPicPr preferRelativeResize="0"/>
          <p:nvPr/>
        </p:nvPicPr>
        <p:blipFill>
          <a:blip r:embed="rId4">
            <a:alphaModFix/>
          </a:blip>
          <a:stretch>
            <a:fillRect/>
          </a:stretch>
        </p:blipFill>
        <p:spPr>
          <a:xfrm>
            <a:off x="3571426" y="2266763"/>
            <a:ext cx="2011681" cy="2011681"/>
          </a:xfrm>
          <a:prstGeom prst="rect">
            <a:avLst/>
          </a:prstGeom>
          <a:noFill/>
          <a:ln>
            <a:noFill/>
          </a:ln>
        </p:spPr>
      </p:pic>
      <p:pic>
        <p:nvPicPr>
          <p:cNvPr id="106" name="Google Shape;106;p18"/>
          <p:cNvPicPr preferRelativeResize="0"/>
          <p:nvPr/>
        </p:nvPicPr>
        <p:blipFill>
          <a:blip r:embed="rId5">
            <a:alphaModFix/>
          </a:blip>
          <a:stretch>
            <a:fillRect/>
          </a:stretch>
        </p:blipFill>
        <p:spPr>
          <a:xfrm>
            <a:off x="1412613" y="2266775"/>
            <a:ext cx="2011680" cy="2011680"/>
          </a:xfrm>
          <a:prstGeom prst="rect">
            <a:avLst/>
          </a:prstGeom>
          <a:noFill/>
          <a:ln>
            <a:noFill/>
          </a:ln>
        </p:spPr>
      </p:pic>
      <p:pic>
        <p:nvPicPr>
          <p:cNvPr id="107" name="Google Shape;107;p18"/>
          <p:cNvPicPr preferRelativeResize="0"/>
          <p:nvPr/>
        </p:nvPicPr>
        <p:blipFill>
          <a:blip r:embed="rId6">
            <a:alphaModFix/>
          </a:blip>
          <a:stretch>
            <a:fillRect/>
          </a:stretch>
        </p:blipFill>
        <p:spPr>
          <a:xfrm>
            <a:off x="3566163" y="102150"/>
            <a:ext cx="2011680" cy="2011680"/>
          </a:xfrm>
          <a:prstGeom prst="rect">
            <a:avLst/>
          </a:prstGeom>
          <a:noFill/>
          <a:ln>
            <a:noFill/>
          </a:ln>
        </p:spPr>
      </p:pic>
      <p:pic>
        <p:nvPicPr>
          <p:cNvPr id="108" name="Google Shape;108;p18"/>
          <p:cNvPicPr preferRelativeResize="0"/>
          <p:nvPr/>
        </p:nvPicPr>
        <p:blipFill>
          <a:blip r:embed="rId7">
            <a:alphaModFix/>
          </a:blip>
          <a:stretch>
            <a:fillRect/>
          </a:stretch>
        </p:blipFill>
        <p:spPr>
          <a:xfrm>
            <a:off x="5730212" y="2266775"/>
            <a:ext cx="2011680" cy="2011680"/>
          </a:xfrm>
          <a:prstGeom prst="rect">
            <a:avLst/>
          </a:prstGeom>
          <a:noFill/>
          <a:ln>
            <a:noFill/>
          </a:ln>
        </p:spPr>
      </p:pic>
      <p:pic>
        <p:nvPicPr>
          <p:cNvPr id="109" name="Google Shape;109;p18"/>
          <p:cNvPicPr preferRelativeResize="0"/>
          <p:nvPr/>
        </p:nvPicPr>
        <p:blipFill>
          <a:blip r:embed="rId8">
            <a:alphaModFix/>
          </a:blip>
          <a:stretch>
            <a:fillRect/>
          </a:stretch>
        </p:blipFill>
        <p:spPr>
          <a:xfrm>
            <a:off x="5719718" y="102155"/>
            <a:ext cx="2011681" cy="20116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p:nvPr/>
        </p:nvSpPr>
        <p:spPr>
          <a:xfrm>
            <a:off x="3185400" y="276150"/>
            <a:ext cx="2773200" cy="3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hlink"/>
                </a:solidFill>
                <a:latin typeface="Economica"/>
                <a:ea typeface="Economica"/>
                <a:cs typeface="Economica"/>
                <a:sym typeface="Economica"/>
                <a:hlinkClick r:id="rId3"/>
              </a:rPr>
              <a:t>https://vimeo.com/304199833</a:t>
            </a:r>
            <a:r>
              <a:rPr lang="en" sz="1800">
                <a:latin typeface="Economica"/>
                <a:ea typeface="Economica"/>
                <a:cs typeface="Economica"/>
                <a:sym typeface="Economica"/>
              </a:rPr>
              <a:t> </a:t>
            </a:r>
            <a:endParaRPr sz="1800">
              <a:latin typeface="Economica"/>
              <a:ea typeface="Economica"/>
              <a:cs typeface="Economica"/>
              <a:sym typeface="Economica"/>
            </a:endParaRPr>
          </a:p>
        </p:txBody>
      </p:sp>
      <p:pic>
        <p:nvPicPr>
          <p:cNvPr id="115" name="Google Shape;115;p19"/>
          <p:cNvPicPr preferRelativeResize="0"/>
          <p:nvPr/>
        </p:nvPicPr>
        <p:blipFill>
          <a:blip r:embed="rId4">
            <a:alphaModFix/>
          </a:blip>
          <a:stretch>
            <a:fillRect/>
          </a:stretch>
        </p:blipFill>
        <p:spPr>
          <a:xfrm>
            <a:off x="569063" y="699850"/>
            <a:ext cx="8005881" cy="4195050"/>
          </a:xfrm>
          <a:prstGeom prst="rect">
            <a:avLst/>
          </a:prstGeom>
          <a:noFill/>
          <a:ln>
            <a:noFill/>
          </a:ln>
        </p:spPr>
      </p:pic>
      <p:sp>
        <p:nvSpPr>
          <p:cNvPr id="116" name="Google Shape;116;p19"/>
          <p:cNvSpPr txBox="1"/>
          <p:nvPr/>
        </p:nvSpPr>
        <p:spPr>
          <a:xfrm>
            <a:off x="4810475" y="3012100"/>
            <a:ext cx="4262700" cy="4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3824100" y="4312200"/>
            <a:ext cx="14958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Impacts</a:t>
            </a:r>
            <a:endParaRPr/>
          </a:p>
        </p:txBody>
      </p:sp>
      <p:pic>
        <p:nvPicPr>
          <p:cNvPr id="122" name="Google Shape;122;p20"/>
          <p:cNvPicPr preferRelativeResize="0"/>
          <p:nvPr/>
        </p:nvPicPr>
        <p:blipFill>
          <a:blip r:embed="rId3">
            <a:alphaModFix/>
          </a:blip>
          <a:stretch>
            <a:fillRect/>
          </a:stretch>
        </p:blipFill>
        <p:spPr>
          <a:xfrm>
            <a:off x="178799" y="177828"/>
            <a:ext cx="4625180" cy="3083726"/>
          </a:xfrm>
          <a:prstGeom prst="rect">
            <a:avLst/>
          </a:prstGeom>
          <a:noFill/>
          <a:ln>
            <a:noFill/>
          </a:ln>
        </p:spPr>
      </p:pic>
      <p:pic>
        <p:nvPicPr>
          <p:cNvPr id="123" name="Google Shape;123;p20"/>
          <p:cNvPicPr preferRelativeResize="0"/>
          <p:nvPr/>
        </p:nvPicPr>
        <p:blipFill>
          <a:blip r:embed="rId4">
            <a:alphaModFix/>
          </a:blip>
          <a:stretch>
            <a:fillRect/>
          </a:stretch>
        </p:blipFill>
        <p:spPr>
          <a:xfrm>
            <a:off x="4400175" y="1522950"/>
            <a:ext cx="4515774" cy="3010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1"/>
          <p:cNvPicPr preferRelativeResize="0"/>
          <p:nvPr/>
        </p:nvPicPr>
        <p:blipFill>
          <a:blip r:embed="rId3">
            <a:alphaModFix/>
          </a:blip>
          <a:stretch>
            <a:fillRect/>
          </a:stretch>
        </p:blipFill>
        <p:spPr>
          <a:xfrm>
            <a:off x="0" y="-45000"/>
            <a:ext cx="9306850" cy="5143499"/>
          </a:xfrm>
          <a:prstGeom prst="rect">
            <a:avLst/>
          </a:prstGeom>
          <a:noFill/>
          <a:ln>
            <a:noFill/>
          </a:ln>
        </p:spPr>
      </p:pic>
      <p:sp>
        <p:nvSpPr>
          <p:cNvPr id="129" name="Google Shape;129;p21"/>
          <p:cNvSpPr txBox="1">
            <a:spLocks noGrp="1"/>
          </p:cNvSpPr>
          <p:nvPr>
            <p:ph type="ctrTitle"/>
          </p:nvPr>
        </p:nvSpPr>
        <p:spPr>
          <a:xfrm>
            <a:off x="5449925" y="1337025"/>
            <a:ext cx="3054600" cy="150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5000">
                <a:latin typeface="Lobster"/>
                <a:ea typeface="Lobster"/>
                <a:cs typeface="Lobster"/>
                <a:sym typeface="Lobster"/>
              </a:rPr>
              <a:t>Thank you!</a:t>
            </a:r>
            <a:endParaRPr sz="5000">
              <a:latin typeface="Lobster"/>
              <a:ea typeface="Lobster"/>
              <a:cs typeface="Lobster"/>
              <a:sym typeface="Lobster"/>
            </a:endParaRPr>
          </a:p>
          <a:p>
            <a:pPr marL="0" lvl="0" indent="0" algn="ctr" rtl="0">
              <a:spcBef>
                <a:spcPts val="0"/>
              </a:spcBef>
              <a:spcAft>
                <a:spcPts val="0"/>
              </a:spcAft>
              <a:buNone/>
            </a:pPr>
            <a:endParaRPr/>
          </a:p>
        </p:txBody>
      </p:sp>
      <p:sp>
        <p:nvSpPr>
          <p:cNvPr id="130" name="Google Shape;130;p21"/>
          <p:cNvSpPr txBox="1">
            <a:spLocks noGrp="1"/>
          </p:cNvSpPr>
          <p:nvPr>
            <p:ph type="subTitle" idx="1"/>
          </p:nvPr>
        </p:nvSpPr>
        <p:spPr>
          <a:xfrm>
            <a:off x="5449925" y="2221055"/>
            <a:ext cx="3054600" cy="70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t>Questions? </a:t>
            </a:r>
            <a:endParaRPr sz="2600"/>
          </a:p>
        </p:txBody>
      </p:sp>
      <p:sp>
        <p:nvSpPr>
          <p:cNvPr id="131" name="Google Shape;131;p21"/>
          <p:cNvSpPr txBox="1"/>
          <p:nvPr/>
        </p:nvSpPr>
        <p:spPr>
          <a:xfrm>
            <a:off x="3782325" y="3593400"/>
            <a:ext cx="55248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Economica"/>
                <a:ea typeface="Economica"/>
                <a:cs typeface="Economica"/>
                <a:sym typeface="Economica"/>
              </a:rPr>
              <a:t>Caitlin Ottenbreit, Customer Services Librarian, Children and Youth Services</a:t>
            </a:r>
            <a:endParaRPr sz="1800">
              <a:solidFill>
                <a:schemeClr val="dk1"/>
              </a:solidFill>
              <a:latin typeface="Economica"/>
              <a:ea typeface="Economica"/>
              <a:cs typeface="Economica"/>
              <a:sym typeface="Economica"/>
            </a:endParaRPr>
          </a:p>
          <a:p>
            <a:pPr marL="0" lvl="0" indent="0" algn="ctr" rtl="0">
              <a:spcBef>
                <a:spcPts val="0"/>
              </a:spcBef>
              <a:spcAft>
                <a:spcPts val="0"/>
              </a:spcAft>
              <a:buNone/>
            </a:pPr>
            <a:r>
              <a:rPr lang="en" sz="1800">
                <a:solidFill>
                  <a:schemeClr val="dk1"/>
                </a:solidFill>
                <a:latin typeface="Economica"/>
                <a:ea typeface="Economica"/>
                <a:cs typeface="Economica"/>
                <a:sym typeface="Economica"/>
              </a:rPr>
              <a:t>Vancouver Island Regional Library, Nanaimo Harbourfront Branch</a:t>
            </a:r>
            <a:endParaRPr sz="1800">
              <a:solidFill>
                <a:schemeClr val="dk1"/>
              </a:solidFill>
              <a:latin typeface="Economica"/>
              <a:ea typeface="Economica"/>
              <a:cs typeface="Economica"/>
              <a:sym typeface="Economica"/>
            </a:endParaRPr>
          </a:p>
          <a:p>
            <a:pPr marL="0" lvl="0" indent="0" algn="ctr" rtl="0">
              <a:spcBef>
                <a:spcPts val="0"/>
              </a:spcBef>
              <a:spcAft>
                <a:spcPts val="0"/>
              </a:spcAft>
              <a:buNone/>
            </a:pPr>
            <a:r>
              <a:rPr lang="en" sz="1800">
                <a:solidFill>
                  <a:schemeClr val="dk1"/>
                </a:solidFill>
                <a:latin typeface="Economica"/>
                <a:ea typeface="Economica"/>
                <a:cs typeface="Economica"/>
                <a:sym typeface="Economica"/>
              </a:rPr>
              <a:t>cottenbreit@virl.bc.ca</a:t>
            </a:r>
            <a:endParaRPr sz="1800">
              <a:solidFill>
                <a:schemeClr val="dk1"/>
              </a:solidFill>
              <a:latin typeface="Economica"/>
              <a:ea typeface="Economica"/>
              <a:cs typeface="Economica"/>
              <a:sym typeface="Economica"/>
            </a:endParaRPr>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1293</Words>
  <Application>Microsoft Office PowerPoint</Application>
  <PresentationFormat>On-screen Show (16:9)</PresentationFormat>
  <Paragraphs>67</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Lobster</vt:lpstr>
      <vt:lpstr>Economica</vt:lpstr>
      <vt:lpstr>Open Sans</vt:lpstr>
      <vt:lpstr>Luxe</vt:lpstr>
      <vt:lpstr>Dancing in the Library </vt:lpstr>
      <vt:lpstr>Overview</vt:lpstr>
      <vt:lpstr>Program Background</vt:lpstr>
      <vt:lpstr>PowerPoint Presentation</vt:lpstr>
      <vt:lpstr>Goals</vt:lpstr>
      <vt:lpstr>The Program</vt:lpstr>
      <vt:lpstr>PowerPoint Presentation</vt:lpstr>
      <vt:lpstr>Impacts</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Dancing in the Library </dc:title>
  <dc:creator>NA Reference Department</dc:creator>
  <cp:lastModifiedBy>VIRL Staff</cp:lastModifiedBy>
  <cp:revision>1</cp:revision>
  <dcterms:modified xsi:type="dcterms:W3CDTF">2019-04-20T18:29:55Z</dcterms:modified>
</cp:coreProperties>
</file>