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notesSlides/notesSlide8.xml" ContentType="application/vnd.openxmlformats-officedocument.presentationml.notesSlide+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60" r:id="rId3"/>
    <p:sldId id="271" r:id="rId4"/>
    <p:sldId id="275" r:id="rId5"/>
    <p:sldId id="261" r:id="rId6"/>
    <p:sldId id="272" r:id="rId7"/>
    <p:sldId id="263" r:id="rId8"/>
    <p:sldId id="259" r:id="rId9"/>
    <p:sldId id="257" r:id="rId10"/>
    <p:sldId id="258" r:id="rId11"/>
    <p:sldId id="273" r:id="rId12"/>
    <p:sldId id="274" r:id="rId13"/>
    <p:sldId id="276" r:id="rId14"/>
    <p:sldId id="277" r:id="rId15"/>
    <p:sldId id="278" r:id="rId16"/>
    <p:sldId id="265" r:id="rId17"/>
    <p:sldId id="264" r:id="rId18"/>
    <p:sldId id="279" r:id="rId19"/>
    <p:sldId id="270" r:id="rId20"/>
    <p:sldId id="266" r:id="rId21"/>
    <p:sldId id="280" r:id="rId22"/>
    <p:sldId id="281" r:id="rId23"/>
    <p:sldId id="286" r:id="rId24"/>
    <p:sldId id="282" r:id="rId25"/>
    <p:sldId id="283" r:id="rId26"/>
    <p:sldId id="284" r:id="rId27"/>
    <p:sldId id="285"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182" autoAdjust="0"/>
  </p:normalViewPr>
  <p:slideViewPr>
    <p:cSldViewPr>
      <p:cViewPr varScale="1">
        <p:scale>
          <a:sx n="59" d="100"/>
          <a:sy n="59" d="100"/>
        </p:scale>
        <p:origin x="-826"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ad.cityofwpg.org\libdfs\users\pbravo1\Downloads\WPL%20All%202015%20with%20graph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ad.cityofwpg.org\libdfs\users\pbravo1\Downloads\WPL%20All%202015%20with%20graphs.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1" Type="http://schemas.openxmlformats.org/officeDocument/2006/relationships/oleObject" Target="file:///F:\Detailed%20Fiction%20Collection%20Statistics%202015.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http://citynet/libnet/content/Reports%20and%20Statistics/Circulation%20and%20Collection%20Statistics/2015/Millennium.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pbravo1\AppData\Local\Microsoft\Windows\Temporary%20Internet%20Files\Content.Outlook\CX5RCF6R\CHARTS%20Proposed%20Materials%20Budget%202016%20-%20MGM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347349372455983"/>
          <c:y val="8.6778123163027104E-2"/>
          <c:w val="0.67191930953177992"/>
          <c:h val="0.82334836520114674"/>
        </c:manualLayout>
      </c:layout>
      <c:pieChart>
        <c:varyColors val="1"/>
        <c:ser>
          <c:idx val="0"/>
          <c:order val="0"/>
          <c:dLbls>
            <c:dLbl>
              <c:idx val="4"/>
              <c:delete val="1"/>
            </c:dLbl>
            <c:showLegendKey val="0"/>
            <c:showVal val="0"/>
            <c:showCatName val="1"/>
            <c:showSerName val="0"/>
            <c:showPercent val="1"/>
            <c:showBubbleSize val="0"/>
            <c:showLeaderLines val="1"/>
          </c:dLbls>
          <c:cat>
            <c:strRef>
              <c:f>(Overview!$A$5:$A$9,Overview!$A$11)</c:f>
              <c:strCache>
                <c:ptCount val="6"/>
                <c:pt idx="0">
                  <c:v>Adult Print Materials</c:v>
                </c:pt>
                <c:pt idx="1">
                  <c:v>Juvenile/YA Print Materials</c:v>
                </c:pt>
                <c:pt idx="2">
                  <c:v>Audio-visual Materials</c:v>
                </c:pt>
                <c:pt idx="3">
                  <c:v>French</c:v>
                </c:pt>
                <c:pt idx="4">
                  <c:v>Miscellaneous</c:v>
                </c:pt>
                <c:pt idx="5">
                  <c:v>Online Resources</c:v>
                </c:pt>
              </c:strCache>
            </c:strRef>
          </c:cat>
          <c:val>
            <c:numRef>
              <c:f>(Overview!$E$5:$E$9,Overview!$E$11)</c:f>
              <c:numCache>
                <c:formatCode>0.00%</c:formatCode>
                <c:ptCount val="6"/>
                <c:pt idx="0">
                  <c:v>0.44355641153991721</c:v>
                </c:pt>
                <c:pt idx="1">
                  <c:v>0.28983958178177688</c:v>
                </c:pt>
                <c:pt idx="2">
                  <c:v>0.12982197034441501</c:v>
                </c:pt>
                <c:pt idx="3">
                  <c:v>2.5550319264531725E-2</c:v>
                </c:pt>
                <c:pt idx="4">
                  <c:v>1.1691995189666328E-3</c:v>
                </c:pt>
                <c:pt idx="5">
                  <c:v>0.10993718485599521</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dLbl>
              <c:idx val="6"/>
              <c:delete val="1"/>
            </c:dLbl>
            <c:showLegendKey val="0"/>
            <c:showVal val="0"/>
            <c:showCatName val="1"/>
            <c:showSerName val="0"/>
            <c:showPercent val="1"/>
            <c:showBubbleSize val="0"/>
            <c:showLeaderLines val="1"/>
          </c:dLbls>
          <c:cat>
            <c:strRef>
              <c:f>Sheet1!$A$7:$A$15</c:f>
              <c:strCache>
                <c:ptCount val="9"/>
                <c:pt idx="0">
                  <c:v>Fiction, Adult</c:v>
                </c:pt>
                <c:pt idx="1">
                  <c:v>Non-fiction, Adult</c:v>
                </c:pt>
                <c:pt idx="2">
                  <c:v>Large Print, Adult</c:v>
                </c:pt>
                <c:pt idx="3">
                  <c:v>Paperbacks, Adult</c:v>
                </c:pt>
                <c:pt idx="4">
                  <c:v>Aboriginal Resources, Adult</c:v>
                </c:pt>
                <c:pt idx="5">
                  <c:v>ABE/EAL</c:v>
                </c:pt>
                <c:pt idx="6">
                  <c:v>Scores</c:v>
                </c:pt>
                <c:pt idx="7">
                  <c:v>Multilingual, Adult</c:v>
                </c:pt>
                <c:pt idx="8">
                  <c:v>Magazines (English &amp; Multilingual)</c:v>
                </c:pt>
              </c:strCache>
            </c:strRef>
          </c:cat>
          <c:val>
            <c:numRef>
              <c:f>Sheet1!$I$7:$I$15</c:f>
              <c:numCache>
                <c:formatCode>0%</c:formatCode>
                <c:ptCount val="9"/>
                <c:pt idx="0">
                  <c:v>0.14985173733624721</c:v>
                </c:pt>
                <c:pt idx="1">
                  <c:v>0.1702250723381396</c:v>
                </c:pt>
                <c:pt idx="2">
                  <c:v>1.8517953288485722E-2</c:v>
                </c:pt>
                <c:pt idx="3">
                  <c:v>4.2841461962957988E-2</c:v>
                </c:pt>
                <c:pt idx="4">
                  <c:v>2.0860167629140366E-3</c:v>
                </c:pt>
                <c:pt idx="5">
                  <c:v>8.35818367172525E-3</c:v>
                </c:pt>
                <c:pt idx="6">
                  <c:v>1.4772852137179973E-3</c:v>
                </c:pt>
                <c:pt idx="7">
                  <c:v>4.5392564127608144E-3</c:v>
                </c:pt>
                <c:pt idx="8">
                  <c:v>4.5659444552968609E-2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1"/>
          <c:order val="1"/>
          <c:dLbls>
            <c:showLegendKey val="0"/>
            <c:showVal val="0"/>
            <c:showCatName val="1"/>
            <c:showSerName val="0"/>
            <c:showPercent val="1"/>
            <c:showBubbleSize val="0"/>
            <c:showLeaderLines val="1"/>
          </c:dLbls>
          <c:cat>
            <c:strRef>
              <c:f>Sheet1!$A$1:$A$9</c:f>
              <c:strCache>
                <c:ptCount val="9"/>
                <c:pt idx="0">
                  <c:v>Fiction, Adult</c:v>
                </c:pt>
                <c:pt idx="1">
                  <c:v>Non-fiction, Adult</c:v>
                </c:pt>
                <c:pt idx="2">
                  <c:v>Large Print, Adult</c:v>
                </c:pt>
                <c:pt idx="3">
                  <c:v>Paperbacks, Adult</c:v>
                </c:pt>
                <c:pt idx="4">
                  <c:v>Aboriginal Resources, Adult</c:v>
                </c:pt>
                <c:pt idx="5">
                  <c:v>ABE/EAL</c:v>
                </c:pt>
                <c:pt idx="6">
                  <c:v>Scores</c:v>
                </c:pt>
                <c:pt idx="7">
                  <c:v>Multilingual, Adult</c:v>
                </c:pt>
                <c:pt idx="8">
                  <c:v>Magazines (English &amp; Multilingual)</c:v>
                </c:pt>
              </c:strCache>
            </c:strRef>
          </c:cat>
          <c:val>
            <c:numRef>
              <c:f>Sheet1!$B$1:$B$9</c:f>
              <c:numCache>
                <c:formatCode>0.00%</c:formatCode>
                <c:ptCount val="9"/>
                <c:pt idx="0">
                  <c:v>0.1278267574234109</c:v>
                </c:pt>
                <c:pt idx="1">
                  <c:v>0.2523335205685438</c:v>
                </c:pt>
                <c:pt idx="2">
                  <c:v>1.696211452514941E-2</c:v>
                </c:pt>
                <c:pt idx="3">
                  <c:v>3.5754482306272616E-2</c:v>
                </c:pt>
                <c:pt idx="4">
                  <c:v>4.0575381942385049E-3</c:v>
                </c:pt>
                <c:pt idx="5">
                  <c:v>1.0157452019523632E-2</c:v>
                </c:pt>
                <c:pt idx="6">
                  <c:v>2.4924379071057509E-3</c:v>
                </c:pt>
                <c:pt idx="7">
                  <c:v>1.0261419894148143E-2</c:v>
                </c:pt>
                <c:pt idx="8">
                  <c:v>3.6685308781098783E-2</c:v>
                </c:pt>
              </c:numCache>
            </c:numRef>
          </c:val>
        </c:ser>
        <c:ser>
          <c:idx val="0"/>
          <c:order val="0"/>
          <c:dLbls>
            <c:showLegendKey val="0"/>
            <c:showVal val="0"/>
            <c:showCatName val="1"/>
            <c:showSerName val="0"/>
            <c:showPercent val="1"/>
            <c:showBubbleSize val="0"/>
            <c:showLeaderLines val="1"/>
          </c:dLbls>
          <c:cat>
            <c:strRef>
              <c:f>Sheet1!$A$1:$A$9</c:f>
              <c:strCache>
                <c:ptCount val="9"/>
                <c:pt idx="0">
                  <c:v>Fiction, Adult</c:v>
                </c:pt>
                <c:pt idx="1">
                  <c:v>Non-fiction, Adult</c:v>
                </c:pt>
                <c:pt idx="2">
                  <c:v>Large Print, Adult</c:v>
                </c:pt>
                <c:pt idx="3">
                  <c:v>Paperbacks, Adult</c:v>
                </c:pt>
                <c:pt idx="4">
                  <c:v>Aboriginal Resources, Adult</c:v>
                </c:pt>
                <c:pt idx="5">
                  <c:v>ABE/EAL</c:v>
                </c:pt>
                <c:pt idx="6">
                  <c:v>Scores</c:v>
                </c:pt>
                <c:pt idx="7">
                  <c:v>Multilingual, Adult</c:v>
                </c:pt>
                <c:pt idx="8">
                  <c:v>Magazines (English &amp; Multilingual)</c:v>
                </c:pt>
              </c:strCache>
            </c:strRef>
          </c:cat>
          <c:val>
            <c:numRef>
              <c:f>Sheet1!$B$1:$B$9</c:f>
              <c:numCache>
                <c:formatCode>0.00%</c:formatCode>
                <c:ptCount val="9"/>
                <c:pt idx="0">
                  <c:v>0.1278267574234109</c:v>
                </c:pt>
                <c:pt idx="1">
                  <c:v>0.2523335205685438</c:v>
                </c:pt>
                <c:pt idx="2">
                  <c:v>1.696211452514941E-2</c:v>
                </c:pt>
                <c:pt idx="3">
                  <c:v>3.5754482306272616E-2</c:v>
                </c:pt>
                <c:pt idx="4">
                  <c:v>4.0575381942385049E-3</c:v>
                </c:pt>
                <c:pt idx="5">
                  <c:v>1.0157452019523632E-2</c:v>
                </c:pt>
                <c:pt idx="6">
                  <c:v>2.4924379071057509E-3</c:v>
                </c:pt>
                <c:pt idx="7">
                  <c:v>1.0261419894148143E-2</c:v>
                </c:pt>
                <c:pt idx="8">
                  <c:v>3.6685308781098783E-2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41670316990566"/>
          <c:y val="0.13461225762621257"/>
          <c:w val="0.87556419762319393"/>
          <c:h val="0.76783533246463009"/>
        </c:manualLayout>
      </c:layout>
      <c:barChart>
        <c:barDir val="col"/>
        <c:grouping val="clustered"/>
        <c:varyColors val="0"/>
        <c:ser>
          <c:idx val="0"/>
          <c:order val="0"/>
          <c:tx>
            <c:strRef>
              <c:f>ADF!$F$1</c:f>
              <c:strCache>
                <c:ptCount val="1"/>
                <c:pt idx="0">
                  <c:v>% OF ITEMS</c:v>
                </c:pt>
              </c:strCache>
            </c:strRef>
          </c:tx>
          <c:invertIfNegative val="0"/>
          <c:cat>
            <c:strRef>
              <c:f>ADF!$A$2:$A$21</c:f>
              <c:strCache>
                <c:ptCount val="20"/>
                <c:pt idx="0">
                  <c:v>CHAS</c:v>
                </c:pt>
                <c:pt idx="1">
                  <c:v>CNSH</c:v>
                </c:pt>
                <c:pt idx="2">
                  <c:v>FTGA</c:v>
                </c:pt>
                <c:pt idx="3">
                  <c:v>HEND</c:v>
                </c:pt>
                <c:pt idx="4">
                  <c:v>MILL</c:v>
                </c:pt>
                <c:pt idx="5">
                  <c:v>MUNR</c:v>
                </c:pt>
                <c:pt idx="6">
                  <c:v>OBSN</c:v>
                </c:pt>
                <c:pt idx="7">
                  <c:v>PEMB</c:v>
                </c:pt>
                <c:pt idx="8">
                  <c:v>RIEL</c:v>
                </c:pt>
                <c:pt idx="9">
                  <c:v>RIVH</c:v>
                </c:pt>
                <c:pt idx="10">
                  <c:v>SBONe</c:v>
                </c:pt>
                <c:pt idx="11">
                  <c:v>SJAS</c:v>
                </c:pt>
                <c:pt idx="12">
                  <c:v>STJN</c:v>
                </c:pt>
                <c:pt idx="13">
                  <c:v>SVTL</c:v>
                </c:pt>
                <c:pt idx="14">
                  <c:v>SWST</c:v>
                </c:pt>
                <c:pt idx="15">
                  <c:v>TRAN</c:v>
                </c:pt>
                <c:pt idx="16">
                  <c:v>WKDN</c:v>
                </c:pt>
                <c:pt idx="17">
                  <c:v>WNSP</c:v>
                </c:pt>
                <c:pt idx="18">
                  <c:v>WSTN</c:v>
                </c:pt>
                <c:pt idx="19">
                  <c:v>WSWD</c:v>
                </c:pt>
              </c:strCache>
            </c:strRef>
          </c:cat>
          <c:val>
            <c:numRef>
              <c:f>ADF!$F$2:$F$21</c:f>
              <c:numCache>
                <c:formatCode>0.00%</c:formatCode>
                <c:ptCount val="20"/>
                <c:pt idx="0">
                  <c:v>3.204923443855278E-2</c:v>
                </c:pt>
                <c:pt idx="1">
                  <c:v>2.6320833067143678E-2</c:v>
                </c:pt>
                <c:pt idx="2">
                  <c:v>4.163206201154198E-2</c:v>
                </c:pt>
                <c:pt idx="3">
                  <c:v>7.1434655763538413E-2</c:v>
                </c:pt>
                <c:pt idx="4">
                  <c:v>0.28077684788858365</c:v>
                </c:pt>
                <c:pt idx="5">
                  <c:v>3.3848676505036306E-2</c:v>
                </c:pt>
                <c:pt idx="6">
                  <c:v>2.1241934453459402E-2</c:v>
                </c:pt>
                <c:pt idx="7">
                  <c:v>5.9732958538299366E-2</c:v>
                </c:pt>
                <c:pt idx="8">
                  <c:v>5.3227283374858922E-2</c:v>
                </c:pt>
                <c:pt idx="9">
                  <c:v>5.1906982687024851E-2</c:v>
                </c:pt>
                <c:pt idx="10">
                  <c:v>1.8005068251027493E-2</c:v>
                </c:pt>
                <c:pt idx="11">
                  <c:v>5.5697523371451695E-2</c:v>
                </c:pt>
                <c:pt idx="12">
                  <c:v>1.4406184118060435E-2</c:v>
                </c:pt>
                <c:pt idx="13">
                  <c:v>3.9715496496944142E-2</c:v>
                </c:pt>
                <c:pt idx="14">
                  <c:v>2.3754764794821016E-2</c:v>
                </c:pt>
                <c:pt idx="15">
                  <c:v>3.8171596499073659E-2</c:v>
                </c:pt>
                <c:pt idx="16">
                  <c:v>5.1630145446027384E-2</c:v>
                </c:pt>
                <c:pt idx="17">
                  <c:v>2.3903831001511958E-2</c:v>
                </c:pt>
                <c:pt idx="18">
                  <c:v>2.1359057901573712E-2</c:v>
                </c:pt>
                <c:pt idx="19">
                  <c:v>4.1184863391469151E-2</c:v>
                </c:pt>
              </c:numCache>
            </c:numRef>
          </c:val>
        </c:ser>
        <c:ser>
          <c:idx val="1"/>
          <c:order val="1"/>
          <c:tx>
            <c:strRef>
              <c:f>ADF!$G$1</c:f>
              <c:strCache>
                <c:ptCount val="1"/>
                <c:pt idx="0">
                  <c:v>% OF CIRC</c:v>
                </c:pt>
              </c:strCache>
            </c:strRef>
          </c:tx>
          <c:invertIfNegative val="0"/>
          <c:cat>
            <c:strRef>
              <c:f>ADF!$A$2:$A$21</c:f>
              <c:strCache>
                <c:ptCount val="20"/>
                <c:pt idx="0">
                  <c:v>CHAS</c:v>
                </c:pt>
                <c:pt idx="1">
                  <c:v>CNSH</c:v>
                </c:pt>
                <c:pt idx="2">
                  <c:v>FTGA</c:v>
                </c:pt>
                <c:pt idx="3">
                  <c:v>HEND</c:v>
                </c:pt>
                <c:pt idx="4">
                  <c:v>MILL</c:v>
                </c:pt>
                <c:pt idx="5">
                  <c:v>MUNR</c:v>
                </c:pt>
                <c:pt idx="6">
                  <c:v>OBSN</c:v>
                </c:pt>
                <c:pt idx="7">
                  <c:v>PEMB</c:v>
                </c:pt>
                <c:pt idx="8">
                  <c:v>RIEL</c:v>
                </c:pt>
                <c:pt idx="9">
                  <c:v>RIVH</c:v>
                </c:pt>
                <c:pt idx="10">
                  <c:v>SBONe</c:v>
                </c:pt>
                <c:pt idx="11">
                  <c:v>SJAS</c:v>
                </c:pt>
                <c:pt idx="12">
                  <c:v>STJN</c:v>
                </c:pt>
                <c:pt idx="13">
                  <c:v>SVTL</c:v>
                </c:pt>
                <c:pt idx="14">
                  <c:v>SWST</c:v>
                </c:pt>
                <c:pt idx="15">
                  <c:v>TRAN</c:v>
                </c:pt>
                <c:pt idx="16">
                  <c:v>WKDN</c:v>
                </c:pt>
                <c:pt idx="17">
                  <c:v>WNSP</c:v>
                </c:pt>
                <c:pt idx="18">
                  <c:v>WSTN</c:v>
                </c:pt>
                <c:pt idx="19">
                  <c:v>WSWD</c:v>
                </c:pt>
              </c:strCache>
            </c:strRef>
          </c:cat>
          <c:val>
            <c:numRef>
              <c:f>ADF!$G$2:$G$21</c:f>
              <c:numCache>
                <c:formatCode>0.00%</c:formatCode>
                <c:ptCount val="20"/>
                <c:pt idx="0">
                  <c:v>6.2071379279603517E-2</c:v>
                </c:pt>
                <c:pt idx="1">
                  <c:v>3.0997718425284208E-2</c:v>
                </c:pt>
                <c:pt idx="2">
                  <c:v>4.6902704541027074E-2</c:v>
                </c:pt>
                <c:pt idx="3">
                  <c:v>8.0654161480018888E-2</c:v>
                </c:pt>
                <c:pt idx="4">
                  <c:v>0.18761412000884894</c:v>
                </c:pt>
                <c:pt idx="5">
                  <c:v>2.2819049002677796E-2</c:v>
                </c:pt>
                <c:pt idx="6">
                  <c:v>2.3040272600301788E-2</c:v>
                </c:pt>
                <c:pt idx="7">
                  <c:v>7.0748627258049077E-2</c:v>
                </c:pt>
                <c:pt idx="8">
                  <c:v>7.7018830420555962E-2</c:v>
                </c:pt>
                <c:pt idx="9">
                  <c:v>8.981347879060031E-2</c:v>
                </c:pt>
                <c:pt idx="10">
                  <c:v>1.6888935848458533E-2</c:v>
                </c:pt>
                <c:pt idx="11">
                  <c:v>4.3465484166003543E-2</c:v>
                </c:pt>
                <c:pt idx="12">
                  <c:v>7.1220791055962964E-3</c:v>
                </c:pt>
                <c:pt idx="13">
                  <c:v>4.5165934207441701E-2</c:v>
                </c:pt>
                <c:pt idx="14">
                  <c:v>2.4697798660111403E-2</c:v>
                </c:pt>
                <c:pt idx="15">
                  <c:v>3.2093930879182199E-2</c:v>
                </c:pt>
                <c:pt idx="16">
                  <c:v>4.3888120292807593E-2</c:v>
                </c:pt>
                <c:pt idx="17">
                  <c:v>2.2809143468455827E-2</c:v>
                </c:pt>
                <c:pt idx="18">
                  <c:v>2.1587460914412882E-2</c:v>
                </c:pt>
                <c:pt idx="19">
                  <c:v>5.0600770650562468E-2</c:v>
                </c:pt>
              </c:numCache>
            </c:numRef>
          </c:val>
        </c:ser>
        <c:dLbls>
          <c:showLegendKey val="0"/>
          <c:showVal val="0"/>
          <c:showCatName val="0"/>
          <c:showSerName val="0"/>
          <c:showPercent val="0"/>
          <c:showBubbleSize val="0"/>
        </c:dLbls>
        <c:gapWidth val="150"/>
        <c:axId val="94572544"/>
        <c:axId val="94574080"/>
      </c:barChart>
      <c:catAx>
        <c:axId val="94572544"/>
        <c:scaling>
          <c:orientation val="minMax"/>
        </c:scaling>
        <c:delete val="0"/>
        <c:axPos val="b"/>
        <c:majorTickMark val="none"/>
        <c:minorTickMark val="none"/>
        <c:tickLblPos val="nextTo"/>
        <c:crossAx val="94574080"/>
        <c:crosses val="autoZero"/>
        <c:auto val="1"/>
        <c:lblAlgn val="ctr"/>
        <c:lblOffset val="100"/>
        <c:noMultiLvlLbl val="0"/>
      </c:catAx>
      <c:valAx>
        <c:axId val="94574080"/>
        <c:scaling>
          <c:orientation val="minMax"/>
        </c:scaling>
        <c:delete val="0"/>
        <c:axPos val="l"/>
        <c:majorGridlines/>
        <c:numFmt formatCode="0.00%" sourceLinked="1"/>
        <c:majorTickMark val="none"/>
        <c:minorTickMark val="none"/>
        <c:tickLblPos val="nextTo"/>
        <c:crossAx val="94572544"/>
        <c:crosses val="autoZero"/>
        <c:crossBetween val="between"/>
      </c:valAx>
    </c:plotArea>
    <c:legend>
      <c:legendPos val="r"/>
      <c:layout>
        <c:manualLayout>
          <c:xMode val="edge"/>
          <c:yMode val="edge"/>
          <c:x val="0.42945579902919201"/>
          <c:y val="3.5400958543548383E-2"/>
          <c:w val="0.14140385843141748"/>
          <c:h val="8.4562819799040276E-2"/>
        </c:manualLayout>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CA"/>
              <a:t>Is the Collection Meeting Demand?</a:t>
            </a:r>
          </a:p>
        </c:rich>
      </c:tx>
      <c:layout/>
      <c:overlay val="0"/>
    </c:title>
    <c:autoTitleDeleted val="0"/>
    <c:plotArea>
      <c:layout>
        <c:manualLayout>
          <c:layoutTarget val="inner"/>
          <c:xMode val="edge"/>
          <c:yMode val="edge"/>
          <c:x val="1.425609123898393E-2"/>
          <c:y val="7.0650400271593305E-2"/>
          <c:w val="0.97148781752203217"/>
          <c:h val="0.84298730739325178"/>
        </c:manualLayout>
      </c:layout>
      <c:barChart>
        <c:barDir val="col"/>
        <c:grouping val="clustered"/>
        <c:varyColors val="0"/>
        <c:ser>
          <c:idx val="1"/>
          <c:order val="0"/>
          <c:tx>
            <c:v>% of Circulation</c:v>
          </c:tx>
          <c:invertIfNegative val="0"/>
          <c:cat>
            <c:strRef>
              <c:f>'[Millennium.xlsx]Adult Print Materials'!$A$6,'[Millennium.xlsx]Adult Print Materials'!$A$9,'[Millennium.xlsx]Adult Print Materials'!$A$12:$A$18</c:f>
              <c:strCache>
                <c:ptCount val="9"/>
                <c:pt idx="0">
                  <c:v>Fiction, Adult</c:v>
                </c:pt>
                <c:pt idx="1">
                  <c:v>Non-fiction, Adult</c:v>
                </c:pt>
                <c:pt idx="2">
                  <c:v>Large Print, Adult</c:v>
                </c:pt>
                <c:pt idx="3">
                  <c:v>Paperbacks, Adult</c:v>
                </c:pt>
                <c:pt idx="4">
                  <c:v>Aboriginal Resources, Adult</c:v>
                </c:pt>
                <c:pt idx="5">
                  <c:v>ABE/EAL</c:v>
                </c:pt>
                <c:pt idx="6">
                  <c:v>Scores</c:v>
                </c:pt>
                <c:pt idx="7">
                  <c:v>Multilingual, Adult</c:v>
                </c:pt>
                <c:pt idx="8">
                  <c:v>Magazines (English &amp; Multilingual)</c:v>
                </c:pt>
              </c:strCache>
            </c:strRef>
          </c:cat>
          <c:val>
            <c:numRef>
              <c:f>'[Millennium.xlsx]Adult Print Materials'!$J$6,'[Millennium.xlsx]Adult Print Materials'!$J$9,'[Millennium.xlsx]Adult Print Materials'!$J$12:$J$18</c:f>
              <c:numCache>
                <c:formatCode>0.00%</c:formatCode>
                <c:ptCount val="9"/>
                <c:pt idx="0">
                  <c:v>0.16194301499062011</c:v>
                </c:pt>
                <c:pt idx="1">
                  <c:v>0.27919169406054767</c:v>
                </c:pt>
                <c:pt idx="2">
                  <c:v>1.4362425348088738E-2</c:v>
                </c:pt>
                <c:pt idx="3">
                  <c:v>4.3541211297179146E-2</c:v>
                </c:pt>
                <c:pt idx="4">
                  <c:v>3.6164225599366641E-3</c:v>
                </c:pt>
                <c:pt idx="5">
                  <c:v>2.4059644080340087E-2</c:v>
                </c:pt>
                <c:pt idx="6">
                  <c:v>4.7544877200833002E-3</c:v>
                </c:pt>
                <c:pt idx="7">
                  <c:v>2.0097929538922258E-2</c:v>
                </c:pt>
                <c:pt idx="8">
                  <c:v>4.7279185240004816E-2</c:v>
                </c:pt>
              </c:numCache>
            </c:numRef>
          </c:val>
        </c:ser>
        <c:ser>
          <c:idx val="2"/>
          <c:order val="1"/>
          <c:tx>
            <c:v>% of Collection</c:v>
          </c:tx>
          <c:invertIfNegative val="0"/>
          <c:cat>
            <c:strRef>
              <c:f>'[Millennium.xlsx]Adult Print Materials'!$A$6,'[Millennium.xlsx]Adult Print Materials'!$A$9,'[Millennium.xlsx]Adult Print Materials'!$A$12:$A$18</c:f>
              <c:strCache>
                <c:ptCount val="9"/>
                <c:pt idx="0">
                  <c:v>Fiction, Adult</c:v>
                </c:pt>
                <c:pt idx="1">
                  <c:v>Non-fiction, Adult</c:v>
                </c:pt>
                <c:pt idx="2">
                  <c:v>Large Print, Adult</c:v>
                </c:pt>
                <c:pt idx="3">
                  <c:v>Paperbacks, Adult</c:v>
                </c:pt>
                <c:pt idx="4">
                  <c:v>Aboriginal Resources, Adult</c:v>
                </c:pt>
                <c:pt idx="5">
                  <c:v>ABE/EAL</c:v>
                </c:pt>
                <c:pt idx="6">
                  <c:v>Scores</c:v>
                </c:pt>
                <c:pt idx="7">
                  <c:v>Multilingual, Adult</c:v>
                </c:pt>
                <c:pt idx="8">
                  <c:v>Magazines (English &amp; Multilingual)</c:v>
                </c:pt>
              </c:strCache>
            </c:strRef>
          </c:cat>
          <c:val>
            <c:numRef>
              <c:f>'[Millennium.xlsx]Adult Print Materials'!$K$6,'[Millennium.xlsx]Adult Print Materials'!$K$9,'[Millennium.xlsx]Adult Print Materials'!$K$12:$K$18</c:f>
              <c:numCache>
                <c:formatCode>0.00%</c:formatCode>
                <c:ptCount val="9"/>
                <c:pt idx="0">
                  <c:v>0.11289939096878029</c:v>
                </c:pt>
                <c:pt idx="1">
                  <c:v>0.43772126697305475</c:v>
                </c:pt>
                <c:pt idx="2">
                  <c:v>1.7022043742602661E-2</c:v>
                </c:pt>
                <c:pt idx="3">
                  <c:v>2.2129963238656108E-2</c:v>
                </c:pt>
                <c:pt idx="4">
                  <c:v>6.4090672756107947E-3</c:v>
                </c:pt>
                <c:pt idx="5">
                  <c:v>1.6538685631722925E-2</c:v>
                </c:pt>
                <c:pt idx="6">
                  <c:v>8.2588918296802784E-3</c:v>
                </c:pt>
                <c:pt idx="7">
                  <c:v>3.1791899963160272E-2</c:v>
                </c:pt>
                <c:pt idx="8">
                  <c:v>3.0506428662874702E-2</c:v>
                </c:pt>
              </c:numCache>
            </c:numRef>
          </c:val>
        </c:ser>
        <c:dLbls>
          <c:showLegendKey val="0"/>
          <c:showVal val="1"/>
          <c:showCatName val="0"/>
          <c:showSerName val="0"/>
          <c:showPercent val="0"/>
          <c:showBubbleSize val="0"/>
        </c:dLbls>
        <c:gapWidth val="150"/>
        <c:overlap val="-25"/>
        <c:axId val="94621056"/>
        <c:axId val="94626944"/>
      </c:barChart>
      <c:catAx>
        <c:axId val="94621056"/>
        <c:scaling>
          <c:orientation val="minMax"/>
        </c:scaling>
        <c:delete val="0"/>
        <c:axPos val="b"/>
        <c:majorTickMark val="none"/>
        <c:minorTickMark val="none"/>
        <c:tickLblPos val="nextTo"/>
        <c:crossAx val="94626944"/>
        <c:crosses val="autoZero"/>
        <c:auto val="1"/>
        <c:lblAlgn val="ctr"/>
        <c:lblOffset val="100"/>
        <c:noMultiLvlLbl val="0"/>
      </c:catAx>
      <c:valAx>
        <c:axId val="94626944"/>
        <c:scaling>
          <c:orientation val="minMax"/>
        </c:scaling>
        <c:delete val="1"/>
        <c:axPos val="l"/>
        <c:numFmt formatCode="0.00%" sourceLinked="1"/>
        <c:majorTickMark val="out"/>
        <c:minorTickMark val="none"/>
        <c:tickLblPos val="nextTo"/>
        <c:crossAx val="94621056"/>
        <c:crosses val="autoZero"/>
        <c:crossBetween val="between"/>
      </c:valAx>
    </c:plotArea>
    <c:legend>
      <c:legendPos val="t"/>
      <c:layout/>
      <c:overlay val="0"/>
      <c:txPr>
        <a:bodyPr/>
        <a:lstStyle/>
        <a:p>
          <a:pPr>
            <a:defRPr sz="1200"/>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Percentage of Budget Allocation</c:v>
          </c:tx>
          <c:invertIfNegative val="0"/>
          <c:cat>
            <c:strRef>
              <c:f>Sheet1!$H$3:$H$11</c:f>
              <c:strCache>
                <c:ptCount val="9"/>
                <c:pt idx="0">
                  <c:v>Adult Print Materails</c:v>
                </c:pt>
                <c:pt idx="1">
                  <c:v>Juvenile Print Materials</c:v>
                </c:pt>
                <c:pt idx="2">
                  <c:v>Audio-Visual Materials</c:v>
                </c:pt>
                <c:pt idx="3">
                  <c:v>Print Serials</c:v>
                </c:pt>
                <c:pt idx="4">
                  <c:v>Zinio</c:v>
                </c:pt>
                <c:pt idx="5">
                  <c:v>Hoopla</c:v>
                </c:pt>
                <c:pt idx="6">
                  <c:v>OVERDRIVE</c:v>
                </c:pt>
                <c:pt idx="7">
                  <c:v>DATABASES</c:v>
                </c:pt>
                <c:pt idx="8">
                  <c:v>CELA</c:v>
                </c:pt>
              </c:strCache>
            </c:strRef>
          </c:cat>
          <c:val>
            <c:numRef>
              <c:f>Sheet1!$I$3:$I$11</c:f>
              <c:numCache>
                <c:formatCode>0%</c:formatCode>
                <c:ptCount val="9"/>
                <c:pt idx="0">
                  <c:v>0.39572070808512366</c:v>
                </c:pt>
                <c:pt idx="1">
                  <c:v>0.1489402873959679</c:v>
                </c:pt>
                <c:pt idx="2">
                  <c:v>0.12323140698506105</c:v>
                </c:pt>
                <c:pt idx="3">
                  <c:v>6.3E-2</c:v>
                </c:pt>
                <c:pt idx="4">
                  <c:v>2.8903799465658457E-2</c:v>
                </c:pt>
                <c:pt idx="5">
                  <c:v>5.7169209426059249E-2</c:v>
                </c:pt>
                <c:pt idx="6">
                  <c:v>5.8601933335620103E-2</c:v>
                </c:pt>
                <c:pt idx="7">
                  <c:v>0.10163415009077199</c:v>
                </c:pt>
                <c:pt idx="8">
                  <c:v>1.2672508089443134E-2</c:v>
                </c:pt>
              </c:numCache>
            </c:numRef>
          </c:val>
        </c:ser>
        <c:ser>
          <c:idx val="1"/>
          <c:order val="1"/>
          <c:tx>
            <c:v>Percentage of Circulation</c:v>
          </c:tx>
          <c:invertIfNegative val="0"/>
          <c:cat>
            <c:strRef>
              <c:f>Sheet1!$H$3:$H$11</c:f>
              <c:strCache>
                <c:ptCount val="9"/>
                <c:pt idx="0">
                  <c:v>Adult Print Materails</c:v>
                </c:pt>
                <c:pt idx="1">
                  <c:v>Juvenile Print Materials</c:v>
                </c:pt>
                <c:pt idx="2">
                  <c:v>Audio-Visual Materials</c:v>
                </c:pt>
                <c:pt idx="3">
                  <c:v>Print Serials</c:v>
                </c:pt>
                <c:pt idx="4">
                  <c:v>Zinio</c:v>
                </c:pt>
                <c:pt idx="5">
                  <c:v>Hoopla</c:v>
                </c:pt>
                <c:pt idx="6">
                  <c:v>OVERDRIVE</c:v>
                </c:pt>
                <c:pt idx="7">
                  <c:v>DATABASES</c:v>
                </c:pt>
                <c:pt idx="8">
                  <c:v>CELA</c:v>
                </c:pt>
              </c:strCache>
            </c:strRef>
          </c:cat>
          <c:val>
            <c:numRef>
              <c:f>Sheet1!$K$3:$K$11</c:f>
              <c:numCache>
                <c:formatCode>0%</c:formatCode>
                <c:ptCount val="9"/>
                <c:pt idx="0">
                  <c:v>0.43582152330151191</c:v>
                </c:pt>
                <c:pt idx="1">
                  <c:v>0.28478526013559674</c:v>
                </c:pt>
                <c:pt idx="2">
                  <c:v>0.1275580904739439</c:v>
                </c:pt>
                <c:pt idx="3">
                  <c:v>4.4863219560033085E-2</c:v>
                </c:pt>
                <c:pt idx="4">
                  <c:v>2.5207855247987708E-2</c:v>
                </c:pt>
                <c:pt idx="5">
                  <c:v>1.4033896004991862E-2</c:v>
                </c:pt>
                <c:pt idx="6">
                  <c:v>6.7730155275934789E-2</c:v>
                </c:pt>
                <c:pt idx="7">
                  <c:v>0</c:v>
                </c:pt>
                <c:pt idx="8">
                  <c:v>0</c:v>
                </c:pt>
              </c:numCache>
            </c:numRef>
          </c:val>
        </c:ser>
        <c:dLbls>
          <c:showLegendKey val="0"/>
          <c:showVal val="1"/>
          <c:showCatName val="0"/>
          <c:showSerName val="0"/>
          <c:showPercent val="0"/>
          <c:showBubbleSize val="0"/>
        </c:dLbls>
        <c:gapWidth val="150"/>
        <c:overlap val="-25"/>
        <c:axId val="94533120"/>
        <c:axId val="94534656"/>
      </c:barChart>
      <c:catAx>
        <c:axId val="94533120"/>
        <c:scaling>
          <c:orientation val="minMax"/>
        </c:scaling>
        <c:delete val="0"/>
        <c:axPos val="b"/>
        <c:majorTickMark val="none"/>
        <c:minorTickMark val="none"/>
        <c:tickLblPos val="nextTo"/>
        <c:crossAx val="94534656"/>
        <c:crosses val="autoZero"/>
        <c:auto val="1"/>
        <c:lblAlgn val="ctr"/>
        <c:lblOffset val="100"/>
        <c:noMultiLvlLbl val="0"/>
      </c:catAx>
      <c:valAx>
        <c:axId val="94534656"/>
        <c:scaling>
          <c:orientation val="minMax"/>
        </c:scaling>
        <c:delete val="1"/>
        <c:axPos val="l"/>
        <c:numFmt formatCode="0%" sourceLinked="1"/>
        <c:majorTickMark val="out"/>
        <c:minorTickMark val="none"/>
        <c:tickLblPos val="nextTo"/>
        <c:crossAx val="94533120"/>
        <c:crosses val="autoZero"/>
        <c:crossBetween val="between"/>
      </c:valAx>
    </c:plotArea>
    <c:legend>
      <c:legendPos val="t"/>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F63296-CAE2-4190-BAAC-9044E8257FB6}" type="datetimeFigureOut">
              <a:rPr lang="en-CA" smtClean="0"/>
              <a:t>04/05/2016</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9A6739-44D9-46E9-A463-F8503FA37B09}" type="slidenum">
              <a:rPr lang="en-CA" smtClean="0"/>
              <a:t>‹#›</a:t>
            </a:fld>
            <a:endParaRPr lang="en-CA"/>
          </a:p>
        </p:txBody>
      </p:sp>
    </p:spTree>
    <p:extLst>
      <p:ext uri="{BB962C8B-B14F-4D97-AF65-F5344CB8AC3E}">
        <p14:creationId xmlns:p14="http://schemas.microsoft.com/office/powerpoint/2010/main" val="662204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E9A6739-44D9-46E9-A463-F8503FA37B09}" type="slidenum">
              <a:rPr lang="en-CA" smtClean="0"/>
              <a:t>1</a:t>
            </a:fld>
            <a:endParaRPr lang="en-CA"/>
          </a:p>
        </p:txBody>
      </p:sp>
    </p:spTree>
    <p:extLst>
      <p:ext uri="{BB962C8B-B14F-4D97-AF65-F5344CB8AC3E}">
        <p14:creationId xmlns:p14="http://schemas.microsoft.com/office/powerpoint/2010/main" val="3079913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Libraries, in our case public libraries, strive to meet the diverse expectations of the community it serves.  Our patrons or customers want it all, books (print, audio and electronic) streaming music and music on </a:t>
            </a:r>
            <a:r>
              <a:rPr lang="en-CA" dirty="0" err="1" smtClean="0"/>
              <a:t>cds</a:t>
            </a:r>
            <a:r>
              <a:rPr lang="en-CA" dirty="0" smtClean="0"/>
              <a:t>, DVDs of the latest television series and movies and streaming video, electronic and print magazines, databases and more and it all has to be housed in a welcoming, open and comfortable environment that includes study space, room for programs, book clubs and events. So, collections are just one piece of a set of competing and diverse expectations that have to offer in an equitably.  </a:t>
            </a:r>
          </a:p>
          <a:p>
            <a:r>
              <a:rPr lang="en-CA" dirty="0" smtClean="0"/>
              <a:t>Basic questions regarding collections are: How do we know if we have too many items in one collection or need to increase the number of items in another collection?  To what extent are these collections meeting our patron’s expectations or demand?  How do we know how much space to allocate to each collection? How much space should be devoted to nonfiction, fiction and children’s collection relative to space for programming etc.?  When should a collection be reduced or expanded?  Space is finite: when is enough, enough or too much?  Collections budgets are always under pressure so we need to ensure that budget dollars are spent equitably and on materials that will be used.  We need to reduce the guesswork as much as possible and to the extent that the data is accurate, we need to harness the power statistics to guide our decisions and provide a rational for our decisions to stakeholders. </a:t>
            </a:r>
          </a:p>
          <a:p>
            <a:r>
              <a:rPr lang="en-CA" dirty="0" smtClean="0"/>
              <a:t>One way to begin thinking about these competing expectations is to see them as part of a set of relationships that need to be in “harmony” relative to one another.  By using data that any integrated library system can generate, exporting it into a spreadsheet and using basic arithmetic such using percentages and ratios to analyse collections and visualise charts with graphs and pie charts we began to have conversations that lead to decisions or solutions to questions about collections that helped to establish harmony between a diversity of expectations and collections. </a:t>
            </a:r>
            <a:endParaRPr lang="en-CA" dirty="0"/>
          </a:p>
        </p:txBody>
      </p:sp>
      <p:sp>
        <p:nvSpPr>
          <p:cNvPr id="4" name="Slide Number Placeholder 3"/>
          <p:cNvSpPr>
            <a:spLocks noGrp="1"/>
          </p:cNvSpPr>
          <p:nvPr>
            <p:ph type="sldNum" sz="quarter" idx="10"/>
          </p:nvPr>
        </p:nvSpPr>
        <p:spPr/>
        <p:txBody>
          <a:bodyPr/>
          <a:lstStyle/>
          <a:p>
            <a:fld id="{FE9A6739-44D9-46E9-A463-F8503FA37B09}" type="slidenum">
              <a:rPr lang="en-CA" smtClean="0"/>
              <a:t>2</a:t>
            </a:fld>
            <a:endParaRPr lang="en-CA"/>
          </a:p>
        </p:txBody>
      </p:sp>
    </p:spTree>
    <p:extLst>
      <p:ext uri="{BB962C8B-B14F-4D97-AF65-F5344CB8AC3E}">
        <p14:creationId xmlns:p14="http://schemas.microsoft.com/office/powerpoint/2010/main" val="1576703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E9A6739-44D9-46E9-A463-F8503FA37B09}" type="slidenum">
              <a:rPr lang="en-CA" smtClean="0"/>
              <a:t>3</a:t>
            </a:fld>
            <a:endParaRPr lang="en-CA"/>
          </a:p>
        </p:txBody>
      </p:sp>
    </p:spTree>
    <p:extLst>
      <p:ext uri="{BB962C8B-B14F-4D97-AF65-F5344CB8AC3E}">
        <p14:creationId xmlns:p14="http://schemas.microsoft.com/office/powerpoint/2010/main" val="1466756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But now we’re getting ahead of ourselves so let’s rewind to talk about how selection and collection maintenance changed at WPL in 2008.  Then we’ll talk about how we figured out how to work with data and key concepts such as turnover rates, relative use, average age to work towards “harmony” in our relationships between collections and branches. Finally, we’ll offer examples of reports that we use to help us talk about and problem solve for our collections that we hope will inevitably improve use. </a:t>
            </a:r>
            <a:endParaRPr lang="en-CA" dirty="0"/>
          </a:p>
        </p:txBody>
      </p:sp>
      <p:sp>
        <p:nvSpPr>
          <p:cNvPr id="4" name="Slide Number Placeholder 3"/>
          <p:cNvSpPr>
            <a:spLocks noGrp="1"/>
          </p:cNvSpPr>
          <p:nvPr>
            <p:ph type="sldNum" sz="quarter" idx="10"/>
          </p:nvPr>
        </p:nvSpPr>
        <p:spPr/>
        <p:txBody>
          <a:bodyPr/>
          <a:lstStyle/>
          <a:p>
            <a:fld id="{FE9A6739-44D9-46E9-A463-F8503FA37B09}" type="slidenum">
              <a:rPr lang="en-CA" smtClean="0"/>
              <a:t>5</a:t>
            </a:fld>
            <a:endParaRPr lang="en-CA"/>
          </a:p>
        </p:txBody>
      </p:sp>
    </p:spTree>
    <p:extLst>
      <p:ext uri="{BB962C8B-B14F-4D97-AF65-F5344CB8AC3E}">
        <p14:creationId xmlns:p14="http://schemas.microsoft.com/office/powerpoint/2010/main" val="3159962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E9A6739-44D9-46E9-A463-F8503FA37B09}" type="slidenum">
              <a:rPr lang="en-CA" smtClean="0"/>
              <a:t>7</a:t>
            </a:fld>
            <a:endParaRPr lang="en-CA"/>
          </a:p>
        </p:txBody>
      </p:sp>
    </p:spTree>
    <p:extLst>
      <p:ext uri="{BB962C8B-B14F-4D97-AF65-F5344CB8AC3E}">
        <p14:creationId xmlns:p14="http://schemas.microsoft.com/office/powerpoint/2010/main" val="4120565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E9A6739-44D9-46E9-A463-F8503FA37B09}" type="slidenum">
              <a:rPr lang="en-CA" smtClean="0"/>
              <a:t>10</a:t>
            </a:fld>
            <a:endParaRPr lang="en-CA"/>
          </a:p>
        </p:txBody>
      </p:sp>
    </p:spTree>
    <p:extLst>
      <p:ext uri="{BB962C8B-B14F-4D97-AF65-F5344CB8AC3E}">
        <p14:creationId xmlns:p14="http://schemas.microsoft.com/office/powerpoint/2010/main" val="685272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E9A6739-44D9-46E9-A463-F8503FA37B09}" type="slidenum">
              <a:rPr lang="en-CA" smtClean="0"/>
              <a:t>17</a:t>
            </a:fld>
            <a:endParaRPr lang="en-CA"/>
          </a:p>
        </p:txBody>
      </p:sp>
    </p:spTree>
    <p:extLst>
      <p:ext uri="{BB962C8B-B14F-4D97-AF65-F5344CB8AC3E}">
        <p14:creationId xmlns:p14="http://schemas.microsoft.com/office/powerpoint/2010/main" val="251892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E9A6739-44D9-46E9-A463-F8503FA37B09}" type="slidenum">
              <a:rPr lang="en-CA" smtClean="0"/>
              <a:t>20</a:t>
            </a:fld>
            <a:endParaRPr lang="en-CA"/>
          </a:p>
        </p:txBody>
      </p:sp>
    </p:spTree>
    <p:extLst>
      <p:ext uri="{BB962C8B-B14F-4D97-AF65-F5344CB8AC3E}">
        <p14:creationId xmlns:p14="http://schemas.microsoft.com/office/powerpoint/2010/main" val="1398562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D418520F-8C99-4DAE-B727-4E8A708D8EAF}" type="datetimeFigureOut">
              <a:rPr lang="en-CA" smtClean="0"/>
              <a:t>04/05/2016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F6487CC-9E6F-4FB2-BE78-EAA457F3D43B}" type="slidenum">
              <a:rPr lang="en-CA" smtClean="0"/>
              <a:t>‹#›</a:t>
            </a:fld>
            <a:endParaRPr lang="en-CA"/>
          </a:p>
        </p:txBody>
      </p:sp>
    </p:spTree>
    <p:extLst>
      <p:ext uri="{BB962C8B-B14F-4D97-AF65-F5344CB8AC3E}">
        <p14:creationId xmlns:p14="http://schemas.microsoft.com/office/powerpoint/2010/main" val="1872077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418520F-8C99-4DAE-B727-4E8A708D8EAF}" type="datetimeFigureOut">
              <a:rPr lang="en-CA" smtClean="0"/>
              <a:t>04/05/2016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F6487CC-9E6F-4FB2-BE78-EAA457F3D43B}" type="slidenum">
              <a:rPr lang="en-CA" smtClean="0"/>
              <a:t>‹#›</a:t>
            </a:fld>
            <a:endParaRPr lang="en-CA"/>
          </a:p>
        </p:txBody>
      </p:sp>
    </p:spTree>
    <p:extLst>
      <p:ext uri="{BB962C8B-B14F-4D97-AF65-F5344CB8AC3E}">
        <p14:creationId xmlns:p14="http://schemas.microsoft.com/office/powerpoint/2010/main" val="30430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418520F-8C99-4DAE-B727-4E8A708D8EAF}" type="datetimeFigureOut">
              <a:rPr lang="en-CA" smtClean="0"/>
              <a:t>04/05/2016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F6487CC-9E6F-4FB2-BE78-EAA457F3D43B}" type="slidenum">
              <a:rPr lang="en-CA" smtClean="0"/>
              <a:t>‹#›</a:t>
            </a:fld>
            <a:endParaRPr lang="en-CA"/>
          </a:p>
        </p:txBody>
      </p:sp>
    </p:spTree>
    <p:extLst>
      <p:ext uri="{BB962C8B-B14F-4D97-AF65-F5344CB8AC3E}">
        <p14:creationId xmlns:p14="http://schemas.microsoft.com/office/powerpoint/2010/main" val="1410464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418520F-8C99-4DAE-B727-4E8A708D8EAF}" type="datetimeFigureOut">
              <a:rPr lang="en-CA" smtClean="0"/>
              <a:t>04/05/2016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F6487CC-9E6F-4FB2-BE78-EAA457F3D43B}" type="slidenum">
              <a:rPr lang="en-CA" smtClean="0"/>
              <a:t>‹#›</a:t>
            </a:fld>
            <a:endParaRPr lang="en-CA"/>
          </a:p>
        </p:txBody>
      </p:sp>
    </p:spTree>
    <p:extLst>
      <p:ext uri="{BB962C8B-B14F-4D97-AF65-F5344CB8AC3E}">
        <p14:creationId xmlns:p14="http://schemas.microsoft.com/office/powerpoint/2010/main" val="1057025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18520F-8C99-4DAE-B727-4E8A708D8EAF}" type="datetimeFigureOut">
              <a:rPr lang="en-CA" smtClean="0"/>
              <a:t>04/05/2016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F6487CC-9E6F-4FB2-BE78-EAA457F3D43B}" type="slidenum">
              <a:rPr lang="en-CA" smtClean="0"/>
              <a:t>‹#›</a:t>
            </a:fld>
            <a:endParaRPr lang="en-CA"/>
          </a:p>
        </p:txBody>
      </p:sp>
    </p:spTree>
    <p:extLst>
      <p:ext uri="{BB962C8B-B14F-4D97-AF65-F5344CB8AC3E}">
        <p14:creationId xmlns:p14="http://schemas.microsoft.com/office/powerpoint/2010/main" val="3892160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D418520F-8C99-4DAE-B727-4E8A708D8EAF}" type="datetimeFigureOut">
              <a:rPr lang="en-CA" smtClean="0"/>
              <a:t>04/05/2016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F6487CC-9E6F-4FB2-BE78-EAA457F3D43B}" type="slidenum">
              <a:rPr lang="en-CA" smtClean="0"/>
              <a:t>‹#›</a:t>
            </a:fld>
            <a:endParaRPr lang="en-CA"/>
          </a:p>
        </p:txBody>
      </p:sp>
    </p:spTree>
    <p:extLst>
      <p:ext uri="{BB962C8B-B14F-4D97-AF65-F5344CB8AC3E}">
        <p14:creationId xmlns:p14="http://schemas.microsoft.com/office/powerpoint/2010/main" val="2225590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D418520F-8C99-4DAE-B727-4E8A708D8EAF}" type="datetimeFigureOut">
              <a:rPr lang="en-CA" smtClean="0"/>
              <a:t>04/05/2016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9F6487CC-9E6F-4FB2-BE78-EAA457F3D43B}" type="slidenum">
              <a:rPr lang="en-CA" smtClean="0"/>
              <a:t>‹#›</a:t>
            </a:fld>
            <a:endParaRPr lang="en-CA"/>
          </a:p>
        </p:txBody>
      </p:sp>
    </p:spTree>
    <p:extLst>
      <p:ext uri="{BB962C8B-B14F-4D97-AF65-F5344CB8AC3E}">
        <p14:creationId xmlns:p14="http://schemas.microsoft.com/office/powerpoint/2010/main" val="1169668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D418520F-8C99-4DAE-B727-4E8A708D8EAF}" type="datetimeFigureOut">
              <a:rPr lang="en-CA" smtClean="0"/>
              <a:t>04/05/2016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9F6487CC-9E6F-4FB2-BE78-EAA457F3D43B}" type="slidenum">
              <a:rPr lang="en-CA" smtClean="0"/>
              <a:t>‹#›</a:t>
            </a:fld>
            <a:endParaRPr lang="en-CA"/>
          </a:p>
        </p:txBody>
      </p:sp>
    </p:spTree>
    <p:extLst>
      <p:ext uri="{BB962C8B-B14F-4D97-AF65-F5344CB8AC3E}">
        <p14:creationId xmlns:p14="http://schemas.microsoft.com/office/powerpoint/2010/main" val="2989786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18520F-8C99-4DAE-B727-4E8A708D8EAF}" type="datetimeFigureOut">
              <a:rPr lang="en-CA" smtClean="0"/>
              <a:t>04/05/2016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9F6487CC-9E6F-4FB2-BE78-EAA457F3D43B}" type="slidenum">
              <a:rPr lang="en-CA" smtClean="0"/>
              <a:t>‹#›</a:t>
            </a:fld>
            <a:endParaRPr lang="en-CA"/>
          </a:p>
        </p:txBody>
      </p:sp>
    </p:spTree>
    <p:extLst>
      <p:ext uri="{BB962C8B-B14F-4D97-AF65-F5344CB8AC3E}">
        <p14:creationId xmlns:p14="http://schemas.microsoft.com/office/powerpoint/2010/main" val="3311229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18520F-8C99-4DAE-B727-4E8A708D8EAF}" type="datetimeFigureOut">
              <a:rPr lang="en-CA" smtClean="0"/>
              <a:t>04/05/2016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F6487CC-9E6F-4FB2-BE78-EAA457F3D43B}" type="slidenum">
              <a:rPr lang="en-CA" smtClean="0"/>
              <a:t>‹#›</a:t>
            </a:fld>
            <a:endParaRPr lang="en-CA"/>
          </a:p>
        </p:txBody>
      </p:sp>
    </p:spTree>
    <p:extLst>
      <p:ext uri="{BB962C8B-B14F-4D97-AF65-F5344CB8AC3E}">
        <p14:creationId xmlns:p14="http://schemas.microsoft.com/office/powerpoint/2010/main" val="3324626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18520F-8C99-4DAE-B727-4E8A708D8EAF}" type="datetimeFigureOut">
              <a:rPr lang="en-CA" smtClean="0"/>
              <a:t>04/05/2016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F6487CC-9E6F-4FB2-BE78-EAA457F3D43B}" type="slidenum">
              <a:rPr lang="en-CA" smtClean="0"/>
              <a:t>‹#›</a:t>
            </a:fld>
            <a:endParaRPr lang="en-CA"/>
          </a:p>
        </p:txBody>
      </p:sp>
    </p:spTree>
    <p:extLst>
      <p:ext uri="{BB962C8B-B14F-4D97-AF65-F5344CB8AC3E}">
        <p14:creationId xmlns:p14="http://schemas.microsoft.com/office/powerpoint/2010/main" val="3919940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18520F-8C99-4DAE-B727-4E8A708D8EAF}" type="datetimeFigureOut">
              <a:rPr lang="en-CA" smtClean="0"/>
              <a:t>04/05/2016</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6487CC-9E6F-4FB2-BE78-EAA457F3D43B}" type="slidenum">
              <a:rPr lang="en-CA" smtClean="0"/>
              <a:t>‹#›</a:t>
            </a:fld>
            <a:endParaRPr lang="en-CA"/>
          </a:p>
        </p:txBody>
      </p:sp>
    </p:spTree>
    <p:extLst>
      <p:ext uri="{BB962C8B-B14F-4D97-AF65-F5344CB8AC3E}">
        <p14:creationId xmlns:p14="http://schemas.microsoft.com/office/powerpoint/2010/main" val="32033137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pbravo@winnipeg.ca" TargetMode="External"/><Relationship Id="rId2" Type="http://schemas.openxmlformats.org/officeDocument/2006/relationships/hyperlink" Target="mailto:bbourrier-lacroix@winnipeg.ca" TargetMode="External"/><Relationship Id="rId1" Type="http://schemas.openxmlformats.org/officeDocument/2006/relationships/slideLayout" Target="../slideLayouts/slideLayout2.xml"/><Relationship Id="rId5" Type="http://schemas.openxmlformats.org/officeDocument/2006/relationships/image" Target="../media/image2.tiff"/><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1470025"/>
          </a:xfrm>
        </p:spPr>
        <p:txBody>
          <a:bodyPr>
            <a:normAutofit/>
          </a:bodyPr>
          <a:lstStyle/>
          <a:p>
            <a:r>
              <a:rPr lang="en-CA" b="1" dirty="0" smtClean="0"/>
              <a:t>Collection Matters: Establishing harmony </a:t>
            </a:r>
            <a:r>
              <a:rPr lang="en-CA" b="1" dirty="0"/>
              <a:t>in our relationships</a:t>
            </a:r>
          </a:p>
        </p:txBody>
      </p:sp>
      <p:sp>
        <p:nvSpPr>
          <p:cNvPr id="3" name="Subtitle 2"/>
          <p:cNvSpPr>
            <a:spLocks noGrp="1"/>
          </p:cNvSpPr>
          <p:nvPr>
            <p:ph type="subTitle" idx="1"/>
          </p:nvPr>
        </p:nvSpPr>
        <p:spPr>
          <a:xfrm>
            <a:off x="1371600" y="3886200"/>
            <a:ext cx="6400800" cy="1524000"/>
          </a:xfrm>
        </p:spPr>
        <p:txBody>
          <a:bodyPr>
            <a:normAutofit lnSpcReduction="10000"/>
          </a:bodyPr>
          <a:lstStyle/>
          <a:p>
            <a:r>
              <a:rPr lang="en-CA" sz="2800" dirty="0" smtClean="0"/>
              <a:t>Barbara </a:t>
            </a:r>
            <a:r>
              <a:rPr lang="en-CA" sz="2800" dirty="0" err="1" smtClean="0"/>
              <a:t>Bourrier-Lacroix</a:t>
            </a:r>
            <a:r>
              <a:rPr lang="en-CA" sz="2800" dirty="0" smtClean="0"/>
              <a:t> and Phil Bravo</a:t>
            </a:r>
          </a:p>
          <a:p>
            <a:r>
              <a:rPr lang="en-CA" sz="2800" dirty="0" smtClean="0"/>
              <a:t>Collections Librarians</a:t>
            </a:r>
          </a:p>
          <a:p>
            <a:r>
              <a:rPr lang="en-CA" sz="2800" dirty="0" smtClean="0"/>
              <a:t>Winnipeg Public Library</a:t>
            </a:r>
            <a:endParaRPr lang="en-CA" sz="2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5966015"/>
            <a:ext cx="1579563"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C:\Users\bbourrie\AppData\Local\Microsoft\Windows\Temporary Internet Files\Content.IE5\WUY4LOG2\citycolorlogo.tif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5400477"/>
            <a:ext cx="1981200" cy="1266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871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smtClean="0"/>
              <a:t>2015 Adult Print Materials – Percentage of Collection</a:t>
            </a:r>
            <a:endParaRPr lang="en-CA" dirty="0"/>
          </a:p>
        </p:txBody>
      </p:sp>
      <p:graphicFrame>
        <p:nvGraphicFramePr>
          <p:cNvPr id="7" name="Chart 6"/>
          <p:cNvGraphicFramePr>
            <a:graphicFrameLocks/>
          </p:cNvGraphicFramePr>
          <p:nvPr>
            <p:extLst>
              <p:ext uri="{D42A27DB-BD31-4B8C-83A1-F6EECF244321}">
                <p14:modId xmlns:p14="http://schemas.microsoft.com/office/powerpoint/2010/main" val="2589165983"/>
              </p:ext>
            </p:extLst>
          </p:nvPr>
        </p:nvGraphicFramePr>
        <p:xfrm>
          <a:off x="1402080" y="1436370"/>
          <a:ext cx="6446520" cy="48882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685424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Turnover Rate</a:t>
            </a:r>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9800" y="1371600"/>
            <a:ext cx="4922572" cy="2663031"/>
          </a:xfrm>
        </p:spPr>
      </p:pic>
      <p:sp>
        <p:nvSpPr>
          <p:cNvPr id="5" name="TextBox 4"/>
          <p:cNvSpPr txBox="1"/>
          <p:nvPr/>
        </p:nvSpPr>
        <p:spPr>
          <a:xfrm>
            <a:off x="1524000" y="4267200"/>
            <a:ext cx="6019800" cy="1938992"/>
          </a:xfrm>
          <a:prstGeom prst="rect">
            <a:avLst/>
          </a:prstGeom>
          <a:noFill/>
        </p:spPr>
        <p:txBody>
          <a:bodyPr wrap="square" rtlCol="0">
            <a:spAutoFit/>
          </a:bodyPr>
          <a:lstStyle/>
          <a:p>
            <a:pPr algn="ctr"/>
            <a:r>
              <a:rPr lang="en-US" sz="4000" dirty="0" smtClean="0"/>
              <a:t>Circulation</a:t>
            </a:r>
          </a:p>
          <a:p>
            <a:endParaRPr lang="en-US" sz="4000" dirty="0" smtClean="0"/>
          </a:p>
          <a:p>
            <a:pPr algn="ctr"/>
            <a:r>
              <a:rPr lang="en-US" sz="4000" dirty="0" smtClean="0"/>
              <a:t>Number of books</a:t>
            </a:r>
          </a:p>
        </p:txBody>
      </p:sp>
      <p:sp>
        <p:nvSpPr>
          <p:cNvPr id="6" name="Division 5"/>
          <p:cNvSpPr/>
          <p:nvPr/>
        </p:nvSpPr>
        <p:spPr>
          <a:xfrm>
            <a:off x="3505200" y="4836200"/>
            <a:ext cx="2057400" cy="816735"/>
          </a:xfrm>
          <a:prstGeom prst="mathDivid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790619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         Relative Use</a:t>
            </a:r>
            <a:endParaRPr lang="en-CA" sz="5400" dirty="0"/>
          </a:p>
        </p:txBody>
      </p:sp>
      <p:sp>
        <p:nvSpPr>
          <p:cNvPr id="3" name="Content Placeholder 2"/>
          <p:cNvSpPr>
            <a:spLocks noGrp="1"/>
          </p:cNvSpPr>
          <p:nvPr>
            <p:ph idx="1"/>
          </p:nvPr>
        </p:nvSpPr>
        <p:spPr/>
        <p:txBody>
          <a:bodyPr/>
          <a:lstStyle/>
          <a:p>
            <a:pPr marL="0" indent="0" algn="ctr">
              <a:buNone/>
            </a:pPr>
            <a:endParaRPr lang="en-US" sz="5400" dirty="0" smtClean="0"/>
          </a:p>
          <a:p>
            <a:pPr marL="0" indent="0" algn="ctr">
              <a:buNone/>
            </a:pPr>
            <a:r>
              <a:rPr lang="en-US" sz="5200" dirty="0" smtClean="0"/>
              <a:t>% of Circulation</a:t>
            </a:r>
          </a:p>
          <a:p>
            <a:pPr algn="ctr"/>
            <a:endParaRPr lang="en-US" sz="5200" dirty="0"/>
          </a:p>
          <a:p>
            <a:pPr marL="0" indent="0" algn="ctr">
              <a:buNone/>
            </a:pPr>
            <a:r>
              <a:rPr lang="en-US" sz="5200" dirty="0" smtClean="0"/>
              <a:t>% of Collection Size</a:t>
            </a:r>
          </a:p>
          <a:p>
            <a:pPr marL="0" indent="0">
              <a:buNone/>
            </a:pPr>
            <a:endParaRPr lang="en-CA" dirty="0"/>
          </a:p>
        </p:txBody>
      </p:sp>
      <p:sp>
        <p:nvSpPr>
          <p:cNvPr id="4" name="Division 3"/>
          <p:cNvSpPr/>
          <p:nvPr/>
        </p:nvSpPr>
        <p:spPr>
          <a:xfrm>
            <a:off x="3276600" y="3505200"/>
            <a:ext cx="2362200" cy="1066800"/>
          </a:xfrm>
          <a:prstGeom prst="mathDivid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28600"/>
            <a:ext cx="2362200" cy="2362200"/>
          </a:xfrm>
          <a:prstGeom prst="rect">
            <a:avLst/>
          </a:prstGeom>
        </p:spPr>
      </p:pic>
    </p:spTree>
    <p:extLst>
      <p:ext uri="{BB962C8B-B14F-4D97-AF65-F5344CB8AC3E}">
        <p14:creationId xmlns:p14="http://schemas.microsoft.com/office/powerpoint/2010/main" val="5471544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pPr marL="0" indent="0" algn="ctr">
              <a:buNone/>
            </a:pPr>
            <a:r>
              <a:rPr lang="en-US" sz="4800" dirty="0" smtClean="0"/>
              <a:t>RU = 1</a:t>
            </a:r>
          </a:p>
          <a:p>
            <a:pPr marL="0" indent="0" algn="ctr">
              <a:buNone/>
            </a:pPr>
            <a:r>
              <a:rPr lang="en-US" sz="4800" dirty="0" smtClean="0"/>
              <a:t>Collection is meeting demand</a:t>
            </a:r>
          </a:p>
          <a:p>
            <a:pPr marL="0" indent="0" algn="ctr">
              <a:buNone/>
            </a:pPr>
            <a:r>
              <a:rPr lang="en-US" sz="4800" dirty="0" smtClean="0"/>
              <a:t>RU &gt; 1</a:t>
            </a:r>
          </a:p>
          <a:p>
            <a:pPr marL="0" indent="0" algn="ctr">
              <a:buNone/>
            </a:pPr>
            <a:r>
              <a:rPr lang="en-US" sz="4800" dirty="0" smtClean="0"/>
              <a:t>Collection needs expansion</a:t>
            </a:r>
          </a:p>
          <a:p>
            <a:pPr marL="0" indent="0" algn="ctr">
              <a:buNone/>
            </a:pPr>
            <a:r>
              <a:rPr lang="en-US" sz="4800" dirty="0" smtClean="0"/>
              <a:t>RU &lt; 1</a:t>
            </a:r>
          </a:p>
          <a:p>
            <a:pPr marL="0" indent="0" algn="ctr">
              <a:buNone/>
            </a:pPr>
            <a:r>
              <a:rPr lang="en-US" sz="4800" dirty="0" smtClean="0"/>
              <a:t>Collection needs weeding</a:t>
            </a:r>
            <a:endParaRPr lang="en-CA" sz="4800" dirty="0"/>
          </a:p>
        </p:txBody>
      </p:sp>
    </p:spTree>
    <p:extLst>
      <p:ext uri="{BB962C8B-B14F-4D97-AF65-F5344CB8AC3E}">
        <p14:creationId xmlns:p14="http://schemas.microsoft.com/office/powerpoint/2010/main" val="25401136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720107525"/>
              </p:ext>
            </p:extLst>
          </p:nvPr>
        </p:nvGraphicFramePr>
        <p:xfrm>
          <a:off x="685799" y="761996"/>
          <a:ext cx="7772400" cy="5257798"/>
        </p:xfrm>
        <a:graphic>
          <a:graphicData uri="http://schemas.openxmlformats.org/drawingml/2006/table">
            <a:tbl>
              <a:tblPr>
                <a:tableStyleId>{5C22544A-7EE6-4342-B048-85BDC9FD1C3A}</a:tableStyleId>
              </a:tblPr>
              <a:tblGrid>
                <a:gridCol w="726550"/>
                <a:gridCol w="1909308"/>
                <a:gridCol w="844826"/>
                <a:gridCol w="1301032"/>
                <a:gridCol w="979998"/>
                <a:gridCol w="1081378"/>
                <a:gridCol w="929308"/>
              </a:tblGrid>
              <a:tr h="457198">
                <a:tc>
                  <a:txBody>
                    <a:bodyPr/>
                    <a:lstStyle/>
                    <a:p>
                      <a:pPr algn="ctr" fontAlgn="b"/>
                      <a:r>
                        <a:rPr lang="en-CA" sz="1100" u="none" strike="noStrike" dirty="0">
                          <a:effectLst/>
                        </a:rPr>
                        <a:t>BRANCH</a:t>
                      </a:r>
                      <a:endParaRPr lang="en-CA" sz="1100" b="0" i="0" u="none" strike="noStrike" dirty="0">
                        <a:solidFill>
                          <a:srgbClr val="000000"/>
                        </a:solidFill>
                        <a:effectLst/>
                        <a:latin typeface="Calibri"/>
                      </a:endParaRPr>
                    </a:p>
                  </a:txBody>
                  <a:tcPr marL="7620" marR="7620" marT="7620" marB="0" anchor="b"/>
                </a:tc>
                <a:tc>
                  <a:txBody>
                    <a:bodyPr/>
                    <a:lstStyle/>
                    <a:p>
                      <a:pPr algn="ctr" fontAlgn="b"/>
                      <a:r>
                        <a:rPr lang="en-CA" sz="1100" u="none" strike="noStrike">
                          <a:effectLst/>
                        </a:rPr>
                        <a:t>NUMBER OF ITEMS</a:t>
                      </a:r>
                      <a:endParaRPr lang="en-CA" sz="1100" b="0" i="0" u="none" strike="noStrike">
                        <a:solidFill>
                          <a:srgbClr val="000000"/>
                        </a:solidFill>
                        <a:effectLst/>
                        <a:latin typeface="Calibri"/>
                      </a:endParaRPr>
                    </a:p>
                  </a:txBody>
                  <a:tcPr marL="7620" marR="7620" marT="7620" marB="0" anchor="b"/>
                </a:tc>
                <a:tc>
                  <a:txBody>
                    <a:bodyPr/>
                    <a:lstStyle/>
                    <a:p>
                      <a:pPr algn="ctr" fontAlgn="b"/>
                      <a:r>
                        <a:rPr lang="en-CA" sz="1100" u="none" strike="noStrike" dirty="0">
                          <a:effectLst/>
                        </a:rPr>
                        <a:t>2015 CIRC</a:t>
                      </a:r>
                      <a:endParaRPr lang="en-CA" sz="1100" b="0" i="0" u="none" strike="noStrike" dirty="0">
                        <a:solidFill>
                          <a:srgbClr val="000000"/>
                        </a:solidFill>
                        <a:effectLst/>
                        <a:latin typeface="Calibri"/>
                      </a:endParaRPr>
                    </a:p>
                  </a:txBody>
                  <a:tcPr marL="7620" marR="7620" marT="7620" marB="0" anchor="b"/>
                </a:tc>
                <a:tc>
                  <a:txBody>
                    <a:bodyPr/>
                    <a:lstStyle/>
                    <a:p>
                      <a:pPr algn="ctr" fontAlgn="b"/>
                      <a:r>
                        <a:rPr lang="en-CA" sz="1100" u="none" strike="noStrike">
                          <a:effectLst/>
                        </a:rPr>
                        <a:t>2015 TURNOVER</a:t>
                      </a:r>
                      <a:endParaRPr lang="en-CA" sz="1100" b="0" i="0" u="none" strike="noStrike">
                        <a:solidFill>
                          <a:srgbClr val="000000"/>
                        </a:solidFill>
                        <a:effectLst/>
                        <a:latin typeface="Calibri"/>
                      </a:endParaRPr>
                    </a:p>
                  </a:txBody>
                  <a:tcPr marL="7620" marR="7620" marT="7620" marB="0" anchor="b"/>
                </a:tc>
                <a:tc>
                  <a:txBody>
                    <a:bodyPr/>
                    <a:lstStyle/>
                    <a:p>
                      <a:pPr algn="ctr" fontAlgn="b"/>
                      <a:r>
                        <a:rPr lang="en-CA" sz="1100" u="none" strike="noStrike">
                          <a:effectLst/>
                        </a:rPr>
                        <a:t>% OF ITEMS</a:t>
                      </a:r>
                      <a:endParaRPr lang="en-CA" sz="1100" b="0" i="0" u="none" strike="noStrike">
                        <a:solidFill>
                          <a:srgbClr val="000000"/>
                        </a:solidFill>
                        <a:effectLst/>
                        <a:latin typeface="Calibri"/>
                      </a:endParaRPr>
                    </a:p>
                  </a:txBody>
                  <a:tcPr marL="7620" marR="7620" marT="7620" marB="0" anchor="b"/>
                </a:tc>
                <a:tc>
                  <a:txBody>
                    <a:bodyPr/>
                    <a:lstStyle/>
                    <a:p>
                      <a:pPr algn="ctr" fontAlgn="b"/>
                      <a:r>
                        <a:rPr lang="en-CA" sz="1100" u="none" strike="noStrike">
                          <a:effectLst/>
                        </a:rPr>
                        <a:t>% OF CIRC</a:t>
                      </a:r>
                      <a:endParaRPr lang="en-CA" sz="1100" b="0" i="0" u="none" strike="noStrike">
                        <a:solidFill>
                          <a:srgbClr val="000000"/>
                        </a:solidFill>
                        <a:effectLst/>
                        <a:latin typeface="Calibri"/>
                      </a:endParaRPr>
                    </a:p>
                  </a:txBody>
                  <a:tcPr marL="7620" marR="7620" marT="7620" marB="0" anchor="b"/>
                </a:tc>
                <a:tc>
                  <a:txBody>
                    <a:bodyPr/>
                    <a:lstStyle/>
                    <a:p>
                      <a:pPr algn="ctr" fontAlgn="b"/>
                      <a:r>
                        <a:rPr lang="en-CA" sz="1100" u="none" strike="noStrike" dirty="0">
                          <a:effectLst/>
                        </a:rPr>
                        <a:t>RU</a:t>
                      </a:r>
                      <a:endParaRPr lang="en-CA" sz="1100" b="0" i="0" u="none" strike="noStrike" dirty="0">
                        <a:solidFill>
                          <a:srgbClr val="000000"/>
                        </a:solidFill>
                        <a:effectLst/>
                        <a:latin typeface="Calibri"/>
                      </a:endParaRPr>
                    </a:p>
                  </a:txBody>
                  <a:tcPr marL="7620" marR="7620" marT="7620" marB="0" anchor="b"/>
                </a:tc>
              </a:tr>
              <a:tr h="228600">
                <a:tc>
                  <a:txBody>
                    <a:bodyPr/>
                    <a:lstStyle/>
                    <a:p>
                      <a:pPr algn="ctr" fontAlgn="b"/>
                      <a:r>
                        <a:rPr lang="en-CA" sz="1100" u="none" strike="noStrike">
                          <a:effectLst/>
                        </a:rPr>
                        <a:t>A</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dirty="0">
                          <a:effectLst/>
                        </a:rPr>
                        <a:t>3,010</a:t>
                      </a:r>
                      <a:endParaRPr lang="en-CA" sz="1100" b="0" i="0" u="none" strike="noStrike" dirty="0">
                        <a:solidFill>
                          <a:srgbClr val="000000"/>
                        </a:solidFill>
                        <a:effectLst/>
                        <a:latin typeface="Calibri"/>
                      </a:endParaRPr>
                    </a:p>
                  </a:txBody>
                  <a:tcPr marL="7620" marR="7620" marT="7620" marB="0" anchor="b"/>
                </a:tc>
                <a:tc>
                  <a:txBody>
                    <a:bodyPr/>
                    <a:lstStyle/>
                    <a:p>
                      <a:pPr algn="r" fontAlgn="b"/>
                      <a:r>
                        <a:rPr lang="en-CA" sz="1100" u="none" strike="noStrike">
                          <a:effectLst/>
                        </a:rPr>
                        <a:t>18,799</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6.25</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3.20%</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6.21%</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dirty="0">
                          <a:effectLst/>
                        </a:rPr>
                        <a:t>1.94</a:t>
                      </a:r>
                      <a:endParaRPr lang="en-CA" sz="1100" b="0" i="0" u="none" strike="noStrike" dirty="0">
                        <a:solidFill>
                          <a:srgbClr val="000000"/>
                        </a:solidFill>
                        <a:effectLst/>
                        <a:latin typeface="Calibri"/>
                      </a:endParaRPr>
                    </a:p>
                  </a:txBody>
                  <a:tcPr marL="7620" marR="7620" marT="7620" marB="0" anchor="b"/>
                </a:tc>
              </a:tr>
              <a:tr h="228600">
                <a:tc>
                  <a:txBody>
                    <a:bodyPr/>
                    <a:lstStyle/>
                    <a:p>
                      <a:pPr algn="ctr" fontAlgn="b"/>
                      <a:r>
                        <a:rPr lang="en-CA" sz="1100" u="none" strike="noStrike">
                          <a:effectLst/>
                        </a:rPr>
                        <a:t>B</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2,472</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9,388</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3.80</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2.63%</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3.10%</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dirty="0">
                          <a:effectLst/>
                        </a:rPr>
                        <a:t>1.18</a:t>
                      </a:r>
                      <a:endParaRPr lang="en-CA" sz="1100" b="0" i="0" u="none" strike="noStrike" dirty="0">
                        <a:solidFill>
                          <a:srgbClr val="000000"/>
                        </a:solidFill>
                        <a:effectLst/>
                        <a:latin typeface="Calibri"/>
                      </a:endParaRPr>
                    </a:p>
                  </a:txBody>
                  <a:tcPr marL="7620" marR="7620" marT="7620" marB="0" anchor="b"/>
                </a:tc>
              </a:tr>
              <a:tr h="228600">
                <a:tc>
                  <a:txBody>
                    <a:bodyPr/>
                    <a:lstStyle/>
                    <a:p>
                      <a:pPr algn="ctr" fontAlgn="b"/>
                      <a:r>
                        <a:rPr lang="en-CA" sz="1100" u="none" strike="noStrike">
                          <a:effectLst/>
                        </a:rPr>
                        <a:t>C</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3,910</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14,205</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3.63</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4.16%</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4.69%</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dirty="0">
                          <a:effectLst/>
                        </a:rPr>
                        <a:t>1.13</a:t>
                      </a:r>
                      <a:endParaRPr lang="en-CA" sz="1100" b="0" i="0" u="none" strike="noStrike" dirty="0">
                        <a:solidFill>
                          <a:srgbClr val="000000"/>
                        </a:solidFill>
                        <a:effectLst/>
                        <a:latin typeface="Calibri"/>
                      </a:endParaRPr>
                    </a:p>
                  </a:txBody>
                  <a:tcPr marL="7620" marR="7620" marT="7620" marB="0" anchor="b"/>
                </a:tc>
              </a:tr>
              <a:tr h="228600">
                <a:tc>
                  <a:txBody>
                    <a:bodyPr/>
                    <a:lstStyle/>
                    <a:p>
                      <a:pPr algn="ctr" fontAlgn="b"/>
                      <a:r>
                        <a:rPr lang="en-CA" sz="1100" u="none" strike="noStrike">
                          <a:effectLst/>
                        </a:rPr>
                        <a:t>D</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6,709</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24,427</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3.64</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7.14%</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8.07%</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dirty="0">
                          <a:effectLst/>
                        </a:rPr>
                        <a:t>1.13</a:t>
                      </a:r>
                      <a:endParaRPr lang="en-CA" sz="1100" b="0" i="0" u="none" strike="noStrike" dirty="0">
                        <a:solidFill>
                          <a:srgbClr val="000000"/>
                        </a:solidFill>
                        <a:effectLst/>
                        <a:latin typeface="Calibri"/>
                      </a:endParaRPr>
                    </a:p>
                  </a:txBody>
                  <a:tcPr marL="7620" marR="7620" marT="7620" marB="0" anchor="b"/>
                </a:tc>
              </a:tr>
              <a:tr h="228600">
                <a:tc>
                  <a:txBody>
                    <a:bodyPr/>
                    <a:lstStyle/>
                    <a:p>
                      <a:pPr algn="ctr" fontAlgn="b"/>
                      <a:r>
                        <a:rPr lang="en-CA" sz="1100" u="none" strike="noStrike">
                          <a:effectLst/>
                        </a:rPr>
                        <a:t>E</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26,370</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56,821</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2.15</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28.08%</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18.76%</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dirty="0">
                          <a:effectLst/>
                        </a:rPr>
                        <a:t>0.67</a:t>
                      </a:r>
                      <a:endParaRPr lang="en-CA" sz="1100" b="0" i="0" u="none" strike="noStrike" dirty="0">
                        <a:solidFill>
                          <a:srgbClr val="000000"/>
                        </a:solidFill>
                        <a:effectLst/>
                        <a:latin typeface="Calibri"/>
                      </a:endParaRPr>
                    </a:p>
                  </a:txBody>
                  <a:tcPr marL="7620" marR="7620" marT="7620" marB="0" anchor="b"/>
                </a:tc>
              </a:tr>
              <a:tr h="228600">
                <a:tc>
                  <a:txBody>
                    <a:bodyPr/>
                    <a:lstStyle/>
                    <a:p>
                      <a:pPr algn="ctr" fontAlgn="b"/>
                      <a:r>
                        <a:rPr lang="en-CA" sz="1100" u="none" strike="noStrike">
                          <a:effectLst/>
                        </a:rPr>
                        <a:t>F</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3,179</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6,911</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2.17</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3.38%</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2.28%</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dirty="0">
                          <a:effectLst/>
                        </a:rPr>
                        <a:t>0.67</a:t>
                      </a:r>
                      <a:endParaRPr lang="en-CA" sz="1100" b="0" i="0" u="none" strike="noStrike" dirty="0">
                        <a:solidFill>
                          <a:srgbClr val="000000"/>
                        </a:solidFill>
                        <a:effectLst/>
                        <a:latin typeface="Calibri"/>
                      </a:endParaRPr>
                    </a:p>
                  </a:txBody>
                  <a:tcPr marL="7620" marR="7620" marT="7620" marB="0" anchor="b"/>
                </a:tc>
              </a:tr>
              <a:tr h="228600">
                <a:tc>
                  <a:txBody>
                    <a:bodyPr/>
                    <a:lstStyle/>
                    <a:p>
                      <a:pPr algn="ctr" fontAlgn="b"/>
                      <a:r>
                        <a:rPr lang="en-CA" sz="1100" u="none" strike="noStrike">
                          <a:effectLst/>
                        </a:rPr>
                        <a:t>G</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1,995</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6,978</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3.50</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2.12%</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2.30%</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dirty="0">
                          <a:effectLst/>
                        </a:rPr>
                        <a:t>1.08</a:t>
                      </a:r>
                      <a:endParaRPr lang="en-CA" sz="1100" b="0" i="0" u="none" strike="noStrike" dirty="0">
                        <a:solidFill>
                          <a:srgbClr val="000000"/>
                        </a:solidFill>
                        <a:effectLst/>
                        <a:latin typeface="Calibri"/>
                      </a:endParaRPr>
                    </a:p>
                  </a:txBody>
                  <a:tcPr marL="7620" marR="7620" marT="7620" marB="0" anchor="b"/>
                </a:tc>
              </a:tr>
              <a:tr h="228600">
                <a:tc>
                  <a:txBody>
                    <a:bodyPr/>
                    <a:lstStyle/>
                    <a:p>
                      <a:pPr algn="ctr" fontAlgn="b"/>
                      <a:r>
                        <a:rPr lang="en-CA" sz="1100" u="none" strike="noStrike">
                          <a:effectLst/>
                        </a:rPr>
                        <a:t>H</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5,610</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21,427</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3.82</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5.97%</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7.07%</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dirty="0">
                          <a:effectLst/>
                        </a:rPr>
                        <a:t>1.18</a:t>
                      </a:r>
                      <a:endParaRPr lang="en-CA" sz="1100" b="0" i="0" u="none" strike="noStrike" dirty="0">
                        <a:solidFill>
                          <a:srgbClr val="000000"/>
                        </a:solidFill>
                        <a:effectLst/>
                        <a:latin typeface="Calibri"/>
                      </a:endParaRPr>
                    </a:p>
                  </a:txBody>
                  <a:tcPr marL="7620" marR="7620" marT="7620" marB="0" anchor="b"/>
                </a:tc>
              </a:tr>
              <a:tr h="228600">
                <a:tc>
                  <a:txBody>
                    <a:bodyPr/>
                    <a:lstStyle/>
                    <a:p>
                      <a:pPr algn="ctr" fontAlgn="b"/>
                      <a:r>
                        <a:rPr lang="en-CA" sz="1100" u="none" strike="noStrike">
                          <a:effectLst/>
                        </a:rPr>
                        <a:t>I</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4,999</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23,326</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4.67</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5.32%</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7.70%</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dirty="0">
                          <a:effectLst/>
                        </a:rPr>
                        <a:t>1.45</a:t>
                      </a:r>
                      <a:endParaRPr lang="en-CA" sz="1100" b="0" i="0" u="none" strike="noStrike" dirty="0">
                        <a:solidFill>
                          <a:srgbClr val="000000"/>
                        </a:solidFill>
                        <a:effectLst/>
                        <a:latin typeface="Calibri"/>
                      </a:endParaRPr>
                    </a:p>
                  </a:txBody>
                  <a:tcPr marL="7620" marR="7620" marT="7620" marB="0" anchor="b"/>
                </a:tc>
              </a:tr>
              <a:tr h="228600">
                <a:tc>
                  <a:txBody>
                    <a:bodyPr/>
                    <a:lstStyle/>
                    <a:p>
                      <a:pPr algn="ctr" fontAlgn="b"/>
                      <a:r>
                        <a:rPr lang="en-CA" sz="1100" u="none" strike="noStrike">
                          <a:effectLst/>
                        </a:rPr>
                        <a:t>J</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4,875</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27,201</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5.58</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5.19%</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8.98%</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dirty="0">
                          <a:effectLst/>
                        </a:rPr>
                        <a:t>1.73</a:t>
                      </a:r>
                      <a:endParaRPr lang="en-CA" sz="1100" b="0" i="0" u="none" strike="noStrike" dirty="0">
                        <a:solidFill>
                          <a:srgbClr val="000000"/>
                        </a:solidFill>
                        <a:effectLst/>
                        <a:latin typeface="Calibri"/>
                      </a:endParaRPr>
                    </a:p>
                  </a:txBody>
                  <a:tcPr marL="7620" marR="7620" marT="7620" marB="0" anchor="b"/>
                </a:tc>
              </a:tr>
              <a:tr h="228600">
                <a:tc>
                  <a:txBody>
                    <a:bodyPr/>
                    <a:lstStyle/>
                    <a:p>
                      <a:pPr algn="ctr" fontAlgn="b"/>
                      <a:r>
                        <a:rPr lang="en-CA" sz="1100" u="none" strike="noStrike">
                          <a:effectLst/>
                        </a:rPr>
                        <a:t>K</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1,691</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5,115</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3.02</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1.80%</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1.69%</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dirty="0">
                          <a:effectLst/>
                        </a:rPr>
                        <a:t>0.94</a:t>
                      </a:r>
                      <a:endParaRPr lang="en-CA" sz="1100" b="0" i="0" u="none" strike="noStrike" dirty="0">
                        <a:solidFill>
                          <a:srgbClr val="000000"/>
                        </a:solidFill>
                        <a:effectLst/>
                        <a:latin typeface="Calibri"/>
                      </a:endParaRPr>
                    </a:p>
                  </a:txBody>
                  <a:tcPr marL="7620" marR="7620" marT="7620" marB="0" anchor="b"/>
                </a:tc>
              </a:tr>
              <a:tr h="228600">
                <a:tc>
                  <a:txBody>
                    <a:bodyPr/>
                    <a:lstStyle/>
                    <a:p>
                      <a:pPr algn="ctr" fontAlgn="b"/>
                      <a:r>
                        <a:rPr lang="en-CA" sz="1100" u="none" strike="noStrike">
                          <a:effectLst/>
                        </a:rPr>
                        <a:t>L</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5,231</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13,164</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2.52</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5.57%</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4.35%</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dirty="0">
                          <a:effectLst/>
                        </a:rPr>
                        <a:t>0.78</a:t>
                      </a:r>
                      <a:endParaRPr lang="en-CA" sz="1100" b="0" i="0" u="none" strike="noStrike" dirty="0">
                        <a:solidFill>
                          <a:srgbClr val="000000"/>
                        </a:solidFill>
                        <a:effectLst/>
                        <a:latin typeface="Calibri"/>
                      </a:endParaRPr>
                    </a:p>
                  </a:txBody>
                  <a:tcPr marL="7620" marR="7620" marT="7620" marB="0" anchor="b"/>
                </a:tc>
              </a:tr>
              <a:tr h="228600">
                <a:tc>
                  <a:txBody>
                    <a:bodyPr/>
                    <a:lstStyle/>
                    <a:p>
                      <a:pPr algn="ctr" fontAlgn="b"/>
                      <a:r>
                        <a:rPr lang="en-CA" sz="1100" u="none" strike="noStrike">
                          <a:effectLst/>
                        </a:rPr>
                        <a:t>M</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1,353</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2,157</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1.59</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1.44%</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0.71%</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dirty="0">
                          <a:effectLst/>
                        </a:rPr>
                        <a:t>0.49</a:t>
                      </a:r>
                      <a:endParaRPr lang="en-CA" sz="1100" b="0" i="0" u="none" strike="noStrike" dirty="0">
                        <a:solidFill>
                          <a:srgbClr val="000000"/>
                        </a:solidFill>
                        <a:effectLst/>
                        <a:latin typeface="Calibri"/>
                      </a:endParaRPr>
                    </a:p>
                  </a:txBody>
                  <a:tcPr marL="7620" marR="7620" marT="7620" marB="0" anchor="b"/>
                </a:tc>
              </a:tr>
              <a:tr h="228600">
                <a:tc>
                  <a:txBody>
                    <a:bodyPr/>
                    <a:lstStyle/>
                    <a:p>
                      <a:pPr algn="ctr" fontAlgn="b"/>
                      <a:r>
                        <a:rPr lang="en-CA" sz="1100" u="none" strike="noStrike">
                          <a:effectLst/>
                        </a:rPr>
                        <a:t>N</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3,730</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13,679</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3.67</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3.97%</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4.52%</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dirty="0">
                          <a:effectLst/>
                        </a:rPr>
                        <a:t>1.14</a:t>
                      </a:r>
                      <a:endParaRPr lang="en-CA" sz="1100" b="0" i="0" u="none" strike="noStrike" dirty="0">
                        <a:solidFill>
                          <a:srgbClr val="000000"/>
                        </a:solidFill>
                        <a:effectLst/>
                        <a:latin typeface="Calibri"/>
                      </a:endParaRPr>
                    </a:p>
                  </a:txBody>
                  <a:tcPr marL="7620" marR="7620" marT="7620" marB="0" anchor="b"/>
                </a:tc>
              </a:tr>
              <a:tr h="228600">
                <a:tc>
                  <a:txBody>
                    <a:bodyPr/>
                    <a:lstStyle/>
                    <a:p>
                      <a:pPr algn="ctr" fontAlgn="b"/>
                      <a:r>
                        <a:rPr lang="en-CA" sz="1100" u="none" strike="noStrike">
                          <a:effectLst/>
                        </a:rPr>
                        <a:t>O</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2,231</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7,480</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3.35</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2.38%</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2.47%</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dirty="0">
                          <a:effectLst/>
                        </a:rPr>
                        <a:t>1.04</a:t>
                      </a:r>
                      <a:endParaRPr lang="en-CA" sz="1100" b="0" i="0" u="none" strike="noStrike" dirty="0">
                        <a:solidFill>
                          <a:srgbClr val="000000"/>
                        </a:solidFill>
                        <a:effectLst/>
                        <a:latin typeface="Calibri"/>
                      </a:endParaRPr>
                    </a:p>
                  </a:txBody>
                  <a:tcPr marL="7620" marR="7620" marT="7620" marB="0" anchor="b"/>
                </a:tc>
              </a:tr>
              <a:tr h="228600">
                <a:tc>
                  <a:txBody>
                    <a:bodyPr/>
                    <a:lstStyle/>
                    <a:p>
                      <a:pPr algn="ctr" fontAlgn="b"/>
                      <a:r>
                        <a:rPr lang="en-CA" sz="1100" u="none" strike="noStrike">
                          <a:effectLst/>
                        </a:rPr>
                        <a:t>P</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3,585</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9,720</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2.71</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3.82%</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3.21%</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dirty="0">
                          <a:effectLst/>
                        </a:rPr>
                        <a:t>0.84</a:t>
                      </a:r>
                      <a:endParaRPr lang="en-CA" sz="1100" b="0" i="0" u="none" strike="noStrike" dirty="0">
                        <a:solidFill>
                          <a:srgbClr val="000000"/>
                        </a:solidFill>
                        <a:effectLst/>
                        <a:latin typeface="Calibri"/>
                      </a:endParaRPr>
                    </a:p>
                  </a:txBody>
                  <a:tcPr marL="7620" marR="7620" marT="7620" marB="0" anchor="b"/>
                </a:tc>
              </a:tr>
              <a:tr h="228600">
                <a:tc>
                  <a:txBody>
                    <a:bodyPr/>
                    <a:lstStyle/>
                    <a:p>
                      <a:pPr algn="ctr" fontAlgn="b"/>
                      <a:r>
                        <a:rPr lang="en-CA" sz="1100" u="none" strike="noStrike">
                          <a:effectLst/>
                        </a:rPr>
                        <a:t>Q</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4,849</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13,292</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2.74</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5.16%</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4.39%</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dirty="0">
                          <a:effectLst/>
                        </a:rPr>
                        <a:t>0.85</a:t>
                      </a:r>
                      <a:endParaRPr lang="en-CA" sz="1100" b="0" i="0" u="none" strike="noStrike" dirty="0">
                        <a:solidFill>
                          <a:srgbClr val="000000"/>
                        </a:solidFill>
                        <a:effectLst/>
                        <a:latin typeface="Calibri"/>
                      </a:endParaRPr>
                    </a:p>
                  </a:txBody>
                  <a:tcPr marL="7620" marR="7620" marT="7620" marB="0" anchor="b"/>
                </a:tc>
              </a:tr>
              <a:tr h="228600">
                <a:tc>
                  <a:txBody>
                    <a:bodyPr/>
                    <a:lstStyle/>
                    <a:p>
                      <a:pPr algn="ctr" fontAlgn="b"/>
                      <a:r>
                        <a:rPr lang="en-CA" sz="1100" u="none" strike="noStrike">
                          <a:effectLst/>
                        </a:rPr>
                        <a:t>R</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2,245</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6,908</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3.08</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2.39%</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2.28%</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dirty="0">
                          <a:effectLst/>
                        </a:rPr>
                        <a:t>0.95</a:t>
                      </a:r>
                      <a:endParaRPr lang="en-CA" sz="1100" b="0" i="0" u="none" strike="noStrike" dirty="0">
                        <a:solidFill>
                          <a:srgbClr val="000000"/>
                        </a:solidFill>
                        <a:effectLst/>
                        <a:latin typeface="Calibri"/>
                      </a:endParaRPr>
                    </a:p>
                  </a:txBody>
                  <a:tcPr marL="7620" marR="7620" marT="7620" marB="0" anchor="b"/>
                </a:tc>
              </a:tr>
              <a:tr h="228600">
                <a:tc>
                  <a:txBody>
                    <a:bodyPr/>
                    <a:lstStyle/>
                    <a:p>
                      <a:pPr algn="ctr" fontAlgn="b"/>
                      <a:r>
                        <a:rPr lang="en-CA" sz="1100" u="none" strike="noStrike">
                          <a:effectLst/>
                        </a:rPr>
                        <a:t>S</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2,006</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6,538</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3.26</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2.14%</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2.16%</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dirty="0">
                          <a:effectLst/>
                        </a:rPr>
                        <a:t>1.01</a:t>
                      </a:r>
                      <a:endParaRPr lang="en-CA" sz="1100" b="0" i="0" u="none" strike="noStrike" dirty="0">
                        <a:solidFill>
                          <a:srgbClr val="000000"/>
                        </a:solidFill>
                        <a:effectLst/>
                        <a:latin typeface="Calibri"/>
                      </a:endParaRPr>
                    </a:p>
                  </a:txBody>
                  <a:tcPr marL="7620" marR="7620" marT="7620" marB="0" anchor="b"/>
                </a:tc>
              </a:tr>
              <a:tr h="228600">
                <a:tc>
                  <a:txBody>
                    <a:bodyPr/>
                    <a:lstStyle/>
                    <a:p>
                      <a:pPr algn="ctr" fontAlgn="b"/>
                      <a:r>
                        <a:rPr lang="en-CA" sz="1100" u="none" strike="noStrike">
                          <a:effectLst/>
                        </a:rPr>
                        <a:t>T</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3,868</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15,325</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3.96</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4.12%</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5.06%</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dirty="0">
                          <a:effectLst/>
                        </a:rPr>
                        <a:t>1.23</a:t>
                      </a:r>
                      <a:endParaRPr lang="en-CA" sz="1100" b="0" i="0" u="none" strike="noStrike" dirty="0">
                        <a:solidFill>
                          <a:srgbClr val="000000"/>
                        </a:solidFill>
                        <a:effectLst/>
                        <a:latin typeface="Calibri"/>
                      </a:endParaRPr>
                    </a:p>
                  </a:txBody>
                  <a:tcPr marL="7620" marR="7620" marT="7620" marB="0" anchor="b"/>
                </a:tc>
              </a:tr>
              <a:tr h="228600">
                <a:tc>
                  <a:txBody>
                    <a:bodyPr/>
                    <a:lstStyle/>
                    <a:p>
                      <a:pPr algn="l" fontAlgn="b"/>
                      <a:r>
                        <a:rPr lang="en-CA" sz="1100" u="none" strike="noStrike">
                          <a:effectLst/>
                        </a:rPr>
                        <a:t>TOTALS</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93,918</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302,861</a:t>
                      </a:r>
                      <a:endParaRPr lang="en-CA" sz="1100" b="0" i="0" u="none" strike="noStrike">
                        <a:solidFill>
                          <a:srgbClr val="000000"/>
                        </a:solidFill>
                        <a:effectLst/>
                        <a:latin typeface="Calibri"/>
                      </a:endParaRPr>
                    </a:p>
                  </a:txBody>
                  <a:tcPr marL="7620" marR="7620" marT="7620" marB="0" anchor="b"/>
                </a:tc>
                <a:tc>
                  <a:txBody>
                    <a:bodyPr/>
                    <a:lstStyle/>
                    <a:p>
                      <a:pPr algn="l" fontAlgn="b"/>
                      <a:endParaRPr lang="en-CA" sz="1100" b="0" i="0" u="none" strike="noStrike">
                        <a:solidFill>
                          <a:srgbClr val="000000"/>
                        </a:solidFill>
                        <a:effectLst/>
                        <a:latin typeface="Calibri"/>
                      </a:endParaRPr>
                    </a:p>
                  </a:txBody>
                  <a:tcPr marL="7620" marR="7620" marT="7620" marB="0" anchor="b"/>
                </a:tc>
                <a:tc>
                  <a:txBody>
                    <a:bodyPr/>
                    <a:lstStyle/>
                    <a:p>
                      <a:pPr algn="l" fontAlgn="b"/>
                      <a:endParaRPr lang="en-CA" sz="1100" b="0" i="0" u="none" strike="noStrike">
                        <a:solidFill>
                          <a:srgbClr val="000000"/>
                        </a:solidFill>
                        <a:effectLst/>
                        <a:latin typeface="Calibri"/>
                      </a:endParaRPr>
                    </a:p>
                  </a:txBody>
                  <a:tcPr marL="7620" marR="7620" marT="7620" marB="0" anchor="b"/>
                </a:tc>
                <a:tc>
                  <a:txBody>
                    <a:bodyPr/>
                    <a:lstStyle/>
                    <a:p>
                      <a:pPr algn="l" fontAlgn="b"/>
                      <a:endParaRPr lang="en-CA" sz="1100" b="0" i="0" u="none" strike="noStrike">
                        <a:solidFill>
                          <a:srgbClr val="000000"/>
                        </a:solidFill>
                        <a:effectLst/>
                        <a:latin typeface="Calibri"/>
                      </a:endParaRPr>
                    </a:p>
                  </a:txBody>
                  <a:tcPr marL="7620" marR="7620" marT="7620" marB="0" anchor="b"/>
                </a:tc>
                <a:tc>
                  <a:txBody>
                    <a:bodyPr/>
                    <a:lstStyle/>
                    <a:p>
                      <a:pPr algn="l" fontAlgn="b"/>
                      <a:endParaRPr lang="en-CA" sz="1100" b="0" i="0" u="none" strike="noStrike" dirty="0">
                        <a:solidFill>
                          <a:srgbClr val="000000"/>
                        </a:solidFill>
                        <a:effectLst/>
                        <a:latin typeface="Calibri"/>
                      </a:endParaRPr>
                    </a:p>
                  </a:txBody>
                  <a:tcPr marL="7620" marR="7620" marT="7620" marB="0" anchor="b"/>
                </a:tc>
              </a:tr>
            </a:tbl>
          </a:graphicData>
        </a:graphic>
      </p:graphicFrame>
    </p:spTree>
    <p:extLst>
      <p:ext uri="{BB962C8B-B14F-4D97-AF65-F5344CB8AC3E}">
        <p14:creationId xmlns:p14="http://schemas.microsoft.com/office/powerpoint/2010/main" val="23719382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559316326"/>
              </p:ext>
            </p:extLst>
          </p:nvPr>
        </p:nvGraphicFramePr>
        <p:xfrm>
          <a:off x="457200" y="228600"/>
          <a:ext cx="8305800" cy="6324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445699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Branch Level Analysis Between </a:t>
            </a:r>
            <a:r>
              <a:rPr lang="en-CA" dirty="0"/>
              <a:t>C</a:t>
            </a:r>
            <a:r>
              <a:rPr lang="en-CA" dirty="0" smtClean="0"/>
              <a:t>ollections</a:t>
            </a:r>
            <a:endParaRPr lang="en-CA"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4624"/>
            <a:ext cx="8798977" cy="457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98460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Branch Level Analysis</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40484078"/>
              </p:ext>
            </p:extLst>
          </p:nvPr>
        </p:nvGraphicFramePr>
        <p:xfrm>
          <a:off x="457200" y="1219200"/>
          <a:ext cx="8229600" cy="5257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052223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59824"/>
          </a:xfrm>
        </p:spPr>
        <p:txBody>
          <a:bodyPr>
            <a:normAutofit fontScale="90000"/>
          </a:bodyPr>
          <a:lstStyle/>
          <a:p>
            <a:r>
              <a:rPr lang="en-US" dirty="0" smtClean="0"/>
              <a:t>Next Steps: </a:t>
            </a:r>
            <a:r>
              <a:rPr lang="en-US" dirty="0" smtClean="0"/>
              <a:t>Shelving Allocation &amp; Weeding</a:t>
            </a:r>
            <a:endParaRPr lang="en-CA" dirty="0"/>
          </a:p>
        </p:txBody>
      </p:sp>
      <p:pic>
        <p:nvPicPr>
          <p:cNvPr id="4098" name="Picture 2" descr="C:\Users\bbourrie\AppData\Local\Microsoft\Windows\Temporary Internet Files\Content.Outlook\URBXO0LD\20160428_10311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4347" y="3886200"/>
            <a:ext cx="4066504" cy="272415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bbourrie\AppData\Local\Microsoft\Windows\Temporary Internet Files\Content.IE5\I9SXDGTM\20160428_10291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355" y="1295400"/>
            <a:ext cx="4470402" cy="2431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78804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Adult Nonfiction - Shelving Allocations</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22134895"/>
              </p:ext>
            </p:extLst>
          </p:nvPr>
        </p:nvGraphicFramePr>
        <p:xfrm>
          <a:off x="457200" y="1904998"/>
          <a:ext cx="8229600" cy="3962401"/>
        </p:xfrm>
        <a:graphic>
          <a:graphicData uri="http://schemas.openxmlformats.org/drawingml/2006/table">
            <a:tbl>
              <a:tblPr>
                <a:tableStyleId>{5C22544A-7EE6-4342-B048-85BDC9FD1C3A}</a:tableStyleId>
              </a:tblPr>
              <a:tblGrid>
                <a:gridCol w="679238"/>
                <a:gridCol w="1604575"/>
                <a:gridCol w="856429"/>
                <a:gridCol w="730918"/>
                <a:gridCol w="967175"/>
                <a:gridCol w="671854"/>
                <a:gridCol w="915494"/>
                <a:gridCol w="866274"/>
                <a:gridCol w="937643"/>
              </a:tblGrid>
              <a:tr h="1263551">
                <a:tc>
                  <a:txBody>
                    <a:bodyPr/>
                    <a:lstStyle/>
                    <a:p>
                      <a:pPr algn="ctr" fontAlgn="ctr"/>
                      <a:r>
                        <a:rPr lang="en-CA" sz="900" u="none" strike="noStrike">
                          <a:effectLst/>
                        </a:rPr>
                        <a:t>Dewey Range</a:t>
                      </a:r>
                      <a:endParaRPr lang="en-CA" sz="900" b="0" i="0" u="none" strike="noStrike">
                        <a:solidFill>
                          <a:srgbClr val="000000"/>
                        </a:solidFill>
                        <a:effectLst/>
                        <a:latin typeface="Calibri"/>
                      </a:endParaRPr>
                    </a:p>
                  </a:txBody>
                  <a:tcPr marL="7392" marR="7392" marT="7392" marB="0" anchor="ctr"/>
                </a:tc>
                <a:tc>
                  <a:txBody>
                    <a:bodyPr/>
                    <a:lstStyle/>
                    <a:p>
                      <a:pPr algn="ctr" fontAlgn="ctr"/>
                      <a:r>
                        <a:rPr lang="en-CA" sz="900" u="none" strike="noStrike">
                          <a:effectLst/>
                        </a:rPr>
                        <a:t>Subject</a:t>
                      </a:r>
                      <a:endParaRPr lang="en-CA" sz="900" b="0" i="0" u="none" strike="noStrike">
                        <a:solidFill>
                          <a:srgbClr val="000000"/>
                        </a:solidFill>
                        <a:effectLst/>
                        <a:latin typeface="Calibri"/>
                      </a:endParaRPr>
                    </a:p>
                  </a:txBody>
                  <a:tcPr marL="7392" marR="7392" marT="7392" marB="0" anchor="ctr"/>
                </a:tc>
                <a:tc>
                  <a:txBody>
                    <a:bodyPr/>
                    <a:lstStyle/>
                    <a:p>
                      <a:pPr algn="ctr" fontAlgn="ctr"/>
                      <a:r>
                        <a:rPr lang="en-CA" sz="900" u="none" strike="noStrike">
                          <a:effectLst/>
                        </a:rPr>
                        <a:t>Circulation 24 months&lt;</a:t>
                      </a:r>
                      <a:endParaRPr lang="en-CA" sz="900" b="0" i="0" u="none" strike="noStrike">
                        <a:solidFill>
                          <a:srgbClr val="000000"/>
                        </a:solidFill>
                        <a:effectLst/>
                        <a:latin typeface="Calibri"/>
                      </a:endParaRPr>
                    </a:p>
                  </a:txBody>
                  <a:tcPr marL="7392" marR="7392" marT="7392" marB="0" anchor="ctr"/>
                </a:tc>
                <a:tc>
                  <a:txBody>
                    <a:bodyPr/>
                    <a:lstStyle/>
                    <a:p>
                      <a:pPr algn="ctr" fontAlgn="ctr"/>
                      <a:r>
                        <a:rPr lang="en-CA" sz="900" u="none" strike="noStrike">
                          <a:effectLst/>
                        </a:rPr>
                        <a:t>Collection Size</a:t>
                      </a:r>
                      <a:endParaRPr lang="en-CA" sz="900" b="0" i="0" u="none" strike="noStrike">
                        <a:solidFill>
                          <a:srgbClr val="000000"/>
                        </a:solidFill>
                        <a:effectLst/>
                        <a:latin typeface="Calibri"/>
                      </a:endParaRPr>
                    </a:p>
                  </a:txBody>
                  <a:tcPr marL="7392" marR="7392" marT="7392" marB="0" anchor="ctr"/>
                </a:tc>
                <a:tc>
                  <a:txBody>
                    <a:bodyPr/>
                    <a:lstStyle/>
                    <a:p>
                      <a:pPr algn="ctr" fontAlgn="ctr"/>
                      <a:r>
                        <a:rPr lang="en-CA" sz="900" u="none" strike="noStrike">
                          <a:effectLst/>
                        </a:rPr>
                        <a:t>Percent of total circulation</a:t>
                      </a:r>
                      <a:endParaRPr lang="en-CA" sz="900" b="0" i="0" u="none" strike="noStrike">
                        <a:solidFill>
                          <a:srgbClr val="000000"/>
                        </a:solidFill>
                        <a:effectLst/>
                        <a:latin typeface="Calibri"/>
                      </a:endParaRPr>
                    </a:p>
                  </a:txBody>
                  <a:tcPr marL="7392" marR="7392" marT="7392" marB="0" anchor="ctr"/>
                </a:tc>
                <a:tc>
                  <a:txBody>
                    <a:bodyPr/>
                    <a:lstStyle/>
                    <a:p>
                      <a:pPr algn="ctr" fontAlgn="ctr"/>
                      <a:r>
                        <a:rPr lang="en-CA" sz="900" u="none" strike="noStrike">
                          <a:effectLst/>
                        </a:rPr>
                        <a:t>Percent of total collection</a:t>
                      </a:r>
                      <a:endParaRPr lang="en-CA" sz="900" b="0" i="0" u="none" strike="noStrike">
                        <a:solidFill>
                          <a:srgbClr val="000000"/>
                        </a:solidFill>
                        <a:effectLst/>
                        <a:latin typeface="Calibri"/>
                      </a:endParaRPr>
                    </a:p>
                  </a:txBody>
                  <a:tcPr marL="7392" marR="7392" marT="7392" marB="0" anchor="ctr"/>
                </a:tc>
                <a:tc>
                  <a:txBody>
                    <a:bodyPr/>
                    <a:lstStyle/>
                    <a:p>
                      <a:pPr algn="ctr" fontAlgn="ctr"/>
                      <a:r>
                        <a:rPr lang="en-CA" sz="900" u="none" strike="noStrike">
                          <a:effectLst/>
                        </a:rPr>
                        <a:t>Relative Use -  Over 1 add/Under 1 weed</a:t>
                      </a:r>
                      <a:endParaRPr lang="en-CA" sz="900" b="0" i="0" u="none" strike="noStrike">
                        <a:solidFill>
                          <a:srgbClr val="000000"/>
                        </a:solidFill>
                        <a:effectLst/>
                        <a:latin typeface="Calibri"/>
                      </a:endParaRPr>
                    </a:p>
                  </a:txBody>
                  <a:tcPr marL="7392" marR="7392" marT="7392" marB="0" anchor="ctr"/>
                </a:tc>
                <a:tc>
                  <a:txBody>
                    <a:bodyPr/>
                    <a:lstStyle/>
                    <a:p>
                      <a:pPr algn="ctr" fontAlgn="ctr"/>
                      <a:r>
                        <a:rPr lang="en-CA" sz="900" u="none" strike="noStrike">
                          <a:effectLst/>
                        </a:rPr>
                        <a:t>Turnover Rate</a:t>
                      </a:r>
                      <a:endParaRPr lang="en-CA" sz="900" b="0" i="0" u="none" strike="noStrike">
                        <a:solidFill>
                          <a:srgbClr val="000000"/>
                        </a:solidFill>
                        <a:effectLst/>
                        <a:latin typeface="Calibri"/>
                      </a:endParaRPr>
                    </a:p>
                  </a:txBody>
                  <a:tcPr marL="7392" marR="7392" marT="7392" marB="0" anchor="ctr"/>
                </a:tc>
                <a:tc>
                  <a:txBody>
                    <a:bodyPr/>
                    <a:lstStyle/>
                    <a:p>
                      <a:pPr algn="ctr" fontAlgn="ctr"/>
                      <a:r>
                        <a:rPr lang="en-CA" sz="900" u="none" strike="noStrike">
                          <a:effectLst/>
                        </a:rPr>
                        <a:t>Proposed Shelf Allocations based on % of circulation</a:t>
                      </a:r>
                      <a:endParaRPr lang="en-CA" sz="900" b="0" i="0" u="none" strike="noStrike">
                        <a:solidFill>
                          <a:srgbClr val="000000"/>
                        </a:solidFill>
                        <a:effectLst/>
                        <a:latin typeface="Calibri"/>
                      </a:endParaRPr>
                    </a:p>
                  </a:txBody>
                  <a:tcPr marL="7392" marR="7392" marT="7392" marB="0" anchor="ctr"/>
                </a:tc>
              </a:tr>
              <a:tr h="245350">
                <a:tc>
                  <a:txBody>
                    <a:bodyPr/>
                    <a:lstStyle/>
                    <a:p>
                      <a:pPr algn="l" fontAlgn="b"/>
                      <a:r>
                        <a:rPr lang="en-CA" sz="900" u="none" strike="noStrike">
                          <a:effectLst/>
                        </a:rPr>
                        <a:t>000-099</a:t>
                      </a:r>
                      <a:endParaRPr lang="en-CA" sz="900" b="0" i="0" u="none" strike="noStrike">
                        <a:solidFill>
                          <a:srgbClr val="000000"/>
                        </a:solidFill>
                        <a:effectLst/>
                        <a:latin typeface="Calibri"/>
                      </a:endParaRPr>
                    </a:p>
                  </a:txBody>
                  <a:tcPr marL="7392" marR="7392" marT="7392" marB="0" anchor="b"/>
                </a:tc>
                <a:tc>
                  <a:txBody>
                    <a:bodyPr/>
                    <a:lstStyle/>
                    <a:p>
                      <a:pPr algn="l" fontAlgn="b"/>
                      <a:r>
                        <a:rPr lang="en-CA" sz="900" u="none" strike="noStrike">
                          <a:effectLst/>
                        </a:rPr>
                        <a:t>Generalities</a:t>
                      </a:r>
                      <a:endParaRPr lang="en-CA" sz="900" b="0" i="0" u="none" strike="noStrike">
                        <a:solidFill>
                          <a:srgbClr val="000000"/>
                        </a:solidFill>
                        <a:effectLst/>
                        <a:latin typeface="Calibri"/>
                      </a:endParaRPr>
                    </a:p>
                  </a:txBody>
                  <a:tcPr marL="7392" marR="7392" marT="7392" marB="0" anchor="b"/>
                </a:tc>
                <a:tc>
                  <a:txBody>
                    <a:bodyPr/>
                    <a:lstStyle/>
                    <a:p>
                      <a:pPr algn="r" fontAlgn="b"/>
                      <a:r>
                        <a:rPr lang="en-CA" sz="900" u="none" strike="noStrike">
                          <a:effectLst/>
                        </a:rPr>
                        <a:t>9832</a:t>
                      </a:r>
                      <a:endParaRPr lang="en-CA" sz="900" b="0" i="0" u="none" strike="noStrike">
                        <a:solidFill>
                          <a:srgbClr val="000000"/>
                        </a:solidFill>
                        <a:effectLst/>
                        <a:latin typeface="Calibri"/>
                      </a:endParaRPr>
                    </a:p>
                  </a:txBody>
                  <a:tcPr marL="7392" marR="7392" marT="7392" marB="0" anchor="b"/>
                </a:tc>
                <a:tc>
                  <a:txBody>
                    <a:bodyPr/>
                    <a:lstStyle/>
                    <a:p>
                      <a:pPr algn="r" fontAlgn="b"/>
                      <a:r>
                        <a:rPr lang="en-CA" sz="900" u="none" strike="noStrike">
                          <a:effectLst/>
                        </a:rPr>
                        <a:t>3407</a:t>
                      </a:r>
                      <a:endParaRPr lang="en-CA" sz="900" b="0" i="0" u="none" strike="noStrike">
                        <a:solidFill>
                          <a:srgbClr val="000000"/>
                        </a:solidFill>
                        <a:effectLst/>
                        <a:latin typeface="Calibri"/>
                      </a:endParaRPr>
                    </a:p>
                  </a:txBody>
                  <a:tcPr marL="7392" marR="7392" marT="7392" marB="0" anchor="b"/>
                </a:tc>
                <a:tc>
                  <a:txBody>
                    <a:bodyPr/>
                    <a:lstStyle/>
                    <a:p>
                      <a:pPr algn="r" fontAlgn="b"/>
                      <a:r>
                        <a:rPr lang="en-CA" sz="900" u="none" strike="noStrike">
                          <a:effectLst/>
                        </a:rPr>
                        <a:t>3%</a:t>
                      </a:r>
                      <a:endParaRPr lang="en-CA" sz="900" b="0" i="0" u="none" strike="noStrike">
                        <a:solidFill>
                          <a:srgbClr val="000000"/>
                        </a:solidFill>
                        <a:effectLst/>
                        <a:latin typeface="Calibri"/>
                      </a:endParaRPr>
                    </a:p>
                  </a:txBody>
                  <a:tcPr marL="7392" marR="7392" marT="7392" marB="0" anchor="b"/>
                </a:tc>
                <a:tc>
                  <a:txBody>
                    <a:bodyPr/>
                    <a:lstStyle/>
                    <a:p>
                      <a:pPr algn="r" fontAlgn="b"/>
                      <a:r>
                        <a:rPr lang="en-CA" sz="900" u="none" strike="noStrike">
                          <a:effectLst/>
                        </a:rPr>
                        <a:t>2%</a:t>
                      </a:r>
                      <a:endParaRPr lang="en-CA" sz="900" b="0" i="0" u="none" strike="noStrike">
                        <a:solidFill>
                          <a:srgbClr val="000000"/>
                        </a:solidFill>
                        <a:effectLst/>
                        <a:latin typeface="Calibri"/>
                      </a:endParaRPr>
                    </a:p>
                  </a:txBody>
                  <a:tcPr marL="7392" marR="7392" marT="7392" marB="0" anchor="b"/>
                </a:tc>
                <a:tc>
                  <a:txBody>
                    <a:bodyPr/>
                    <a:lstStyle/>
                    <a:p>
                      <a:pPr algn="r" fontAlgn="b"/>
                      <a:r>
                        <a:rPr lang="en-CA" sz="900" u="none" strike="noStrike">
                          <a:effectLst/>
                        </a:rPr>
                        <a:t>1.38</a:t>
                      </a:r>
                      <a:endParaRPr lang="en-CA" sz="900" b="0" i="0" u="none" strike="noStrike">
                        <a:solidFill>
                          <a:srgbClr val="000000"/>
                        </a:solidFill>
                        <a:effectLst/>
                        <a:latin typeface="Calibri"/>
                      </a:endParaRPr>
                    </a:p>
                  </a:txBody>
                  <a:tcPr marL="7392" marR="7392" marT="7392" marB="0" anchor="b"/>
                </a:tc>
                <a:tc>
                  <a:txBody>
                    <a:bodyPr/>
                    <a:lstStyle/>
                    <a:p>
                      <a:pPr algn="r" fontAlgn="b"/>
                      <a:r>
                        <a:rPr lang="en-CA" sz="900" u="none" strike="noStrike">
                          <a:effectLst/>
                        </a:rPr>
                        <a:t>2.89</a:t>
                      </a:r>
                      <a:endParaRPr lang="en-CA" sz="900" b="0" i="0" u="none" strike="noStrike">
                        <a:solidFill>
                          <a:srgbClr val="000000"/>
                        </a:solidFill>
                        <a:effectLst/>
                        <a:latin typeface="Calibri"/>
                      </a:endParaRPr>
                    </a:p>
                  </a:txBody>
                  <a:tcPr marL="7392" marR="7392" marT="7392" marB="0" anchor="b"/>
                </a:tc>
                <a:tc>
                  <a:txBody>
                    <a:bodyPr/>
                    <a:lstStyle/>
                    <a:p>
                      <a:pPr algn="r" fontAlgn="b"/>
                      <a:r>
                        <a:rPr lang="en-CA" sz="900" u="none" strike="noStrike">
                          <a:effectLst/>
                        </a:rPr>
                        <a:t>70</a:t>
                      </a:r>
                      <a:endParaRPr lang="en-CA" sz="900" b="0" i="0" u="none" strike="noStrike">
                        <a:solidFill>
                          <a:srgbClr val="000000"/>
                        </a:solidFill>
                        <a:effectLst/>
                        <a:latin typeface="Calibri"/>
                      </a:endParaRPr>
                    </a:p>
                  </a:txBody>
                  <a:tcPr marL="7392" marR="7392" marT="7392" marB="0" anchor="b"/>
                </a:tc>
              </a:tr>
              <a:tr h="245350">
                <a:tc>
                  <a:txBody>
                    <a:bodyPr/>
                    <a:lstStyle/>
                    <a:p>
                      <a:pPr algn="l" fontAlgn="b"/>
                      <a:r>
                        <a:rPr lang="en-CA" sz="900" u="none" strike="noStrike">
                          <a:effectLst/>
                        </a:rPr>
                        <a:t>100-199</a:t>
                      </a:r>
                      <a:endParaRPr lang="en-CA" sz="900" b="0" i="0" u="none" strike="noStrike">
                        <a:solidFill>
                          <a:srgbClr val="000000"/>
                        </a:solidFill>
                        <a:effectLst/>
                        <a:latin typeface="Calibri"/>
                      </a:endParaRPr>
                    </a:p>
                  </a:txBody>
                  <a:tcPr marL="7392" marR="7392" marT="7392" marB="0" anchor="b"/>
                </a:tc>
                <a:tc>
                  <a:txBody>
                    <a:bodyPr/>
                    <a:lstStyle/>
                    <a:p>
                      <a:pPr algn="l" fontAlgn="b"/>
                      <a:r>
                        <a:rPr lang="en-CA" sz="900" u="none" strike="noStrike">
                          <a:effectLst/>
                        </a:rPr>
                        <a:t>Philosophy &amp; Psychology</a:t>
                      </a:r>
                      <a:endParaRPr lang="en-CA" sz="900" b="0" i="0" u="none" strike="noStrike">
                        <a:solidFill>
                          <a:srgbClr val="000000"/>
                        </a:solidFill>
                        <a:effectLst/>
                        <a:latin typeface="Calibri"/>
                      </a:endParaRPr>
                    </a:p>
                  </a:txBody>
                  <a:tcPr marL="7392" marR="7392" marT="7392" marB="0" anchor="b"/>
                </a:tc>
                <a:tc>
                  <a:txBody>
                    <a:bodyPr/>
                    <a:lstStyle/>
                    <a:p>
                      <a:pPr algn="r" fontAlgn="b"/>
                      <a:r>
                        <a:rPr lang="en-CA" sz="900" u="none" strike="noStrike">
                          <a:effectLst/>
                        </a:rPr>
                        <a:t>19199</a:t>
                      </a:r>
                      <a:endParaRPr lang="en-CA" sz="900" b="0" i="0" u="none" strike="noStrike">
                        <a:solidFill>
                          <a:srgbClr val="000000"/>
                        </a:solidFill>
                        <a:effectLst/>
                        <a:latin typeface="Calibri"/>
                      </a:endParaRPr>
                    </a:p>
                  </a:txBody>
                  <a:tcPr marL="7392" marR="7392" marT="7392" marB="0" anchor="b"/>
                </a:tc>
                <a:tc>
                  <a:txBody>
                    <a:bodyPr/>
                    <a:lstStyle/>
                    <a:p>
                      <a:pPr algn="r" fontAlgn="b"/>
                      <a:r>
                        <a:rPr lang="en-CA" sz="900" u="none" strike="noStrike">
                          <a:effectLst/>
                        </a:rPr>
                        <a:t>5896</a:t>
                      </a:r>
                      <a:endParaRPr lang="en-CA" sz="900" b="0" i="0" u="none" strike="noStrike">
                        <a:solidFill>
                          <a:srgbClr val="000000"/>
                        </a:solidFill>
                        <a:effectLst/>
                        <a:latin typeface="Calibri"/>
                      </a:endParaRPr>
                    </a:p>
                  </a:txBody>
                  <a:tcPr marL="7392" marR="7392" marT="7392" marB="0" anchor="b"/>
                </a:tc>
                <a:tc>
                  <a:txBody>
                    <a:bodyPr/>
                    <a:lstStyle/>
                    <a:p>
                      <a:pPr algn="r" fontAlgn="b"/>
                      <a:r>
                        <a:rPr lang="en-CA" sz="900" u="none" strike="noStrike">
                          <a:effectLst/>
                        </a:rPr>
                        <a:t>5%</a:t>
                      </a:r>
                      <a:endParaRPr lang="en-CA" sz="900" b="0" i="0" u="none" strike="noStrike">
                        <a:solidFill>
                          <a:srgbClr val="000000"/>
                        </a:solidFill>
                        <a:effectLst/>
                        <a:latin typeface="Calibri"/>
                      </a:endParaRPr>
                    </a:p>
                  </a:txBody>
                  <a:tcPr marL="7392" marR="7392" marT="7392" marB="0" anchor="b"/>
                </a:tc>
                <a:tc>
                  <a:txBody>
                    <a:bodyPr/>
                    <a:lstStyle/>
                    <a:p>
                      <a:pPr algn="r" fontAlgn="b"/>
                      <a:r>
                        <a:rPr lang="en-CA" sz="900" u="none" strike="noStrike">
                          <a:effectLst/>
                        </a:rPr>
                        <a:t>4%</a:t>
                      </a:r>
                      <a:endParaRPr lang="en-CA" sz="900" b="0" i="0" u="none" strike="noStrike">
                        <a:solidFill>
                          <a:srgbClr val="000000"/>
                        </a:solidFill>
                        <a:effectLst/>
                        <a:latin typeface="Calibri"/>
                      </a:endParaRPr>
                    </a:p>
                  </a:txBody>
                  <a:tcPr marL="7392" marR="7392" marT="7392" marB="0" anchor="b"/>
                </a:tc>
                <a:tc>
                  <a:txBody>
                    <a:bodyPr/>
                    <a:lstStyle/>
                    <a:p>
                      <a:pPr algn="r" fontAlgn="b"/>
                      <a:r>
                        <a:rPr lang="en-CA" sz="900" u="none" strike="noStrike">
                          <a:effectLst/>
                        </a:rPr>
                        <a:t>1.55</a:t>
                      </a:r>
                      <a:endParaRPr lang="en-CA" sz="900" b="0" i="0" u="none" strike="noStrike">
                        <a:solidFill>
                          <a:srgbClr val="000000"/>
                        </a:solidFill>
                        <a:effectLst/>
                        <a:latin typeface="Calibri"/>
                      </a:endParaRPr>
                    </a:p>
                  </a:txBody>
                  <a:tcPr marL="7392" marR="7392" marT="7392" marB="0" anchor="b"/>
                </a:tc>
                <a:tc>
                  <a:txBody>
                    <a:bodyPr/>
                    <a:lstStyle/>
                    <a:p>
                      <a:pPr algn="r" fontAlgn="b"/>
                      <a:r>
                        <a:rPr lang="en-CA" sz="900" u="none" strike="noStrike">
                          <a:effectLst/>
                        </a:rPr>
                        <a:t>3.26</a:t>
                      </a:r>
                      <a:endParaRPr lang="en-CA" sz="900" b="0" i="0" u="none" strike="noStrike">
                        <a:solidFill>
                          <a:srgbClr val="000000"/>
                        </a:solidFill>
                        <a:effectLst/>
                        <a:latin typeface="Calibri"/>
                      </a:endParaRPr>
                    </a:p>
                  </a:txBody>
                  <a:tcPr marL="7392" marR="7392" marT="7392" marB="0" anchor="b"/>
                </a:tc>
                <a:tc>
                  <a:txBody>
                    <a:bodyPr/>
                    <a:lstStyle/>
                    <a:p>
                      <a:pPr algn="r" fontAlgn="b"/>
                      <a:r>
                        <a:rPr lang="en-CA" sz="900" u="none" strike="noStrike">
                          <a:effectLst/>
                        </a:rPr>
                        <a:t>136</a:t>
                      </a:r>
                      <a:endParaRPr lang="en-CA" sz="900" b="0" i="0" u="none" strike="noStrike">
                        <a:solidFill>
                          <a:srgbClr val="000000"/>
                        </a:solidFill>
                        <a:effectLst/>
                        <a:latin typeface="Calibri"/>
                      </a:endParaRPr>
                    </a:p>
                  </a:txBody>
                  <a:tcPr marL="7392" marR="7392" marT="7392" marB="0" anchor="b"/>
                </a:tc>
              </a:tr>
              <a:tr h="245350">
                <a:tc>
                  <a:txBody>
                    <a:bodyPr/>
                    <a:lstStyle/>
                    <a:p>
                      <a:pPr algn="l" fontAlgn="b"/>
                      <a:r>
                        <a:rPr lang="en-CA" sz="900" u="none" strike="noStrike">
                          <a:effectLst/>
                        </a:rPr>
                        <a:t>200-299</a:t>
                      </a:r>
                      <a:endParaRPr lang="en-CA" sz="900" b="0" i="0" u="none" strike="noStrike">
                        <a:solidFill>
                          <a:srgbClr val="000000"/>
                        </a:solidFill>
                        <a:effectLst/>
                        <a:latin typeface="Calibri"/>
                      </a:endParaRPr>
                    </a:p>
                  </a:txBody>
                  <a:tcPr marL="7392" marR="7392" marT="7392" marB="0" anchor="b"/>
                </a:tc>
                <a:tc>
                  <a:txBody>
                    <a:bodyPr/>
                    <a:lstStyle/>
                    <a:p>
                      <a:pPr algn="l" fontAlgn="b"/>
                      <a:r>
                        <a:rPr lang="en-CA" sz="900" u="none" strike="noStrike">
                          <a:effectLst/>
                        </a:rPr>
                        <a:t>Religion</a:t>
                      </a:r>
                      <a:endParaRPr lang="en-CA" sz="900" b="0" i="0" u="none" strike="noStrike">
                        <a:solidFill>
                          <a:srgbClr val="000000"/>
                        </a:solidFill>
                        <a:effectLst/>
                        <a:latin typeface="Calibri"/>
                      </a:endParaRPr>
                    </a:p>
                  </a:txBody>
                  <a:tcPr marL="7392" marR="7392" marT="7392" marB="0" anchor="b"/>
                </a:tc>
                <a:tc>
                  <a:txBody>
                    <a:bodyPr/>
                    <a:lstStyle/>
                    <a:p>
                      <a:pPr algn="r" fontAlgn="b"/>
                      <a:r>
                        <a:rPr lang="en-CA" sz="900" u="none" strike="noStrike">
                          <a:effectLst/>
                        </a:rPr>
                        <a:t>18112</a:t>
                      </a:r>
                      <a:endParaRPr lang="en-CA" sz="900" b="0" i="0" u="none" strike="noStrike">
                        <a:solidFill>
                          <a:srgbClr val="000000"/>
                        </a:solidFill>
                        <a:effectLst/>
                        <a:latin typeface="Calibri"/>
                      </a:endParaRPr>
                    </a:p>
                  </a:txBody>
                  <a:tcPr marL="7392" marR="7392" marT="7392" marB="0" anchor="b"/>
                </a:tc>
                <a:tc>
                  <a:txBody>
                    <a:bodyPr/>
                    <a:lstStyle/>
                    <a:p>
                      <a:pPr algn="r" fontAlgn="b"/>
                      <a:r>
                        <a:rPr lang="en-CA" sz="900" u="none" strike="noStrike">
                          <a:effectLst/>
                        </a:rPr>
                        <a:t>7179</a:t>
                      </a:r>
                      <a:endParaRPr lang="en-CA" sz="900" b="0" i="0" u="none" strike="noStrike">
                        <a:solidFill>
                          <a:srgbClr val="000000"/>
                        </a:solidFill>
                        <a:effectLst/>
                        <a:latin typeface="Calibri"/>
                      </a:endParaRPr>
                    </a:p>
                  </a:txBody>
                  <a:tcPr marL="7392" marR="7392" marT="7392" marB="0" anchor="b"/>
                </a:tc>
                <a:tc>
                  <a:txBody>
                    <a:bodyPr/>
                    <a:lstStyle/>
                    <a:p>
                      <a:pPr algn="r" fontAlgn="b"/>
                      <a:r>
                        <a:rPr lang="en-CA" sz="900" u="none" strike="noStrike">
                          <a:effectLst/>
                        </a:rPr>
                        <a:t>5%</a:t>
                      </a:r>
                      <a:endParaRPr lang="en-CA" sz="900" b="0" i="0" u="none" strike="noStrike">
                        <a:solidFill>
                          <a:srgbClr val="000000"/>
                        </a:solidFill>
                        <a:effectLst/>
                        <a:latin typeface="Calibri"/>
                      </a:endParaRPr>
                    </a:p>
                  </a:txBody>
                  <a:tcPr marL="7392" marR="7392" marT="7392" marB="0" anchor="b"/>
                </a:tc>
                <a:tc>
                  <a:txBody>
                    <a:bodyPr/>
                    <a:lstStyle/>
                    <a:p>
                      <a:pPr algn="r" fontAlgn="b"/>
                      <a:r>
                        <a:rPr lang="en-CA" sz="900" u="none" strike="noStrike">
                          <a:effectLst/>
                        </a:rPr>
                        <a:t>4%</a:t>
                      </a:r>
                      <a:endParaRPr lang="en-CA" sz="900" b="0" i="0" u="none" strike="noStrike">
                        <a:solidFill>
                          <a:srgbClr val="000000"/>
                        </a:solidFill>
                        <a:effectLst/>
                        <a:latin typeface="Calibri"/>
                      </a:endParaRPr>
                    </a:p>
                  </a:txBody>
                  <a:tcPr marL="7392" marR="7392" marT="7392" marB="0" anchor="b"/>
                </a:tc>
                <a:tc>
                  <a:txBody>
                    <a:bodyPr/>
                    <a:lstStyle/>
                    <a:p>
                      <a:pPr algn="r" fontAlgn="b"/>
                      <a:r>
                        <a:rPr lang="en-CA" sz="900" u="none" strike="noStrike">
                          <a:effectLst/>
                        </a:rPr>
                        <a:t>1.20</a:t>
                      </a:r>
                      <a:endParaRPr lang="en-CA" sz="900" b="0" i="0" u="none" strike="noStrike">
                        <a:solidFill>
                          <a:srgbClr val="000000"/>
                        </a:solidFill>
                        <a:effectLst/>
                        <a:latin typeface="Calibri"/>
                      </a:endParaRPr>
                    </a:p>
                  </a:txBody>
                  <a:tcPr marL="7392" marR="7392" marT="7392" marB="0" anchor="b"/>
                </a:tc>
                <a:tc>
                  <a:txBody>
                    <a:bodyPr/>
                    <a:lstStyle/>
                    <a:p>
                      <a:pPr algn="r" fontAlgn="b"/>
                      <a:r>
                        <a:rPr lang="en-CA" sz="900" u="none" strike="noStrike">
                          <a:effectLst/>
                        </a:rPr>
                        <a:t>2.52</a:t>
                      </a:r>
                      <a:endParaRPr lang="en-CA" sz="900" b="0" i="0" u="none" strike="noStrike">
                        <a:solidFill>
                          <a:srgbClr val="000000"/>
                        </a:solidFill>
                        <a:effectLst/>
                        <a:latin typeface="Calibri"/>
                      </a:endParaRPr>
                    </a:p>
                  </a:txBody>
                  <a:tcPr marL="7392" marR="7392" marT="7392" marB="0" anchor="b"/>
                </a:tc>
                <a:tc>
                  <a:txBody>
                    <a:bodyPr/>
                    <a:lstStyle/>
                    <a:p>
                      <a:pPr algn="r" fontAlgn="b"/>
                      <a:r>
                        <a:rPr lang="en-CA" sz="900" u="none" strike="noStrike">
                          <a:effectLst/>
                        </a:rPr>
                        <a:t>128</a:t>
                      </a:r>
                      <a:endParaRPr lang="en-CA" sz="900" b="0" i="0" u="none" strike="noStrike">
                        <a:solidFill>
                          <a:srgbClr val="000000"/>
                        </a:solidFill>
                        <a:effectLst/>
                        <a:latin typeface="Calibri"/>
                      </a:endParaRPr>
                    </a:p>
                  </a:txBody>
                  <a:tcPr marL="7392" marR="7392" marT="7392" marB="0" anchor="b"/>
                </a:tc>
              </a:tr>
              <a:tr h="245350">
                <a:tc>
                  <a:txBody>
                    <a:bodyPr/>
                    <a:lstStyle/>
                    <a:p>
                      <a:pPr algn="l" fontAlgn="b"/>
                      <a:r>
                        <a:rPr lang="en-CA" sz="900" u="none" strike="noStrike">
                          <a:effectLst/>
                        </a:rPr>
                        <a:t>300-399</a:t>
                      </a:r>
                      <a:endParaRPr lang="en-CA" sz="900" b="0" i="0" u="none" strike="noStrike">
                        <a:solidFill>
                          <a:srgbClr val="000000"/>
                        </a:solidFill>
                        <a:effectLst/>
                        <a:latin typeface="Calibri"/>
                      </a:endParaRPr>
                    </a:p>
                  </a:txBody>
                  <a:tcPr marL="7392" marR="7392" marT="7392" marB="0" anchor="b"/>
                </a:tc>
                <a:tc>
                  <a:txBody>
                    <a:bodyPr/>
                    <a:lstStyle/>
                    <a:p>
                      <a:pPr algn="l" fontAlgn="b"/>
                      <a:r>
                        <a:rPr lang="en-CA" sz="900" u="none" strike="noStrike">
                          <a:effectLst/>
                        </a:rPr>
                        <a:t>Social Sciences</a:t>
                      </a:r>
                      <a:endParaRPr lang="en-CA" sz="900" b="0" i="0" u="none" strike="noStrike">
                        <a:solidFill>
                          <a:srgbClr val="000000"/>
                        </a:solidFill>
                        <a:effectLst/>
                        <a:latin typeface="Calibri"/>
                      </a:endParaRPr>
                    </a:p>
                  </a:txBody>
                  <a:tcPr marL="7392" marR="7392" marT="7392" marB="0" anchor="b"/>
                </a:tc>
                <a:tc>
                  <a:txBody>
                    <a:bodyPr/>
                    <a:lstStyle/>
                    <a:p>
                      <a:pPr algn="r" fontAlgn="b"/>
                      <a:r>
                        <a:rPr lang="en-CA" sz="900" u="none" strike="noStrike">
                          <a:effectLst/>
                        </a:rPr>
                        <a:t>50249</a:t>
                      </a:r>
                      <a:endParaRPr lang="en-CA" sz="900" b="0" i="0" u="none" strike="noStrike">
                        <a:solidFill>
                          <a:srgbClr val="000000"/>
                        </a:solidFill>
                        <a:effectLst/>
                        <a:latin typeface="Calibri"/>
                      </a:endParaRPr>
                    </a:p>
                  </a:txBody>
                  <a:tcPr marL="7392" marR="7392" marT="7392" marB="0" anchor="b"/>
                </a:tc>
                <a:tc>
                  <a:txBody>
                    <a:bodyPr/>
                    <a:lstStyle/>
                    <a:p>
                      <a:pPr algn="r" fontAlgn="b"/>
                      <a:r>
                        <a:rPr lang="en-CA" sz="900" u="none" strike="noStrike">
                          <a:effectLst/>
                        </a:rPr>
                        <a:t>30069</a:t>
                      </a:r>
                      <a:endParaRPr lang="en-CA" sz="900" b="0" i="0" u="none" strike="noStrike">
                        <a:solidFill>
                          <a:srgbClr val="000000"/>
                        </a:solidFill>
                        <a:effectLst/>
                        <a:latin typeface="Calibri"/>
                      </a:endParaRPr>
                    </a:p>
                  </a:txBody>
                  <a:tcPr marL="7392" marR="7392" marT="7392" marB="0" anchor="b"/>
                </a:tc>
                <a:tc>
                  <a:txBody>
                    <a:bodyPr/>
                    <a:lstStyle/>
                    <a:p>
                      <a:pPr algn="r" fontAlgn="b"/>
                      <a:r>
                        <a:rPr lang="en-CA" sz="900" u="none" strike="noStrike">
                          <a:effectLst/>
                        </a:rPr>
                        <a:t>14%</a:t>
                      </a:r>
                      <a:endParaRPr lang="en-CA" sz="900" b="0" i="0" u="none" strike="noStrike">
                        <a:solidFill>
                          <a:srgbClr val="000000"/>
                        </a:solidFill>
                        <a:effectLst/>
                        <a:latin typeface="Calibri"/>
                      </a:endParaRPr>
                    </a:p>
                  </a:txBody>
                  <a:tcPr marL="7392" marR="7392" marT="7392" marB="0" anchor="b"/>
                </a:tc>
                <a:tc>
                  <a:txBody>
                    <a:bodyPr/>
                    <a:lstStyle/>
                    <a:p>
                      <a:pPr algn="r" fontAlgn="b"/>
                      <a:r>
                        <a:rPr lang="en-CA" sz="900" u="none" strike="noStrike">
                          <a:effectLst/>
                        </a:rPr>
                        <a:t>18%</a:t>
                      </a:r>
                      <a:endParaRPr lang="en-CA" sz="900" b="0" i="0" u="none" strike="noStrike">
                        <a:solidFill>
                          <a:srgbClr val="000000"/>
                        </a:solidFill>
                        <a:effectLst/>
                        <a:latin typeface="Calibri"/>
                      </a:endParaRPr>
                    </a:p>
                  </a:txBody>
                  <a:tcPr marL="7392" marR="7392" marT="7392" marB="0" anchor="b"/>
                </a:tc>
                <a:tc>
                  <a:txBody>
                    <a:bodyPr/>
                    <a:lstStyle/>
                    <a:p>
                      <a:pPr algn="r" fontAlgn="b"/>
                      <a:r>
                        <a:rPr lang="en-CA" sz="900" u="none" strike="noStrike">
                          <a:effectLst/>
                        </a:rPr>
                        <a:t>0.80</a:t>
                      </a:r>
                      <a:endParaRPr lang="en-CA" sz="900" b="0" i="0" u="none" strike="noStrike">
                        <a:solidFill>
                          <a:srgbClr val="FF0000"/>
                        </a:solidFill>
                        <a:effectLst/>
                        <a:latin typeface="Calibri"/>
                      </a:endParaRPr>
                    </a:p>
                  </a:txBody>
                  <a:tcPr marL="7392" marR="7392" marT="7392" marB="0" anchor="b"/>
                </a:tc>
                <a:tc>
                  <a:txBody>
                    <a:bodyPr/>
                    <a:lstStyle/>
                    <a:p>
                      <a:pPr algn="r" fontAlgn="b"/>
                      <a:r>
                        <a:rPr lang="en-CA" sz="900" u="none" strike="noStrike">
                          <a:effectLst/>
                        </a:rPr>
                        <a:t>1.67</a:t>
                      </a:r>
                      <a:endParaRPr lang="en-CA" sz="900" b="0" i="0" u="none" strike="noStrike">
                        <a:solidFill>
                          <a:srgbClr val="000000"/>
                        </a:solidFill>
                        <a:effectLst/>
                        <a:latin typeface="Calibri"/>
                      </a:endParaRPr>
                    </a:p>
                  </a:txBody>
                  <a:tcPr marL="7392" marR="7392" marT="7392" marB="0" anchor="b"/>
                </a:tc>
                <a:tc>
                  <a:txBody>
                    <a:bodyPr/>
                    <a:lstStyle/>
                    <a:p>
                      <a:pPr algn="r" fontAlgn="b"/>
                      <a:r>
                        <a:rPr lang="en-CA" sz="900" u="none" strike="noStrike">
                          <a:effectLst/>
                        </a:rPr>
                        <a:t>356</a:t>
                      </a:r>
                      <a:endParaRPr lang="en-CA" sz="900" b="0" i="0" u="none" strike="noStrike">
                        <a:solidFill>
                          <a:srgbClr val="000000"/>
                        </a:solidFill>
                        <a:effectLst/>
                        <a:latin typeface="Calibri"/>
                      </a:endParaRPr>
                    </a:p>
                  </a:txBody>
                  <a:tcPr marL="7392" marR="7392" marT="7392" marB="0" anchor="b"/>
                </a:tc>
              </a:tr>
              <a:tr h="245350">
                <a:tc>
                  <a:txBody>
                    <a:bodyPr/>
                    <a:lstStyle/>
                    <a:p>
                      <a:pPr algn="l" fontAlgn="b"/>
                      <a:r>
                        <a:rPr lang="en-CA" sz="900" u="none" strike="noStrike">
                          <a:effectLst/>
                        </a:rPr>
                        <a:t>400-499</a:t>
                      </a:r>
                      <a:endParaRPr lang="en-CA" sz="900" b="0" i="0" u="none" strike="noStrike">
                        <a:solidFill>
                          <a:srgbClr val="000000"/>
                        </a:solidFill>
                        <a:effectLst/>
                        <a:latin typeface="Calibri"/>
                      </a:endParaRPr>
                    </a:p>
                  </a:txBody>
                  <a:tcPr marL="7392" marR="7392" marT="7392" marB="0" anchor="b"/>
                </a:tc>
                <a:tc>
                  <a:txBody>
                    <a:bodyPr/>
                    <a:lstStyle/>
                    <a:p>
                      <a:pPr algn="l" fontAlgn="b"/>
                      <a:r>
                        <a:rPr lang="en-CA" sz="900" u="none" strike="noStrike">
                          <a:effectLst/>
                        </a:rPr>
                        <a:t>Languages</a:t>
                      </a:r>
                      <a:endParaRPr lang="en-CA" sz="900" b="0" i="0" u="none" strike="noStrike">
                        <a:solidFill>
                          <a:srgbClr val="000000"/>
                        </a:solidFill>
                        <a:effectLst/>
                        <a:latin typeface="Calibri"/>
                      </a:endParaRPr>
                    </a:p>
                  </a:txBody>
                  <a:tcPr marL="7392" marR="7392" marT="7392" marB="0" anchor="b"/>
                </a:tc>
                <a:tc>
                  <a:txBody>
                    <a:bodyPr/>
                    <a:lstStyle/>
                    <a:p>
                      <a:pPr algn="r" fontAlgn="b"/>
                      <a:r>
                        <a:rPr lang="en-CA" sz="900" u="none" strike="noStrike">
                          <a:effectLst/>
                        </a:rPr>
                        <a:t>15845</a:t>
                      </a:r>
                      <a:endParaRPr lang="en-CA" sz="900" b="0" i="0" u="none" strike="noStrike">
                        <a:solidFill>
                          <a:srgbClr val="000000"/>
                        </a:solidFill>
                        <a:effectLst/>
                        <a:latin typeface="Calibri"/>
                      </a:endParaRPr>
                    </a:p>
                  </a:txBody>
                  <a:tcPr marL="7392" marR="7392" marT="7392" marB="0" anchor="b"/>
                </a:tc>
                <a:tc>
                  <a:txBody>
                    <a:bodyPr/>
                    <a:lstStyle/>
                    <a:p>
                      <a:pPr algn="r" fontAlgn="b"/>
                      <a:r>
                        <a:rPr lang="en-CA" sz="900" u="none" strike="noStrike">
                          <a:effectLst/>
                        </a:rPr>
                        <a:t>4703</a:t>
                      </a:r>
                      <a:endParaRPr lang="en-CA" sz="900" b="0" i="0" u="none" strike="noStrike">
                        <a:solidFill>
                          <a:srgbClr val="000000"/>
                        </a:solidFill>
                        <a:effectLst/>
                        <a:latin typeface="Calibri"/>
                      </a:endParaRPr>
                    </a:p>
                  </a:txBody>
                  <a:tcPr marL="7392" marR="7392" marT="7392" marB="0" anchor="b"/>
                </a:tc>
                <a:tc>
                  <a:txBody>
                    <a:bodyPr/>
                    <a:lstStyle/>
                    <a:p>
                      <a:pPr algn="r" fontAlgn="b"/>
                      <a:r>
                        <a:rPr lang="en-CA" sz="900" u="none" strike="noStrike">
                          <a:effectLst/>
                        </a:rPr>
                        <a:t>4%</a:t>
                      </a:r>
                      <a:endParaRPr lang="en-CA" sz="900" b="0" i="0" u="none" strike="noStrike">
                        <a:solidFill>
                          <a:srgbClr val="000000"/>
                        </a:solidFill>
                        <a:effectLst/>
                        <a:latin typeface="Calibri"/>
                      </a:endParaRPr>
                    </a:p>
                  </a:txBody>
                  <a:tcPr marL="7392" marR="7392" marT="7392" marB="0" anchor="b"/>
                </a:tc>
                <a:tc>
                  <a:txBody>
                    <a:bodyPr/>
                    <a:lstStyle/>
                    <a:p>
                      <a:pPr algn="r" fontAlgn="b"/>
                      <a:r>
                        <a:rPr lang="en-CA" sz="900" u="none" strike="noStrike">
                          <a:effectLst/>
                        </a:rPr>
                        <a:t>3%</a:t>
                      </a:r>
                      <a:endParaRPr lang="en-CA" sz="900" b="0" i="0" u="none" strike="noStrike">
                        <a:solidFill>
                          <a:srgbClr val="000000"/>
                        </a:solidFill>
                        <a:effectLst/>
                        <a:latin typeface="Calibri"/>
                      </a:endParaRPr>
                    </a:p>
                  </a:txBody>
                  <a:tcPr marL="7392" marR="7392" marT="7392" marB="0" anchor="b"/>
                </a:tc>
                <a:tc>
                  <a:txBody>
                    <a:bodyPr/>
                    <a:lstStyle/>
                    <a:p>
                      <a:pPr algn="r" fontAlgn="b"/>
                      <a:r>
                        <a:rPr lang="en-CA" sz="900" u="none" strike="noStrike">
                          <a:effectLst/>
                        </a:rPr>
                        <a:t>1.61</a:t>
                      </a:r>
                      <a:endParaRPr lang="en-CA" sz="900" b="0" i="0" u="none" strike="noStrike">
                        <a:solidFill>
                          <a:srgbClr val="000000"/>
                        </a:solidFill>
                        <a:effectLst/>
                        <a:latin typeface="Calibri"/>
                      </a:endParaRPr>
                    </a:p>
                  </a:txBody>
                  <a:tcPr marL="7392" marR="7392" marT="7392" marB="0" anchor="b"/>
                </a:tc>
                <a:tc>
                  <a:txBody>
                    <a:bodyPr/>
                    <a:lstStyle/>
                    <a:p>
                      <a:pPr algn="r" fontAlgn="b"/>
                      <a:r>
                        <a:rPr lang="en-CA" sz="900" u="none" strike="noStrike">
                          <a:effectLst/>
                        </a:rPr>
                        <a:t>3.37</a:t>
                      </a:r>
                      <a:endParaRPr lang="en-CA" sz="900" b="0" i="0" u="none" strike="noStrike">
                        <a:solidFill>
                          <a:srgbClr val="000000"/>
                        </a:solidFill>
                        <a:effectLst/>
                        <a:latin typeface="Calibri"/>
                      </a:endParaRPr>
                    </a:p>
                  </a:txBody>
                  <a:tcPr marL="7392" marR="7392" marT="7392" marB="0" anchor="b"/>
                </a:tc>
                <a:tc>
                  <a:txBody>
                    <a:bodyPr/>
                    <a:lstStyle/>
                    <a:p>
                      <a:pPr algn="r" fontAlgn="b"/>
                      <a:r>
                        <a:rPr lang="en-CA" sz="900" u="none" strike="noStrike">
                          <a:effectLst/>
                        </a:rPr>
                        <a:t>112</a:t>
                      </a:r>
                      <a:endParaRPr lang="en-CA" sz="900" b="0" i="0" u="none" strike="noStrike">
                        <a:solidFill>
                          <a:srgbClr val="000000"/>
                        </a:solidFill>
                        <a:effectLst/>
                        <a:latin typeface="Calibri"/>
                      </a:endParaRPr>
                    </a:p>
                  </a:txBody>
                  <a:tcPr marL="7392" marR="7392" marT="7392" marB="0" anchor="b"/>
                </a:tc>
              </a:tr>
              <a:tr h="245350">
                <a:tc>
                  <a:txBody>
                    <a:bodyPr/>
                    <a:lstStyle/>
                    <a:p>
                      <a:pPr algn="l" fontAlgn="b"/>
                      <a:r>
                        <a:rPr lang="en-CA" sz="900" u="none" strike="noStrike">
                          <a:effectLst/>
                        </a:rPr>
                        <a:t>500-599</a:t>
                      </a:r>
                      <a:endParaRPr lang="en-CA" sz="900" b="0" i="0" u="none" strike="noStrike">
                        <a:solidFill>
                          <a:srgbClr val="000000"/>
                        </a:solidFill>
                        <a:effectLst/>
                        <a:latin typeface="Calibri"/>
                      </a:endParaRPr>
                    </a:p>
                  </a:txBody>
                  <a:tcPr marL="7392" marR="7392" marT="7392" marB="0" anchor="b"/>
                </a:tc>
                <a:tc>
                  <a:txBody>
                    <a:bodyPr/>
                    <a:lstStyle/>
                    <a:p>
                      <a:pPr algn="l" fontAlgn="b"/>
                      <a:r>
                        <a:rPr lang="en-CA" sz="900" u="none" strike="noStrike">
                          <a:effectLst/>
                        </a:rPr>
                        <a:t>Natural Science and Mathematics</a:t>
                      </a:r>
                      <a:endParaRPr lang="en-CA" sz="900" b="0" i="0" u="none" strike="noStrike">
                        <a:solidFill>
                          <a:srgbClr val="000000"/>
                        </a:solidFill>
                        <a:effectLst/>
                        <a:latin typeface="Calibri"/>
                      </a:endParaRPr>
                    </a:p>
                  </a:txBody>
                  <a:tcPr marL="7392" marR="7392" marT="7392" marB="0" anchor="b"/>
                </a:tc>
                <a:tc>
                  <a:txBody>
                    <a:bodyPr/>
                    <a:lstStyle/>
                    <a:p>
                      <a:pPr algn="r" fontAlgn="b"/>
                      <a:r>
                        <a:rPr lang="en-CA" sz="900" u="none" strike="noStrike">
                          <a:effectLst/>
                        </a:rPr>
                        <a:t>13297</a:t>
                      </a:r>
                      <a:endParaRPr lang="en-CA" sz="900" b="0" i="0" u="none" strike="noStrike">
                        <a:solidFill>
                          <a:srgbClr val="000000"/>
                        </a:solidFill>
                        <a:effectLst/>
                        <a:latin typeface="Calibri"/>
                      </a:endParaRPr>
                    </a:p>
                  </a:txBody>
                  <a:tcPr marL="7392" marR="7392" marT="7392" marB="0" anchor="b"/>
                </a:tc>
                <a:tc>
                  <a:txBody>
                    <a:bodyPr/>
                    <a:lstStyle/>
                    <a:p>
                      <a:pPr algn="r" fontAlgn="b"/>
                      <a:r>
                        <a:rPr lang="en-CA" sz="900" u="none" strike="noStrike">
                          <a:effectLst/>
                        </a:rPr>
                        <a:t>6914</a:t>
                      </a:r>
                      <a:endParaRPr lang="en-CA" sz="900" b="0" i="0" u="none" strike="noStrike">
                        <a:solidFill>
                          <a:srgbClr val="000000"/>
                        </a:solidFill>
                        <a:effectLst/>
                        <a:latin typeface="Calibri"/>
                      </a:endParaRPr>
                    </a:p>
                  </a:txBody>
                  <a:tcPr marL="7392" marR="7392" marT="7392" marB="0" anchor="b"/>
                </a:tc>
                <a:tc>
                  <a:txBody>
                    <a:bodyPr/>
                    <a:lstStyle/>
                    <a:p>
                      <a:pPr algn="r" fontAlgn="b"/>
                      <a:r>
                        <a:rPr lang="en-CA" sz="900" u="none" strike="noStrike">
                          <a:effectLst/>
                        </a:rPr>
                        <a:t>4%</a:t>
                      </a:r>
                      <a:endParaRPr lang="en-CA" sz="900" b="0" i="0" u="none" strike="noStrike">
                        <a:solidFill>
                          <a:srgbClr val="000000"/>
                        </a:solidFill>
                        <a:effectLst/>
                        <a:latin typeface="Calibri"/>
                      </a:endParaRPr>
                    </a:p>
                  </a:txBody>
                  <a:tcPr marL="7392" marR="7392" marT="7392" marB="0" anchor="b"/>
                </a:tc>
                <a:tc>
                  <a:txBody>
                    <a:bodyPr/>
                    <a:lstStyle/>
                    <a:p>
                      <a:pPr algn="r" fontAlgn="b"/>
                      <a:r>
                        <a:rPr lang="en-CA" sz="900" u="none" strike="noStrike">
                          <a:effectLst/>
                        </a:rPr>
                        <a:t>4%</a:t>
                      </a:r>
                      <a:endParaRPr lang="en-CA" sz="900" b="0" i="0" u="none" strike="noStrike">
                        <a:solidFill>
                          <a:srgbClr val="000000"/>
                        </a:solidFill>
                        <a:effectLst/>
                        <a:latin typeface="Calibri"/>
                      </a:endParaRPr>
                    </a:p>
                  </a:txBody>
                  <a:tcPr marL="7392" marR="7392" marT="7392" marB="0" anchor="b"/>
                </a:tc>
                <a:tc>
                  <a:txBody>
                    <a:bodyPr/>
                    <a:lstStyle/>
                    <a:p>
                      <a:pPr algn="r" fontAlgn="b"/>
                      <a:r>
                        <a:rPr lang="en-CA" sz="900" u="none" strike="noStrike">
                          <a:effectLst/>
                        </a:rPr>
                        <a:t>0.92</a:t>
                      </a:r>
                      <a:endParaRPr lang="en-CA" sz="900" b="0" i="0" u="none" strike="noStrike">
                        <a:solidFill>
                          <a:srgbClr val="FF0000"/>
                        </a:solidFill>
                        <a:effectLst/>
                        <a:latin typeface="Calibri"/>
                      </a:endParaRPr>
                    </a:p>
                  </a:txBody>
                  <a:tcPr marL="7392" marR="7392" marT="7392" marB="0" anchor="b"/>
                </a:tc>
                <a:tc>
                  <a:txBody>
                    <a:bodyPr/>
                    <a:lstStyle/>
                    <a:p>
                      <a:pPr algn="r" fontAlgn="b"/>
                      <a:r>
                        <a:rPr lang="en-CA" sz="900" u="none" strike="noStrike">
                          <a:effectLst/>
                        </a:rPr>
                        <a:t>1.92</a:t>
                      </a:r>
                      <a:endParaRPr lang="en-CA" sz="900" b="0" i="0" u="none" strike="noStrike">
                        <a:solidFill>
                          <a:srgbClr val="000000"/>
                        </a:solidFill>
                        <a:effectLst/>
                        <a:latin typeface="Calibri"/>
                      </a:endParaRPr>
                    </a:p>
                  </a:txBody>
                  <a:tcPr marL="7392" marR="7392" marT="7392" marB="0" anchor="b"/>
                </a:tc>
                <a:tc>
                  <a:txBody>
                    <a:bodyPr/>
                    <a:lstStyle/>
                    <a:p>
                      <a:pPr algn="r" fontAlgn="b"/>
                      <a:r>
                        <a:rPr lang="en-CA" sz="900" u="none" strike="noStrike">
                          <a:effectLst/>
                        </a:rPr>
                        <a:t>94</a:t>
                      </a:r>
                      <a:endParaRPr lang="en-CA" sz="900" b="0" i="0" u="none" strike="noStrike">
                        <a:solidFill>
                          <a:srgbClr val="000000"/>
                        </a:solidFill>
                        <a:effectLst/>
                        <a:latin typeface="Calibri"/>
                      </a:endParaRPr>
                    </a:p>
                  </a:txBody>
                  <a:tcPr marL="7392" marR="7392" marT="7392" marB="0" anchor="b"/>
                </a:tc>
              </a:tr>
              <a:tr h="245350">
                <a:tc>
                  <a:txBody>
                    <a:bodyPr/>
                    <a:lstStyle/>
                    <a:p>
                      <a:pPr algn="l" fontAlgn="b"/>
                      <a:r>
                        <a:rPr lang="en-CA" sz="900" u="none" strike="noStrike">
                          <a:effectLst/>
                        </a:rPr>
                        <a:t>600-699</a:t>
                      </a:r>
                      <a:endParaRPr lang="en-CA" sz="900" b="0" i="0" u="none" strike="noStrike">
                        <a:solidFill>
                          <a:srgbClr val="000000"/>
                        </a:solidFill>
                        <a:effectLst/>
                        <a:latin typeface="Calibri"/>
                      </a:endParaRPr>
                    </a:p>
                  </a:txBody>
                  <a:tcPr marL="7392" marR="7392" marT="7392" marB="0" anchor="b"/>
                </a:tc>
                <a:tc>
                  <a:txBody>
                    <a:bodyPr/>
                    <a:lstStyle/>
                    <a:p>
                      <a:pPr algn="l" fontAlgn="b"/>
                      <a:r>
                        <a:rPr lang="en-CA" sz="900" u="none" strike="noStrike">
                          <a:effectLst/>
                        </a:rPr>
                        <a:t>Technology</a:t>
                      </a:r>
                      <a:endParaRPr lang="en-CA" sz="900" b="0" i="0" u="none" strike="noStrike">
                        <a:solidFill>
                          <a:srgbClr val="000000"/>
                        </a:solidFill>
                        <a:effectLst/>
                        <a:latin typeface="Calibri"/>
                      </a:endParaRPr>
                    </a:p>
                  </a:txBody>
                  <a:tcPr marL="7392" marR="7392" marT="7392" marB="0" anchor="b"/>
                </a:tc>
                <a:tc>
                  <a:txBody>
                    <a:bodyPr/>
                    <a:lstStyle/>
                    <a:p>
                      <a:pPr algn="r" fontAlgn="b"/>
                      <a:r>
                        <a:rPr lang="en-CA" sz="900" u="none" strike="noStrike">
                          <a:effectLst/>
                        </a:rPr>
                        <a:t>86474</a:t>
                      </a:r>
                      <a:endParaRPr lang="en-CA" sz="900" b="0" i="0" u="none" strike="noStrike">
                        <a:solidFill>
                          <a:srgbClr val="000000"/>
                        </a:solidFill>
                        <a:effectLst/>
                        <a:latin typeface="Calibri"/>
                      </a:endParaRPr>
                    </a:p>
                  </a:txBody>
                  <a:tcPr marL="7392" marR="7392" marT="7392" marB="0" anchor="b"/>
                </a:tc>
                <a:tc>
                  <a:txBody>
                    <a:bodyPr/>
                    <a:lstStyle/>
                    <a:p>
                      <a:pPr algn="r" fontAlgn="b"/>
                      <a:r>
                        <a:rPr lang="en-CA" sz="900" u="none" strike="noStrike">
                          <a:effectLst/>
                        </a:rPr>
                        <a:t>35864</a:t>
                      </a:r>
                      <a:endParaRPr lang="en-CA" sz="900" b="0" i="0" u="none" strike="noStrike">
                        <a:solidFill>
                          <a:srgbClr val="000000"/>
                        </a:solidFill>
                        <a:effectLst/>
                        <a:latin typeface="Calibri"/>
                      </a:endParaRPr>
                    </a:p>
                  </a:txBody>
                  <a:tcPr marL="7392" marR="7392" marT="7392" marB="0" anchor="b"/>
                </a:tc>
                <a:tc>
                  <a:txBody>
                    <a:bodyPr/>
                    <a:lstStyle/>
                    <a:p>
                      <a:pPr algn="r" fontAlgn="b"/>
                      <a:r>
                        <a:rPr lang="en-CA" sz="900" u="none" strike="noStrike">
                          <a:effectLst/>
                        </a:rPr>
                        <a:t>24%</a:t>
                      </a:r>
                      <a:endParaRPr lang="en-CA" sz="900" b="0" i="0" u="none" strike="noStrike">
                        <a:solidFill>
                          <a:srgbClr val="000000"/>
                        </a:solidFill>
                        <a:effectLst/>
                        <a:latin typeface="Calibri"/>
                      </a:endParaRPr>
                    </a:p>
                  </a:txBody>
                  <a:tcPr marL="7392" marR="7392" marT="7392" marB="0" anchor="b"/>
                </a:tc>
                <a:tc>
                  <a:txBody>
                    <a:bodyPr/>
                    <a:lstStyle/>
                    <a:p>
                      <a:pPr algn="r" fontAlgn="b"/>
                      <a:r>
                        <a:rPr lang="en-CA" sz="900" u="none" strike="noStrike">
                          <a:effectLst/>
                        </a:rPr>
                        <a:t>21%</a:t>
                      </a:r>
                      <a:endParaRPr lang="en-CA" sz="900" b="0" i="0" u="none" strike="noStrike">
                        <a:solidFill>
                          <a:srgbClr val="000000"/>
                        </a:solidFill>
                        <a:effectLst/>
                        <a:latin typeface="Calibri"/>
                      </a:endParaRPr>
                    </a:p>
                  </a:txBody>
                  <a:tcPr marL="7392" marR="7392" marT="7392" marB="0" anchor="b"/>
                </a:tc>
                <a:tc>
                  <a:txBody>
                    <a:bodyPr/>
                    <a:lstStyle/>
                    <a:p>
                      <a:pPr algn="r" fontAlgn="b"/>
                      <a:r>
                        <a:rPr lang="en-CA" sz="900" u="none" strike="noStrike">
                          <a:effectLst/>
                        </a:rPr>
                        <a:t>1.15</a:t>
                      </a:r>
                      <a:endParaRPr lang="en-CA" sz="900" b="0" i="0" u="none" strike="noStrike">
                        <a:solidFill>
                          <a:srgbClr val="000000"/>
                        </a:solidFill>
                        <a:effectLst/>
                        <a:latin typeface="Calibri"/>
                      </a:endParaRPr>
                    </a:p>
                  </a:txBody>
                  <a:tcPr marL="7392" marR="7392" marT="7392" marB="0" anchor="b"/>
                </a:tc>
                <a:tc>
                  <a:txBody>
                    <a:bodyPr/>
                    <a:lstStyle/>
                    <a:p>
                      <a:pPr algn="r" fontAlgn="b"/>
                      <a:r>
                        <a:rPr lang="en-CA" sz="900" u="none" strike="noStrike">
                          <a:effectLst/>
                        </a:rPr>
                        <a:t>2.41</a:t>
                      </a:r>
                      <a:endParaRPr lang="en-CA" sz="900" b="0" i="0" u="none" strike="noStrike">
                        <a:solidFill>
                          <a:srgbClr val="000000"/>
                        </a:solidFill>
                        <a:effectLst/>
                        <a:latin typeface="Calibri"/>
                      </a:endParaRPr>
                    </a:p>
                  </a:txBody>
                  <a:tcPr marL="7392" marR="7392" marT="7392" marB="0" anchor="b"/>
                </a:tc>
                <a:tc>
                  <a:txBody>
                    <a:bodyPr/>
                    <a:lstStyle/>
                    <a:p>
                      <a:pPr algn="r" fontAlgn="b"/>
                      <a:r>
                        <a:rPr lang="en-CA" sz="900" u="none" strike="noStrike">
                          <a:effectLst/>
                        </a:rPr>
                        <a:t>612</a:t>
                      </a:r>
                      <a:endParaRPr lang="en-CA" sz="900" b="0" i="0" u="none" strike="noStrike">
                        <a:solidFill>
                          <a:srgbClr val="000000"/>
                        </a:solidFill>
                        <a:effectLst/>
                        <a:latin typeface="Calibri"/>
                      </a:endParaRPr>
                    </a:p>
                  </a:txBody>
                  <a:tcPr marL="7392" marR="7392" marT="7392" marB="0" anchor="b"/>
                </a:tc>
              </a:tr>
              <a:tr h="245350">
                <a:tc>
                  <a:txBody>
                    <a:bodyPr/>
                    <a:lstStyle/>
                    <a:p>
                      <a:pPr algn="l" fontAlgn="b"/>
                      <a:r>
                        <a:rPr lang="en-CA" sz="900" u="none" strike="noStrike">
                          <a:effectLst/>
                        </a:rPr>
                        <a:t>700-799</a:t>
                      </a:r>
                      <a:endParaRPr lang="en-CA" sz="900" b="0" i="0" u="none" strike="noStrike">
                        <a:solidFill>
                          <a:srgbClr val="000000"/>
                        </a:solidFill>
                        <a:effectLst/>
                        <a:latin typeface="Calibri"/>
                      </a:endParaRPr>
                    </a:p>
                  </a:txBody>
                  <a:tcPr marL="7392" marR="7392" marT="7392" marB="0" anchor="b"/>
                </a:tc>
                <a:tc>
                  <a:txBody>
                    <a:bodyPr/>
                    <a:lstStyle/>
                    <a:p>
                      <a:pPr algn="l" fontAlgn="b"/>
                      <a:r>
                        <a:rPr lang="en-CA" sz="900" u="none" strike="noStrike">
                          <a:effectLst/>
                        </a:rPr>
                        <a:t>Arts</a:t>
                      </a:r>
                      <a:endParaRPr lang="en-CA" sz="900" b="0" i="0" u="none" strike="noStrike">
                        <a:solidFill>
                          <a:srgbClr val="000000"/>
                        </a:solidFill>
                        <a:effectLst/>
                        <a:latin typeface="Calibri"/>
                      </a:endParaRPr>
                    </a:p>
                  </a:txBody>
                  <a:tcPr marL="7392" marR="7392" marT="7392" marB="0" anchor="b"/>
                </a:tc>
                <a:tc>
                  <a:txBody>
                    <a:bodyPr/>
                    <a:lstStyle/>
                    <a:p>
                      <a:pPr algn="r" fontAlgn="b"/>
                      <a:r>
                        <a:rPr lang="en-CA" sz="900" u="none" strike="noStrike">
                          <a:effectLst/>
                        </a:rPr>
                        <a:t>51431</a:t>
                      </a:r>
                      <a:endParaRPr lang="en-CA" sz="900" b="0" i="0" u="none" strike="noStrike">
                        <a:solidFill>
                          <a:srgbClr val="000000"/>
                        </a:solidFill>
                        <a:effectLst/>
                        <a:latin typeface="Calibri"/>
                      </a:endParaRPr>
                    </a:p>
                  </a:txBody>
                  <a:tcPr marL="7392" marR="7392" marT="7392" marB="0" anchor="b"/>
                </a:tc>
                <a:tc>
                  <a:txBody>
                    <a:bodyPr/>
                    <a:lstStyle/>
                    <a:p>
                      <a:pPr algn="r" fontAlgn="b"/>
                      <a:r>
                        <a:rPr lang="en-CA" sz="900" u="none" strike="noStrike">
                          <a:effectLst/>
                        </a:rPr>
                        <a:t>25677</a:t>
                      </a:r>
                      <a:endParaRPr lang="en-CA" sz="900" b="0" i="0" u="none" strike="noStrike">
                        <a:solidFill>
                          <a:srgbClr val="000000"/>
                        </a:solidFill>
                        <a:effectLst/>
                        <a:latin typeface="Calibri"/>
                      </a:endParaRPr>
                    </a:p>
                  </a:txBody>
                  <a:tcPr marL="7392" marR="7392" marT="7392" marB="0" anchor="b"/>
                </a:tc>
                <a:tc>
                  <a:txBody>
                    <a:bodyPr/>
                    <a:lstStyle/>
                    <a:p>
                      <a:pPr algn="r" fontAlgn="b"/>
                      <a:r>
                        <a:rPr lang="en-CA" sz="900" u="none" strike="noStrike">
                          <a:effectLst/>
                        </a:rPr>
                        <a:t>15%</a:t>
                      </a:r>
                      <a:endParaRPr lang="en-CA" sz="900" b="0" i="0" u="none" strike="noStrike">
                        <a:solidFill>
                          <a:srgbClr val="000000"/>
                        </a:solidFill>
                        <a:effectLst/>
                        <a:latin typeface="Calibri"/>
                      </a:endParaRPr>
                    </a:p>
                  </a:txBody>
                  <a:tcPr marL="7392" marR="7392" marT="7392" marB="0" anchor="b"/>
                </a:tc>
                <a:tc>
                  <a:txBody>
                    <a:bodyPr/>
                    <a:lstStyle/>
                    <a:p>
                      <a:pPr algn="r" fontAlgn="b"/>
                      <a:r>
                        <a:rPr lang="en-CA" sz="900" u="none" strike="noStrike">
                          <a:effectLst/>
                        </a:rPr>
                        <a:t>15%</a:t>
                      </a:r>
                      <a:endParaRPr lang="en-CA" sz="900" b="0" i="0" u="none" strike="noStrike">
                        <a:solidFill>
                          <a:srgbClr val="000000"/>
                        </a:solidFill>
                        <a:effectLst/>
                        <a:latin typeface="Calibri"/>
                      </a:endParaRPr>
                    </a:p>
                  </a:txBody>
                  <a:tcPr marL="7392" marR="7392" marT="7392" marB="0" anchor="b"/>
                </a:tc>
                <a:tc>
                  <a:txBody>
                    <a:bodyPr/>
                    <a:lstStyle/>
                    <a:p>
                      <a:pPr algn="r" fontAlgn="b"/>
                      <a:r>
                        <a:rPr lang="en-CA" sz="900" u="none" strike="noStrike">
                          <a:effectLst/>
                        </a:rPr>
                        <a:t>0.95</a:t>
                      </a:r>
                      <a:endParaRPr lang="en-CA" sz="900" b="0" i="0" u="none" strike="noStrike">
                        <a:solidFill>
                          <a:srgbClr val="FF0000"/>
                        </a:solidFill>
                        <a:effectLst/>
                        <a:latin typeface="Calibri"/>
                      </a:endParaRPr>
                    </a:p>
                  </a:txBody>
                  <a:tcPr marL="7392" marR="7392" marT="7392" marB="0" anchor="b"/>
                </a:tc>
                <a:tc>
                  <a:txBody>
                    <a:bodyPr/>
                    <a:lstStyle/>
                    <a:p>
                      <a:pPr algn="r" fontAlgn="b"/>
                      <a:r>
                        <a:rPr lang="en-CA" sz="900" u="none" strike="noStrike">
                          <a:effectLst/>
                        </a:rPr>
                        <a:t>2.00</a:t>
                      </a:r>
                      <a:endParaRPr lang="en-CA" sz="900" b="0" i="0" u="none" strike="noStrike">
                        <a:solidFill>
                          <a:srgbClr val="000000"/>
                        </a:solidFill>
                        <a:effectLst/>
                        <a:latin typeface="Calibri"/>
                      </a:endParaRPr>
                    </a:p>
                  </a:txBody>
                  <a:tcPr marL="7392" marR="7392" marT="7392" marB="0" anchor="b"/>
                </a:tc>
                <a:tc>
                  <a:txBody>
                    <a:bodyPr/>
                    <a:lstStyle/>
                    <a:p>
                      <a:pPr algn="r" fontAlgn="b"/>
                      <a:r>
                        <a:rPr lang="en-CA" sz="900" u="none" strike="noStrike">
                          <a:effectLst/>
                        </a:rPr>
                        <a:t>364</a:t>
                      </a:r>
                      <a:endParaRPr lang="en-CA" sz="900" b="0" i="0" u="none" strike="noStrike">
                        <a:solidFill>
                          <a:srgbClr val="000000"/>
                        </a:solidFill>
                        <a:effectLst/>
                        <a:latin typeface="Calibri"/>
                      </a:endParaRPr>
                    </a:p>
                  </a:txBody>
                  <a:tcPr marL="7392" marR="7392" marT="7392" marB="0" anchor="b"/>
                </a:tc>
              </a:tr>
              <a:tr h="245350">
                <a:tc>
                  <a:txBody>
                    <a:bodyPr/>
                    <a:lstStyle/>
                    <a:p>
                      <a:pPr algn="l" fontAlgn="b"/>
                      <a:r>
                        <a:rPr lang="en-CA" sz="900" u="none" strike="noStrike">
                          <a:effectLst/>
                        </a:rPr>
                        <a:t>800-899</a:t>
                      </a:r>
                      <a:endParaRPr lang="en-CA" sz="900" b="0" i="0" u="none" strike="noStrike">
                        <a:solidFill>
                          <a:srgbClr val="000000"/>
                        </a:solidFill>
                        <a:effectLst/>
                        <a:latin typeface="Calibri"/>
                      </a:endParaRPr>
                    </a:p>
                  </a:txBody>
                  <a:tcPr marL="7392" marR="7392" marT="7392" marB="0" anchor="b"/>
                </a:tc>
                <a:tc>
                  <a:txBody>
                    <a:bodyPr/>
                    <a:lstStyle/>
                    <a:p>
                      <a:pPr algn="l" fontAlgn="b"/>
                      <a:r>
                        <a:rPr lang="en-CA" sz="900" u="none" strike="noStrike">
                          <a:effectLst/>
                        </a:rPr>
                        <a:t>Literature</a:t>
                      </a:r>
                      <a:endParaRPr lang="en-CA" sz="900" b="0" i="0" u="none" strike="noStrike">
                        <a:solidFill>
                          <a:srgbClr val="000000"/>
                        </a:solidFill>
                        <a:effectLst/>
                        <a:latin typeface="Calibri"/>
                      </a:endParaRPr>
                    </a:p>
                  </a:txBody>
                  <a:tcPr marL="7392" marR="7392" marT="7392" marB="0" anchor="b"/>
                </a:tc>
                <a:tc>
                  <a:txBody>
                    <a:bodyPr/>
                    <a:lstStyle/>
                    <a:p>
                      <a:pPr algn="r" fontAlgn="b"/>
                      <a:r>
                        <a:rPr lang="en-CA" sz="900" u="none" strike="noStrike">
                          <a:effectLst/>
                        </a:rPr>
                        <a:t>22381</a:t>
                      </a:r>
                      <a:endParaRPr lang="en-CA" sz="900" b="0" i="0" u="none" strike="noStrike">
                        <a:solidFill>
                          <a:srgbClr val="000000"/>
                        </a:solidFill>
                        <a:effectLst/>
                        <a:latin typeface="Calibri"/>
                      </a:endParaRPr>
                    </a:p>
                  </a:txBody>
                  <a:tcPr marL="7392" marR="7392" marT="7392" marB="0" anchor="b"/>
                </a:tc>
                <a:tc>
                  <a:txBody>
                    <a:bodyPr/>
                    <a:lstStyle/>
                    <a:p>
                      <a:pPr algn="r" fontAlgn="b"/>
                      <a:r>
                        <a:rPr lang="en-CA" sz="900" u="none" strike="noStrike">
                          <a:effectLst/>
                        </a:rPr>
                        <a:t>15662</a:t>
                      </a:r>
                      <a:endParaRPr lang="en-CA" sz="900" b="0" i="0" u="none" strike="noStrike">
                        <a:solidFill>
                          <a:srgbClr val="000000"/>
                        </a:solidFill>
                        <a:effectLst/>
                        <a:latin typeface="Calibri"/>
                      </a:endParaRPr>
                    </a:p>
                  </a:txBody>
                  <a:tcPr marL="7392" marR="7392" marT="7392" marB="0" anchor="b"/>
                </a:tc>
                <a:tc>
                  <a:txBody>
                    <a:bodyPr/>
                    <a:lstStyle/>
                    <a:p>
                      <a:pPr algn="r" fontAlgn="b"/>
                      <a:r>
                        <a:rPr lang="en-CA" sz="900" u="none" strike="noStrike">
                          <a:effectLst/>
                        </a:rPr>
                        <a:t>6%</a:t>
                      </a:r>
                      <a:endParaRPr lang="en-CA" sz="900" b="0" i="0" u="none" strike="noStrike">
                        <a:solidFill>
                          <a:srgbClr val="000000"/>
                        </a:solidFill>
                        <a:effectLst/>
                        <a:latin typeface="Calibri"/>
                      </a:endParaRPr>
                    </a:p>
                  </a:txBody>
                  <a:tcPr marL="7392" marR="7392" marT="7392" marB="0" anchor="b"/>
                </a:tc>
                <a:tc>
                  <a:txBody>
                    <a:bodyPr/>
                    <a:lstStyle/>
                    <a:p>
                      <a:pPr algn="r" fontAlgn="b"/>
                      <a:r>
                        <a:rPr lang="en-CA" sz="900" u="none" strike="noStrike">
                          <a:effectLst/>
                        </a:rPr>
                        <a:t>9%</a:t>
                      </a:r>
                      <a:endParaRPr lang="en-CA" sz="900" b="0" i="0" u="none" strike="noStrike">
                        <a:solidFill>
                          <a:srgbClr val="000000"/>
                        </a:solidFill>
                        <a:effectLst/>
                        <a:latin typeface="Calibri"/>
                      </a:endParaRPr>
                    </a:p>
                  </a:txBody>
                  <a:tcPr marL="7392" marR="7392" marT="7392" marB="0" anchor="b"/>
                </a:tc>
                <a:tc>
                  <a:txBody>
                    <a:bodyPr/>
                    <a:lstStyle/>
                    <a:p>
                      <a:pPr algn="r" fontAlgn="b"/>
                      <a:r>
                        <a:rPr lang="en-CA" sz="900" u="none" strike="noStrike">
                          <a:effectLst/>
                        </a:rPr>
                        <a:t>0.68</a:t>
                      </a:r>
                      <a:endParaRPr lang="en-CA" sz="900" b="0" i="0" u="none" strike="noStrike">
                        <a:solidFill>
                          <a:srgbClr val="FF0000"/>
                        </a:solidFill>
                        <a:effectLst/>
                        <a:latin typeface="Calibri"/>
                      </a:endParaRPr>
                    </a:p>
                  </a:txBody>
                  <a:tcPr marL="7392" marR="7392" marT="7392" marB="0" anchor="b"/>
                </a:tc>
                <a:tc>
                  <a:txBody>
                    <a:bodyPr/>
                    <a:lstStyle/>
                    <a:p>
                      <a:pPr algn="r" fontAlgn="b"/>
                      <a:r>
                        <a:rPr lang="en-CA" sz="900" u="none" strike="noStrike">
                          <a:effectLst/>
                        </a:rPr>
                        <a:t>1.43</a:t>
                      </a:r>
                      <a:endParaRPr lang="en-CA" sz="900" b="0" i="0" u="none" strike="noStrike">
                        <a:solidFill>
                          <a:srgbClr val="000000"/>
                        </a:solidFill>
                        <a:effectLst/>
                        <a:latin typeface="Calibri"/>
                      </a:endParaRPr>
                    </a:p>
                  </a:txBody>
                  <a:tcPr marL="7392" marR="7392" marT="7392" marB="0" anchor="b"/>
                </a:tc>
                <a:tc>
                  <a:txBody>
                    <a:bodyPr/>
                    <a:lstStyle/>
                    <a:p>
                      <a:pPr algn="r" fontAlgn="b"/>
                      <a:r>
                        <a:rPr lang="en-CA" sz="900" u="none" strike="noStrike">
                          <a:effectLst/>
                        </a:rPr>
                        <a:t>158</a:t>
                      </a:r>
                      <a:endParaRPr lang="en-CA" sz="900" b="0" i="0" u="none" strike="noStrike">
                        <a:solidFill>
                          <a:srgbClr val="000000"/>
                        </a:solidFill>
                        <a:effectLst/>
                        <a:latin typeface="Calibri"/>
                      </a:endParaRPr>
                    </a:p>
                  </a:txBody>
                  <a:tcPr marL="7392" marR="7392" marT="7392" marB="0" anchor="b"/>
                </a:tc>
              </a:tr>
              <a:tr h="245350">
                <a:tc>
                  <a:txBody>
                    <a:bodyPr/>
                    <a:lstStyle/>
                    <a:p>
                      <a:pPr algn="l" fontAlgn="b"/>
                      <a:r>
                        <a:rPr lang="en-CA" sz="900" u="none" strike="noStrike">
                          <a:effectLst/>
                        </a:rPr>
                        <a:t>900-999</a:t>
                      </a:r>
                      <a:endParaRPr lang="en-CA" sz="900" b="0" i="0" u="none" strike="noStrike">
                        <a:solidFill>
                          <a:srgbClr val="000000"/>
                        </a:solidFill>
                        <a:effectLst/>
                        <a:latin typeface="Calibri"/>
                      </a:endParaRPr>
                    </a:p>
                  </a:txBody>
                  <a:tcPr marL="7392" marR="7392" marT="7392" marB="0" anchor="b"/>
                </a:tc>
                <a:tc>
                  <a:txBody>
                    <a:bodyPr/>
                    <a:lstStyle/>
                    <a:p>
                      <a:pPr algn="l" fontAlgn="b"/>
                      <a:r>
                        <a:rPr lang="en-CA" sz="900" u="none" strike="noStrike">
                          <a:effectLst/>
                        </a:rPr>
                        <a:t>Geography, Biography, History</a:t>
                      </a:r>
                      <a:endParaRPr lang="en-CA" sz="900" b="0" i="0" u="none" strike="noStrike">
                        <a:solidFill>
                          <a:srgbClr val="000000"/>
                        </a:solidFill>
                        <a:effectLst/>
                        <a:latin typeface="Calibri"/>
                      </a:endParaRPr>
                    </a:p>
                  </a:txBody>
                  <a:tcPr marL="7392" marR="7392" marT="7392" marB="0" anchor="b"/>
                </a:tc>
                <a:tc>
                  <a:txBody>
                    <a:bodyPr/>
                    <a:lstStyle/>
                    <a:p>
                      <a:pPr algn="r" fontAlgn="b"/>
                      <a:r>
                        <a:rPr lang="en-CA" sz="900" u="none" strike="noStrike">
                          <a:effectLst/>
                        </a:rPr>
                        <a:t>66272</a:t>
                      </a:r>
                      <a:endParaRPr lang="en-CA" sz="900" b="0" i="0" u="none" strike="noStrike">
                        <a:solidFill>
                          <a:srgbClr val="000000"/>
                        </a:solidFill>
                        <a:effectLst/>
                        <a:latin typeface="Calibri"/>
                      </a:endParaRPr>
                    </a:p>
                  </a:txBody>
                  <a:tcPr marL="7392" marR="7392" marT="7392" marB="0" anchor="b"/>
                </a:tc>
                <a:tc>
                  <a:txBody>
                    <a:bodyPr/>
                    <a:lstStyle/>
                    <a:p>
                      <a:pPr algn="r" fontAlgn="b"/>
                      <a:r>
                        <a:rPr lang="en-CA" sz="900" u="none" strike="noStrike">
                          <a:effectLst/>
                        </a:rPr>
                        <a:t>32921</a:t>
                      </a:r>
                      <a:endParaRPr lang="en-CA" sz="900" b="0" i="0" u="none" strike="noStrike">
                        <a:solidFill>
                          <a:srgbClr val="000000"/>
                        </a:solidFill>
                        <a:effectLst/>
                        <a:latin typeface="Calibri"/>
                      </a:endParaRPr>
                    </a:p>
                  </a:txBody>
                  <a:tcPr marL="7392" marR="7392" marT="7392" marB="0" anchor="b"/>
                </a:tc>
                <a:tc>
                  <a:txBody>
                    <a:bodyPr/>
                    <a:lstStyle/>
                    <a:p>
                      <a:pPr algn="r" fontAlgn="b"/>
                      <a:r>
                        <a:rPr lang="en-CA" sz="900" u="none" strike="noStrike">
                          <a:effectLst/>
                        </a:rPr>
                        <a:t>19%</a:t>
                      </a:r>
                      <a:endParaRPr lang="en-CA" sz="900" b="0" i="0" u="none" strike="noStrike">
                        <a:solidFill>
                          <a:srgbClr val="000000"/>
                        </a:solidFill>
                        <a:effectLst/>
                        <a:latin typeface="Calibri"/>
                      </a:endParaRPr>
                    </a:p>
                  </a:txBody>
                  <a:tcPr marL="7392" marR="7392" marT="7392" marB="0" anchor="b"/>
                </a:tc>
                <a:tc>
                  <a:txBody>
                    <a:bodyPr/>
                    <a:lstStyle/>
                    <a:p>
                      <a:pPr algn="r" fontAlgn="b"/>
                      <a:r>
                        <a:rPr lang="en-CA" sz="900" u="none" strike="noStrike">
                          <a:effectLst/>
                        </a:rPr>
                        <a:t>20%</a:t>
                      </a:r>
                      <a:endParaRPr lang="en-CA" sz="900" b="0" i="0" u="none" strike="noStrike">
                        <a:solidFill>
                          <a:srgbClr val="000000"/>
                        </a:solidFill>
                        <a:effectLst/>
                        <a:latin typeface="Calibri"/>
                      </a:endParaRPr>
                    </a:p>
                  </a:txBody>
                  <a:tcPr marL="7392" marR="7392" marT="7392" marB="0" anchor="b"/>
                </a:tc>
                <a:tc>
                  <a:txBody>
                    <a:bodyPr/>
                    <a:lstStyle/>
                    <a:p>
                      <a:pPr algn="r" fontAlgn="b"/>
                      <a:r>
                        <a:rPr lang="en-CA" sz="900" u="none" strike="noStrike">
                          <a:effectLst/>
                        </a:rPr>
                        <a:t>0.96</a:t>
                      </a:r>
                      <a:endParaRPr lang="en-CA" sz="900" b="0" i="0" u="none" strike="noStrike">
                        <a:solidFill>
                          <a:srgbClr val="FF0000"/>
                        </a:solidFill>
                        <a:effectLst/>
                        <a:latin typeface="Calibri"/>
                      </a:endParaRPr>
                    </a:p>
                  </a:txBody>
                  <a:tcPr marL="7392" marR="7392" marT="7392" marB="0" anchor="b"/>
                </a:tc>
                <a:tc>
                  <a:txBody>
                    <a:bodyPr/>
                    <a:lstStyle/>
                    <a:p>
                      <a:pPr algn="r" fontAlgn="b"/>
                      <a:r>
                        <a:rPr lang="en-CA" sz="900" u="none" strike="noStrike">
                          <a:effectLst/>
                        </a:rPr>
                        <a:t>2.01</a:t>
                      </a:r>
                      <a:endParaRPr lang="en-CA" sz="900" b="0" i="0" u="none" strike="noStrike">
                        <a:solidFill>
                          <a:srgbClr val="000000"/>
                        </a:solidFill>
                        <a:effectLst/>
                        <a:latin typeface="Calibri"/>
                      </a:endParaRPr>
                    </a:p>
                  </a:txBody>
                  <a:tcPr marL="7392" marR="7392" marT="7392" marB="0" anchor="b"/>
                </a:tc>
                <a:tc>
                  <a:txBody>
                    <a:bodyPr/>
                    <a:lstStyle/>
                    <a:p>
                      <a:pPr algn="r" fontAlgn="b"/>
                      <a:r>
                        <a:rPr lang="en-CA" sz="900" u="none" strike="noStrike">
                          <a:effectLst/>
                        </a:rPr>
                        <a:t>469</a:t>
                      </a:r>
                      <a:endParaRPr lang="en-CA" sz="900" b="0" i="0" u="none" strike="noStrike">
                        <a:solidFill>
                          <a:srgbClr val="000000"/>
                        </a:solidFill>
                        <a:effectLst/>
                        <a:latin typeface="Calibri"/>
                      </a:endParaRPr>
                    </a:p>
                  </a:txBody>
                  <a:tcPr marL="7392" marR="7392" marT="7392" marB="0" anchor="b"/>
                </a:tc>
              </a:tr>
              <a:tr h="245350">
                <a:tc>
                  <a:txBody>
                    <a:bodyPr/>
                    <a:lstStyle/>
                    <a:p>
                      <a:pPr algn="l" fontAlgn="b"/>
                      <a:r>
                        <a:rPr lang="en-CA" sz="900" u="none" strike="noStrike">
                          <a:effectLst/>
                        </a:rPr>
                        <a:t> </a:t>
                      </a:r>
                      <a:endParaRPr lang="en-CA" sz="900" b="0" i="0" u="none" strike="noStrike">
                        <a:solidFill>
                          <a:srgbClr val="000000"/>
                        </a:solidFill>
                        <a:effectLst/>
                        <a:latin typeface="Calibri"/>
                      </a:endParaRPr>
                    </a:p>
                  </a:txBody>
                  <a:tcPr marL="7392" marR="7392" marT="7392" marB="0" anchor="b"/>
                </a:tc>
                <a:tc>
                  <a:txBody>
                    <a:bodyPr/>
                    <a:lstStyle/>
                    <a:p>
                      <a:pPr algn="l" fontAlgn="b"/>
                      <a:r>
                        <a:rPr lang="en-CA" sz="900" u="none" strike="noStrike">
                          <a:effectLst/>
                        </a:rPr>
                        <a:t>Total</a:t>
                      </a:r>
                      <a:endParaRPr lang="en-CA" sz="900" b="0" i="0" u="none" strike="noStrike">
                        <a:solidFill>
                          <a:srgbClr val="000000"/>
                        </a:solidFill>
                        <a:effectLst/>
                        <a:latin typeface="Calibri"/>
                      </a:endParaRPr>
                    </a:p>
                  </a:txBody>
                  <a:tcPr marL="7392" marR="7392" marT="7392" marB="0" anchor="b"/>
                </a:tc>
                <a:tc>
                  <a:txBody>
                    <a:bodyPr/>
                    <a:lstStyle/>
                    <a:p>
                      <a:pPr algn="r" fontAlgn="b"/>
                      <a:r>
                        <a:rPr lang="en-CA" sz="900" u="none" strike="noStrike">
                          <a:effectLst/>
                        </a:rPr>
                        <a:t>353092</a:t>
                      </a:r>
                      <a:endParaRPr lang="en-CA" sz="900" b="0" i="0" u="none" strike="noStrike">
                        <a:solidFill>
                          <a:srgbClr val="000000"/>
                        </a:solidFill>
                        <a:effectLst/>
                        <a:latin typeface="Calibri"/>
                      </a:endParaRPr>
                    </a:p>
                  </a:txBody>
                  <a:tcPr marL="7392" marR="7392" marT="7392" marB="0" anchor="b"/>
                </a:tc>
                <a:tc>
                  <a:txBody>
                    <a:bodyPr/>
                    <a:lstStyle/>
                    <a:p>
                      <a:pPr algn="r" fontAlgn="b"/>
                      <a:r>
                        <a:rPr lang="en-CA" sz="900" u="none" strike="noStrike">
                          <a:effectLst/>
                        </a:rPr>
                        <a:t>168292</a:t>
                      </a:r>
                      <a:endParaRPr lang="en-CA" sz="900" b="0" i="0" u="none" strike="noStrike">
                        <a:solidFill>
                          <a:srgbClr val="000000"/>
                        </a:solidFill>
                        <a:effectLst/>
                        <a:latin typeface="Calibri"/>
                      </a:endParaRPr>
                    </a:p>
                  </a:txBody>
                  <a:tcPr marL="7392" marR="7392" marT="7392" marB="0" anchor="b"/>
                </a:tc>
                <a:tc>
                  <a:txBody>
                    <a:bodyPr/>
                    <a:lstStyle/>
                    <a:p>
                      <a:pPr algn="r" fontAlgn="b"/>
                      <a:r>
                        <a:rPr lang="en-CA" sz="900" u="none" strike="noStrike">
                          <a:effectLst/>
                        </a:rPr>
                        <a:t>100%</a:t>
                      </a:r>
                      <a:endParaRPr lang="en-CA" sz="900" b="0" i="0" u="none" strike="noStrike">
                        <a:solidFill>
                          <a:srgbClr val="000000"/>
                        </a:solidFill>
                        <a:effectLst/>
                        <a:latin typeface="Calibri"/>
                      </a:endParaRPr>
                    </a:p>
                  </a:txBody>
                  <a:tcPr marL="7392" marR="7392" marT="7392" marB="0" anchor="b"/>
                </a:tc>
                <a:tc>
                  <a:txBody>
                    <a:bodyPr/>
                    <a:lstStyle/>
                    <a:p>
                      <a:pPr algn="r" fontAlgn="b"/>
                      <a:r>
                        <a:rPr lang="en-CA" sz="900" u="none" strike="noStrike">
                          <a:effectLst/>
                        </a:rPr>
                        <a:t>100%</a:t>
                      </a:r>
                      <a:endParaRPr lang="en-CA" sz="900" b="0" i="0" u="none" strike="noStrike">
                        <a:solidFill>
                          <a:srgbClr val="000000"/>
                        </a:solidFill>
                        <a:effectLst/>
                        <a:latin typeface="Calibri"/>
                      </a:endParaRPr>
                    </a:p>
                  </a:txBody>
                  <a:tcPr marL="7392" marR="7392" marT="7392" marB="0" anchor="b"/>
                </a:tc>
                <a:tc>
                  <a:txBody>
                    <a:bodyPr/>
                    <a:lstStyle/>
                    <a:p>
                      <a:pPr algn="r" fontAlgn="b"/>
                      <a:r>
                        <a:rPr lang="en-CA" sz="900" u="none" strike="noStrike">
                          <a:effectLst/>
                        </a:rPr>
                        <a:t>1</a:t>
                      </a:r>
                      <a:endParaRPr lang="en-CA" sz="900" b="0" i="0" u="none" strike="noStrike">
                        <a:solidFill>
                          <a:srgbClr val="000000"/>
                        </a:solidFill>
                        <a:effectLst/>
                        <a:latin typeface="Calibri"/>
                      </a:endParaRPr>
                    </a:p>
                  </a:txBody>
                  <a:tcPr marL="7392" marR="7392" marT="7392" marB="0" anchor="b"/>
                </a:tc>
                <a:tc>
                  <a:txBody>
                    <a:bodyPr/>
                    <a:lstStyle/>
                    <a:p>
                      <a:pPr algn="r" fontAlgn="b"/>
                      <a:r>
                        <a:rPr lang="en-CA" sz="900" u="none" strike="noStrike">
                          <a:effectLst/>
                        </a:rPr>
                        <a:t>2.10</a:t>
                      </a:r>
                      <a:endParaRPr lang="en-CA" sz="900" b="0" i="0" u="none" strike="noStrike">
                        <a:solidFill>
                          <a:srgbClr val="000000"/>
                        </a:solidFill>
                        <a:effectLst/>
                        <a:latin typeface="Calibri"/>
                      </a:endParaRPr>
                    </a:p>
                  </a:txBody>
                  <a:tcPr marL="7392" marR="7392" marT="7392" marB="0" anchor="b"/>
                </a:tc>
                <a:tc>
                  <a:txBody>
                    <a:bodyPr/>
                    <a:lstStyle/>
                    <a:p>
                      <a:pPr algn="r" fontAlgn="b"/>
                      <a:r>
                        <a:rPr lang="en-CA" sz="900" u="none" strike="noStrike" dirty="0">
                          <a:effectLst/>
                        </a:rPr>
                        <a:t>2500</a:t>
                      </a:r>
                      <a:endParaRPr lang="en-CA" sz="900" b="0" i="0" u="none" strike="noStrike" dirty="0">
                        <a:solidFill>
                          <a:srgbClr val="000000"/>
                        </a:solidFill>
                        <a:effectLst/>
                        <a:latin typeface="Calibri"/>
                      </a:endParaRPr>
                    </a:p>
                  </a:txBody>
                  <a:tcPr marL="7392" marR="7392" marT="7392" marB="0" anchor="b"/>
                </a:tc>
              </a:tr>
            </a:tbl>
          </a:graphicData>
        </a:graphic>
      </p:graphicFrame>
    </p:spTree>
    <p:extLst>
      <p:ext uri="{BB962C8B-B14F-4D97-AF65-F5344CB8AC3E}">
        <p14:creationId xmlns:p14="http://schemas.microsoft.com/office/powerpoint/2010/main" val="17848461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00600" y="990600"/>
            <a:ext cx="3476776" cy="4297680"/>
          </a:xfrm>
        </p:spPr>
      </p:pic>
      <p:sp>
        <p:nvSpPr>
          <p:cNvPr id="7" name="Text Placeholder 6"/>
          <p:cNvSpPr>
            <a:spLocks noGrp="1"/>
          </p:cNvSpPr>
          <p:nvPr>
            <p:ph type="body" sz="half" idx="2"/>
          </p:nvPr>
        </p:nvSpPr>
        <p:spPr>
          <a:xfrm>
            <a:off x="457200" y="838200"/>
            <a:ext cx="3810000" cy="5287963"/>
          </a:xfrm>
        </p:spPr>
        <p:txBody>
          <a:bodyPr>
            <a:normAutofit/>
          </a:bodyPr>
          <a:lstStyle/>
          <a:p>
            <a:r>
              <a:rPr lang="en-CA" sz="4800" dirty="0" smtClean="0"/>
              <a:t>What do we mean by ‘harmony in our relationships’?</a:t>
            </a:r>
            <a:endParaRPr lang="en-CA" sz="4800" dirty="0"/>
          </a:p>
        </p:txBody>
      </p:sp>
    </p:spTree>
    <p:extLst>
      <p:ext uri="{BB962C8B-B14F-4D97-AF65-F5344CB8AC3E}">
        <p14:creationId xmlns:p14="http://schemas.microsoft.com/office/powerpoint/2010/main" val="28791590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685800"/>
            <a:ext cx="82296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73873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05750407"/>
              </p:ext>
            </p:extLst>
          </p:nvPr>
        </p:nvGraphicFramePr>
        <p:xfrm>
          <a:off x="609600" y="655493"/>
          <a:ext cx="7848600" cy="5745307"/>
        </p:xfrm>
        <a:graphic>
          <a:graphicData uri="http://schemas.openxmlformats.org/drawingml/2006/table">
            <a:tbl>
              <a:tblPr>
                <a:tableStyleId>{5C22544A-7EE6-4342-B048-85BDC9FD1C3A}</a:tableStyleId>
              </a:tblPr>
              <a:tblGrid>
                <a:gridCol w="797575"/>
                <a:gridCol w="970960"/>
                <a:gridCol w="1317733"/>
                <a:gridCol w="1317733"/>
                <a:gridCol w="924724"/>
                <a:gridCol w="1352410"/>
                <a:gridCol w="1167465"/>
              </a:tblGrid>
              <a:tr h="322771">
                <a:tc gridSpan="7">
                  <a:txBody>
                    <a:bodyPr/>
                    <a:lstStyle/>
                    <a:p>
                      <a:pPr algn="ctr" fontAlgn="b"/>
                      <a:r>
                        <a:rPr lang="en-CA" sz="1400" u="none" strike="noStrike">
                          <a:effectLst/>
                        </a:rPr>
                        <a:t>WINNIPEG PUBLIC LIBRARY - AGE OF FICTION COLLECTIONS</a:t>
                      </a:r>
                      <a:endParaRPr lang="en-CA" sz="1400" b="1" i="0" u="none" strike="noStrike">
                        <a:solidFill>
                          <a:srgbClr val="000000"/>
                        </a:solidFill>
                        <a:effectLst/>
                        <a:latin typeface="Calibri"/>
                      </a:endParaRPr>
                    </a:p>
                  </a:txBody>
                  <a:tcPr marL="7620" marR="7620" marT="7620" marB="0" anchor="b"/>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r>
              <a:tr h="258216">
                <a:tc>
                  <a:txBody>
                    <a:bodyPr/>
                    <a:lstStyle/>
                    <a:p>
                      <a:pPr algn="l" fontAlgn="b"/>
                      <a:r>
                        <a:rPr lang="en-CA" sz="1100" u="none" strike="noStrike">
                          <a:effectLst/>
                        </a:rPr>
                        <a:t>BRANCH</a:t>
                      </a:r>
                      <a:endParaRPr lang="en-CA" sz="1100" b="1" i="0" u="none" strike="noStrike">
                        <a:solidFill>
                          <a:srgbClr val="000000"/>
                        </a:solidFill>
                        <a:effectLst/>
                        <a:latin typeface="Calibri"/>
                      </a:endParaRPr>
                    </a:p>
                  </a:txBody>
                  <a:tcPr marL="7620" marR="7620" marT="7620" marB="0" anchor="b"/>
                </a:tc>
                <a:tc>
                  <a:txBody>
                    <a:bodyPr/>
                    <a:lstStyle/>
                    <a:p>
                      <a:pPr algn="l" fontAlgn="b"/>
                      <a:r>
                        <a:rPr lang="en-CA" sz="1100" u="none" strike="noStrike">
                          <a:effectLst/>
                        </a:rPr>
                        <a:t>0-10 Years</a:t>
                      </a:r>
                      <a:endParaRPr lang="en-CA" sz="1100" b="1" i="0" u="none" strike="noStrike">
                        <a:solidFill>
                          <a:srgbClr val="000000"/>
                        </a:solidFill>
                        <a:effectLst/>
                        <a:latin typeface="Calibri"/>
                      </a:endParaRPr>
                    </a:p>
                  </a:txBody>
                  <a:tcPr marL="7620" marR="7620" marT="7620" marB="0" anchor="b"/>
                </a:tc>
                <a:tc>
                  <a:txBody>
                    <a:bodyPr/>
                    <a:lstStyle/>
                    <a:p>
                      <a:pPr algn="l" fontAlgn="b"/>
                      <a:r>
                        <a:rPr lang="en-CA" sz="1100" u="none" strike="noStrike">
                          <a:effectLst/>
                        </a:rPr>
                        <a:t>% of Collection</a:t>
                      </a:r>
                      <a:endParaRPr lang="en-CA" sz="1100" b="1" i="0" u="none" strike="noStrike">
                        <a:solidFill>
                          <a:srgbClr val="000000"/>
                        </a:solidFill>
                        <a:effectLst/>
                        <a:latin typeface="Calibri"/>
                      </a:endParaRPr>
                    </a:p>
                  </a:txBody>
                  <a:tcPr marL="7620" marR="7620" marT="7620" marB="0" anchor="b"/>
                </a:tc>
                <a:tc>
                  <a:txBody>
                    <a:bodyPr/>
                    <a:lstStyle/>
                    <a:p>
                      <a:pPr algn="l" fontAlgn="b"/>
                      <a:r>
                        <a:rPr lang="en-CA" sz="1100" u="none" strike="noStrike" dirty="0">
                          <a:effectLst/>
                        </a:rPr>
                        <a:t>Benchmark</a:t>
                      </a:r>
                      <a:endParaRPr lang="en-CA" sz="1100" b="1" i="0" u="none" strike="noStrike" dirty="0">
                        <a:solidFill>
                          <a:srgbClr val="000000"/>
                        </a:solidFill>
                        <a:effectLst/>
                        <a:latin typeface="Calibri"/>
                      </a:endParaRPr>
                    </a:p>
                  </a:txBody>
                  <a:tcPr marL="7620" marR="7620" marT="7620" marB="0" anchor="b"/>
                </a:tc>
                <a:tc>
                  <a:txBody>
                    <a:bodyPr/>
                    <a:lstStyle/>
                    <a:p>
                      <a:pPr algn="l" fontAlgn="b"/>
                      <a:r>
                        <a:rPr lang="en-CA" sz="1100" u="none" strike="noStrike">
                          <a:effectLst/>
                        </a:rPr>
                        <a:t>11+ Years</a:t>
                      </a:r>
                      <a:endParaRPr lang="en-CA" sz="1100" b="1" i="0" u="none" strike="noStrike">
                        <a:solidFill>
                          <a:srgbClr val="000000"/>
                        </a:solidFill>
                        <a:effectLst/>
                        <a:latin typeface="Calibri"/>
                      </a:endParaRPr>
                    </a:p>
                  </a:txBody>
                  <a:tcPr marL="7620" marR="7620" marT="7620" marB="0" anchor="b"/>
                </a:tc>
                <a:tc>
                  <a:txBody>
                    <a:bodyPr/>
                    <a:lstStyle/>
                    <a:p>
                      <a:pPr algn="l" fontAlgn="b"/>
                      <a:r>
                        <a:rPr lang="en-CA" sz="1100" u="none" strike="noStrike">
                          <a:effectLst/>
                        </a:rPr>
                        <a:t>% of Collection</a:t>
                      </a:r>
                      <a:endParaRPr lang="en-CA" sz="1100" b="1" i="0" u="none" strike="noStrike">
                        <a:solidFill>
                          <a:srgbClr val="000000"/>
                        </a:solidFill>
                        <a:effectLst/>
                        <a:latin typeface="Calibri"/>
                      </a:endParaRPr>
                    </a:p>
                  </a:txBody>
                  <a:tcPr marL="7620" marR="7620" marT="7620" marB="0" anchor="b"/>
                </a:tc>
                <a:tc>
                  <a:txBody>
                    <a:bodyPr/>
                    <a:lstStyle/>
                    <a:p>
                      <a:pPr algn="l" fontAlgn="b"/>
                      <a:r>
                        <a:rPr lang="en-CA" sz="1100" u="none" strike="noStrike">
                          <a:effectLst/>
                        </a:rPr>
                        <a:t>Benchmark</a:t>
                      </a:r>
                      <a:endParaRPr lang="en-CA" sz="1100" b="1" i="0" u="none" strike="noStrike">
                        <a:solidFill>
                          <a:srgbClr val="000000"/>
                        </a:solidFill>
                        <a:effectLst/>
                        <a:latin typeface="Calibri"/>
                      </a:endParaRPr>
                    </a:p>
                  </a:txBody>
                  <a:tcPr marL="7620" marR="7620" marT="7620" marB="0" anchor="b"/>
                </a:tc>
              </a:tr>
              <a:tr h="258216">
                <a:tc>
                  <a:txBody>
                    <a:bodyPr/>
                    <a:lstStyle/>
                    <a:p>
                      <a:pPr algn="ctr" fontAlgn="b"/>
                      <a:r>
                        <a:rPr lang="en-CA" sz="1100" u="none" strike="noStrike">
                          <a:effectLst/>
                        </a:rPr>
                        <a:t>A</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1604</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64.89%</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80%</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868</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35.11%</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20%</a:t>
                      </a:r>
                      <a:endParaRPr lang="en-CA" sz="1100" b="0" i="0" u="none" strike="noStrike">
                        <a:solidFill>
                          <a:srgbClr val="000000"/>
                        </a:solidFill>
                        <a:effectLst/>
                        <a:latin typeface="Calibri"/>
                      </a:endParaRPr>
                    </a:p>
                  </a:txBody>
                  <a:tcPr marL="7620" marR="7620" marT="7620" marB="0" anchor="b"/>
                </a:tc>
              </a:tr>
              <a:tr h="258216">
                <a:tc>
                  <a:txBody>
                    <a:bodyPr/>
                    <a:lstStyle/>
                    <a:p>
                      <a:pPr algn="ctr" fontAlgn="b"/>
                      <a:r>
                        <a:rPr lang="en-CA" sz="1100" u="none" strike="noStrike">
                          <a:effectLst/>
                        </a:rPr>
                        <a:t>B</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1829</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57.55%</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80%</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1349</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42.45%</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20%</a:t>
                      </a:r>
                      <a:endParaRPr lang="en-CA" sz="1100" b="0" i="0" u="none" strike="noStrike">
                        <a:solidFill>
                          <a:srgbClr val="000000"/>
                        </a:solidFill>
                        <a:effectLst/>
                        <a:latin typeface="Calibri"/>
                      </a:endParaRPr>
                    </a:p>
                  </a:txBody>
                  <a:tcPr marL="7620" marR="7620" marT="7620" marB="0" anchor="b"/>
                </a:tc>
              </a:tr>
              <a:tr h="258216">
                <a:tc>
                  <a:txBody>
                    <a:bodyPr/>
                    <a:lstStyle/>
                    <a:p>
                      <a:pPr algn="ctr" fontAlgn="b"/>
                      <a:r>
                        <a:rPr lang="en-CA" sz="1100" u="none" strike="noStrike">
                          <a:effectLst/>
                        </a:rPr>
                        <a:t>C</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1591</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79.83%</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80%</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402</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20.17%</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20%</a:t>
                      </a:r>
                      <a:endParaRPr lang="en-CA" sz="1100" b="0" i="0" u="none" strike="noStrike">
                        <a:solidFill>
                          <a:srgbClr val="000000"/>
                        </a:solidFill>
                        <a:effectLst/>
                        <a:latin typeface="Calibri"/>
                      </a:endParaRPr>
                    </a:p>
                  </a:txBody>
                  <a:tcPr marL="7620" marR="7620" marT="7620" marB="0" anchor="b"/>
                </a:tc>
              </a:tr>
              <a:tr h="258216">
                <a:tc>
                  <a:txBody>
                    <a:bodyPr/>
                    <a:lstStyle/>
                    <a:p>
                      <a:pPr algn="ctr" fontAlgn="b"/>
                      <a:r>
                        <a:rPr lang="en-CA" sz="1100" u="none" strike="noStrike">
                          <a:effectLst/>
                        </a:rPr>
                        <a:t>D</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1371</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81.17%</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80%</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318</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18.83%</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20%</a:t>
                      </a:r>
                      <a:endParaRPr lang="en-CA" sz="1100" b="0" i="0" u="none" strike="noStrike">
                        <a:solidFill>
                          <a:srgbClr val="000000"/>
                        </a:solidFill>
                        <a:effectLst/>
                        <a:latin typeface="Calibri"/>
                      </a:endParaRPr>
                    </a:p>
                  </a:txBody>
                  <a:tcPr marL="7620" marR="7620" marT="7620" marB="0" anchor="b"/>
                </a:tc>
              </a:tr>
              <a:tr h="258216">
                <a:tc>
                  <a:txBody>
                    <a:bodyPr/>
                    <a:lstStyle/>
                    <a:p>
                      <a:pPr algn="ctr" fontAlgn="b"/>
                      <a:r>
                        <a:rPr lang="en-CA" sz="1100" u="none" strike="noStrike">
                          <a:effectLst/>
                        </a:rPr>
                        <a:t>E</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1172</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86.56%</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80%</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182</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13.44%</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20%</a:t>
                      </a:r>
                      <a:endParaRPr lang="en-CA" sz="1100" b="0" i="0" u="none" strike="noStrike">
                        <a:solidFill>
                          <a:srgbClr val="000000"/>
                        </a:solidFill>
                        <a:effectLst/>
                        <a:latin typeface="Calibri"/>
                      </a:endParaRPr>
                    </a:p>
                  </a:txBody>
                  <a:tcPr marL="7620" marR="7620" marT="7620" marB="0" anchor="b"/>
                </a:tc>
              </a:tr>
              <a:tr h="258216">
                <a:tc>
                  <a:txBody>
                    <a:bodyPr/>
                    <a:lstStyle/>
                    <a:p>
                      <a:pPr algn="ctr" fontAlgn="b"/>
                      <a:r>
                        <a:rPr lang="en-CA" sz="1100" u="none" strike="noStrike">
                          <a:effectLst/>
                        </a:rPr>
                        <a:t>F</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1703</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75.99%</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80%</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538</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24.01%</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20%</a:t>
                      </a:r>
                      <a:endParaRPr lang="en-CA" sz="1100" b="0" i="0" u="none" strike="noStrike">
                        <a:solidFill>
                          <a:srgbClr val="000000"/>
                        </a:solidFill>
                        <a:effectLst/>
                        <a:latin typeface="Calibri"/>
                      </a:endParaRPr>
                    </a:p>
                  </a:txBody>
                  <a:tcPr marL="7620" marR="7620" marT="7620" marB="0" anchor="b"/>
                </a:tc>
              </a:tr>
              <a:tr h="258216">
                <a:tc>
                  <a:txBody>
                    <a:bodyPr/>
                    <a:lstStyle/>
                    <a:p>
                      <a:pPr algn="ctr" fontAlgn="b"/>
                      <a:r>
                        <a:rPr lang="en-CA" sz="1100" u="none" strike="noStrike">
                          <a:effectLst/>
                        </a:rPr>
                        <a:t>G</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1675</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84.60%</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dirty="0">
                          <a:effectLst/>
                        </a:rPr>
                        <a:t>80%</a:t>
                      </a:r>
                      <a:endParaRPr lang="en-CA" sz="1100" b="0" i="0" u="none" strike="noStrike" dirty="0">
                        <a:solidFill>
                          <a:srgbClr val="000000"/>
                        </a:solidFill>
                        <a:effectLst/>
                        <a:latin typeface="Calibri"/>
                      </a:endParaRPr>
                    </a:p>
                  </a:txBody>
                  <a:tcPr marL="7620" marR="7620" marT="7620" marB="0" anchor="b"/>
                </a:tc>
                <a:tc>
                  <a:txBody>
                    <a:bodyPr/>
                    <a:lstStyle/>
                    <a:p>
                      <a:pPr algn="r" fontAlgn="b"/>
                      <a:r>
                        <a:rPr lang="en-CA" sz="1100" u="none" strike="noStrike">
                          <a:effectLst/>
                        </a:rPr>
                        <a:t>305</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15.40%</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20%</a:t>
                      </a:r>
                      <a:endParaRPr lang="en-CA" sz="1100" b="0" i="0" u="none" strike="noStrike">
                        <a:solidFill>
                          <a:srgbClr val="000000"/>
                        </a:solidFill>
                        <a:effectLst/>
                        <a:latin typeface="Calibri"/>
                      </a:endParaRPr>
                    </a:p>
                  </a:txBody>
                  <a:tcPr marL="7620" marR="7620" marT="7620" marB="0" anchor="b"/>
                </a:tc>
              </a:tr>
              <a:tr h="258216">
                <a:tc>
                  <a:txBody>
                    <a:bodyPr/>
                    <a:lstStyle/>
                    <a:p>
                      <a:pPr algn="ctr" fontAlgn="b"/>
                      <a:r>
                        <a:rPr lang="en-CA" sz="1100" u="none" strike="noStrike">
                          <a:effectLst/>
                        </a:rPr>
                        <a:t>H</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2759</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91.81%</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75%</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246</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8.19%</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25%</a:t>
                      </a:r>
                      <a:endParaRPr lang="en-CA" sz="1100" b="0" i="0" u="none" strike="noStrike">
                        <a:solidFill>
                          <a:srgbClr val="000000"/>
                        </a:solidFill>
                        <a:effectLst/>
                        <a:latin typeface="Calibri"/>
                      </a:endParaRPr>
                    </a:p>
                  </a:txBody>
                  <a:tcPr marL="7620" marR="7620" marT="7620" marB="0" anchor="b"/>
                </a:tc>
              </a:tr>
              <a:tr h="258216">
                <a:tc>
                  <a:txBody>
                    <a:bodyPr/>
                    <a:lstStyle/>
                    <a:p>
                      <a:pPr algn="ctr" fontAlgn="b"/>
                      <a:r>
                        <a:rPr lang="en-CA" sz="1100" u="none" strike="noStrike">
                          <a:effectLst/>
                        </a:rPr>
                        <a:t>I</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3199</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81.90%</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75%</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707</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18.10%</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25%</a:t>
                      </a:r>
                      <a:endParaRPr lang="en-CA" sz="1100" b="0" i="0" u="none" strike="noStrike">
                        <a:solidFill>
                          <a:srgbClr val="000000"/>
                        </a:solidFill>
                        <a:effectLst/>
                        <a:latin typeface="Calibri"/>
                      </a:endParaRPr>
                    </a:p>
                  </a:txBody>
                  <a:tcPr marL="7620" marR="7620" marT="7620" marB="0" anchor="b"/>
                </a:tc>
              </a:tr>
              <a:tr h="258216">
                <a:tc>
                  <a:txBody>
                    <a:bodyPr/>
                    <a:lstStyle/>
                    <a:p>
                      <a:pPr algn="ctr" fontAlgn="b"/>
                      <a:r>
                        <a:rPr lang="en-CA" sz="1100" u="none" strike="noStrike">
                          <a:effectLst/>
                        </a:rPr>
                        <a:t>J</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3934</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80.93%</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75%</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927</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19.07%</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25%</a:t>
                      </a:r>
                      <a:endParaRPr lang="en-CA" sz="1100" b="0" i="0" u="none" strike="noStrike">
                        <a:solidFill>
                          <a:srgbClr val="000000"/>
                        </a:solidFill>
                        <a:effectLst/>
                        <a:latin typeface="Calibri"/>
                      </a:endParaRPr>
                    </a:p>
                  </a:txBody>
                  <a:tcPr marL="7620" marR="7620" marT="7620" marB="0" anchor="b"/>
                </a:tc>
              </a:tr>
              <a:tr h="258216">
                <a:tc>
                  <a:txBody>
                    <a:bodyPr/>
                    <a:lstStyle/>
                    <a:p>
                      <a:pPr algn="ctr" fontAlgn="b"/>
                      <a:r>
                        <a:rPr lang="en-CA" sz="1100" u="none" strike="noStrike">
                          <a:effectLst/>
                        </a:rPr>
                        <a:t>K</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3589</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68.73%</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75%</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1633</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31.27%</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25%</a:t>
                      </a:r>
                      <a:endParaRPr lang="en-CA" sz="1100" b="0" i="0" u="none" strike="noStrike">
                        <a:solidFill>
                          <a:srgbClr val="000000"/>
                        </a:solidFill>
                        <a:effectLst/>
                        <a:latin typeface="Calibri"/>
                      </a:endParaRPr>
                    </a:p>
                  </a:txBody>
                  <a:tcPr marL="7620" marR="7620" marT="7620" marB="0" anchor="b"/>
                </a:tc>
              </a:tr>
              <a:tr h="258216">
                <a:tc>
                  <a:txBody>
                    <a:bodyPr/>
                    <a:lstStyle/>
                    <a:p>
                      <a:pPr algn="ctr" fontAlgn="b"/>
                      <a:r>
                        <a:rPr lang="en-CA" sz="1100" u="none" strike="noStrike">
                          <a:effectLst/>
                        </a:rPr>
                        <a:t>L</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4680</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87.35%</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75%</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678</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12.65%</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25%</a:t>
                      </a:r>
                      <a:endParaRPr lang="en-CA" sz="1100" b="0" i="0" u="none" strike="noStrike">
                        <a:solidFill>
                          <a:srgbClr val="000000"/>
                        </a:solidFill>
                        <a:effectLst/>
                        <a:latin typeface="Calibri"/>
                      </a:endParaRPr>
                    </a:p>
                  </a:txBody>
                  <a:tcPr marL="7620" marR="7620" marT="7620" marB="0" anchor="b"/>
                </a:tc>
              </a:tr>
              <a:tr h="258216">
                <a:tc>
                  <a:txBody>
                    <a:bodyPr/>
                    <a:lstStyle/>
                    <a:p>
                      <a:pPr algn="ctr" fontAlgn="b"/>
                      <a:r>
                        <a:rPr lang="en-CA" sz="1100" u="none" strike="noStrike">
                          <a:effectLst/>
                        </a:rPr>
                        <a:t>M</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1941</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87.08%</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75%</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288</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12.92%</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25%</a:t>
                      </a:r>
                      <a:endParaRPr lang="en-CA" sz="1100" b="0" i="0" u="none" strike="noStrike">
                        <a:solidFill>
                          <a:srgbClr val="000000"/>
                        </a:solidFill>
                        <a:effectLst/>
                        <a:latin typeface="Calibri"/>
                      </a:endParaRPr>
                    </a:p>
                  </a:txBody>
                  <a:tcPr marL="7620" marR="7620" marT="7620" marB="0" anchor="b"/>
                </a:tc>
              </a:tr>
              <a:tr h="258216">
                <a:tc>
                  <a:txBody>
                    <a:bodyPr/>
                    <a:lstStyle/>
                    <a:p>
                      <a:pPr algn="ctr" fontAlgn="b"/>
                      <a:r>
                        <a:rPr lang="en-CA" sz="1100" u="none" strike="noStrike">
                          <a:effectLst/>
                        </a:rPr>
                        <a:t>N</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2656</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74.15%</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75%</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926</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25.85%</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25%</a:t>
                      </a:r>
                      <a:endParaRPr lang="en-CA" sz="1100" b="0" i="0" u="none" strike="noStrike">
                        <a:solidFill>
                          <a:srgbClr val="000000"/>
                        </a:solidFill>
                        <a:effectLst/>
                        <a:latin typeface="Calibri"/>
                      </a:endParaRPr>
                    </a:p>
                  </a:txBody>
                  <a:tcPr marL="7620" marR="7620" marT="7620" marB="0" anchor="b"/>
                </a:tc>
              </a:tr>
              <a:tr h="258216">
                <a:tc>
                  <a:txBody>
                    <a:bodyPr/>
                    <a:lstStyle/>
                    <a:p>
                      <a:pPr algn="ctr" fontAlgn="b"/>
                      <a:r>
                        <a:rPr lang="en-CA" sz="1100" u="none" strike="noStrike">
                          <a:effectLst/>
                        </a:rPr>
                        <a:t>O</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3298</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68.11%</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75%</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1544</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31.89%</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25%</a:t>
                      </a:r>
                      <a:endParaRPr lang="en-CA" sz="1100" b="0" i="0" u="none" strike="noStrike">
                        <a:solidFill>
                          <a:srgbClr val="000000"/>
                        </a:solidFill>
                        <a:effectLst/>
                        <a:latin typeface="Calibri"/>
                      </a:endParaRPr>
                    </a:p>
                  </a:txBody>
                  <a:tcPr marL="7620" marR="7620" marT="7620" marB="0" anchor="b"/>
                </a:tc>
              </a:tr>
              <a:tr h="258216">
                <a:tc>
                  <a:txBody>
                    <a:bodyPr/>
                    <a:lstStyle/>
                    <a:p>
                      <a:pPr algn="ctr" fontAlgn="b"/>
                      <a:r>
                        <a:rPr lang="en-CA" sz="1100" u="none" strike="noStrike">
                          <a:effectLst/>
                        </a:rPr>
                        <a:t>P</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3258</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84.38%</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75%</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603</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15.62%</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25%</a:t>
                      </a:r>
                      <a:endParaRPr lang="en-CA" sz="1100" b="0" i="0" u="none" strike="noStrike">
                        <a:solidFill>
                          <a:srgbClr val="000000"/>
                        </a:solidFill>
                        <a:effectLst/>
                        <a:latin typeface="Calibri"/>
                      </a:endParaRPr>
                    </a:p>
                  </a:txBody>
                  <a:tcPr marL="7620" marR="7620" marT="7620" marB="0" anchor="b"/>
                </a:tc>
              </a:tr>
              <a:tr h="258216">
                <a:tc>
                  <a:txBody>
                    <a:bodyPr/>
                    <a:lstStyle/>
                    <a:p>
                      <a:pPr algn="ctr" fontAlgn="b"/>
                      <a:r>
                        <a:rPr lang="en-CA" sz="1100" u="none" strike="noStrike">
                          <a:effectLst/>
                        </a:rPr>
                        <a:t>Q</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5508</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82.17%</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70%</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1195</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17.83%</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30%</a:t>
                      </a:r>
                      <a:endParaRPr lang="en-CA" sz="1100" b="0" i="0" u="none" strike="noStrike">
                        <a:solidFill>
                          <a:srgbClr val="000000"/>
                        </a:solidFill>
                        <a:effectLst/>
                        <a:latin typeface="Calibri"/>
                      </a:endParaRPr>
                    </a:p>
                  </a:txBody>
                  <a:tcPr marL="7620" marR="7620" marT="7620" marB="0" anchor="b"/>
                </a:tc>
              </a:tr>
              <a:tr h="258216">
                <a:tc>
                  <a:txBody>
                    <a:bodyPr/>
                    <a:lstStyle/>
                    <a:p>
                      <a:pPr algn="ctr" fontAlgn="b"/>
                      <a:r>
                        <a:rPr lang="en-CA" sz="1100" u="none" strike="noStrike">
                          <a:effectLst/>
                        </a:rPr>
                        <a:t>R</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4061</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72.47%</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70%</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1543</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27.53%</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30%</a:t>
                      </a:r>
                      <a:endParaRPr lang="en-CA" sz="1100" b="0" i="0" u="none" strike="noStrike">
                        <a:solidFill>
                          <a:srgbClr val="000000"/>
                        </a:solidFill>
                        <a:effectLst/>
                        <a:latin typeface="Calibri"/>
                      </a:endParaRPr>
                    </a:p>
                  </a:txBody>
                  <a:tcPr marL="7620" marR="7620" marT="7620" marB="0" anchor="b"/>
                </a:tc>
              </a:tr>
              <a:tr h="258216">
                <a:tc>
                  <a:txBody>
                    <a:bodyPr/>
                    <a:lstStyle/>
                    <a:p>
                      <a:pPr algn="ctr" fontAlgn="b"/>
                      <a:r>
                        <a:rPr lang="en-CA" sz="1100" u="none" strike="noStrike">
                          <a:effectLst/>
                        </a:rPr>
                        <a:t>S</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4096</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81.99%</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70%</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900</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18.01%</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30%</a:t>
                      </a:r>
                      <a:endParaRPr lang="en-CA" sz="1100" b="0" i="0" u="none" strike="noStrike">
                        <a:solidFill>
                          <a:srgbClr val="000000"/>
                        </a:solidFill>
                        <a:effectLst/>
                        <a:latin typeface="Calibri"/>
                      </a:endParaRPr>
                    </a:p>
                  </a:txBody>
                  <a:tcPr marL="7620" marR="7620" marT="7620" marB="0" anchor="b"/>
                </a:tc>
              </a:tr>
              <a:tr h="258216">
                <a:tc>
                  <a:txBody>
                    <a:bodyPr/>
                    <a:lstStyle/>
                    <a:p>
                      <a:pPr algn="ctr" fontAlgn="b"/>
                      <a:r>
                        <a:rPr lang="en-CA" sz="1100" u="none" strike="noStrike">
                          <a:effectLst/>
                        </a:rPr>
                        <a:t>T</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14177</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53.87%</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65%</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12138</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a:effectLst/>
                        </a:rPr>
                        <a:t>46.13%</a:t>
                      </a:r>
                      <a:endParaRPr lang="en-CA" sz="1100" b="0" i="0" u="none" strike="noStrike">
                        <a:solidFill>
                          <a:srgbClr val="000000"/>
                        </a:solidFill>
                        <a:effectLst/>
                        <a:latin typeface="Calibri"/>
                      </a:endParaRPr>
                    </a:p>
                  </a:txBody>
                  <a:tcPr marL="7620" marR="7620" marT="7620" marB="0" anchor="b"/>
                </a:tc>
                <a:tc>
                  <a:txBody>
                    <a:bodyPr/>
                    <a:lstStyle/>
                    <a:p>
                      <a:pPr algn="r" fontAlgn="b"/>
                      <a:r>
                        <a:rPr lang="en-CA" sz="1100" u="none" strike="noStrike" dirty="0">
                          <a:effectLst/>
                        </a:rPr>
                        <a:t>35%</a:t>
                      </a:r>
                      <a:endParaRPr lang="en-CA" sz="1100" b="0" i="0" u="none" strike="noStrike" dirty="0">
                        <a:solidFill>
                          <a:srgbClr val="000000"/>
                        </a:solidFill>
                        <a:effectLst/>
                        <a:latin typeface="Calibri"/>
                      </a:endParaRPr>
                    </a:p>
                  </a:txBody>
                  <a:tcPr marL="7620" marR="7620" marT="7620" marB="0" anchor="b"/>
                </a:tc>
              </a:tr>
            </a:tbl>
          </a:graphicData>
        </a:graphic>
      </p:graphicFrame>
    </p:spTree>
    <p:extLst>
      <p:ext uri="{BB962C8B-B14F-4D97-AF65-F5344CB8AC3E}">
        <p14:creationId xmlns:p14="http://schemas.microsoft.com/office/powerpoint/2010/main" val="17990071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1060040"/>
            <a:ext cx="8682008" cy="4578760"/>
          </a:xfrm>
        </p:spPr>
      </p:pic>
    </p:spTree>
    <p:extLst>
      <p:ext uri="{BB962C8B-B14F-4D97-AF65-F5344CB8AC3E}">
        <p14:creationId xmlns:p14="http://schemas.microsoft.com/office/powerpoint/2010/main" val="30456352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Relationship </a:t>
            </a:r>
            <a:r>
              <a:rPr lang="en-CA" dirty="0"/>
              <a:t>B</a:t>
            </a:r>
            <a:r>
              <a:rPr lang="en-CA" dirty="0" smtClean="0"/>
              <a:t>etween Percentages of Budget Allocation and Circulation  </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2487797"/>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679190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Patron/Staff Concerns</a:t>
            </a:r>
            <a:endParaRPr lang="en-CA" dirty="0"/>
          </a:p>
        </p:txBody>
      </p:sp>
      <p:sp>
        <p:nvSpPr>
          <p:cNvPr id="3" name="Content Placeholder 2"/>
          <p:cNvSpPr>
            <a:spLocks noGrp="1"/>
          </p:cNvSpPr>
          <p:nvPr>
            <p:ph idx="1"/>
          </p:nvPr>
        </p:nvSpPr>
        <p:spPr/>
        <p:txBody>
          <a:bodyPr/>
          <a:lstStyle/>
          <a:p>
            <a:pPr marL="0" indent="0" algn="ctr">
              <a:buNone/>
            </a:pPr>
            <a:r>
              <a:rPr lang="en-US" i="1" dirty="0"/>
              <a:t>It will lead to an imbalanced collection</a:t>
            </a:r>
            <a:endParaRPr lang="en-CA" i="1" dirty="0"/>
          </a:p>
          <a:p>
            <a:pPr marL="0" indent="0">
              <a:buNone/>
            </a:pPr>
            <a:endParaRPr lang="en-US" dirty="0"/>
          </a:p>
          <a:p>
            <a:pPr marL="0" indent="0" algn="ctr">
              <a:buNone/>
            </a:pPr>
            <a:r>
              <a:rPr lang="en-US" dirty="0"/>
              <a:t>Users of popular parts of the collection have to put more books on hold and find fewer titles on the shelf than users of less popular parts of the collection.</a:t>
            </a:r>
          </a:p>
          <a:p>
            <a:pPr marL="0" indent="0">
              <a:buNone/>
            </a:pPr>
            <a:endParaRPr lang="en-CA" dirty="0"/>
          </a:p>
        </p:txBody>
      </p:sp>
    </p:spTree>
    <p:extLst>
      <p:ext uri="{BB962C8B-B14F-4D97-AF65-F5344CB8AC3E}">
        <p14:creationId xmlns:p14="http://schemas.microsoft.com/office/powerpoint/2010/main" val="1419281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pPr marL="0" indent="0" algn="ctr">
              <a:buNone/>
            </a:pPr>
            <a:r>
              <a:rPr lang="en-US" i="1" dirty="0" smtClean="0"/>
              <a:t>I’m worried that the classics will be eliminated</a:t>
            </a:r>
          </a:p>
          <a:p>
            <a:pPr marL="0" indent="0" algn="ctr">
              <a:buNone/>
            </a:pPr>
            <a:endParaRPr lang="en-US" dirty="0"/>
          </a:p>
          <a:p>
            <a:pPr marL="0" indent="0" algn="ctr">
              <a:buNone/>
            </a:pPr>
            <a:r>
              <a:rPr lang="en-US" dirty="0" smtClean="0"/>
              <a:t>Usually classics circulate well; but if you feel you should keep a few titles so that they’re always available, there’s plenty of room!</a:t>
            </a:r>
            <a:endParaRPr lang="en-CA" dirty="0"/>
          </a:p>
        </p:txBody>
      </p:sp>
    </p:spTree>
    <p:extLst>
      <p:ext uri="{BB962C8B-B14F-4D97-AF65-F5344CB8AC3E}">
        <p14:creationId xmlns:p14="http://schemas.microsoft.com/office/powerpoint/2010/main" val="3757962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a:t>
            </a:r>
            <a:endParaRPr lang="en-CA" dirty="0"/>
          </a:p>
        </p:txBody>
      </p:sp>
      <p:sp>
        <p:nvSpPr>
          <p:cNvPr id="3" name="Content Placeholder 2"/>
          <p:cNvSpPr>
            <a:spLocks noGrp="1"/>
          </p:cNvSpPr>
          <p:nvPr>
            <p:ph idx="1"/>
          </p:nvPr>
        </p:nvSpPr>
        <p:spPr>
          <a:xfrm>
            <a:off x="457200" y="1219200"/>
            <a:ext cx="8229600" cy="4906963"/>
          </a:xfrm>
        </p:spPr>
        <p:txBody>
          <a:bodyPr>
            <a:noAutofit/>
          </a:bodyPr>
          <a:lstStyle/>
          <a:p>
            <a:pPr marL="0" indent="0">
              <a:buNone/>
            </a:pPr>
            <a:r>
              <a:rPr lang="en-US" sz="1700" dirty="0" err="1"/>
              <a:t>Ellenberg</a:t>
            </a:r>
            <a:r>
              <a:rPr lang="en-US" sz="1700" dirty="0"/>
              <a:t>, J. (2014) </a:t>
            </a:r>
            <a:r>
              <a:rPr lang="en-US" sz="1700" i="1" dirty="0"/>
              <a:t>How Not To Be Wrong: The power of mathematical thinking. </a:t>
            </a:r>
            <a:r>
              <a:rPr lang="en-US" sz="1700" dirty="0"/>
              <a:t>New York: Penguin </a:t>
            </a:r>
            <a:r>
              <a:rPr lang="en-US" sz="1700" dirty="0" smtClean="0"/>
              <a:t>Press.</a:t>
            </a:r>
            <a:endParaRPr lang="en-US" sz="1700" dirty="0"/>
          </a:p>
          <a:p>
            <a:pPr marL="0" indent="0">
              <a:buNone/>
            </a:pPr>
            <a:endParaRPr lang="en-US" sz="1700" dirty="0" smtClean="0"/>
          </a:p>
          <a:p>
            <a:pPr marL="0" indent="0">
              <a:buNone/>
            </a:pPr>
            <a:r>
              <a:rPr lang="en-US" sz="1700" dirty="0" smtClean="0"/>
              <a:t>Greiner</a:t>
            </a:r>
            <a:r>
              <a:rPr lang="en-US" sz="1700" dirty="0"/>
              <a:t>, T. “Collection Development and Shelf Space: A Proposal for Nonfiction Collections,” </a:t>
            </a:r>
            <a:r>
              <a:rPr lang="en-US" sz="1700" i="1" dirty="0"/>
              <a:t>Public Libraries</a:t>
            </a:r>
            <a:r>
              <a:rPr lang="en-US" sz="1700" dirty="0"/>
              <a:t>, 44(6), 347-50.</a:t>
            </a:r>
            <a:endParaRPr lang="en-CA" sz="1700" dirty="0"/>
          </a:p>
          <a:p>
            <a:pPr marL="0" indent="0">
              <a:buNone/>
            </a:pPr>
            <a:r>
              <a:rPr lang="en-US" sz="1700" dirty="0"/>
              <a:t> </a:t>
            </a:r>
            <a:endParaRPr lang="en-CA" sz="1700" dirty="0"/>
          </a:p>
          <a:p>
            <a:pPr marL="0" indent="0">
              <a:buNone/>
            </a:pPr>
            <a:r>
              <a:rPr lang="en-US" sz="1700" dirty="0"/>
              <a:t>Greiner, T. and Cooper, B. (2007) </a:t>
            </a:r>
            <a:r>
              <a:rPr lang="en-US" sz="1700" i="1" dirty="0"/>
              <a:t>Analyzing Library Collection Use With Excel</a:t>
            </a:r>
            <a:r>
              <a:rPr lang="en-US" sz="1700" dirty="0"/>
              <a:t>. Chicago: American Library Association.</a:t>
            </a:r>
            <a:endParaRPr lang="en-CA" sz="1700" dirty="0"/>
          </a:p>
          <a:p>
            <a:pPr marL="0" indent="0">
              <a:buNone/>
            </a:pPr>
            <a:r>
              <a:rPr lang="en-US" sz="1700" dirty="0"/>
              <a:t> </a:t>
            </a:r>
            <a:endParaRPr lang="en-CA" sz="1700" dirty="0"/>
          </a:p>
          <a:p>
            <a:pPr marL="0" indent="0">
              <a:buNone/>
            </a:pPr>
            <a:r>
              <a:rPr lang="en-US" sz="1700" dirty="0" err="1"/>
              <a:t>Hibner</a:t>
            </a:r>
            <a:r>
              <a:rPr lang="en-US" sz="1700" dirty="0"/>
              <a:t>, H. and Kelly, M. (2013) </a:t>
            </a:r>
            <a:r>
              <a:rPr lang="en-US" sz="1700" i="1" dirty="0"/>
              <a:t>Making a Collection Count: A Holistic Approach to Library Collection Management</a:t>
            </a:r>
            <a:r>
              <a:rPr lang="en-US" sz="1700" dirty="0"/>
              <a:t>. 2</a:t>
            </a:r>
            <a:r>
              <a:rPr lang="en-US" sz="1700" baseline="30000" dirty="0"/>
              <a:t>nd</a:t>
            </a:r>
            <a:r>
              <a:rPr lang="en-US" sz="1700" dirty="0"/>
              <a:t> Edition. Oxford, UK: </a:t>
            </a:r>
            <a:r>
              <a:rPr lang="en-US" sz="1700" dirty="0" err="1"/>
              <a:t>Chandos</a:t>
            </a:r>
            <a:r>
              <a:rPr lang="en-US" sz="1700" dirty="0"/>
              <a:t> Publishing.</a:t>
            </a:r>
            <a:endParaRPr lang="en-CA" sz="1700" dirty="0"/>
          </a:p>
          <a:p>
            <a:pPr marL="0" indent="0">
              <a:buNone/>
            </a:pPr>
            <a:r>
              <a:rPr lang="en-US" sz="1700" dirty="0"/>
              <a:t> </a:t>
            </a:r>
            <a:endParaRPr lang="en-CA" sz="1700" dirty="0"/>
          </a:p>
          <a:p>
            <a:pPr marL="0" indent="0">
              <a:buNone/>
            </a:pPr>
            <a:r>
              <a:rPr lang="en-US" sz="1700" dirty="0"/>
              <a:t>Johnson, P. (2014) </a:t>
            </a:r>
            <a:r>
              <a:rPr lang="en-US" sz="1700" i="1" dirty="0"/>
              <a:t>Fundamentals of Collection Development and Management</a:t>
            </a:r>
            <a:r>
              <a:rPr lang="en-US" sz="1700" dirty="0"/>
              <a:t>. 3</a:t>
            </a:r>
            <a:r>
              <a:rPr lang="en-US" sz="1700" baseline="30000" dirty="0"/>
              <a:t>rd</a:t>
            </a:r>
            <a:r>
              <a:rPr lang="en-US" sz="1700" dirty="0"/>
              <a:t> Edition. Chicago: American Library Association</a:t>
            </a:r>
            <a:r>
              <a:rPr lang="en-US" sz="1700" dirty="0" smtClean="0"/>
              <a:t>.</a:t>
            </a:r>
          </a:p>
          <a:p>
            <a:pPr marL="0" indent="0">
              <a:buNone/>
            </a:pPr>
            <a:endParaRPr lang="en-US" sz="1700" dirty="0"/>
          </a:p>
          <a:p>
            <a:pPr marL="0" indent="0">
              <a:buNone/>
            </a:pPr>
            <a:r>
              <a:rPr lang="en-US" sz="1700" dirty="0" err="1" smtClean="0"/>
              <a:t>Wheelan</a:t>
            </a:r>
            <a:r>
              <a:rPr lang="en-US" sz="1700" dirty="0" smtClean="0"/>
              <a:t>, C. (2013) </a:t>
            </a:r>
            <a:r>
              <a:rPr lang="en-US" sz="1700" i="1" dirty="0" smtClean="0"/>
              <a:t>Naked Statistics: Stripping the dread from the data</a:t>
            </a:r>
            <a:r>
              <a:rPr lang="en-US" sz="1700" dirty="0" smtClean="0"/>
              <a:t>. New York: W. W. Norton.</a:t>
            </a:r>
            <a:endParaRPr lang="en-CA" sz="1700" dirty="0"/>
          </a:p>
        </p:txBody>
      </p:sp>
    </p:spTree>
    <p:extLst>
      <p:ext uri="{BB962C8B-B14F-4D97-AF65-F5344CB8AC3E}">
        <p14:creationId xmlns:p14="http://schemas.microsoft.com/office/powerpoint/2010/main" val="40900219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CA" dirty="0"/>
          </a:p>
        </p:txBody>
      </p:sp>
      <p:sp>
        <p:nvSpPr>
          <p:cNvPr id="3" name="Content Placeholder 2"/>
          <p:cNvSpPr>
            <a:spLocks noGrp="1"/>
          </p:cNvSpPr>
          <p:nvPr>
            <p:ph idx="1"/>
          </p:nvPr>
        </p:nvSpPr>
        <p:spPr>
          <a:xfrm>
            <a:off x="457200" y="1600200"/>
            <a:ext cx="8229600" cy="3800277"/>
          </a:xfrm>
        </p:spPr>
        <p:txBody>
          <a:bodyPr>
            <a:normAutofit lnSpcReduction="10000"/>
          </a:bodyPr>
          <a:lstStyle/>
          <a:p>
            <a:pPr marL="0" indent="0" algn="ctr">
              <a:buNone/>
            </a:pPr>
            <a:r>
              <a:rPr lang="en-US" dirty="0" smtClean="0"/>
              <a:t>Barbara </a:t>
            </a:r>
            <a:r>
              <a:rPr lang="en-US" dirty="0" err="1" smtClean="0"/>
              <a:t>Bourrier-Lacroix</a:t>
            </a:r>
            <a:endParaRPr lang="en-US" dirty="0" smtClean="0"/>
          </a:p>
          <a:p>
            <a:pPr marL="0" indent="0" algn="ctr">
              <a:buNone/>
            </a:pPr>
            <a:r>
              <a:rPr lang="en-US" dirty="0" smtClean="0">
                <a:hlinkClick r:id="rId2"/>
              </a:rPr>
              <a:t>bbourrier-lacroix@winnipeg.ca</a:t>
            </a:r>
            <a:endParaRPr lang="en-US" dirty="0" smtClean="0"/>
          </a:p>
          <a:p>
            <a:pPr marL="0" indent="0" algn="ctr">
              <a:buNone/>
            </a:pPr>
            <a:endParaRPr lang="en-US" dirty="0"/>
          </a:p>
          <a:p>
            <a:pPr marL="0" indent="0" algn="ctr">
              <a:buNone/>
            </a:pPr>
            <a:r>
              <a:rPr lang="en-US" dirty="0" smtClean="0"/>
              <a:t>Phil Bravo</a:t>
            </a:r>
          </a:p>
          <a:p>
            <a:pPr marL="0" indent="0" algn="ctr">
              <a:buNone/>
            </a:pPr>
            <a:r>
              <a:rPr lang="en-US" dirty="0" smtClean="0">
                <a:hlinkClick r:id="rId3"/>
              </a:rPr>
              <a:t>pbravo@winnipeg.ca</a:t>
            </a:r>
            <a:endParaRPr lang="en-US" dirty="0" smtClean="0"/>
          </a:p>
          <a:p>
            <a:pPr marL="0" indent="0" algn="ctr">
              <a:buNone/>
            </a:pPr>
            <a:endParaRPr lang="en-US" dirty="0"/>
          </a:p>
          <a:p>
            <a:pPr marL="0" indent="0" algn="ctr">
              <a:buNone/>
            </a:pPr>
            <a:r>
              <a:rPr lang="en-US" dirty="0" smtClean="0"/>
              <a:t>wpl.winnipeg.ca/library</a:t>
            </a:r>
          </a:p>
          <a:p>
            <a:pPr marL="0" indent="0" algn="ctr">
              <a:buNone/>
            </a:pPr>
            <a:endParaRPr lang="en-CA" dirty="0"/>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5966015"/>
            <a:ext cx="1579563"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descr="C:\Users\bbourrie\AppData\Local\Microsoft\Windows\Temporary Internet Files\Content.IE5\WUY4LOG2\citycolorlogo.tif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 y="5400477"/>
            <a:ext cx="1981200" cy="1266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0138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Official(</a:t>
            </a:r>
            <a:r>
              <a:rPr lang="en-US" dirty="0" err="1" smtClean="0"/>
              <a:t>ish</a:t>
            </a:r>
            <a:r>
              <a:rPr lang="en-US" dirty="0" smtClean="0"/>
              <a:t>) Agenda</a:t>
            </a:r>
            <a:endParaRPr lang="en-CA" dirty="0"/>
          </a:p>
        </p:txBody>
      </p:sp>
      <p:sp>
        <p:nvSpPr>
          <p:cNvPr id="3" name="Content Placeholder 2"/>
          <p:cNvSpPr>
            <a:spLocks noGrp="1"/>
          </p:cNvSpPr>
          <p:nvPr>
            <p:ph idx="1"/>
          </p:nvPr>
        </p:nvSpPr>
        <p:spPr/>
        <p:txBody>
          <a:bodyPr>
            <a:normAutofit fontScale="92500" lnSpcReduction="20000"/>
          </a:bodyPr>
          <a:lstStyle/>
          <a:p>
            <a:pPr marL="0" indent="0">
              <a:buNone/>
            </a:pPr>
            <a:r>
              <a:rPr lang="en-CA" dirty="0" smtClean="0"/>
              <a:t>Data:</a:t>
            </a:r>
            <a:endParaRPr lang="en-CA" dirty="0"/>
          </a:p>
          <a:p>
            <a:pPr marL="457200" lvl="1" indent="0">
              <a:buNone/>
            </a:pPr>
            <a:r>
              <a:rPr lang="en-CA" dirty="0"/>
              <a:t>Collection </a:t>
            </a:r>
            <a:r>
              <a:rPr lang="en-CA" dirty="0" smtClean="0"/>
              <a:t>Analysis</a:t>
            </a:r>
          </a:p>
          <a:p>
            <a:pPr marL="457200" lvl="1" indent="0">
              <a:buNone/>
            </a:pPr>
            <a:r>
              <a:rPr lang="en-CA" dirty="0" smtClean="0"/>
              <a:t>Turnover and Relative Use</a:t>
            </a:r>
          </a:p>
          <a:p>
            <a:pPr marL="457200" lvl="1" indent="0">
              <a:buNone/>
            </a:pPr>
            <a:r>
              <a:rPr lang="en-CA" dirty="0" smtClean="0"/>
              <a:t>“Goldilocks Challenge”</a:t>
            </a:r>
            <a:endParaRPr lang="en-CA" dirty="0"/>
          </a:p>
          <a:p>
            <a:pPr marL="0" indent="0">
              <a:buNone/>
            </a:pPr>
            <a:r>
              <a:rPr lang="en-CA" dirty="0" smtClean="0"/>
              <a:t>Next Steps:</a:t>
            </a:r>
          </a:p>
          <a:p>
            <a:pPr marL="457200" lvl="1" indent="0">
              <a:buNone/>
            </a:pPr>
            <a:r>
              <a:rPr lang="en-CA" dirty="0" smtClean="0"/>
              <a:t>Shelving Allocations &amp; Weeding</a:t>
            </a:r>
            <a:endParaRPr lang="en-CA" dirty="0" smtClean="0"/>
          </a:p>
          <a:p>
            <a:pPr marL="57150" indent="0">
              <a:buNone/>
            </a:pPr>
            <a:r>
              <a:rPr lang="en-CA" dirty="0" smtClean="0"/>
              <a:t>More Data:</a:t>
            </a:r>
          </a:p>
          <a:p>
            <a:pPr marL="457200" lvl="1" indent="0">
              <a:buNone/>
            </a:pPr>
            <a:r>
              <a:rPr lang="en-CA" dirty="0" smtClean="0"/>
              <a:t>Age of Collection</a:t>
            </a:r>
          </a:p>
          <a:p>
            <a:pPr marL="457200" lvl="1" indent="0">
              <a:buNone/>
            </a:pPr>
            <a:r>
              <a:rPr lang="en-CA" dirty="0" smtClean="0"/>
              <a:t>Budget Allocations</a:t>
            </a:r>
          </a:p>
          <a:p>
            <a:pPr marL="0" indent="0">
              <a:buNone/>
            </a:pPr>
            <a:r>
              <a:rPr lang="en-US" dirty="0" smtClean="0"/>
              <a:t>Questions and Quiz </a:t>
            </a:r>
            <a:r>
              <a:rPr lang="en-US" dirty="0" smtClean="0">
                <a:sym typeface="Wingdings" panose="05000000000000000000" pitchFamily="2" charset="2"/>
              </a:rPr>
              <a:t></a:t>
            </a:r>
            <a:endParaRPr lang="en-CA" dirty="0"/>
          </a:p>
          <a:p>
            <a:endParaRPr lang="en-CA" dirty="0"/>
          </a:p>
        </p:txBody>
      </p:sp>
    </p:spTree>
    <p:extLst>
      <p:ext uri="{BB962C8B-B14F-4D97-AF65-F5344CB8AC3E}">
        <p14:creationId xmlns:p14="http://schemas.microsoft.com/office/powerpoint/2010/main" val="29356883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Winnipeg Public Library</a:t>
            </a:r>
            <a:endParaRPr lang="en-CA" dirty="0"/>
          </a:p>
        </p:txBody>
      </p:sp>
      <p:sp>
        <p:nvSpPr>
          <p:cNvPr id="3" name="Content Placeholder 2"/>
          <p:cNvSpPr>
            <a:spLocks noGrp="1"/>
          </p:cNvSpPr>
          <p:nvPr>
            <p:ph idx="1"/>
          </p:nvPr>
        </p:nvSpPr>
        <p:spPr/>
        <p:txBody>
          <a:bodyPr/>
          <a:lstStyle/>
          <a:p>
            <a:pPr marL="0" indent="0" algn="ctr">
              <a:buNone/>
            </a:pPr>
            <a:r>
              <a:rPr lang="en-US" dirty="0" smtClean="0"/>
              <a:t>2 Central libraries, 18 branches + Outreach </a:t>
            </a:r>
          </a:p>
          <a:p>
            <a:pPr marL="0" indent="0" algn="ctr">
              <a:buNone/>
            </a:pPr>
            <a:r>
              <a:rPr lang="en-US" dirty="0" smtClean="0"/>
              <a:t>Serves a population of 700,000</a:t>
            </a:r>
          </a:p>
          <a:p>
            <a:endParaRPr lang="en-CA"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906" t="31564" r="29781" b="15321"/>
          <a:stretch/>
        </p:blipFill>
        <p:spPr bwMode="auto">
          <a:xfrm>
            <a:off x="2514600" y="2971800"/>
            <a:ext cx="3931920" cy="3291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43946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Centralized Selection</a:t>
            </a:r>
            <a:endParaRPr lang="en-CA" dirty="0"/>
          </a:p>
        </p:txBody>
      </p:sp>
      <p:sp>
        <p:nvSpPr>
          <p:cNvPr id="3" name="Content Placeholder 2"/>
          <p:cNvSpPr>
            <a:spLocks noGrp="1"/>
          </p:cNvSpPr>
          <p:nvPr>
            <p:ph idx="1"/>
          </p:nvPr>
        </p:nvSpPr>
        <p:spPr/>
        <p:txBody>
          <a:bodyPr/>
          <a:lstStyle/>
          <a:p>
            <a:pPr marL="0" indent="0">
              <a:buNone/>
            </a:pPr>
            <a:r>
              <a:rPr lang="en-CA" dirty="0" smtClean="0"/>
              <a:t>2006 study on selection and allocation processes</a:t>
            </a:r>
          </a:p>
          <a:p>
            <a:pPr marL="0" indent="0">
              <a:buNone/>
            </a:pPr>
            <a:endParaRPr lang="en-CA" dirty="0" smtClean="0"/>
          </a:p>
          <a:p>
            <a:pPr marL="0" indent="0">
              <a:buNone/>
            </a:pPr>
            <a:r>
              <a:rPr lang="en-CA" dirty="0" smtClean="0"/>
              <a:t>Biggest recommendation: centralized </a:t>
            </a:r>
            <a:r>
              <a:rPr lang="en-CA" dirty="0"/>
              <a:t>s</a:t>
            </a:r>
            <a:r>
              <a:rPr lang="en-CA" dirty="0" smtClean="0"/>
              <a:t>election </a:t>
            </a:r>
          </a:p>
          <a:p>
            <a:pPr marL="0" indent="0">
              <a:buNone/>
            </a:pPr>
            <a:endParaRPr lang="en-CA" dirty="0" smtClean="0"/>
          </a:p>
          <a:p>
            <a:pPr marL="0" indent="0">
              <a:buNone/>
            </a:pPr>
            <a:r>
              <a:rPr lang="en-CA" dirty="0" smtClean="0"/>
              <a:t>3 Collections Librarians responsible for entire collection at 20 branches</a:t>
            </a:r>
          </a:p>
          <a:p>
            <a:endParaRPr lang="en-CA" dirty="0" smtClean="0"/>
          </a:p>
        </p:txBody>
      </p:sp>
    </p:spTree>
    <p:extLst>
      <p:ext uri="{BB962C8B-B14F-4D97-AF65-F5344CB8AC3E}">
        <p14:creationId xmlns:p14="http://schemas.microsoft.com/office/powerpoint/2010/main" val="29083958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1219200"/>
            <a:ext cx="6096000" cy="4057294"/>
          </a:xfrm>
        </p:spPr>
      </p:pic>
    </p:spTree>
    <p:extLst>
      <p:ext uri="{BB962C8B-B14F-4D97-AF65-F5344CB8AC3E}">
        <p14:creationId xmlns:p14="http://schemas.microsoft.com/office/powerpoint/2010/main" val="12218914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Data &amp; Statistics</a:t>
            </a:r>
            <a:endParaRPr lang="en-CA" dirty="0"/>
          </a:p>
        </p:txBody>
      </p:sp>
      <p:sp>
        <p:nvSpPr>
          <p:cNvPr id="3" name="Content Placeholder 2"/>
          <p:cNvSpPr>
            <a:spLocks noGrp="1"/>
          </p:cNvSpPr>
          <p:nvPr>
            <p:ph idx="1"/>
          </p:nvPr>
        </p:nvSpPr>
        <p:spPr/>
        <p:txBody>
          <a:bodyPr/>
          <a:lstStyle/>
          <a:p>
            <a:pPr marL="0" indent="0">
              <a:buNone/>
            </a:pPr>
            <a:r>
              <a:rPr lang="en-CA" sz="4000" dirty="0" smtClean="0"/>
              <a:t>“</a:t>
            </a:r>
            <a:r>
              <a:rPr lang="en-CA" sz="4000" dirty="0"/>
              <a:t>Data does not tell you what to do!  It can tell you what you should look at and think about.  Use data and statistics to help make your decisions, but remember, </a:t>
            </a:r>
            <a:r>
              <a:rPr lang="en-CA" sz="4000" b="1" dirty="0"/>
              <a:t>you make the decisions</a:t>
            </a:r>
            <a:r>
              <a:rPr lang="en-CA" sz="4000" dirty="0"/>
              <a:t>.”  (Greiner &amp; Cooper, p. 116)</a:t>
            </a:r>
          </a:p>
          <a:p>
            <a:endParaRPr lang="en-CA" dirty="0"/>
          </a:p>
        </p:txBody>
      </p:sp>
    </p:spTree>
    <p:extLst>
      <p:ext uri="{BB962C8B-B14F-4D97-AF65-F5344CB8AC3E}">
        <p14:creationId xmlns:p14="http://schemas.microsoft.com/office/powerpoint/2010/main" val="2482132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2015 Percentage of Circulation at Winnipeg Public Library</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22745476"/>
              </p:ext>
            </p:extLst>
          </p:nvPr>
        </p:nvGraphicFramePr>
        <p:xfrm>
          <a:off x="152400" y="1447800"/>
          <a:ext cx="8686800" cy="5181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139081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normAutofit fontScale="90000"/>
          </a:bodyPr>
          <a:lstStyle/>
          <a:p>
            <a:r>
              <a:rPr lang="en-CA" sz="3600" dirty="0" smtClean="0"/>
              <a:t>2015 Adult Print Percentage of Circulation at Winnipeg Public Library</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03780232"/>
              </p:ext>
            </p:extLst>
          </p:nvPr>
        </p:nvGraphicFramePr>
        <p:xfrm>
          <a:off x="152400" y="1371600"/>
          <a:ext cx="87630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758643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349</TotalTime>
  <Words>1468</Words>
  <Application>Microsoft Office PowerPoint</Application>
  <PresentationFormat>On-screen Show (4:3)</PresentationFormat>
  <Paragraphs>496</Paragraphs>
  <Slides>27</Slides>
  <Notes>8</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Collection Matters: Establishing harmony in our relationships</vt:lpstr>
      <vt:lpstr>PowerPoint Presentation</vt:lpstr>
      <vt:lpstr>Official(ish) Agenda</vt:lpstr>
      <vt:lpstr>Winnipeg Public Library</vt:lpstr>
      <vt:lpstr>Centralized Selection</vt:lpstr>
      <vt:lpstr>PowerPoint Presentation</vt:lpstr>
      <vt:lpstr>Using Data &amp; Statistics</vt:lpstr>
      <vt:lpstr>2015 Percentage of Circulation at Winnipeg Public Library</vt:lpstr>
      <vt:lpstr>2015 Adult Print Percentage of Circulation at Winnipeg Public Library</vt:lpstr>
      <vt:lpstr>2015 Adult Print Materials – Percentage of Collection</vt:lpstr>
      <vt:lpstr>Turnover Rate</vt:lpstr>
      <vt:lpstr>         Relative Use</vt:lpstr>
      <vt:lpstr>PowerPoint Presentation</vt:lpstr>
      <vt:lpstr>PowerPoint Presentation</vt:lpstr>
      <vt:lpstr>PowerPoint Presentation</vt:lpstr>
      <vt:lpstr>Branch Level Analysis Between Collections</vt:lpstr>
      <vt:lpstr>Branch Level Analysis</vt:lpstr>
      <vt:lpstr>Next Steps: Shelving Allocation &amp; Weeding</vt:lpstr>
      <vt:lpstr>Adult Nonfiction - Shelving Allocations</vt:lpstr>
      <vt:lpstr>PowerPoint Presentation</vt:lpstr>
      <vt:lpstr>PowerPoint Presentation</vt:lpstr>
      <vt:lpstr>PowerPoint Presentation</vt:lpstr>
      <vt:lpstr>Relationship Between Percentages of Budget Allocation and Circulation  </vt:lpstr>
      <vt:lpstr>Patron/Staff Concerns</vt:lpstr>
      <vt:lpstr>PowerPoint Presentation</vt:lpstr>
      <vt:lpstr>Bibliography</vt:lpstr>
      <vt:lpstr>Questions?</vt:lpstr>
    </vt:vector>
  </TitlesOfParts>
  <Company>Winnipeg Public Library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Collection Matters: Making decisions with basic circulation data</dc:title>
  <dc:creator>Phil Bravo</dc:creator>
  <cp:lastModifiedBy>Bourrier-LaCroix, Barbara</cp:lastModifiedBy>
  <cp:revision>34</cp:revision>
  <dcterms:created xsi:type="dcterms:W3CDTF">2016-02-18T21:44:38Z</dcterms:created>
  <dcterms:modified xsi:type="dcterms:W3CDTF">2016-05-04T20:51:43Z</dcterms:modified>
</cp:coreProperties>
</file>