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3"/>
  </p:notesMasterIdLst>
  <p:sldIdLst>
    <p:sldId id="256" r:id="rId3"/>
    <p:sldId id="257" r:id="rId4"/>
    <p:sldId id="285" r:id="rId5"/>
    <p:sldId id="28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5143500" type="screen16x9"/>
  <p:notesSz cx="7010400" cy="9296400"/>
  <p:embeddedFontLst>
    <p:embeddedFont>
      <p:font typeface="Cabin" panose="020B0604020202020204" charset="0"/>
      <p:regular r:id="rId34"/>
      <p:bold r:id="rId35"/>
      <p:italic r:id="rId36"/>
      <p:boldItalic r:id="rId37"/>
    </p:embeddedFont>
    <p:embeddedFont>
      <p:font typeface="Impact" panose="020B0806030902050204" pitchFamily="3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07" autoAdjust="0"/>
  </p:normalViewPr>
  <p:slideViewPr>
    <p:cSldViewPr snapToGrid="0">
      <p:cViewPr varScale="1">
        <p:scale>
          <a:sx n="124" d="100"/>
          <a:sy n="124" d="100"/>
        </p:scale>
        <p:origin x="61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67148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06b733cde_2_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138" name="Google Shape;138;g406b733cde_2_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06b733cde_0_3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406b733cde_0_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Font typeface="Cabin"/>
              <a:buChar char="•"/>
            </a:pPr>
            <a:r>
              <a:rPr lang="en" sz="1500">
                <a:solidFill>
                  <a:srgbClr val="595959"/>
                </a:solidFill>
                <a:latin typeface="Cabin"/>
                <a:ea typeface="Cabin"/>
                <a:cs typeface="Cabin"/>
                <a:sym typeface="Cabin"/>
              </a:rPr>
              <a:t>Robot Turtles</a:t>
            </a:r>
            <a:endParaRPr sz="1500">
              <a:solidFill>
                <a:srgbClr val="595959"/>
              </a:solidFill>
              <a:latin typeface="Cabin"/>
              <a:ea typeface="Cabin"/>
              <a:cs typeface="Cabin"/>
              <a:sym typeface="Cabin"/>
            </a:endParaRPr>
          </a:p>
          <a:p>
            <a:pPr marL="530593" lvl="1" indent="-174708">
              <a:lnSpc>
                <a:spcPct val="110000"/>
              </a:lnSpc>
              <a:spcBef>
                <a:spcPts val="510"/>
              </a:spcBef>
              <a:buClr>
                <a:schemeClr val="dk1"/>
              </a:buClr>
              <a:buSzPts val="1300"/>
              <a:buFont typeface="Arial"/>
              <a:buChar char="–"/>
            </a:pPr>
            <a:r>
              <a:rPr lang="en" sz="1300">
                <a:solidFill>
                  <a:srgbClr val="595959"/>
                </a:solidFill>
                <a:latin typeface="Cabin"/>
                <a:ea typeface="Cabin"/>
                <a:cs typeface="Cabin"/>
                <a:sym typeface="Cabin"/>
              </a:rPr>
              <a:t>Robot Turtles is another fun offline activity that helps kids become more interested in coding. The instructor sets up obstacles for the players and moves their turtles around the board exactly as the children say. The children have a set of cards with instructions for the turtle, the instructor follows the instructions to the letter and if they don’t get to the jewel then the next person goes. This is a good way to teach how literal computers are and to code you have to instruct the computer exactly as you want them to work.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06b733cde_2_1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These activities are also great to do. Sequencing activities are ways to get kids to understand the literal nature of a computer and that you need to put your instructions in the right order or they will not work the way they were intended. By dramatizing a non-coding process you are showing that even though the name for the task may be simple, like taking out the garbage, it takes more steps, you need to get the garbage out of the trash, put a new bag in, bring the trash outside to the dumpster, and put the garbage can away. Computer science unplugged is also a great resource, it puts a lot of different activities similar to the ones we mentioned and puts them all into one easy to find place. Now we will move onto the online resources we can use to help kids learn how to code. </a:t>
            </a:r>
            <a:endParaRPr/>
          </a:p>
        </p:txBody>
      </p:sp>
      <p:sp>
        <p:nvSpPr>
          <p:cNvPr id="195" name="Google Shape;195;g406b733cde_2_1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06b733cde_0_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06b733cde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Code.org/learn</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Great website with many games for any grade level, including pre-reader. This is my primary resource when creating a coding program for kids. It is perfect for any age that can use a keyboard. It has very simple games for children that can’t read yet and includes games built with scratch like we saw with the scratch cards. It’s a good entry point for beginners online.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06b733cde_0_2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06b733cde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Char char="•"/>
            </a:pPr>
            <a:r>
              <a:rPr lang="en" sz="1500">
                <a:solidFill>
                  <a:srgbClr val="595959"/>
                </a:solidFill>
                <a:latin typeface="Cabin"/>
                <a:ea typeface="Cabin"/>
                <a:cs typeface="Cabin"/>
                <a:sym typeface="Cabin"/>
              </a:rPr>
              <a:t>Scratch Debugging Units 1-5</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Similar vein to code.org, helpful for getting the kids to look and think differently. This is a great option for kids that have used code.org because it makes kids look at a code that is already on the page and find out what is wrong with it. This helps their troubleshooting skills and forces them to think in a different way. </a:t>
            </a:r>
            <a:endParaRPr>
              <a:solidFill>
                <a:srgbClr val="595959"/>
              </a:solidFill>
              <a:latin typeface="Cabin"/>
              <a:ea typeface="Cabin"/>
              <a:cs typeface="Cabin"/>
              <a:sym typeface="Cabin"/>
            </a:endParaRPr>
          </a:p>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06b733cde_0_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06b733cde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Char char="•"/>
            </a:pPr>
            <a:r>
              <a:rPr lang="en" sz="1500">
                <a:solidFill>
                  <a:srgbClr val="595959"/>
                </a:solidFill>
                <a:latin typeface="Cabin"/>
                <a:ea typeface="Cabin"/>
                <a:cs typeface="Cabin"/>
                <a:sym typeface="Cabin"/>
              </a:rPr>
              <a:t>Codecademy.com</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If attendees are already experienced with coding on Code.org and scratch we can move them to codecademy.com, this website does require an email so keep that in mind with younger users but you could always create a few free gmail accounts and have them ready for your programs. This is a fantastic way to get kids into the actual coding languages. It has step by step tutorials for each major language and is great for kids that have already mastered code.org. On the left side of the page it has the instructions that the user puts into the middle box, after pressing “Run” it appears on the left box. If there is a mistake it tells you and marks it with a red mark beside where the code went wrong. This teaches both actual coding languages and how to troubleshoot your own code. </a:t>
            </a:r>
            <a:endParaRPr sz="1400">
              <a:solidFill>
                <a:srgbClr val="595959"/>
              </a:solidFill>
              <a:latin typeface="Cabin"/>
              <a:ea typeface="Cabin"/>
              <a:cs typeface="Cabin"/>
              <a:sym typeface="Cabin"/>
            </a:endParaRPr>
          </a:p>
          <a:p>
            <a:pPr marL="181178" indent="-168237">
              <a:lnSpc>
                <a:spcPct val="110000"/>
              </a:lnSpc>
              <a:spcBef>
                <a:spcPts val="510"/>
              </a:spcBef>
              <a:buClr>
                <a:srgbClr val="595959"/>
              </a:buClr>
              <a:buSzPts val="1400"/>
              <a:buFont typeface="Cabin"/>
              <a:buChar char="•"/>
            </a:pPr>
            <a:r>
              <a:rPr lang="en" sz="1400">
                <a:solidFill>
                  <a:srgbClr val="595959"/>
                </a:solidFill>
                <a:latin typeface="Cabin"/>
                <a:ea typeface="Cabin"/>
                <a:cs typeface="Cabin"/>
                <a:sym typeface="Cabin"/>
              </a:rPr>
              <a:t>Now we will take a look at the various gadgets that we can also use to teach coding.</a:t>
            </a:r>
            <a:endParaRPr sz="1400">
              <a:solidFill>
                <a:srgbClr val="595959"/>
              </a:solidFill>
              <a:latin typeface="Cabin"/>
              <a:ea typeface="Cabin"/>
              <a:cs typeface="Cabin"/>
              <a:sym typeface="Cabin"/>
            </a:endParaRPr>
          </a:p>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06b733cde_0_5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06b733cde_0_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Char char="•"/>
            </a:pPr>
            <a:r>
              <a:rPr lang="en" sz="1500">
                <a:solidFill>
                  <a:srgbClr val="595959"/>
                </a:solidFill>
                <a:latin typeface="Cabin"/>
                <a:ea typeface="Cabin"/>
                <a:cs typeface="Cabin"/>
                <a:sym typeface="Cabin"/>
              </a:rPr>
              <a:t>Code-a-pillar</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Meant for much smaller kids. The Code-a-pillar is a plastic toy that uses sections of its body with arrows on it to go in the direction indicated on the arrow in the order the arrows are placed in, it can also make sounds.  The Code-a-pillar can teach kids about sequences and how to use code to get something to where they want it to go. The code-a-pillar app is a game on iOS devices that is themed with the code-a-pillar, it is a simple coding game that is pre reader so reading is not required. A great resource for kids that already really like the code-a-pillar.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06b733cde_0_4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06b733cde_0_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Sphero</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The sphero is a small ball that uses code in order to move. It can also be used like a normal remote control device. The sphero is fun and interesting to look at, and the kids really like the ball shape. Also the sphero uses the Scratch coding language so it is an easy transition from Code.org games to real world interaction, and shows kids that the code can actually have a real life application. The sphero app is required in order to use this gadget and it makes it so you can control the sphero. </a:t>
            </a:r>
            <a:endParaRPr>
              <a:solidFill>
                <a:srgbClr val="595959"/>
              </a:solidFill>
              <a:latin typeface="Cabin"/>
              <a:ea typeface="Cabin"/>
              <a:cs typeface="Cabin"/>
              <a:sym typeface="Cabin"/>
            </a:endParaRPr>
          </a:p>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58a49dcbf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58a49dcb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Little bits are to show children how power and electricity works. This also helps with coding because everything happens in an order similar to coding. It is also a great way to get the basics of how electricity and electronics work before jumping into using a computer and learning how to code. Little bits has also recently revealed they are now combining the little bits with coding to create a program with little bits. It uses the real coding language Javascript that gives kids a real experience with the language.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031e380d4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031e380d4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Lego Mindstorms is a robot system that is built using lego that users can program themselves. Lego Mindstorms uses its own language that Lego has built specifically for beginners. This is a great way to meld the lessons learned in little bits with the coding they learned from the sphero to create a robot that they have told what to do themselves.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8cb4a5242_0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58cb4a5242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Can you bring the frog to the lilypad? This was a challenge that Kristine did when she was learning about Lego Mindstorms at Edmonton Public Library.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5953f86c2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5953f86c2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CA" i="0" dirty="0"/>
              <a:t>Explain Marigold</a:t>
            </a:r>
            <a:endParaRPr i="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06b733cde_0_5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06b733cde_0_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Char char="•"/>
            </a:pPr>
            <a:r>
              <a:rPr lang="en" sz="1500">
                <a:solidFill>
                  <a:srgbClr val="595959"/>
                </a:solidFill>
                <a:latin typeface="Cabin"/>
                <a:ea typeface="Cabin"/>
                <a:cs typeface="Cabin"/>
                <a:sym typeface="Cabin"/>
              </a:rPr>
              <a:t>Raspberry Pi</a:t>
            </a:r>
            <a:endParaRPr>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The raspberry pi is a full computer that is the size of a credit card, and can be used in all the ways that a computer can be. It can be coded using its built in terminal and can be used for all kinds of different programs. This is a device that is aimed at users that already have some understanding of coding and what can be done with code. More for a teenage demographic say 12-17. A small computer that can be used to play with different programs.</a:t>
            </a:r>
            <a:endParaRPr sz="1400">
              <a:solidFill>
                <a:srgbClr val="595959"/>
              </a:solidFill>
              <a:latin typeface="Cabin"/>
              <a:ea typeface="Cabin"/>
              <a:cs typeface="Cabin"/>
              <a:sym typeface="Cabin"/>
            </a:endParaRPr>
          </a:p>
          <a:p>
            <a:pPr marL="530593" lvl="1" indent="-181178">
              <a:lnSpc>
                <a:spcPct val="110000"/>
              </a:lnSpc>
              <a:spcBef>
                <a:spcPts val="510"/>
              </a:spcBef>
              <a:buClr>
                <a:schemeClr val="dk1"/>
              </a:buClr>
              <a:buSzPts val="1400"/>
              <a:buFont typeface="Cabin"/>
              <a:buChar char="–"/>
            </a:pPr>
            <a:r>
              <a:rPr lang="en" sz="1400">
                <a:solidFill>
                  <a:srgbClr val="595959"/>
                </a:solidFill>
                <a:latin typeface="Cabin"/>
                <a:ea typeface="Cabin"/>
                <a:cs typeface="Cabin"/>
                <a:sym typeface="Cabin"/>
              </a:rPr>
              <a:t>Now we will look at what I do for my one-off programs when I go to a library.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06b733cde_2_11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To start I generally use the offline paper activities that teach binary. The basis of code and how computers send information. I first tell them to choose a game on code.org to load while we complete the worksheet. I then explain the worksheets and help out whenever needed.</a:t>
            </a:r>
            <a:endParaRPr/>
          </a:p>
        </p:txBody>
      </p:sp>
      <p:sp>
        <p:nvSpPr>
          <p:cNvPr id="261" name="Google Shape;261;g406b733cde_2_1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6ab23ee00_2_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6ab23ee00_2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After we complete the worksheets, which normally takes about 10 minutes but can take as much as 20 minutes. We move to the computer game that has loaded up. The kids read the instructions and then play the game. My sessions are an hour long so this takes place from the 15 minute mark to the 40 minute mark.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06b733cde_2_1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After the 40 minute mark I take the kids off of the computers and have them play with one of the gadgets. The Sphero is especially good for this because it uses the same coding style that is used in the computer games. As a group we build a small obstacle course that the kids will put the Sphero through. I line them up and each gets a chance using programming to get the Sphero through the obstacle course. Sometimes we go through the line 2 or 3 times before it finally gets cracked. This is a good teamwork activity as well since the kids are all discussing and building on each others work in the code. </a:t>
            </a:r>
            <a:endParaRPr sz="1500">
              <a:solidFill>
                <a:srgbClr val="595959"/>
              </a:solidFill>
              <a:latin typeface="Cabin"/>
              <a:ea typeface="Cabin"/>
              <a:cs typeface="Cabin"/>
              <a:sym typeface="Cabin"/>
            </a:endParaRPr>
          </a:p>
        </p:txBody>
      </p:sp>
      <p:sp>
        <p:nvSpPr>
          <p:cNvPr id="273" name="Google Shape;273;g406b733cde_2_1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406b733cde_2_1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buClr>
                <a:schemeClr val="dk1"/>
              </a:buClr>
              <a:buSzPts val="1500"/>
              <a:buChar char="•"/>
            </a:pPr>
            <a:r>
              <a:rPr lang="en" sz="1500">
                <a:solidFill>
                  <a:srgbClr val="595959"/>
                </a:solidFill>
                <a:latin typeface="Cabin"/>
                <a:ea typeface="Cabin"/>
                <a:cs typeface="Cabin"/>
                <a:sym typeface="Cabin"/>
              </a:rPr>
              <a:t>After we play with the Sphero I tell them it’s time to go and that I hope they had a wonderful time. Some kids want to continue with the Sphero, so if the group has been good I generally let them continue playing with the Sphero as I pack up! </a:t>
            </a:r>
            <a:endParaRPr sz="1500">
              <a:solidFill>
                <a:srgbClr val="595959"/>
              </a:solidFill>
              <a:latin typeface="Cabin"/>
              <a:ea typeface="Cabin"/>
              <a:cs typeface="Cabin"/>
              <a:sym typeface="Cabin"/>
            </a:endParaRPr>
          </a:p>
          <a:p>
            <a:pPr marL="181178" indent="-174708">
              <a:lnSpc>
                <a:spcPct val="110000"/>
              </a:lnSpc>
              <a:buClr>
                <a:srgbClr val="595959"/>
              </a:buClr>
              <a:buSzPts val="1500"/>
              <a:buFont typeface="Cabin"/>
              <a:buChar char="•"/>
            </a:pPr>
            <a:r>
              <a:rPr lang="en" sz="1500">
                <a:solidFill>
                  <a:srgbClr val="595959"/>
                </a:solidFill>
                <a:latin typeface="Cabin"/>
                <a:ea typeface="Cabin"/>
                <a:cs typeface="Cabin"/>
                <a:sym typeface="Cabin"/>
              </a:rPr>
              <a:t>This is also a good opportunity to ask the kids what they’ve learned during the program</a:t>
            </a:r>
            <a:endParaRPr sz="1500">
              <a:solidFill>
                <a:srgbClr val="595959"/>
              </a:solidFill>
              <a:latin typeface="Cabin"/>
              <a:ea typeface="Cabin"/>
              <a:cs typeface="Cabin"/>
              <a:sym typeface="Cabin"/>
            </a:endParaRPr>
          </a:p>
          <a:p>
            <a:pPr marL="0" indent="0">
              <a:buNone/>
            </a:pPr>
            <a:endParaRPr/>
          </a:p>
        </p:txBody>
      </p:sp>
      <p:sp>
        <p:nvSpPr>
          <p:cNvPr id="279" name="Google Shape;279;g406b733cde_2_1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06b733cde_2_1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To keep kids engaged it is essential that you switch activities regularly, this is because as the advanced kids start to get done with one portion you need to get them to the next activity quickly. </a:t>
            </a:r>
            <a:endParaRPr/>
          </a:p>
          <a:p>
            <a:pPr marL="0" indent="0">
              <a:buNone/>
            </a:pPr>
            <a:endParaRPr/>
          </a:p>
          <a:p>
            <a:pPr marL="0" indent="0">
              <a:buNone/>
            </a:pPr>
            <a:r>
              <a:rPr lang="en"/>
              <a:t>Now you can set up this program in many ways. I do one off programs because I only go to a specific library one or two times during the summer. But if this were to be a weekly program you could extend the offline activities for a longer period and give the kids more familiarity with how coding works. The online activity could be stretched over several sessions so that everyone is on codecademy and able to use scratch effectively and are learning more detailed coding. Then a final gadget day or two would be a lot of fun for the kids to put the skills they learned into practice.</a:t>
            </a:r>
            <a:endParaRPr/>
          </a:p>
        </p:txBody>
      </p:sp>
      <p:sp>
        <p:nvSpPr>
          <p:cNvPr id="285" name="Google Shape;285;g406b733cde_2_1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6ab23ee00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6ab23ee00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These are some very common issues that you will face when organizing your own coding program. First and foremost is the issue of more kids than computers, for this I normally move everyone to the computer portion right away and rotate them off while the person that is not currently on the computer is doing the binary worksheets or if everyone has done those potentially playing with the gadgets. Kids acting out is another common problem faced, I generally give them a warning and if they are still acting up I take them off their computer or out of the line for the Sphero for 5 minutes, if they continue to act up I will take them off for the remainder of the program. If a patron is too advanced for the normal program I move them to Codecademy and have them work on that, if they are still too advanced for that I may have them help me with assisting the children that are having issues. If there is no internet then I will have them all do the worksheets, and we will build more elaborate obstacle courses for the gadgets to go through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031e380d4_0_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031e380d4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0000"/>
              </a:lnSpc>
              <a:spcBef>
                <a:spcPts val="510"/>
              </a:spcBef>
              <a:buNone/>
            </a:pPr>
            <a:r>
              <a:rPr lang="en" sz="1200">
                <a:solidFill>
                  <a:srgbClr val="595959"/>
                </a:solidFill>
                <a:latin typeface="Cabin"/>
                <a:ea typeface="Cabin"/>
                <a:cs typeface="Cabin"/>
                <a:sym typeface="Cabin"/>
              </a:rPr>
              <a:t>There are a few organizations within Canada who will also work with your library or community to introduce coding. The first is Canada Learning Code. This organization is primarily focused on working with women, girls, people with disabilities, Indigenous youth, and newcomers. They offer in-person workshops, courses, hackathons, camps, and more, and currently have chapters in Edmonton, Calgary, and Red Deer. On their website they also have lesson plans for teachers, which could easily be adapted to library program plans.</a:t>
            </a:r>
            <a:endParaRPr sz="1200">
              <a:solidFill>
                <a:srgbClr val="595959"/>
              </a:solidFill>
              <a:latin typeface="Cabin"/>
              <a:ea typeface="Cabin"/>
              <a:cs typeface="Cabin"/>
              <a:sym typeface="Cabin"/>
            </a:endParaRPr>
          </a:p>
          <a:p>
            <a:pPr marL="0" indent="0">
              <a:lnSpc>
                <a:spcPct val="110000"/>
              </a:lnSpc>
              <a:spcBef>
                <a:spcPts val="510"/>
              </a:spcBef>
              <a:buNone/>
            </a:pPr>
            <a:r>
              <a:rPr lang="en" sz="1200">
                <a:solidFill>
                  <a:srgbClr val="595959"/>
                </a:solidFill>
                <a:latin typeface="Cabin"/>
                <a:ea typeface="Cabin"/>
                <a:cs typeface="Cabin"/>
                <a:sym typeface="Cabin"/>
              </a:rPr>
              <a:t>Code Mobile is another service offered by Canada Learning Code. With this program, any organization can request to have a Code Mobile come to them and put on 1-3 hour workshops including laptops, unplugged activities, and live coding activities.</a:t>
            </a:r>
            <a:endParaRPr sz="1200">
              <a:solidFill>
                <a:srgbClr val="595959"/>
              </a:solidFill>
              <a:latin typeface="Cabin"/>
              <a:ea typeface="Cabin"/>
              <a:cs typeface="Cabin"/>
              <a:sym typeface="Cabin"/>
            </a:endParaRPr>
          </a:p>
          <a:p>
            <a:pPr marL="0" indent="0">
              <a:lnSpc>
                <a:spcPct val="110000"/>
              </a:lnSpc>
              <a:spcBef>
                <a:spcPts val="510"/>
              </a:spcBef>
              <a:buNone/>
            </a:pPr>
            <a:r>
              <a:rPr lang="en" sz="1200">
                <a:solidFill>
                  <a:srgbClr val="595959"/>
                </a:solidFill>
                <a:latin typeface="Cabin"/>
                <a:ea typeface="Cabin"/>
                <a:cs typeface="Cabin"/>
                <a:sym typeface="Cabin"/>
              </a:rPr>
              <a:t>Girls Who Code is a non-profit organization working to close the gender gap in technology by teaching girls between the ages of 11 and 18 computer science skills. Clubs are led by volunteer facilitators and anyone can apply to start a club - no technical experience is required, only a willingness to learn alongside the club members! They supply program plans free for clubs to use, but clubs do need to have access to the Internet and computers. </a:t>
            </a:r>
            <a:endParaRPr sz="1200">
              <a:solidFill>
                <a:srgbClr val="595959"/>
              </a:solidFill>
              <a:latin typeface="Cabin"/>
              <a:ea typeface="Cabin"/>
              <a:cs typeface="Cabin"/>
              <a:sym typeface="Cabin"/>
            </a:endParaRPr>
          </a:p>
          <a:p>
            <a:pPr marL="0" indent="0">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06b733cde_2_1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i="1"/>
              <a:t>Once questions are over, move to next slide and open it up to being able to play with the gadgets and websites.</a:t>
            </a:r>
            <a:endParaRPr i="1"/>
          </a:p>
        </p:txBody>
      </p:sp>
      <p:sp>
        <p:nvSpPr>
          <p:cNvPr id="311" name="Google Shape;311;g406b733cde_2_1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63d92c03f_0_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316" name="Google Shape;316;g563d92c03f_0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5953f86c2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5953f86c2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i="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558a49dcbf_0_1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322" name="Google Shape;322;g558a49dcbf_0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5953f86c2_1_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5953f86c2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The words on the screen are just a few of the phrases and words involved in coding! We are here to give some insight into why coding for kids is important and dispel some myths around coding. We will discuss creating coding programs, including both online and offline activities and gadgets that can be used. We’ll also give suggestions on how to keep kids engaged and other ways to introduce coding to your community and library. We plan to have time at the end for questions as well as an opportunity for some hands on time with the coding resources we’ve brought with us.</a:t>
            </a:r>
            <a:endParaRPr/>
          </a:p>
          <a:p>
            <a:pPr marL="0" indent="0">
              <a:buNone/>
            </a:pPr>
            <a:endParaRPr/>
          </a:p>
          <a:p>
            <a:pPr marL="0" indent="0">
              <a:buNone/>
            </a:pPr>
            <a:r>
              <a:rPr lang="en" i="1"/>
              <a:t>If the session host didn’t introduce us, or we want to add more, this would be a good place to do so!</a:t>
            </a:r>
            <a:endParaRPr i="1"/>
          </a:p>
          <a:p>
            <a:pPr marL="0" indent="0">
              <a:buNone/>
            </a:pPr>
            <a:endParaRPr/>
          </a:p>
          <a:p>
            <a:pPr marL="0" indent="0">
              <a:buNone/>
            </a:pPr>
            <a:r>
              <a:rPr lang="en"/>
              <a:t>But first, who are we? </a:t>
            </a:r>
            <a:endParaRPr/>
          </a:p>
          <a:p>
            <a:pPr marL="0" indent="0">
              <a:buNone/>
            </a:pPr>
            <a:endParaRPr/>
          </a:p>
          <a:p>
            <a:pPr marL="0" indent="0">
              <a:buClr>
                <a:schemeClr val="dk1"/>
              </a:buClr>
              <a:buNone/>
            </a:pPr>
            <a:r>
              <a:rPr lang="en"/>
              <a:t>Grant Stewart is a University of Lethbridge graduate with a Management degree in Marketing. He has worked as a Summer Student for Marigold Library System for the past three summers, doing both Minecraft and Coding Programs for communities across the system.</a:t>
            </a:r>
            <a:endParaRPr/>
          </a:p>
          <a:p>
            <a:pPr marL="0" indent="0">
              <a:buNone/>
            </a:pPr>
            <a:r>
              <a:rPr lang="en"/>
              <a:t> </a:t>
            </a:r>
            <a:endParaRPr/>
          </a:p>
          <a:p>
            <a:pPr marL="0" indent="0">
              <a:buNone/>
            </a:pPr>
            <a:r>
              <a:rPr lang="en"/>
              <a:t>Kristine den Boon is a Library Services Consultant with Marigold Library System. Prior to working at Marigold she worked at Edmonton Public Library as a Library Assistant, where she got to play with many coding toys to present coding programs.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563d92c03f_0_3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563d92c03f_0_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0000"/>
              </a:lnSpc>
              <a:spcBef>
                <a:spcPts val="510"/>
              </a:spcBef>
              <a:buNone/>
            </a:pPr>
            <a:r>
              <a:rPr lang="en" sz="1500">
                <a:solidFill>
                  <a:srgbClr val="595959"/>
                </a:solidFill>
                <a:latin typeface="Cabin"/>
                <a:ea typeface="Cabin"/>
                <a:cs typeface="Cabin"/>
                <a:sym typeface="Cabin"/>
              </a:rPr>
              <a:t>So why host coding programs for kids? </a:t>
            </a:r>
            <a:endParaRPr sz="1500">
              <a:solidFill>
                <a:srgbClr val="595959"/>
              </a:solidFill>
              <a:latin typeface="Cabin"/>
              <a:ea typeface="Cabin"/>
              <a:cs typeface="Cabin"/>
              <a:sym typeface="Cabin"/>
            </a:endParaRPr>
          </a:p>
          <a:p>
            <a:pPr marL="0" indent="0">
              <a:lnSpc>
                <a:spcPct val="110000"/>
              </a:lnSpc>
              <a:spcBef>
                <a:spcPts val="510"/>
              </a:spcBef>
              <a:buNone/>
            </a:pPr>
            <a:r>
              <a:rPr lang="en" sz="1500">
                <a:solidFill>
                  <a:srgbClr val="595959"/>
                </a:solidFill>
                <a:latin typeface="Cabin"/>
                <a:ea typeface="Cabin"/>
                <a:cs typeface="Cabin"/>
                <a:sym typeface="Cabin"/>
              </a:rPr>
              <a:t>Libraries are strong proponents of both early literacy and digital literacy, and tech literacy is becoming more and more important. Children as young as 3 can be taught some of the basic principles of coding, and are, in fact, learning some of the concepts already in their regular interactions with others, such as learning from mistakes, taking turns, and sharing. Coding is a creative process and involves problem solving, critical thinking, and collaboration, all of which are important skills in life. Concepts such as sequencing, which is the putting things in the proper order for an action to take place (like baking!), and if/then, which is understanding that if one thing is done then something else will follow, are not concepts unique to coding. </a:t>
            </a:r>
            <a:endParaRPr sz="1500">
              <a:solidFill>
                <a:srgbClr val="595959"/>
              </a:solidFill>
              <a:latin typeface="Cabin"/>
              <a:ea typeface="Cabin"/>
              <a:cs typeface="Cabin"/>
              <a:sym typeface="Cabi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6ab23ee00_0_1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6ab23ee00_0_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0000"/>
              </a:lnSpc>
              <a:spcBef>
                <a:spcPts val="510"/>
              </a:spcBef>
              <a:buNone/>
            </a:pPr>
            <a:r>
              <a:rPr lang="en" sz="1500">
                <a:solidFill>
                  <a:srgbClr val="595959"/>
                </a:solidFill>
                <a:latin typeface="Cabin"/>
                <a:ea typeface="Cabin"/>
                <a:cs typeface="Cabin"/>
                <a:sym typeface="Cabin"/>
              </a:rPr>
              <a:t>Coding also gives children a greater understanding of computers in this digital age. Computers are involved in all areas of our life, and it’s important to teach children this aspect of the world around them. Coding knowledge is becoming one of the most sought after skills in the job market. Some possible career options for those with coding skills include web design, gaming development, software development, artificial intelligence, robotics engineering, and data science. But as I mentioned in the previous slide, the soft skills such as problem solving and collaboration that are learned through coding serve children in other areas of life as well.</a:t>
            </a:r>
            <a:endParaRPr sz="1500">
              <a:solidFill>
                <a:srgbClr val="595959"/>
              </a:solidFill>
              <a:latin typeface="Cabin"/>
              <a:ea typeface="Cabin"/>
              <a:cs typeface="Cabin"/>
              <a:sym typeface="Cabi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63d92c03f_0_1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63d92c03f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sz="1100" dirty="0">
                <a:solidFill>
                  <a:schemeClr val="dk1"/>
                </a:solidFill>
                <a:latin typeface="Cabin"/>
                <a:ea typeface="Cabin"/>
                <a:cs typeface="Cabin"/>
                <a:sym typeface="Cabin"/>
              </a:rPr>
              <a:t>There are a few coding myths out there that we would like to dispel before we go any further!</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“You have to be good at math.” False! There might be numbers involved, but you really just have to be able to think logically and be able to problem-solve.</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“There’s no creativity involved. It’s boring!” False! Coding can be used to create beautiful websites and fun, interactive games. And solving problems can often require imagination.</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“It’s expensive!” False! Code is just text, so a simple text editor program is all that is needed. As we will show in a few minutes, there are also plenty of offline activities using books and other materials that can be used to learn the basics of coding.</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“It’s complicated.” False! Code can be very complicated, but as with anything, if you start with the basics and move your way up, it will be easier to understand.</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“It’s lonely.” False! Problem-solving code is often done with other people, and remember, the code you are building is usually meant to be used by others, so feedback is important!</a:t>
            </a:r>
            <a:endParaRPr sz="1100" dirty="0">
              <a:solidFill>
                <a:schemeClr val="dk1"/>
              </a:solidFill>
              <a:latin typeface="Cabin"/>
              <a:ea typeface="Cabin"/>
              <a:cs typeface="Cabin"/>
              <a:sym typeface="Cabin"/>
            </a:endParaRPr>
          </a:p>
          <a:p>
            <a:pPr marL="0" indent="0">
              <a:buClr>
                <a:schemeClr val="dk1"/>
              </a:buClr>
              <a:buNone/>
            </a:pPr>
            <a:endParaRPr sz="1100" dirty="0">
              <a:solidFill>
                <a:schemeClr val="dk1"/>
              </a:solidFill>
              <a:latin typeface="Cabin"/>
              <a:ea typeface="Cabin"/>
              <a:cs typeface="Cabin"/>
              <a:sym typeface="Cabin"/>
            </a:endParaRPr>
          </a:p>
          <a:p>
            <a:pPr marL="0" indent="0">
              <a:buClr>
                <a:schemeClr val="dk1"/>
              </a:buClr>
              <a:buNone/>
            </a:pPr>
            <a:r>
              <a:rPr lang="en" sz="1100" dirty="0">
                <a:solidFill>
                  <a:schemeClr val="dk1"/>
                </a:solidFill>
                <a:latin typeface="Cabin"/>
                <a:ea typeface="Cabin"/>
                <a:cs typeface="Cabin"/>
                <a:sym typeface="Cabin"/>
              </a:rPr>
              <a:t>Grant will now talk about a few unplugged/offline activities, some online coding websites, and some of the various gadgets you can use in a coding program.</a:t>
            </a:r>
            <a:endParaRPr sz="1100" dirty="0">
              <a:solidFill>
                <a:schemeClr val="dk1"/>
              </a:solidFill>
              <a:latin typeface="Cabin"/>
              <a:ea typeface="Cabin"/>
              <a:cs typeface="Cabin"/>
              <a:sym typeface="Cabi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06b733cde_0_3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406b733cde_0_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Font typeface="Cabin"/>
              <a:buChar char="•"/>
            </a:pPr>
            <a:r>
              <a:rPr lang="en" sz="1500">
                <a:solidFill>
                  <a:srgbClr val="595959"/>
                </a:solidFill>
                <a:latin typeface="Cabin"/>
                <a:ea typeface="Cabin"/>
                <a:cs typeface="Cabin"/>
                <a:sym typeface="Cabin"/>
              </a:rPr>
              <a:t>Binary Worksheets</a:t>
            </a:r>
            <a:endParaRPr sz="1500">
              <a:solidFill>
                <a:srgbClr val="595959"/>
              </a:solidFill>
              <a:latin typeface="Cabin"/>
              <a:ea typeface="Cabin"/>
              <a:cs typeface="Cabin"/>
              <a:sym typeface="Cabin"/>
            </a:endParaRPr>
          </a:p>
          <a:p>
            <a:pPr marL="530593" lvl="1" indent="-174708">
              <a:lnSpc>
                <a:spcPct val="110000"/>
              </a:lnSpc>
              <a:spcBef>
                <a:spcPts val="510"/>
              </a:spcBef>
              <a:buClr>
                <a:schemeClr val="dk1"/>
              </a:buClr>
              <a:buSzPts val="1300"/>
              <a:buFont typeface="Arial"/>
              <a:buChar char="–"/>
            </a:pPr>
            <a:r>
              <a:rPr lang="en" sz="1300">
                <a:solidFill>
                  <a:srgbClr val="595959"/>
                </a:solidFill>
                <a:latin typeface="Cabin"/>
                <a:ea typeface="Cabin"/>
                <a:cs typeface="Cabin"/>
                <a:sym typeface="Cabin"/>
              </a:rPr>
              <a:t>This is the most simple activity for younger patrons. The bracelet activity works really well to show them how different it is to make letters on the computer than it is in plain English. This also shows that binary is a different way to express the same concepts as English. It creates a connection between what the children already speak and what computers use to communicate. The binary puzzle needs a bit of explanation because it is essentially halved, so the four boxes on the left side of the square on the first row have 8,4,2,1 and the same with the other side. So when it says 1 then 8, you colour in the two boxes in the middle on the first row. (Explain better with my hands and pointing) </a:t>
            </a:r>
            <a:endParaRPr sz="1300">
              <a:solidFill>
                <a:srgbClr val="595959"/>
              </a:solidFill>
              <a:latin typeface="Cabin"/>
              <a:ea typeface="Cabin"/>
              <a:cs typeface="Cabin"/>
              <a:sym typeface="Cabin"/>
            </a:endParaRPr>
          </a:p>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06b733cde_0_2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06b733cde_0_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81178" indent="-174708">
              <a:lnSpc>
                <a:spcPct val="110000"/>
              </a:lnSpc>
              <a:spcBef>
                <a:spcPts val="510"/>
              </a:spcBef>
              <a:buClr>
                <a:schemeClr val="dk1"/>
              </a:buClr>
              <a:buSzPts val="1500"/>
              <a:buFont typeface="Cabin"/>
              <a:buChar char="•"/>
            </a:pPr>
            <a:r>
              <a:rPr lang="en" sz="1500">
                <a:solidFill>
                  <a:srgbClr val="595959"/>
                </a:solidFill>
                <a:latin typeface="Cabin"/>
                <a:ea typeface="Cabin"/>
                <a:cs typeface="Cabin"/>
                <a:sym typeface="Cabin"/>
              </a:rPr>
              <a:t>Scratch Cards</a:t>
            </a:r>
            <a:endParaRPr sz="1500">
              <a:solidFill>
                <a:srgbClr val="595959"/>
              </a:solidFill>
              <a:latin typeface="Cabin"/>
              <a:ea typeface="Cabin"/>
              <a:cs typeface="Cabin"/>
              <a:sym typeface="Cabin"/>
            </a:endParaRPr>
          </a:p>
          <a:p>
            <a:pPr marL="530593" lvl="1" indent="-174708">
              <a:lnSpc>
                <a:spcPct val="110000"/>
              </a:lnSpc>
              <a:spcBef>
                <a:spcPts val="510"/>
              </a:spcBef>
              <a:buClr>
                <a:schemeClr val="dk1"/>
              </a:buClr>
              <a:buSzPts val="1300"/>
              <a:buFont typeface="Arial"/>
              <a:buChar char="–"/>
            </a:pPr>
            <a:r>
              <a:rPr lang="en" sz="1300">
                <a:solidFill>
                  <a:srgbClr val="595959"/>
                </a:solidFill>
                <a:latin typeface="Cabin"/>
                <a:ea typeface="Cabin"/>
                <a:cs typeface="Cabin"/>
                <a:sym typeface="Cabin"/>
              </a:rPr>
              <a:t>Scratch is a coding language built for beginners to start with when learning code, but using the computer can be too complicated for some younger learners so Scratch came out with these cards to make it easier for kids to understand the language before jumping in to the computer version.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58"/>
        <p:cNvGrpSpPr/>
        <p:nvPr/>
      </p:nvGrpSpPr>
      <p:grpSpPr>
        <a:xfrm>
          <a:off x="0" y="0"/>
          <a:ext cx="0" cy="0"/>
          <a:chOff x="0" y="0"/>
          <a:chExt cx="0" cy="0"/>
        </a:xfrm>
      </p:grpSpPr>
      <p:sp>
        <p:nvSpPr>
          <p:cNvPr id="59" name="Google Shape;59;p14" title="scalloped circle"/>
          <p:cNvSpPr/>
          <p:nvPr/>
        </p:nvSpPr>
        <p:spPr>
          <a:xfrm>
            <a:off x="2667762" y="473202"/>
            <a:ext cx="3926681" cy="3921919"/>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60" name="Google Shape;60;p14"/>
          <p:cNvSpPr txBox="1">
            <a:spLocks noGrp="1"/>
          </p:cNvSpPr>
          <p:nvPr>
            <p:ph type="ctrTitle"/>
          </p:nvPr>
        </p:nvSpPr>
        <p:spPr>
          <a:xfrm>
            <a:off x="808892" y="823791"/>
            <a:ext cx="7738814" cy="3296241"/>
          </a:xfrm>
          <a:prstGeom prst="rect">
            <a:avLst/>
          </a:prstGeom>
          <a:noFill/>
          <a:ln>
            <a:noFill/>
          </a:ln>
        </p:spPr>
        <p:txBody>
          <a:bodyPr spcFirstLastPara="1" wrap="square" lIns="68575" tIns="34275" rIns="68575" bIns="34275" anchor="ctr" anchorCtr="0"/>
          <a:lstStyle>
            <a:lvl1pPr marR="0" lvl="0" algn="ctr" rtl="0">
              <a:lnSpc>
                <a:spcPct val="90000"/>
              </a:lnSpc>
              <a:spcBef>
                <a:spcPts val="0"/>
              </a:spcBef>
              <a:spcAft>
                <a:spcPts val="0"/>
              </a:spcAft>
              <a:buClr>
                <a:schemeClr val="dk2"/>
              </a:buClr>
              <a:buSzPts val="7500"/>
              <a:buFont typeface="Impact"/>
              <a:buNone/>
              <a:defRPr sz="75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1" name="Google Shape;61;p14"/>
          <p:cNvSpPr txBox="1">
            <a:spLocks noGrp="1"/>
          </p:cNvSpPr>
          <p:nvPr>
            <p:ph type="subTitle" idx="1"/>
          </p:nvPr>
        </p:nvSpPr>
        <p:spPr>
          <a:xfrm>
            <a:off x="1661284" y="4484397"/>
            <a:ext cx="6034030" cy="556709"/>
          </a:xfrm>
          <a:prstGeom prst="rect">
            <a:avLst/>
          </a:prstGeom>
          <a:noFill/>
          <a:ln>
            <a:noFill/>
          </a:ln>
        </p:spPr>
        <p:txBody>
          <a:bodyPr spcFirstLastPara="1" wrap="square" lIns="68575" tIns="34275" rIns="68575" bIns="34275" anchor="t" anchorCtr="0"/>
          <a:lstStyle>
            <a:lvl1pPr marR="0" lvl="0" algn="ctr" rtl="0">
              <a:lnSpc>
                <a:spcPct val="100000"/>
              </a:lnSpc>
              <a:spcBef>
                <a:spcPts val="500"/>
              </a:spcBef>
              <a:spcAft>
                <a:spcPts val="0"/>
              </a:spcAft>
              <a:buClr>
                <a:schemeClr val="dk2"/>
              </a:buClr>
              <a:buSzPts val="1500"/>
              <a:buFont typeface="Arial"/>
              <a:buNone/>
              <a:defRPr sz="1500" b="1" i="0" u="none" strike="noStrike" cap="none">
                <a:solidFill>
                  <a:schemeClr val="dk2"/>
                </a:solidFill>
                <a:latin typeface="Cabin"/>
                <a:ea typeface="Cabin"/>
                <a:cs typeface="Cabin"/>
                <a:sym typeface="Cabin"/>
              </a:defRPr>
            </a:lvl1pPr>
            <a:lvl2pPr marR="0" lvl="1" algn="ctr" rtl="0">
              <a:lnSpc>
                <a:spcPct val="110000"/>
              </a:lnSpc>
              <a:spcBef>
                <a:spcPts val="500"/>
              </a:spcBef>
              <a:spcAft>
                <a:spcPts val="0"/>
              </a:spcAft>
              <a:buClr>
                <a:schemeClr val="dk2"/>
              </a:buClr>
              <a:buSzPts val="1500"/>
              <a:buFont typeface="Cabin"/>
              <a:buNone/>
              <a:defRPr sz="1500" b="0" i="0" u="none" strike="noStrike" cap="none">
                <a:solidFill>
                  <a:srgbClr val="595959"/>
                </a:solidFill>
                <a:latin typeface="Cabin"/>
                <a:ea typeface="Cabin"/>
                <a:cs typeface="Cabin"/>
                <a:sym typeface="Cabin"/>
              </a:defRPr>
            </a:lvl2pPr>
            <a:lvl3pPr marR="0" lvl="2" algn="ctr" rtl="0">
              <a:lnSpc>
                <a:spcPct val="110000"/>
              </a:lnSpc>
              <a:spcBef>
                <a:spcPts val="500"/>
              </a:spcBef>
              <a:spcAft>
                <a:spcPts val="0"/>
              </a:spcAft>
              <a:buClr>
                <a:schemeClr val="dk2"/>
              </a:buClr>
              <a:buSzPts val="1400"/>
              <a:buFont typeface="Arial"/>
              <a:buNone/>
              <a:defRPr sz="1400" b="0" i="0" u="none" strike="noStrike" cap="none">
                <a:solidFill>
                  <a:srgbClr val="595959"/>
                </a:solidFill>
                <a:latin typeface="Cabin"/>
                <a:ea typeface="Cabin"/>
                <a:cs typeface="Cabin"/>
                <a:sym typeface="Cabin"/>
              </a:defRPr>
            </a:lvl3pPr>
            <a:lvl4pPr marR="0" lvl="3" algn="ctr" rtl="0">
              <a:lnSpc>
                <a:spcPct val="110000"/>
              </a:lnSpc>
              <a:spcBef>
                <a:spcPts val="500"/>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4pPr>
            <a:lvl5pPr marR="0" lvl="4" algn="ctr" rtl="0">
              <a:lnSpc>
                <a:spcPct val="110000"/>
              </a:lnSpc>
              <a:spcBef>
                <a:spcPts val="500"/>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5pPr>
            <a:lvl6pPr marR="0" lvl="5" algn="ctr" rtl="0">
              <a:lnSpc>
                <a:spcPct val="110000"/>
              </a:lnSpc>
              <a:spcBef>
                <a:spcPts val="500"/>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6pPr>
            <a:lvl7pPr marR="0" lvl="6" algn="ctr" rtl="0">
              <a:lnSpc>
                <a:spcPct val="110000"/>
              </a:lnSpc>
              <a:spcBef>
                <a:spcPts val="500"/>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7pPr>
            <a:lvl8pPr marR="0" lvl="7" algn="ctr" rtl="0">
              <a:lnSpc>
                <a:spcPct val="110000"/>
              </a:lnSpc>
              <a:spcBef>
                <a:spcPts val="500"/>
              </a:spcBef>
              <a:spcAft>
                <a:spcPts val="0"/>
              </a:spcAft>
              <a:buClr>
                <a:schemeClr val="dk2"/>
              </a:buClr>
              <a:buSzPts val="1200"/>
              <a:buFont typeface="Cabin"/>
              <a:buNone/>
              <a:defRPr sz="1200" b="0" i="0" u="none" strike="noStrike" cap="none">
                <a:solidFill>
                  <a:srgbClr val="595959"/>
                </a:solidFill>
                <a:latin typeface="Cabin"/>
                <a:ea typeface="Cabin"/>
                <a:cs typeface="Cabin"/>
                <a:sym typeface="Cabin"/>
              </a:defRPr>
            </a:lvl8pPr>
            <a:lvl9pPr marR="0" lvl="8" algn="ctr" rtl="0">
              <a:lnSpc>
                <a:spcPct val="110000"/>
              </a:lnSpc>
              <a:spcBef>
                <a:spcPts val="500"/>
              </a:spcBef>
              <a:spcAft>
                <a:spcPts val="0"/>
              </a:spcAft>
              <a:buClr>
                <a:schemeClr val="dk2"/>
              </a:buClr>
              <a:buSzPts val="1200"/>
              <a:buFont typeface="Arial"/>
              <a:buNone/>
              <a:defRPr sz="1200" b="0" i="0" u="none" strike="noStrike" cap="none">
                <a:solidFill>
                  <a:srgbClr val="595959"/>
                </a:solidFill>
                <a:latin typeface="Cabin"/>
                <a:ea typeface="Cabin"/>
                <a:cs typeface="Cabin"/>
                <a:sym typeface="Cabin"/>
              </a:defRPr>
            </a:lvl9pPr>
          </a:lstStyle>
          <a:p>
            <a:endParaRPr/>
          </a:p>
        </p:txBody>
      </p:sp>
      <p:sp>
        <p:nvSpPr>
          <p:cNvPr id="62" name="Google Shape;62;p14"/>
          <p:cNvSpPr txBox="1">
            <a:spLocks noGrp="1"/>
          </p:cNvSpPr>
          <p:nvPr>
            <p:ph type="dt" idx="10"/>
          </p:nvPr>
        </p:nvSpPr>
        <p:spPr>
          <a:xfrm>
            <a:off x="808892"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95E04"/>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63" name="Google Shape;63;p14"/>
          <p:cNvSpPr txBox="1">
            <a:spLocks noGrp="1"/>
          </p:cNvSpPr>
          <p:nvPr>
            <p:ph type="ftr" idx="11"/>
          </p:nvPr>
        </p:nvSpPr>
        <p:spPr>
          <a:xfrm>
            <a:off x="3135249"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95E04"/>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64" name="Google Shape;64;p14"/>
          <p:cNvSpPr txBox="1">
            <a:spLocks noGrp="1"/>
          </p:cNvSpPr>
          <p:nvPr>
            <p:ph type="sldNum" idx="12"/>
          </p:nvPr>
        </p:nvSpPr>
        <p:spPr>
          <a:xfrm>
            <a:off x="6800413" y="4781759"/>
            <a:ext cx="1747292"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95E04"/>
                </a:solidFill>
                <a:latin typeface="Cabin"/>
                <a:ea typeface="Cabin"/>
                <a:cs typeface="Cabin"/>
                <a:sym typeface="Cabin"/>
              </a:defRPr>
            </a:lvl1pPr>
            <a:lvl2pPr marL="0" marR="0" lvl="1" indent="0" algn="r" rtl="0">
              <a:spcBef>
                <a:spcPts val="0"/>
              </a:spcBef>
              <a:buNone/>
              <a:defRPr sz="900" b="0" i="0" u="none" strike="noStrike" cap="none">
                <a:solidFill>
                  <a:srgbClr val="895E04"/>
                </a:solidFill>
                <a:latin typeface="Cabin"/>
                <a:ea typeface="Cabin"/>
                <a:cs typeface="Cabin"/>
                <a:sym typeface="Cabin"/>
              </a:defRPr>
            </a:lvl2pPr>
            <a:lvl3pPr marL="0" marR="0" lvl="2" indent="0" algn="r" rtl="0">
              <a:spcBef>
                <a:spcPts val="0"/>
              </a:spcBef>
              <a:buNone/>
              <a:defRPr sz="900" b="0" i="0" u="none" strike="noStrike" cap="none">
                <a:solidFill>
                  <a:srgbClr val="895E04"/>
                </a:solidFill>
                <a:latin typeface="Cabin"/>
                <a:ea typeface="Cabin"/>
                <a:cs typeface="Cabin"/>
                <a:sym typeface="Cabin"/>
              </a:defRPr>
            </a:lvl3pPr>
            <a:lvl4pPr marL="0" marR="0" lvl="3" indent="0" algn="r" rtl="0">
              <a:spcBef>
                <a:spcPts val="0"/>
              </a:spcBef>
              <a:buNone/>
              <a:defRPr sz="900" b="0" i="0" u="none" strike="noStrike" cap="none">
                <a:solidFill>
                  <a:srgbClr val="895E04"/>
                </a:solidFill>
                <a:latin typeface="Cabin"/>
                <a:ea typeface="Cabin"/>
                <a:cs typeface="Cabin"/>
                <a:sym typeface="Cabin"/>
              </a:defRPr>
            </a:lvl4pPr>
            <a:lvl5pPr marL="0" marR="0" lvl="4" indent="0" algn="r" rtl="0">
              <a:spcBef>
                <a:spcPts val="0"/>
              </a:spcBef>
              <a:buNone/>
              <a:defRPr sz="900" b="0" i="0" u="none" strike="noStrike" cap="none">
                <a:solidFill>
                  <a:srgbClr val="895E04"/>
                </a:solidFill>
                <a:latin typeface="Cabin"/>
                <a:ea typeface="Cabin"/>
                <a:cs typeface="Cabin"/>
                <a:sym typeface="Cabin"/>
              </a:defRPr>
            </a:lvl5pPr>
            <a:lvl6pPr marL="0" marR="0" lvl="5" indent="0" algn="r" rtl="0">
              <a:spcBef>
                <a:spcPts val="0"/>
              </a:spcBef>
              <a:buNone/>
              <a:defRPr sz="900" b="0" i="0" u="none" strike="noStrike" cap="none">
                <a:solidFill>
                  <a:srgbClr val="895E04"/>
                </a:solidFill>
                <a:latin typeface="Cabin"/>
                <a:ea typeface="Cabin"/>
                <a:cs typeface="Cabin"/>
                <a:sym typeface="Cabin"/>
              </a:defRPr>
            </a:lvl6pPr>
            <a:lvl7pPr marL="0" marR="0" lvl="6" indent="0" algn="r" rtl="0">
              <a:spcBef>
                <a:spcPts val="0"/>
              </a:spcBef>
              <a:buNone/>
              <a:defRPr sz="900" b="0" i="0" u="none" strike="noStrike" cap="none">
                <a:solidFill>
                  <a:srgbClr val="895E04"/>
                </a:solidFill>
                <a:latin typeface="Cabin"/>
                <a:ea typeface="Cabin"/>
                <a:cs typeface="Cabin"/>
                <a:sym typeface="Cabin"/>
              </a:defRPr>
            </a:lvl7pPr>
            <a:lvl8pPr marL="0" marR="0" lvl="7" indent="0" algn="r" rtl="0">
              <a:spcBef>
                <a:spcPts val="0"/>
              </a:spcBef>
              <a:buNone/>
              <a:defRPr sz="900" b="0" i="0" u="none" strike="noStrike" cap="none">
                <a:solidFill>
                  <a:srgbClr val="895E04"/>
                </a:solidFill>
                <a:latin typeface="Cabin"/>
                <a:ea typeface="Cabin"/>
                <a:cs typeface="Cabin"/>
                <a:sym typeface="Cabin"/>
              </a:defRPr>
            </a:lvl8pPr>
            <a:lvl9pPr marL="0" marR="0" lvl="8" indent="0" algn="r" rtl="0">
              <a:spcBef>
                <a:spcPts val="0"/>
              </a:spcBef>
              <a:buNone/>
              <a:defRPr sz="900" b="0" i="0" u="none" strike="noStrike" cap="none">
                <a:solidFill>
                  <a:srgbClr val="895E04"/>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4" title="left edge border"/>
          <p:cNvSpPr/>
          <p:nvPr/>
        </p:nvSpPr>
        <p:spPr>
          <a:xfrm>
            <a:off x="0" y="0"/>
            <a:ext cx="212598" cy="51435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8" name="Google Shape;68;p15"/>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69" name="Google Shape;69;p15"/>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70" name="Google Shape;70;p15"/>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71" name="Google Shape;71;p15"/>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432197" y="805416"/>
            <a:ext cx="6140303" cy="304847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lt2"/>
              </a:buClr>
              <a:buSzPts val="6300"/>
              <a:buFont typeface="Impact"/>
              <a:buNone/>
              <a:defRPr sz="6300" b="0" i="0" u="none" strike="noStrike" cap="none">
                <a:solidFill>
                  <a:schemeClr val="lt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4" name="Google Shape;74;p16"/>
          <p:cNvSpPr txBox="1">
            <a:spLocks noGrp="1"/>
          </p:cNvSpPr>
          <p:nvPr>
            <p:ph type="body" idx="1"/>
          </p:nvPr>
        </p:nvSpPr>
        <p:spPr>
          <a:xfrm>
            <a:off x="2432198" y="3869836"/>
            <a:ext cx="5263116" cy="713351"/>
          </a:xfrm>
          <a:prstGeom prst="rect">
            <a:avLst/>
          </a:prstGeom>
          <a:noFill/>
          <a:ln>
            <a:noFill/>
          </a:ln>
        </p:spPr>
        <p:txBody>
          <a:bodyPr spcFirstLastPara="1" wrap="square" lIns="68575" tIns="34275" rIns="68575" bIns="34275" anchor="t" anchorCtr="0"/>
          <a:lstStyle>
            <a:lvl1pPr marL="457200" marR="0" lvl="0" indent="-228600" algn="l" rtl="0">
              <a:lnSpc>
                <a:spcPct val="100000"/>
              </a:lnSpc>
              <a:spcBef>
                <a:spcPts val="500"/>
              </a:spcBef>
              <a:spcAft>
                <a:spcPts val="0"/>
              </a:spcAft>
              <a:buClr>
                <a:schemeClr val="lt2"/>
              </a:buClr>
              <a:buSzPts val="1500"/>
              <a:buFont typeface="Arial"/>
              <a:buNone/>
              <a:defRPr sz="1500" b="1" i="0" u="none" strike="noStrike" cap="none">
                <a:solidFill>
                  <a:schemeClr val="accent1"/>
                </a:solidFill>
                <a:latin typeface="Cabin"/>
                <a:ea typeface="Cabin"/>
                <a:cs typeface="Cabin"/>
                <a:sym typeface="Cabin"/>
              </a:defRPr>
            </a:lvl1pPr>
            <a:lvl2pPr marL="914400" marR="0" lvl="1" indent="-228600" algn="l" rtl="0">
              <a:lnSpc>
                <a:spcPct val="110000"/>
              </a:lnSpc>
              <a:spcBef>
                <a:spcPts val="500"/>
              </a:spcBef>
              <a:spcAft>
                <a:spcPts val="0"/>
              </a:spcAft>
              <a:buClr>
                <a:schemeClr val="lt2"/>
              </a:buClr>
              <a:buSzPts val="1500"/>
              <a:buFont typeface="Cabin"/>
              <a:buNone/>
              <a:defRPr sz="1500" b="0" i="0" u="none" strike="noStrike" cap="none">
                <a:solidFill>
                  <a:schemeClr val="lt1"/>
                </a:solidFill>
                <a:latin typeface="Cabin"/>
                <a:ea typeface="Cabin"/>
                <a:cs typeface="Cabin"/>
                <a:sym typeface="Cabin"/>
              </a:defRPr>
            </a:lvl2pPr>
            <a:lvl3pPr marL="1371600" marR="0" lvl="2" indent="-228600" algn="l" rtl="0">
              <a:lnSpc>
                <a:spcPct val="110000"/>
              </a:lnSpc>
              <a:spcBef>
                <a:spcPts val="500"/>
              </a:spcBef>
              <a:spcAft>
                <a:spcPts val="0"/>
              </a:spcAft>
              <a:buClr>
                <a:schemeClr val="lt2"/>
              </a:buClr>
              <a:buSzPts val="1400"/>
              <a:buFont typeface="Arial"/>
              <a:buNone/>
              <a:defRPr sz="1400" b="0" i="0" u="none" strike="noStrike" cap="none">
                <a:solidFill>
                  <a:schemeClr val="lt1"/>
                </a:solidFill>
                <a:latin typeface="Cabin"/>
                <a:ea typeface="Cabin"/>
                <a:cs typeface="Cabin"/>
                <a:sym typeface="Cabin"/>
              </a:defRPr>
            </a:lvl3pPr>
            <a:lvl4pPr marL="1828800" marR="0" lvl="3" indent="-228600" algn="l" rtl="0">
              <a:lnSpc>
                <a:spcPct val="110000"/>
              </a:lnSpc>
              <a:spcBef>
                <a:spcPts val="500"/>
              </a:spcBef>
              <a:spcAft>
                <a:spcPts val="0"/>
              </a:spcAft>
              <a:buClr>
                <a:schemeClr val="lt2"/>
              </a:buClr>
              <a:buSzPts val="1200"/>
              <a:buFont typeface="Cabin"/>
              <a:buNone/>
              <a:defRPr sz="1200" b="0" i="0" u="none" strike="noStrike" cap="none">
                <a:solidFill>
                  <a:schemeClr val="lt1"/>
                </a:solidFill>
                <a:latin typeface="Cabin"/>
                <a:ea typeface="Cabin"/>
                <a:cs typeface="Cabin"/>
                <a:sym typeface="Cabin"/>
              </a:defRPr>
            </a:lvl4pPr>
            <a:lvl5pPr marL="2286000" marR="0" lvl="4" indent="-228600" algn="l" rtl="0">
              <a:lnSpc>
                <a:spcPct val="110000"/>
              </a:lnSpc>
              <a:spcBef>
                <a:spcPts val="500"/>
              </a:spcBef>
              <a:spcAft>
                <a:spcPts val="0"/>
              </a:spcAft>
              <a:buClr>
                <a:schemeClr val="lt2"/>
              </a:buClr>
              <a:buSzPts val="1200"/>
              <a:buFont typeface="Arial"/>
              <a:buNone/>
              <a:defRPr sz="1200" b="0" i="0" u="none" strike="noStrike" cap="none">
                <a:solidFill>
                  <a:schemeClr val="lt1"/>
                </a:solidFill>
                <a:latin typeface="Cabin"/>
                <a:ea typeface="Cabin"/>
                <a:cs typeface="Cabin"/>
                <a:sym typeface="Cabin"/>
              </a:defRPr>
            </a:lvl5pPr>
            <a:lvl6pPr marL="2743200" marR="0" lvl="5" indent="-228600" algn="l" rtl="0">
              <a:lnSpc>
                <a:spcPct val="110000"/>
              </a:lnSpc>
              <a:spcBef>
                <a:spcPts val="500"/>
              </a:spcBef>
              <a:spcAft>
                <a:spcPts val="0"/>
              </a:spcAft>
              <a:buClr>
                <a:schemeClr val="lt2"/>
              </a:buClr>
              <a:buSzPts val="1200"/>
              <a:buFont typeface="Cabin"/>
              <a:buNone/>
              <a:defRPr sz="1200" b="0" i="0" u="none" strike="noStrike" cap="none">
                <a:solidFill>
                  <a:schemeClr val="lt1"/>
                </a:solidFill>
                <a:latin typeface="Cabin"/>
                <a:ea typeface="Cabin"/>
                <a:cs typeface="Cabin"/>
                <a:sym typeface="Cabin"/>
              </a:defRPr>
            </a:lvl6pPr>
            <a:lvl7pPr marL="3200400" marR="0" lvl="6" indent="-228600" algn="l" rtl="0">
              <a:lnSpc>
                <a:spcPct val="110000"/>
              </a:lnSpc>
              <a:spcBef>
                <a:spcPts val="500"/>
              </a:spcBef>
              <a:spcAft>
                <a:spcPts val="0"/>
              </a:spcAft>
              <a:buClr>
                <a:schemeClr val="lt2"/>
              </a:buClr>
              <a:buSzPts val="1200"/>
              <a:buFont typeface="Arial"/>
              <a:buNone/>
              <a:defRPr sz="1200" b="0" i="0" u="none" strike="noStrike" cap="none">
                <a:solidFill>
                  <a:schemeClr val="lt1"/>
                </a:solidFill>
                <a:latin typeface="Cabin"/>
                <a:ea typeface="Cabin"/>
                <a:cs typeface="Cabin"/>
                <a:sym typeface="Cabin"/>
              </a:defRPr>
            </a:lvl7pPr>
            <a:lvl8pPr marL="3657600" marR="0" lvl="7" indent="-228600" algn="l" rtl="0">
              <a:lnSpc>
                <a:spcPct val="110000"/>
              </a:lnSpc>
              <a:spcBef>
                <a:spcPts val="500"/>
              </a:spcBef>
              <a:spcAft>
                <a:spcPts val="0"/>
              </a:spcAft>
              <a:buClr>
                <a:schemeClr val="lt2"/>
              </a:buClr>
              <a:buSzPts val="1200"/>
              <a:buFont typeface="Cabin"/>
              <a:buNone/>
              <a:defRPr sz="1200" b="0" i="0" u="none" strike="noStrike" cap="none">
                <a:solidFill>
                  <a:schemeClr val="lt1"/>
                </a:solidFill>
                <a:latin typeface="Cabin"/>
                <a:ea typeface="Cabin"/>
                <a:cs typeface="Cabin"/>
                <a:sym typeface="Cabin"/>
              </a:defRPr>
            </a:lvl8pPr>
            <a:lvl9pPr marL="4114800" marR="0" lvl="8" indent="-228600" algn="l" rtl="0">
              <a:lnSpc>
                <a:spcPct val="110000"/>
              </a:lnSpc>
              <a:spcBef>
                <a:spcPts val="500"/>
              </a:spcBef>
              <a:spcAft>
                <a:spcPts val="0"/>
              </a:spcAft>
              <a:buClr>
                <a:schemeClr val="lt2"/>
              </a:buClr>
              <a:buSzPts val="1200"/>
              <a:buFont typeface="Arial"/>
              <a:buNone/>
              <a:defRPr sz="1200" b="0" i="0" u="none" strike="noStrike" cap="none">
                <a:solidFill>
                  <a:schemeClr val="lt1"/>
                </a:solidFill>
                <a:latin typeface="Cabin"/>
                <a:ea typeface="Cabin"/>
                <a:cs typeface="Cabin"/>
                <a:sym typeface="Cabin"/>
              </a:defRPr>
            </a:lvl9pPr>
          </a:lstStyle>
          <a:p>
            <a:endParaRPr/>
          </a:p>
        </p:txBody>
      </p:sp>
      <p:sp>
        <p:nvSpPr>
          <p:cNvPr id="75" name="Google Shape;75;p16"/>
          <p:cNvSpPr txBox="1">
            <a:spLocks noGrp="1"/>
          </p:cNvSpPr>
          <p:nvPr>
            <p:ph type="dt" idx="10"/>
          </p:nvPr>
        </p:nvSpPr>
        <p:spPr>
          <a:xfrm>
            <a:off x="2427410" y="4781759"/>
            <a:ext cx="1120460"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chemeClr val="lt2"/>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lt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lt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lt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lt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lt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lt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lt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lt1"/>
                </a:solidFill>
                <a:latin typeface="Cabin"/>
                <a:ea typeface="Cabin"/>
                <a:cs typeface="Cabin"/>
                <a:sym typeface="Cabin"/>
              </a:defRPr>
            </a:lvl9pPr>
          </a:lstStyle>
          <a:p>
            <a:endParaRPr/>
          </a:p>
        </p:txBody>
      </p:sp>
      <p:sp>
        <p:nvSpPr>
          <p:cNvPr id="76" name="Google Shape;76;p16"/>
          <p:cNvSpPr txBox="1">
            <a:spLocks noGrp="1"/>
          </p:cNvSpPr>
          <p:nvPr>
            <p:ph type="ftr" idx="11"/>
          </p:nvPr>
        </p:nvSpPr>
        <p:spPr>
          <a:xfrm>
            <a:off x="3959298"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chemeClr val="lt2"/>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lt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lt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lt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lt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lt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lt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lt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lt1"/>
                </a:solidFill>
                <a:latin typeface="Cabin"/>
                <a:ea typeface="Cabin"/>
                <a:cs typeface="Cabin"/>
                <a:sym typeface="Cabin"/>
              </a:defRPr>
            </a:lvl9pPr>
          </a:lstStyle>
          <a:p>
            <a:endParaRPr/>
          </a:p>
        </p:txBody>
      </p:sp>
      <p:sp>
        <p:nvSpPr>
          <p:cNvPr id="77" name="Google Shape;77;p16"/>
          <p:cNvSpPr txBox="1">
            <a:spLocks noGrp="1"/>
          </p:cNvSpPr>
          <p:nvPr>
            <p:ph type="sldNum" idx="12"/>
          </p:nvPr>
        </p:nvSpPr>
        <p:spPr>
          <a:xfrm>
            <a:off x="7456826" y="4781759"/>
            <a:ext cx="1115674"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2"/>
                </a:solidFill>
                <a:latin typeface="Cabin"/>
                <a:ea typeface="Cabin"/>
                <a:cs typeface="Cabin"/>
                <a:sym typeface="Cabin"/>
              </a:defRPr>
            </a:lvl1pPr>
            <a:lvl2pPr marL="0" marR="0" lvl="1" indent="0" algn="r" rtl="0">
              <a:spcBef>
                <a:spcPts val="0"/>
              </a:spcBef>
              <a:buNone/>
              <a:defRPr sz="900" b="0" i="0" u="none" strike="noStrike" cap="none">
                <a:solidFill>
                  <a:schemeClr val="lt2"/>
                </a:solidFill>
                <a:latin typeface="Cabin"/>
                <a:ea typeface="Cabin"/>
                <a:cs typeface="Cabin"/>
                <a:sym typeface="Cabin"/>
              </a:defRPr>
            </a:lvl2pPr>
            <a:lvl3pPr marL="0" marR="0" lvl="2" indent="0" algn="r" rtl="0">
              <a:spcBef>
                <a:spcPts val="0"/>
              </a:spcBef>
              <a:buNone/>
              <a:defRPr sz="900" b="0" i="0" u="none" strike="noStrike" cap="none">
                <a:solidFill>
                  <a:schemeClr val="lt2"/>
                </a:solidFill>
                <a:latin typeface="Cabin"/>
                <a:ea typeface="Cabin"/>
                <a:cs typeface="Cabin"/>
                <a:sym typeface="Cabin"/>
              </a:defRPr>
            </a:lvl3pPr>
            <a:lvl4pPr marL="0" marR="0" lvl="3" indent="0" algn="r" rtl="0">
              <a:spcBef>
                <a:spcPts val="0"/>
              </a:spcBef>
              <a:buNone/>
              <a:defRPr sz="900" b="0" i="0" u="none" strike="noStrike" cap="none">
                <a:solidFill>
                  <a:schemeClr val="lt2"/>
                </a:solidFill>
                <a:latin typeface="Cabin"/>
                <a:ea typeface="Cabin"/>
                <a:cs typeface="Cabin"/>
                <a:sym typeface="Cabin"/>
              </a:defRPr>
            </a:lvl4pPr>
            <a:lvl5pPr marL="0" marR="0" lvl="4" indent="0" algn="r" rtl="0">
              <a:spcBef>
                <a:spcPts val="0"/>
              </a:spcBef>
              <a:buNone/>
              <a:defRPr sz="900" b="0" i="0" u="none" strike="noStrike" cap="none">
                <a:solidFill>
                  <a:schemeClr val="lt2"/>
                </a:solidFill>
                <a:latin typeface="Cabin"/>
                <a:ea typeface="Cabin"/>
                <a:cs typeface="Cabin"/>
                <a:sym typeface="Cabin"/>
              </a:defRPr>
            </a:lvl5pPr>
            <a:lvl6pPr marL="0" marR="0" lvl="5" indent="0" algn="r" rtl="0">
              <a:spcBef>
                <a:spcPts val="0"/>
              </a:spcBef>
              <a:buNone/>
              <a:defRPr sz="900" b="0" i="0" u="none" strike="noStrike" cap="none">
                <a:solidFill>
                  <a:schemeClr val="lt2"/>
                </a:solidFill>
                <a:latin typeface="Cabin"/>
                <a:ea typeface="Cabin"/>
                <a:cs typeface="Cabin"/>
                <a:sym typeface="Cabin"/>
              </a:defRPr>
            </a:lvl6pPr>
            <a:lvl7pPr marL="0" marR="0" lvl="6" indent="0" algn="r" rtl="0">
              <a:spcBef>
                <a:spcPts val="0"/>
              </a:spcBef>
              <a:buNone/>
              <a:defRPr sz="900" b="0" i="0" u="none" strike="noStrike" cap="none">
                <a:solidFill>
                  <a:schemeClr val="lt2"/>
                </a:solidFill>
                <a:latin typeface="Cabin"/>
                <a:ea typeface="Cabin"/>
                <a:cs typeface="Cabin"/>
                <a:sym typeface="Cabin"/>
              </a:defRPr>
            </a:lvl7pPr>
            <a:lvl8pPr marL="0" marR="0" lvl="7" indent="0" algn="r" rtl="0">
              <a:spcBef>
                <a:spcPts val="0"/>
              </a:spcBef>
              <a:buNone/>
              <a:defRPr sz="900" b="0" i="0" u="none" strike="noStrike" cap="none">
                <a:solidFill>
                  <a:schemeClr val="lt2"/>
                </a:solidFill>
                <a:latin typeface="Cabin"/>
                <a:ea typeface="Cabin"/>
                <a:cs typeface="Cabin"/>
                <a:sym typeface="Cabin"/>
              </a:defRPr>
            </a:lvl8pPr>
            <a:lvl9pPr marL="0" marR="0" lvl="8" indent="0" algn="r" rtl="0">
              <a:spcBef>
                <a:spcPts val="0"/>
              </a:spcBef>
              <a:buNone/>
              <a:defRPr sz="900" b="0" i="0" u="none" strike="noStrike" cap="none">
                <a:solidFill>
                  <a:schemeClr val="l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grpSp>
        <p:nvGrpSpPr>
          <p:cNvPr id="78" name="Google Shape;78;p16" title="left scallop shape"/>
          <p:cNvGrpSpPr/>
          <p:nvPr/>
        </p:nvGrpSpPr>
        <p:grpSpPr>
          <a:xfrm>
            <a:off x="0" y="0"/>
            <a:ext cx="2110979" cy="5143500"/>
            <a:chOff x="0" y="0"/>
            <a:chExt cx="2814638" cy="6858000"/>
          </a:xfrm>
        </p:grpSpPr>
        <p:sp>
          <p:nvSpPr>
            <p:cNvPr id="79" name="Google Shape;79;p16"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80" name="Google Shape;80;p16"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3" name="Google Shape;83;p17"/>
          <p:cNvSpPr txBox="1">
            <a:spLocks noGrp="1"/>
          </p:cNvSpPr>
          <p:nvPr>
            <p:ph type="body" idx="1"/>
          </p:nvPr>
        </p:nvSpPr>
        <p:spPr>
          <a:xfrm>
            <a:off x="942975" y="1714500"/>
            <a:ext cx="3600450" cy="2714625"/>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84" name="Google Shape;84;p17"/>
          <p:cNvSpPr txBox="1">
            <a:spLocks noGrp="1"/>
          </p:cNvSpPr>
          <p:nvPr>
            <p:ph type="body" idx="2"/>
          </p:nvPr>
        </p:nvSpPr>
        <p:spPr>
          <a:xfrm>
            <a:off x="4985847" y="1714500"/>
            <a:ext cx="3600450" cy="2714625"/>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85" name="Google Shape;85;p17"/>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86" name="Google Shape;86;p17"/>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87" name="Google Shape;87;p17"/>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939546" y="285750"/>
            <a:ext cx="7629525" cy="1120138"/>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0" name="Google Shape;90;p18"/>
          <p:cNvSpPr txBox="1">
            <a:spLocks noGrp="1"/>
          </p:cNvSpPr>
          <p:nvPr>
            <p:ph type="body" idx="1"/>
          </p:nvPr>
        </p:nvSpPr>
        <p:spPr>
          <a:xfrm>
            <a:off x="938759" y="1649725"/>
            <a:ext cx="3600450" cy="474397"/>
          </a:xfrm>
          <a:prstGeom prst="rect">
            <a:avLst/>
          </a:prstGeom>
          <a:noFill/>
          <a:ln>
            <a:noFill/>
          </a:ln>
        </p:spPr>
        <p:txBody>
          <a:bodyPr spcFirstLastPara="1" wrap="square" lIns="68575" tIns="34275" rIns="68575" bIns="34275" anchor="b" anchorCtr="0"/>
          <a:lstStyle>
            <a:lvl1pPr marL="457200" marR="0" lvl="0" indent="-228600" algn="l" rtl="0">
              <a:lnSpc>
                <a:spcPct val="100000"/>
              </a:lnSpc>
              <a:spcBef>
                <a:spcPts val="500"/>
              </a:spcBef>
              <a:spcAft>
                <a:spcPts val="0"/>
              </a:spcAft>
              <a:buClr>
                <a:schemeClr val="dk2"/>
              </a:buClr>
              <a:buSzPts val="1400"/>
              <a:buFont typeface="Arial"/>
              <a:buNone/>
              <a:defRPr sz="1400" b="1" i="0" u="none" strike="noStrike" cap="none">
                <a:solidFill>
                  <a:schemeClr val="dk2"/>
                </a:solidFill>
                <a:latin typeface="Cabin"/>
                <a:ea typeface="Cabin"/>
                <a:cs typeface="Cabin"/>
                <a:sym typeface="Cabin"/>
              </a:defRPr>
            </a:lvl1pPr>
            <a:lvl2pPr marL="914400" marR="0" lvl="1" indent="-228600" algn="l" rtl="0">
              <a:lnSpc>
                <a:spcPct val="110000"/>
              </a:lnSpc>
              <a:spcBef>
                <a:spcPts val="500"/>
              </a:spcBef>
              <a:spcAft>
                <a:spcPts val="0"/>
              </a:spcAft>
              <a:buClr>
                <a:schemeClr val="dk2"/>
              </a:buClr>
              <a:buSzPts val="1400"/>
              <a:buFont typeface="Cabin"/>
              <a:buNone/>
              <a:defRPr sz="1400" b="1" i="0" u="none" strike="noStrike" cap="none">
                <a:solidFill>
                  <a:srgbClr val="595959"/>
                </a:solidFill>
                <a:latin typeface="Cabin"/>
                <a:ea typeface="Cabin"/>
                <a:cs typeface="Cabin"/>
                <a:sym typeface="Cabin"/>
              </a:defRPr>
            </a:lvl2pPr>
            <a:lvl3pPr marL="1371600" marR="0" lvl="2" indent="-228600" algn="l" rtl="0">
              <a:lnSpc>
                <a:spcPct val="110000"/>
              </a:lnSpc>
              <a:spcBef>
                <a:spcPts val="500"/>
              </a:spcBef>
              <a:spcAft>
                <a:spcPts val="0"/>
              </a:spcAft>
              <a:buClr>
                <a:schemeClr val="dk2"/>
              </a:buClr>
              <a:buSzPts val="1400"/>
              <a:buFont typeface="Arial"/>
              <a:buNone/>
              <a:defRPr sz="1400" b="1" i="0" u="none" strike="noStrike" cap="none">
                <a:solidFill>
                  <a:srgbClr val="595959"/>
                </a:solidFill>
                <a:latin typeface="Cabin"/>
                <a:ea typeface="Cabin"/>
                <a:cs typeface="Cabin"/>
                <a:sym typeface="Cabin"/>
              </a:defRPr>
            </a:lvl3pPr>
            <a:lvl4pPr marL="1828800" marR="0" lvl="3"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4pPr>
            <a:lvl5pPr marL="2286000" marR="0" lvl="4"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5pPr>
            <a:lvl6pPr marL="2743200" marR="0" lvl="5"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6pPr>
            <a:lvl7pPr marL="3200400" marR="0" lvl="6"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7pPr>
            <a:lvl8pPr marL="3657600" marR="0" lvl="7"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8pPr>
            <a:lvl9pPr marL="4114800" marR="0" lvl="8"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9pPr>
          </a:lstStyle>
          <a:p>
            <a:endParaRPr/>
          </a:p>
        </p:txBody>
      </p:sp>
      <p:sp>
        <p:nvSpPr>
          <p:cNvPr id="91" name="Google Shape;91;p18"/>
          <p:cNvSpPr txBox="1">
            <a:spLocks noGrp="1"/>
          </p:cNvSpPr>
          <p:nvPr>
            <p:ph type="body" idx="2"/>
          </p:nvPr>
        </p:nvSpPr>
        <p:spPr>
          <a:xfrm>
            <a:off x="942975" y="2181826"/>
            <a:ext cx="3600450" cy="2247298"/>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92" name="Google Shape;92;p18"/>
          <p:cNvSpPr txBox="1">
            <a:spLocks noGrp="1"/>
          </p:cNvSpPr>
          <p:nvPr>
            <p:ph type="body" idx="3"/>
          </p:nvPr>
        </p:nvSpPr>
        <p:spPr>
          <a:xfrm>
            <a:off x="4975398" y="1649725"/>
            <a:ext cx="3600450" cy="474397"/>
          </a:xfrm>
          <a:prstGeom prst="rect">
            <a:avLst/>
          </a:prstGeom>
          <a:noFill/>
          <a:ln>
            <a:noFill/>
          </a:ln>
        </p:spPr>
        <p:txBody>
          <a:bodyPr spcFirstLastPara="1" wrap="square" lIns="68575" tIns="34275" rIns="68575" bIns="34275" anchor="b" anchorCtr="0"/>
          <a:lstStyle>
            <a:lvl1pPr marL="457200" marR="0" lvl="0" indent="-228600" algn="l" rtl="0">
              <a:lnSpc>
                <a:spcPct val="100000"/>
              </a:lnSpc>
              <a:spcBef>
                <a:spcPts val="500"/>
              </a:spcBef>
              <a:spcAft>
                <a:spcPts val="0"/>
              </a:spcAft>
              <a:buClr>
                <a:schemeClr val="dk2"/>
              </a:buClr>
              <a:buSzPts val="1400"/>
              <a:buFont typeface="Arial"/>
              <a:buNone/>
              <a:defRPr sz="1400" b="1" i="0" u="none" strike="noStrike" cap="none">
                <a:solidFill>
                  <a:schemeClr val="dk2"/>
                </a:solidFill>
                <a:latin typeface="Cabin"/>
                <a:ea typeface="Cabin"/>
                <a:cs typeface="Cabin"/>
                <a:sym typeface="Cabin"/>
              </a:defRPr>
            </a:lvl1pPr>
            <a:lvl2pPr marL="914400" marR="0" lvl="1" indent="-228600" algn="l" rtl="0">
              <a:lnSpc>
                <a:spcPct val="110000"/>
              </a:lnSpc>
              <a:spcBef>
                <a:spcPts val="500"/>
              </a:spcBef>
              <a:spcAft>
                <a:spcPts val="0"/>
              </a:spcAft>
              <a:buClr>
                <a:schemeClr val="dk2"/>
              </a:buClr>
              <a:buSzPts val="1400"/>
              <a:buFont typeface="Cabin"/>
              <a:buNone/>
              <a:defRPr sz="1400" b="1" i="0" u="none" strike="noStrike" cap="none">
                <a:solidFill>
                  <a:srgbClr val="595959"/>
                </a:solidFill>
                <a:latin typeface="Cabin"/>
                <a:ea typeface="Cabin"/>
                <a:cs typeface="Cabin"/>
                <a:sym typeface="Cabin"/>
              </a:defRPr>
            </a:lvl2pPr>
            <a:lvl3pPr marL="1371600" marR="0" lvl="2" indent="-228600" algn="l" rtl="0">
              <a:lnSpc>
                <a:spcPct val="110000"/>
              </a:lnSpc>
              <a:spcBef>
                <a:spcPts val="500"/>
              </a:spcBef>
              <a:spcAft>
                <a:spcPts val="0"/>
              </a:spcAft>
              <a:buClr>
                <a:schemeClr val="dk2"/>
              </a:buClr>
              <a:buSzPts val="1400"/>
              <a:buFont typeface="Arial"/>
              <a:buNone/>
              <a:defRPr sz="1400" b="1" i="0" u="none" strike="noStrike" cap="none">
                <a:solidFill>
                  <a:srgbClr val="595959"/>
                </a:solidFill>
                <a:latin typeface="Cabin"/>
                <a:ea typeface="Cabin"/>
                <a:cs typeface="Cabin"/>
                <a:sym typeface="Cabin"/>
              </a:defRPr>
            </a:lvl3pPr>
            <a:lvl4pPr marL="1828800" marR="0" lvl="3"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4pPr>
            <a:lvl5pPr marL="2286000" marR="0" lvl="4"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5pPr>
            <a:lvl6pPr marL="2743200" marR="0" lvl="5"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6pPr>
            <a:lvl7pPr marL="3200400" marR="0" lvl="6"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7pPr>
            <a:lvl8pPr marL="3657600" marR="0" lvl="7" indent="-228600" algn="l" rtl="0">
              <a:lnSpc>
                <a:spcPct val="110000"/>
              </a:lnSpc>
              <a:spcBef>
                <a:spcPts val="500"/>
              </a:spcBef>
              <a:spcAft>
                <a:spcPts val="0"/>
              </a:spcAft>
              <a:buClr>
                <a:schemeClr val="dk2"/>
              </a:buClr>
              <a:buSzPts val="1200"/>
              <a:buFont typeface="Cabin"/>
              <a:buNone/>
              <a:defRPr sz="1200" b="1" i="0" u="none" strike="noStrike" cap="none">
                <a:solidFill>
                  <a:srgbClr val="595959"/>
                </a:solidFill>
                <a:latin typeface="Cabin"/>
                <a:ea typeface="Cabin"/>
                <a:cs typeface="Cabin"/>
                <a:sym typeface="Cabin"/>
              </a:defRPr>
            </a:lvl8pPr>
            <a:lvl9pPr marL="4114800" marR="0" lvl="8" indent="-228600" algn="l" rtl="0">
              <a:lnSpc>
                <a:spcPct val="110000"/>
              </a:lnSpc>
              <a:spcBef>
                <a:spcPts val="500"/>
              </a:spcBef>
              <a:spcAft>
                <a:spcPts val="0"/>
              </a:spcAft>
              <a:buClr>
                <a:schemeClr val="dk2"/>
              </a:buClr>
              <a:buSzPts val="1200"/>
              <a:buFont typeface="Arial"/>
              <a:buNone/>
              <a:defRPr sz="1200" b="1" i="0" u="none" strike="noStrike" cap="none">
                <a:solidFill>
                  <a:srgbClr val="595959"/>
                </a:solidFill>
                <a:latin typeface="Cabin"/>
                <a:ea typeface="Cabin"/>
                <a:cs typeface="Cabin"/>
                <a:sym typeface="Cabin"/>
              </a:defRPr>
            </a:lvl9pPr>
          </a:lstStyle>
          <a:p>
            <a:endParaRPr/>
          </a:p>
        </p:txBody>
      </p:sp>
      <p:sp>
        <p:nvSpPr>
          <p:cNvPr id="93" name="Google Shape;93;p18"/>
          <p:cNvSpPr txBox="1">
            <a:spLocks noGrp="1"/>
          </p:cNvSpPr>
          <p:nvPr>
            <p:ph type="body" idx="4"/>
          </p:nvPr>
        </p:nvSpPr>
        <p:spPr>
          <a:xfrm>
            <a:off x="4975398" y="2181826"/>
            <a:ext cx="3600450" cy="2247298"/>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94" name="Google Shape;94;p18"/>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95" name="Google Shape;95;p18"/>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96" name="Google Shape;96;p18"/>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9" name="Google Shape;99;p19"/>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00" name="Google Shape;100;p19"/>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01" name="Google Shape;101;p19"/>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20"/>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04" name="Google Shape;104;p20"/>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05" name="Google Shape;105;p20"/>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1" title="right scallop background shape"/>
          <p:cNvSpPr/>
          <p:nvPr/>
        </p:nvSpPr>
        <p:spPr>
          <a:xfrm>
            <a:off x="5542359" y="0"/>
            <a:ext cx="3601641" cy="51435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08" name="Google Shape;108;p21"/>
          <p:cNvSpPr txBox="1">
            <a:spLocks noGrp="1"/>
          </p:cNvSpPr>
          <p:nvPr>
            <p:ph type="title"/>
          </p:nvPr>
        </p:nvSpPr>
        <p:spPr>
          <a:xfrm>
            <a:off x="6253413" y="342899"/>
            <a:ext cx="2319086" cy="897503"/>
          </a:xfrm>
          <a:prstGeom prst="rect">
            <a:avLst/>
          </a:prstGeom>
          <a:noFill/>
          <a:ln>
            <a:noFill/>
          </a:ln>
        </p:spPr>
        <p:txBody>
          <a:bodyPr spcFirstLastPara="1" wrap="square" lIns="68575" tIns="34275" rIns="68575" bIns="34275" anchor="b" anchorCtr="0"/>
          <a:lstStyle>
            <a:lvl1pPr marR="0" lvl="0" algn="l" rtl="0">
              <a:lnSpc>
                <a:spcPct val="100000"/>
              </a:lnSpc>
              <a:spcBef>
                <a:spcPts val="0"/>
              </a:spcBef>
              <a:spcAft>
                <a:spcPts val="0"/>
              </a:spcAft>
              <a:buClr>
                <a:schemeClr val="accent1"/>
              </a:buClr>
              <a:buSzPts val="1400"/>
              <a:buFont typeface="Cabin"/>
              <a:buNone/>
              <a:defRPr sz="1400" b="1" i="0" u="none" strike="noStrike" cap="none">
                <a:solidFill>
                  <a:schemeClr val="accent1"/>
                </a:solidFill>
                <a:latin typeface="Cabin"/>
                <a:ea typeface="Cabin"/>
                <a:cs typeface="Cabin"/>
                <a:sym typeface="Cabi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9" name="Google Shape;109;p21"/>
          <p:cNvSpPr txBox="1">
            <a:spLocks noGrp="1"/>
          </p:cNvSpPr>
          <p:nvPr>
            <p:ph type="body" idx="1"/>
          </p:nvPr>
        </p:nvSpPr>
        <p:spPr>
          <a:xfrm>
            <a:off x="573788" y="690283"/>
            <a:ext cx="4618813" cy="3738843"/>
          </a:xfrm>
          <a:prstGeom prst="rect">
            <a:avLst/>
          </a:prstGeom>
          <a:noFill/>
          <a:ln>
            <a:noFill/>
          </a:ln>
        </p:spPr>
        <p:txBody>
          <a:bodyPr spcFirstLastPara="1" wrap="square" lIns="68575" tIns="34275" rIns="68575" bIns="34275" anchor="t" anchorCtr="0"/>
          <a:lstStyle>
            <a:lvl1pPr marL="457200" marR="0" lvl="0" indent="-381000" algn="l" rtl="0">
              <a:lnSpc>
                <a:spcPct val="110000"/>
              </a:lnSpc>
              <a:spcBef>
                <a:spcPts val="500"/>
              </a:spcBef>
              <a:spcAft>
                <a:spcPts val="0"/>
              </a:spcAft>
              <a:buClr>
                <a:schemeClr val="dk2"/>
              </a:buClr>
              <a:buSzPts val="2400"/>
              <a:buFont typeface="Arial"/>
              <a:buChar char="•"/>
              <a:defRPr sz="2400" b="0" i="0" u="none" strike="noStrike" cap="none">
                <a:solidFill>
                  <a:srgbClr val="595959"/>
                </a:solidFill>
                <a:latin typeface="Cabin"/>
                <a:ea typeface="Cabin"/>
                <a:cs typeface="Cabin"/>
                <a:sym typeface="Cabin"/>
              </a:defRPr>
            </a:lvl1pPr>
            <a:lvl2pPr marL="914400" marR="0" lvl="1" indent="-361950" algn="l" rtl="0">
              <a:lnSpc>
                <a:spcPct val="110000"/>
              </a:lnSpc>
              <a:spcBef>
                <a:spcPts val="500"/>
              </a:spcBef>
              <a:spcAft>
                <a:spcPts val="0"/>
              </a:spcAft>
              <a:buClr>
                <a:schemeClr val="dk2"/>
              </a:buClr>
              <a:buSzPts val="2100"/>
              <a:buFont typeface="Cabin"/>
              <a:buChar char="–"/>
              <a:defRPr sz="2100" b="0" i="0" u="none" strike="noStrike" cap="none">
                <a:solidFill>
                  <a:srgbClr val="595959"/>
                </a:solidFill>
                <a:latin typeface="Cabin"/>
                <a:ea typeface="Cabin"/>
                <a:cs typeface="Cabin"/>
                <a:sym typeface="Cabin"/>
              </a:defRPr>
            </a:lvl2pPr>
            <a:lvl3pPr marL="1371600" marR="0" lvl="2" indent="-342900" algn="l" rtl="0">
              <a:lnSpc>
                <a:spcPct val="110000"/>
              </a:lnSpc>
              <a:spcBef>
                <a:spcPts val="500"/>
              </a:spcBef>
              <a:spcAft>
                <a:spcPts val="0"/>
              </a:spcAft>
              <a:buClr>
                <a:schemeClr val="dk2"/>
              </a:buClr>
              <a:buSzPts val="1800"/>
              <a:buFont typeface="Arial"/>
              <a:buChar char="•"/>
              <a:defRPr sz="1800" b="0" i="0" u="none" strike="noStrike" cap="none">
                <a:solidFill>
                  <a:srgbClr val="595959"/>
                </a:solidFill>
                <a:latin typeface="Cabin"/>
                <a:ea typeface="Cabin"/>
                <a:cs typeface="Cabin"/>
                <a:sym typeface="Cabin"/>
              </a:defRPr>
            </a:lvl3pPr>
            <a:lvl4pPr marL="1828800" marR="0" lvl="3" indent="-323850" algn="l" rtl="0">
              <a:lnSpc>
                <a:spcPct val="110000"/>
              </a:lnSpc>
              <a:spcBef>
                <a:spcPts val="500"/>
              </a:spcBef>
              <a:spcAft>
                <a:spcPts val="0"/>
              </a:spcAft>
              <a:buClr>
                <a:schemeClr val="dk2"/>
              </a:buClr>
              <a:buSzPts val="1500"/>
              <a:buFont typeface="Cabin"/>
              <a:buChar char="–"/>
              <a:defRPr sz="1500" b="0" i="0" u="none" strike="noStrike" cap="none">
                <a:solidFill>
                  <a:srgbClr val="595959"/>
                </a:solidFill>
                <a:latin typeface="Cabin"/>
                <a:ea typeface="Cabin"/>
                <a:cs typeface="Cabin"/>
                <a:sym typeface="Cabin"/>
              </a:defRPr>
            </a:lvl4pPr>
            <a:lvl5pPr marL="2286000" marR="0" lvl="4"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5pPr>
            <a:lvl6pPr marL="2743200" marR="0" lvl="5" indent="-323850" algn="l" rtl="0">
              <a:lnSpc>
                <a:spcPct val="110000"/>
              </a:lnSpc>
              <a:spcBef>
                <a:spcPts val="500"/>
              </a:spcBef>
              <a:spcAft>
                <a:spcPts val="0"/>
              </a:spcAft>
              <a:buClr>
                <a:schemeClr val="dk2"/>
              </a:buClr>
              <a:buSzPts val="1500"/>
              <a:buFont typeface="Cabin"/>
              <a:buChar char="–"/>
              <a:defRPr sz="1500" b="0" i="0" u="none" strike="noStrike" cap="none">
                <a:solidFill>
                  <a:srgbClr val="595959"/>
                </a:solidFill>
                <a:latin typeface="Cabin"/>
                <a:ea typeface="Cabin"/>
                <a:cs typeface="Cabin"/>
                <a:sym typeface="Cabin"/>
              </a:defRPr>
            </a:lvl6pPr>
            <a:lvl7pPr marL="3200400" marR="0" lvl="6"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7pPr>
            <a:lvl8pPr marL="3657600" marR="0" lvl="7" indent="-323850" algn="l" rtl="0">
              <a:lnSpc>
                <a:spcPct val="110000"/>
              </a:lnSpc>
              <a:spcBef>
                <a:spcPts val="500"/>
              </a:spcBef>
              <a:spcAft>
                <a:spcPts val="0"/>
              </a:spcAft>
              <a:buClr>
                <a:schemeClr val="dk2"/>
              </a:buClr>
              <a:buSzPts val="1500"/>
              <a:buFont typeface="Cabin"/>
              <a:buChar char="–"/>
              <a:defRPr sz="1500" b="0" i="0" u="none" strike="noStrike" cap="none">
                <a:solidFill>
                  <a:srgbClr val="595959"/>
                </a:solidFill>
                <a:latin typeface="Cabin"/>
                <a:ea typeface="Cabin"/>
                <a:cs typeface="Cabin"/>
                <a:sym typeface="Cabin"/>
              </a:defRPr>
            </a:lvl8pPr>
            <a:lvl9pPr marL="4114800" marR="0" lvl="8"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9pPr>
          </a:lstStyle>
          <a:p>
            <a:endParaRPr/>
          </a:p>
        </p:txBody>
      </p:sp>
      <p:sp>
        <p:nvSpPr>
          <p:cNvPr id="110" name="Google Shape;110;p21"/>
          <p:cNvSpPr txBox="1">
            <a:spLocks noGrp="1"/>
          </p:cNvSpPr>
          <p:nvPr>
            <p:ph type="body" idx="2"/>
          </p:nvPr>
        </p:nvSpPr>
        <p:spPr>
          <a:xfrm>
            <a:off x="6253414" y="1306002"/>
            <a:ext cx="2319086" cy="3123123"/>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900"/>
              </a:spcBef>
              <a:spcAft>
                <a:spcPts val="0"/>
              </a:spcAft>
              <a:buClr>
                <a:schemeClr val="dk2"/>
              </a:buClr>
              <a:buSzPts val="1200"/>
              <a:buFont typeface="Arial"/>
              <a:buNone/>
              <a:defRPr sz="1200" b="0" i="0" u="none" strike="noStrike" cap="none">
                <a:solidFill>
                  <a:schemeClr val="lt2"/>
                </a:solidFill>
                <a:latin typeface="Cabin"/>
                <a:ea typeface="Cabin"/>
                <a:cs typeface="Cabin"/>
                <a:sym typeface="Cabin"/>
              </a:defRPr>
            </a:lvl1pPr>
            <a:lvl2pPr marL="914400" marR="0" lvl="1" indent="-228600" algn="l" rtl="0">
              <a:lnSpc>
                <a:spcPct val="110000"/>
              </a:lnSpc>
              <a:spcBef>
                <a:spcPts val="500"/>
              </a:spcBef>
              <a:spcAft>
                <a:spcPts val="0"/>
              </a:spcAft>
              <a:buClr>
                <a:schemeClr val="dk2"/>
              </a:buClr>
              <a:buSzPts val="1100"/>
              <a:buFont typeface="Cabin"/>
              <a:buNone/>
              <a:defRPr sz="1100" b="0" i="0" u="none" strike="noStrike" cap="none">
                <a:solidFill>
                  <a:srgbClr val="595959"/>
                </a:solidFill>
                <a:latin typeface="Cabin"/>
                <a:ea typeface="Cabin"/>
                <a:cs typeface="Cabin"/>
                <a:sym typeface="Cabin"/>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rgbClr val="595959"/>
                </a:solidFill>
                <a:latin typeface="Cabin"/>
                <a:ea typeface="Cabin"/>
                <a:cs typeface="Cabin"/>
                <a:sym typeface="Cabin"/>
              </a:defRPr>
            </a:lvl3pPr>
            <a:lvl4pPr marL="1828800" marR="0" lvl="3"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4pPr>
            <a:lvl5pPr marL="2286000" marR="0" lvl="4"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5pPr>
            <a:lvl6pPr marL="2743200" marR="0" lvl="5"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6pPr>
            <a:lvl7pPr marL="3200400" marR="0" lvl="6"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7pPr>
            <a:lvl8pPr marL="3657600" marR="0" lvl="7"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8pPr>
            <a:lvl9pPr marL="4114800" marR="0" lvl="8"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9pPr>
          </a:lstStyle>
          <a:p>
            <a:endParaRPr/>
          </a:p>
        </p:txBody>
      </p:sp>
      <p:sp>
        <p:nvSpPr>
          <p:cNvPr id="111" name="Google Shape;111;p21"/>
          <p:cNvSpPr txBox="1">
            <a:spLocks noGrp="1"/>
          </p:cNvSpPr>
          <p:nvPr>
            <p:ph type="dt" idx="10"/>
          </p:nvPr>
        </p:nvSpPr>
        <p:spPr>
          <a:xfrm>
            <a:off x="573788" y="4781759"/>
            <a:ext cx="925016"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12" name="Google Shape;112;p21"/>
          <p:cNvSpPr txBox="1">
            <a:spLocks noGrp="1"/>
          </p:cNvSpPr>
          <p:nvPr>
            <p:ph type="ftr" idx="11"/>
          </p:nvPr>
        </p:nvSpPr>
        <p:spPr>
          <a:xfrm>
            <a:off x="1577715" y="4781759"/>
            <a:ext cx="2611634"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13" name="Google Shape;113;p21"/>
          <p:cNvSpPr txBox="1">
            <a:spLocks noGrp="1"/>
          </p:cNvSpPr>
          <p:nvPr>
            <p:ph type="sldNum" idx="12"/>
          </p:nvPr>
        </p:nvSpPr>
        <p:spPr>
          <a:xfrm>
            <a:off x="4268261" y="4781759"/>
            <a:ext cx="924342"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21" title="left edge border"/>
          <p:cNvSpPr/>
          <p:nvPr/>
        </p:nvSpPr>
        <p:spPr>
          <a:xfrm>
            <a:off x="0" y="0"/>
            <a:ext cx="212598"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5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5"/>
        <p:cNvGrpSpPr/>
        <p:nvPr/>
      </p:nvGrpSpPr>
      <p:grpSpPr>
        <a:xfrm>
          <a:off x="0" y="0"/>
          <a:ext cx="0" cy="0"/>
          <a:chOff x="0" y="0"/>
          <a:chExt cx="0" cy="0"/>
        </a:xfrm>
      </p:grpSpPr>
      <p:sp>
        <p:nvSpPr>
          <p:cNvPr id="116" name="Google Shape;116;p22"/>
          <p:cNvSpPr>
            <a:spLocks noGrp="1"/>
          </p:cNvSpPr>
          <p:nvPr>
            <p:ph type="pic" idx="2"/>
          </p:nvPr>
        </p:nvSpPr>
        <p:spPr>
          <a:xfrm>
            <a:off x="212598" y="0"/>
            <a:ext cx="5516689" cy="5143499"/>
          </a:xfrm>
          <a:prstGeom prst="rect">
            <a:avLst/>
          </a:prstGeom>
          <a:noFill/>
          <a:ln>
            <a:noFill/>
          </a:ln>
        </p:spPr>
        <p:txBody>
          <a:bodyPr spcFirstLastPara="1" wrap="square" lIns="68575" tIns="34275" rIns="68575" bIns="34275" anchor="t" anchorCtr="0"/>
          <a:lstStyle>
            <a:lvl1pPr marR="0" lvl="0" algn="l" rtl="0">
              <a:lnSpc>
                <a:spcPct val="110000"/>
              </a:lnSpc>
              <a:spcBef>
                <a:spcPts val="500"/>
              </a:spcBef>
              <a:spcAft>
                <a:spcPts val="0"/>
              </a:spcAft>
              <a:buClr>
                <a:schemeClr val="dk2"/>
              </a:buClr>
              <a:buSzPts val="2400"/>
              <a:buFont typeface="Arial"/>
              <a:buNone/>
              <a:defRPr sz="2400" b="0" i="0" u="none" strike="noStrike" cap="none">
                <a:solidFill>
                  <a:srgbClr val="595959"/>
                </a:solidFill>
                <a:latin typeface="Cabin"/>
                <a:ea typeface="Cabin"/>
                <a:cs typeface="Cabin"/>
                <a:sym typeface="Cabin"/>
              </a:defRPr>
            </a:lvl1pPr>
            <a:lvl2pPr marR="0" lvl="1" algn="l" rtl="0">
              <a:lnSpc>
                <a:spcPct val="110000"/>
              </a:lnSpc>
              <a:spcBef>
                <a:spcPts val="500"/>
              </a:spcBef>
              <a:spcAft>
                <a:spcPts val="0"/>
              </a:spcAft>
              <a:buClr>
                <a:schemeClr val="dk2"/>
              </a:buClr>
              <a:buSzPts val="2100"/>
              <a:buFont typeface="Cabin"/>
              <a:buNone/>
              <a:defRPr sz="2100" b="0" i="0" u="none" strike="noStrike" cap="none">
                <a:solidFill>
                  <a:srgbClr val="595959"/>
                </a:solidFill>
                <a:latin typeface="Cabin"/>
                <a:ea typeface="Cabin"/>
                <a:cs typeface="Cabin"/>
                <a:sym typeface="Cabin"/>
              </a:defRPr>
            </a:lvl2pPr>
            <a:lvl3pPr marR="0" lvl="2" algn="l" rtl="0">
              <a:lnSpc>
                <a:spcPct val="110000"/>
              </a:lnSpc>
              <a:spcBef>
                <a:spcPts val="500"/>
              </a:spcBef>
              <a:spcAft>
                <a:spcPts val="0"/>
              </a:spcAft>
              <a:buClr>
                <a:schemeClr val="dk2"/>
              </a:buClr>
              <a:buSzPts val="1800"/>
              <a:buFont typeface="Arial"/>
              <a:buNone/>
              <a:defRPr sz="1800" b="0" i="0" u="none" strike="noStrike" cap="none">
                <a:solidFill>
                  <a:srgbClr val="595959"/>
                </a:solidFill>
                <a:latin typeface="Cabin"/>
                <a:ea typeface="Cabin"/>
                <a:cs typeface="Cabin"/>
                <a:sym typeface="Cabin"/>
              </a:defRPr>
            </a:lvl3pPr>
            <a:lvl4pPr marR="0" lvl="3" algn="l" rtl="0">
              <a:lnSpc>
                <a:spcPct val="110000"/>
              </a:lnSpc>
              <a:spcBef>
                <a:spcPts val="500"/>
              </a:spcBef>
              <a:spcAft>
                <a:spcPts val="0"/>
              </a:spcAft>
              <a:buClr>
                <a:schemeClr val="dk2"/>
              </a:buClr>
              <a:buSzPts val="1500"/>
              <a:buFont typeface="Cabin"/>
              <a:buNone/>
              <a:defRPr sz="1500" b="0" i="0" u="none" strike="noStrike" cap="none">
                <a:solidFill>
                  <a:srgbClr val="595959"/>
                </a:solidFill>
                <a:latin typeface="Cabin"/>
                <a:ea typeface="Cabin"/>
                <a:cs typeface="Cabin"/>
                <a:sym typeface="Cabin"/>
              </a:defRPr>
            </a:lvl4pPr>
            <a:lvl5pPr marR="0" lvl="4"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Cabin"/>
                <a:ea typeface="Cabin"/>
                <a:cs typeface="Cabin"/>
                <a:sym typeface="Cabin"/>
              </a:defRPr>
            </a:lvl5pPr>
            <a:lvl6pPr marR="0" lvl="5" algn="l" rtl="0">
              <a:lnSpc>
                <a:spcPct val="110000"/>
              </a:lnSpc>
              <a:spcBef>
                <a:spcPts val="500"/>
              </a:spcBef>
              <a:spcAft>
                <a:spcPts val="0"/>
              </a:spcAft>
              <a:buClr>
                <a:schemeClr val="dk2"/>
              </a:buClr>
              <a:buSzPts val="1500"/>
              <a:buFont typeface="Cabin"/>
              <a:buNone/>
              <a:defRPr sz="1500" b="0" i="0" u="none" strike="noStrike" cap="none">
                <a:solidFill>
                  <a:srgbClr val="595959"/>
                </a:solidFill>
                <a:latin typeface="Cabin"/>
                <a:ea typeface="Cabin"/>
                <a:cs typeface="Cabin"/>
                <a:sym typeface="Cabin"/>
              </a:defRPr>
            </a:lvl6pPr>
            <a:lvl7pPr marR="0" lvl="6"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Cabin"/>
                <a:ea typeface="Cabin"/>
                <a:cs typeface="Cabin"/>
                <a:sym typeface="Cabin"/>
              </a:defRPr>
            </a:lvl7pPr>
            <a:lvl8pPr marR="0" lvl="7" algn="l" rtl="0">
              <a:lnSpc>
                <a:spcPct val="110000"/>
              </a:lnSpc>
              <a:spcBef>
                <a:spcPts val="500"/>
              </a:spcBef>
              <a:spcAft>
                <a:spcPts val="0"/>
              </a:spcAft>
              <a:buClr>
                <a:schemeClr val="dk2"/>
              </a:buClr>
              <a:buSzPts val="1500"/>
              <a:buFont typeface="Cabin"/>
              <a:buNone/>
              <a:defRPr sz="1500" b="0" i="0" u="none" strike="noStrike" cap="none">
                <a:solidFill>
                  <a:srgbClr val="595959"/>
                </a:solidFill>
                <a:latin typeface="Cabin"/>
                <a:ea typeface="Cabin"/>
                <a:cs typeface="Cabin"/>
                <a:sym typeface="Cabin"/>
              </a:defRPr>
            </a:lvl8pPr>
            <a:lvl9pPr marR="0" lvl="8" algn="l" rtl="0">
              <a:lnSpc>
                <a:spcPct val="110000"/>
              </a:lnSpc>
              <a:spcBef>
                <a:spcPts val="500"/>
              </a:spcBef>
              <a:spcAft>
                <a:spcPts val="0"/>
              </a:spcAft>
              <a:buClr>
                <a:schemeClr val="dk2"/>
              </a:buClr>
              <a:buSzPts val="1500"/>
              <a:buFont typeface="Arial"/>
              <a:buNone/>
              <a:defRPr sz="1500" b="0" i="0" u="none" strike="noStrike" cap="none">
                <a:solidFill>
                  <a:srgbClr val="595959"/>
                </a:solidFill>
                <a:latin typeface="Cabin"/>
                <a:ea typeface="Cabin"/>
                <a:cs typeface="Cabin"/>
                <a:sym typeface="Cabin"/>
              </a:defRPr>
            </a:lvl9pPr>
          </a:lstStyle>
          <a:p>
            <a:endParaRPr/>
          </a:p>
        </p:txBody>
      </p:sp>
      <p:sp>
        <p:nvSpPr>
          <p:cNvPr id="117" name="Google Shape;117;p22" title="right scallop background shape"/>
          <p:cNvSpPr/>
          <p:nvPr/>
        </p:nvSpPr>
        <p:spPr>
          <a:xfrm>
            <a:off x="5542359" y="0"/>
            <a:ext cx="3601641" cy="51435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18" name="Google Shape;118;p22" title="left edge border"/>
          <p:cNvSpPr/>
          <p:nvPr/>
        </p:nvSpPr>
        <p:spPr>
          <a:xfrm>
            <a:off x="0" y="0"/>
            <a:ext cx="212598"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6253412" y="342900"/>
            <a:ext cx="2319088" cy="897502"/>
          </a:xfrm>
          <a:prstGeom prst="rect">
            <a:avLst/>
          </a:prstGeom>
          <a:noFill/>
          <a:ln>
            <a:noFill/>
          </a:ln>
        </p:spPr>
        <p:txBody>
          <a:bodyPr spcFirstLastPara="1" wrap="square" lIns="68575" tIns="34275" rIns="68575" bIns="34275" anchor="b" anchorCtr="0"/>
          <a:lstStyle>
            <a:lvl1pPr marR="0" lvl="0" algn="l" rtl="0">
              <a:lnSpc>
                <a:spcPct val="100000"/>
              </a:lnSpc>
              <a:spcBef>
                <a:spcPts val="0"/>
              </a:spcBef>
              <a:spcAft>
                <a:spcPts val="0"/>
              </a:spcAft>
              <a:buClr>
                <a:schemeClr val="accent1"/>
              </a:buClr>
              <a:buSzPts val="1400"/>
              <a:buFont typeface="Cabin"/>
              <a:buNone/>
              <a:defRPr sz="1400" b="1" i="0" u="none" strike="noStrike" cap="none">
                <a:solidFill>
                  <a:schemeClr val="accent1"/>
                </a:solidFill>
                <a:latin typeface="Cabin"/>
                <a:ea typeface="Cabin"/>
                <a:cs typeface="Cabin"/>
                <a:sym typeface="Cabi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0" name="Google Shape;120;p22"/>
          <p:cNvSpPr txBox="1">
            <a:spLocks noGrp="1"/>
          </p:cNvSpPr>
          <p:nvPr>
            <p:ph type="body" idx="1"/>
          </p:nvPr>
        </p:nvSpPr>
        <p:spPr>
          <a:xfrm>
            <a:off x="6253412" y="1306002"/>
            <a:ext cx="2319088" cy="3123123"/>
          </a:xfrm>
          <a:prstGeom prst="rect">
            <a:avLst/>
          </a:prstGeom>
          <a:noFill/>
          <a:ln>
            <a:noFill/>
          </a:ln>
        </p:spPr>
        <p:txBody>
          <a:bodyPr spcFirstLastPara="1" wrap="square" lIns="68575" tIns="34275" rIns="68575" bIns="34275" anchor="t" anchorCtr="0"/>
          <a:lstStyle>
            <a:lvl1pPr marL="457200" marR="0" lvl="0" indent="-228600" algn="l" rtl="0">
              <a:lnSpc>
                <a:spcPct val="120000"/>
              </a:lnSpc>
              <a:spcBef>
                <a:spcPts val="900"/>
              </a:spcBef>
              <a:spcAft>
                <a:spcPts val="0"/>
              </a:spcAft>
              <a:buClr>
                <a:schemeClr val="dk2"/>
              </a:buClr>
              <a:buSzPts val="1200"/>
              <a:buFont typeface="Arial"/>
              <a:buNone/>
              <a:defRPr sz="1200" b="0" i="0" u="none" strike="noStrike" cap="none">
                <a:solidFill>
                  <a:schemeClr val="lt2"/>
                </a:solidFill>
                <a:latin typeface="Cabin"/>
                <a:ea typeface="Cabin"/>
                <a:cs typeface="Cabin"/>
                <a:sym typeface="Cabin"/>
              </a:defRPr>
            </a:lvl1pPr>
            <a:lvl2pPr marL="914400" marR="0" lvl="1" indent="-228600" algn="l" rtl="0">
              <a:lnSpc>
                <a:spcPct val="110000"/>
              </a:lnSpc>
              <a:spcBef>
                <a:spcPts val="500"/>
              </a:spcBef>
              <a:spcAft>
                <a:spcPts val="0"/>
              </a:spcAft>
              <a:buClr>
                <a:schemeClr val="dk2"/>
              </a:buClr>
              <a:buSzPts val="1100"/>
              <a:buFont typeface="Cabin"/>
              <a:buNone/>
              <a:defRPr sz="1100" b="0" i="0" u="none" strike="noStrike" cap="none">
                <a:solidFill>
                  <a:srgbClr val="595959"/>
                </a:solidFill>
                <a:latin typeface="Cabin"/>
                <a:ea typeface="Cabin"/>
                <a:cs typeface="Cabin"/>
                <a:sym typeface="Cabin"/>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rgbClr val="595959"/>
                </a:solidFill>
                <a:latin typeface="Cabin"/>
                <a:ea typeface="Cabin"/>
                <a:cs typeface="Cabin"/>
                <a:sym typeface="Cabin"/>
              </a:defRPr>
            </a:lvl3pPr>
            <a:lvl4pPr marL="1828800" marR="0" lvl="3"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4pPr>
            <a:lvl5pPr marL="2286000" marR="0" lvl="4"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5pPr>
            <a:lvl6pPr marL="2743200" marR="0" lvl="5"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6pPr>
            <a:lvl7pPr marL="3200400" marR="0" lvl="6"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7pPr>
            <a:lvl8pPr marL="3657600" marR="0" lvl="7" indent="-228600" algn="l" rtl="0">
              <a:lnSpc>
                <a:spcPct val="110000"/>
              </a:lnSpc>
              <a:spcBef>
                <a:spcPts val="500"/>
              </a:spcBef>
              <a:spcAft>
                <a:spcPts val="0"/>
              </a:spcAft>
              <a:buClr>
                <a:schemeClr val="dk2"/>
              </a:buClr>
              <a:buSzPts val="800"/>
              <a:buFont typeface="Cabin"/>
              <a:buNone/>
              <a:defRPr sz="800" b="0" i="0" u="none" strike="noStrike" cap="none">
                <a:solidFill>
                  <a:srgbClr val="595959"/>
                </a:solidFill>
                <a:latin typeface="Cabin"/>
                <a:ea typeface="Cabin"/>
                <a:cs typeface="Cabin"/>
                <a:sym typeface="Cabin"/>
              </a:defRPr>
            </a:lvl8pPr>
            <a:lvl9pPr marL="4114800" marR="0" lvl="8" indent="-228600" algn="l" rtl="0">
              <a:lnSpc>
                <a:spcPct val="110000"/>
              </a:lnSpc>
              <a:spcBef>
                <a:spcPts val="500"/>
              </a:spcBef>
              <a:spcAft>
                <a:spcPts val="0"/>
              </a:spcAft>
              <a:buClr>
                <a:schemeClr val="dk2"/>
              </a:buClr>
              <a:buSzPts val="800"/>
              <a:buFont typeface="Arial"/>
              <a:buNone/>
              <a:defRPr sz="800" b="0" i="0" u="none" strike="noStrike" cap="none">
                <a:solidFill>
                  <a:srgbClr val="595959"/>
                </a:solidFill>
                <a:latin typeface="Cabin"/>
                <a:ea typeface="Cabin"/>
                <a:cs typeface="Cabin"/>
                <a:sym typeface="Cabin"/>
              </a:defRPr>
            </a:lvl9pPr>
          </a:lstStyle>
          <a:p>
            <a:endParaRPr/>
          </a:p>
        </p:txBody>
      </p:sp>
      <p:sp>
        <p:nvSpPr>
          <p:cNvPr id="121" name="Google Shape;121;p22"/>
          <p:cNvSpPr txBox="1">
            <a:spLocks noGrp="1"/>
          </p:cNvSpPr>
          <p:nvPr>
            <p:ph type="dt" idx="10"/>
          </p:nvPr>
        </p:nvSpPr>
        <p:spPr>
          <a:xfrm>
            <a:off x="574463" y="4781759"/>
            <a:ext cx="92434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22" name="Google Shape;122;p22"/>
          <p:cNvSpPr txBox="1">
            <a:spLocks noGrp="1"/>
          </p:cNvSpPr>
          <p:nvPr>
            <p:ph type="ftr" idx="11"/>
          </p:nvPr>
        </p:nvSpPr>
        <p:spPr>
          <a:xfrm>
            <a:off x="1577716" y="4781759"/>
            <a:ext cx="2611633"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23" name="Google Shape;123;p22"/>
          <p:cNvSpPr txBox="1">
            <a:spLocks noGrp="1"/>
          </p:cNvSpPr>
          <p:nvPr>
            <p:ph type="sldNum" idx="12"/>
          </p:nvPr>
        </p:nvSpPr>
        <p:spPr>
          <a:xfrm>
            <a:off x="4265676" y="4781759"/>
            <a:ext cx="925830"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6" name="Google Shape;126;p23"/>
          <p:cNvSpPr txBox="1">
            <a:spLocks noGrp="1"/>
          </p:cNvSpPr>
          <p:nvPr>
            <p:ph type="body" idx="1"/>
          </p:nvPr>
        </p:nvSpPr>
        <p:spPr>
          <a:xfrm rot="5400000">
            <a:off x="3408032" y="-754773"/>
            <a:ext cx="2695193" cy="7633742"/>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127" name="Google Shape;127;p23"/>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28" name="Google Shape;128;p23"/>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29" name="Google Shape;129;p23"/>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rot="5400000">
            <a:off x="6009139" y="1827392"/>
            <a:ext cx="4200303"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2" name="Google Shape;132;p24"/>
          <p:cNvSpPr txBox="1">
            <a:spLocks noGrp="1"/>
          </p:cNvSpPr>
          <p:nvPr>
            <p:ph type="body" idx="1"/>
          </p:nvPr>
        </p:nvSpPr>
        <p:spPr>
          <a:xfrm rot="5400000">
            <a:off x="1990043" y="-760279"/>
            <a:ext cx="4200304" cy="6294439"/>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133" name="Google Shape;133;p24"/>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34" name="Google Shape;134;p24"/>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135" name="Google Shape;135;p24"/>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lstStyle>
            <a:lvl1pPr marR="0" lvl="0" algn="l" rtl="0">
              <a:lnSpc>
                <a:spcPct val="90000"/>
              </a:lnSpc>
              <a:spcBef>
                <a:spcPts val="0"/>
              </a:spcBef>
              <a:spcAft>
                <a:spcPts val="0"/>
              </a:spcAft>
              <a:buClr>
                <a:schemeClr val="dk2"/>
              </a:buClr>
              <a:buSzPts val="3800"/>
              <a:buFont typeface="Impact"/>
              <a:buNone/>
              <a:defRPr sz="3800" b="0" i="0" u="none" strike="noStrike" cap="none">
                <a:solidFill>
                  <a:schemeClr val="dk2"/>
                </a:solidFill>
                <a:latin typeface="Impact"/>
                <a:ea typeface="Impact"/>
                <a:cs typeface="Impact"/>
                <a:sym typeface="Impac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lstStyle>
            <a:lvl1pPr marL="457200" marR="0" lvl="0" indent="-323850" algn="l" rtl="0">
              <a:lnSpc>
                <a:spcPct val="110000"/>
              </a:lnSpc>
              <a:spcBef>
                <a:spcPts val="500"/>
              </a:spcBef>
              <a:spcAft>
                <a:spcPts val="0"/>
              </a:spcAft>
              <a:buClr>
                <a:schemeClr val="dk2"/>
              </a:buClr>
              <a:buSzPts val="1500"/>
              <a:buFont typeface="Arial"/>
              <a:buChar char="•"/>
              <a:defRPr sz="1500" b="0" i="0" u="none" strike="noStrike" cap="none">
                <a:solidFill>
                  <a:srgbClr val="595959"/>
                </a:solidFill>
                <a:latin typeface="Cabin"/>
                <a:ea typeface="Cabin"/>
                <a:cs typeface="Cabin"/>
                <a:sym typeface="Cabin"/>
              </a:defRPr>
            </a:lvl1pPr>
            <a:lvl2pPr marL="914400" marR="0" lvl="1" indent="-317500" algn="l" rtl="0">
              <a:lnSpc>
                <a:spcPct val="110000"/>
              </a:lnSpc>
              <a:spcBef>
                <a:spcPts val="5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2pPr>
            <a:lvl3pPr marL="1371600" marR="0" lvl="2" indent="-304800" algn="l" rtl="0">
              <a:lnSpc>
                <a:spcPct val="110000"/>
              </a:lnSpc>
              <a:spcBef>
                <a:spcPts val="500"/>
              </a:spcBef>
              <a:spcAft>
                <a:spcPts val="0"/>
              </a:spcAft>
              <a:buClr>
                <a:schemeClr val="dk2"/>
              </a:buClr>
              <a:buSzPts val="1200"/>
              <a:buFont typeface="Arial"/>
              <a:buChar char="•"/>
              <a:defRPr sz="1200" b="0" i="0" u="none" strike="noStrike" cap="none">
                <a:solidFill>
                  <a:srgbClr val="595959"/>
                </a:solidFill>
                <a:latin typeface="Cabin"/>
                <a:ea typeface="Cabin"/>
                <a:cs typeface="Cabin"/>
                <a:sym typeface="Cabin"/>
              </a:defRPr>
            </a:lvl3pPr>
            <a:lvl4pPr marL="1828800" marR="0" lvl="3"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4pPr>
            <a:lvl5pPr marL="2286000" marR="0" lvl="4"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5pPr>
            <a:lvl6pPr marL="2743200" marR="0" lvl="5"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6pPr>
            <a:lvl7pPr marL="3200400" marR="0" lvl="6"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7pPr>
            <a:lvl8pPr marL="3657600" marR="0" lvl="7" indent="-298450" algn="l" rtl="0">
              <a:lnSpc>
                <a:spcPct val="110000"/>
              </a:lnSpc>
              <a:spcBef>
                <a:spcPts val="500"/>
              </a:spcBef>
              <a:spcAft>
                <a:spcPts val="0"/>
              </a:spcAft>
              <a:buClr>
                <a:schemeClr val="dk2"/>
              </a:buClr>
              <a:buSzPts val="1100"/>
              <a:buFont typeface="Cabin"/>
              <a:buChar char="–"/>
              <a:defRPr sz="1100" b="0" i="0" u="none" strike="noStrike" cap="none">
                <a:solidFill>
                  <a:srgbClr val="595959"/>
                </a:solidFill>
                <a:latin typeface="Cabin"/>
                <a:ea typeface="Cabin"/>
                <a:cs typeface="Cabin"/>
                <a:sym typeface="Cabin"/>
              </a:defRPr>
            </a:lvl8pPr>
            <a:lvl9pPr marL="4114800" marR="0" lvl="8" indent="-298450" algn="l" rtl="0">
              <a:lnSpc>
                <a:spcPct val="110000"/>
              </a:lnSpc>
              <a:spcBef>
                <a:spcPts val="500"/>
              </a:spcBef>
              <a:spcAft>
                <a:spcPts val="0"/>
              </a:spcAft>
              <a:buClr>
                <a:schemeClr val="dk2"/>
              </a:buClr>
              <a:buSzPts val="1100"/>
              <a:buFont typeface="Arial"/>
              <a:buChar char="•"/>
              <a:defRPr sz="1100" b="0" i="0" u="none" strike="noStrike" cap="none">
                <a:solidFill>
                  <a:srgbClr val="595959"/>
                </a:solidFill>
                <a:latin typeface="Cabin"/>
                <a:ea typeface="Cabin"/>
                <a:cs typeface="Cabin"/>
                <a:sym typeface="Cabin"/>
              </a:defRPr>
            </a:lvl9pPr>
          </a:lstStyle>
          <a:p>
            <a:endParaRPr/>
          </a:p>
        </p:txBody>
      </p:sp>
      <p:sp>
        <p:nvSpPr>
          <p:cNvPr id="53" name="Google Shape;53;p13"/>
          <p:cNvSpPr txBox="1">
            <a:spLocks noGrp="1"/>
          </p:cNvSpPr>
          <p:nvPr>
            <p:ph type="dt" idx="10"/>
          </p:nvPr>
        </p:nvSpPr>
        <p:spPr>
          <a:xfrm>
            <a:off x="938759" y="4781759"/>
            <a:ext cx="1747292" cy="261347"/>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54" name="Google Shape;54;p13"/>
          <p:cNvSpPr txBox="1">
            <a:spLocks noGrp="1"/>
          </p:cNvSpPr>
          <p:nvPr>
            <p:ph type="ftr" idx="11"/>
          </p:nvPr>
        </p:nvSpPr>
        <p:spPr>
          <a:xfrm>
            <a:off x="3028950" y="4781759"/>
            <a:ext cx="3086100" cy="259347"/>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595959"/>
                </a:solidFill>
                <a:latin typeface="Cabin"/>
                <a:ea typeface="Cabin"/>
                <a:cs typeface="Cabin"/>
                <a:sym typeface="Cabin"/>
              </a:defRPr>
            </a:lvl1pPr>
            <a:lvl2pPr marR="0" lvl="1" algn="l" rtl="0">
              <a:spcBef>
                <a:spcPts val="0"/>
              </a:spcBef>
              <a:spcAft>
                <a:spcPts val="0"/>
              </a:spcAft>
              <a:buSzPts val="1100"/>
              <a:buNone/>
              <a:defRPr sz="1400" b="0" i="0" u="none" strike="noStrike" cap="none">
                <a:solidFill>
                  <a:schemeClr val="dk1"/>
                </a:solidFill>
                <a:latin typeface="Cabin"/>
                <a:ea typeface="Cabin"/>
                <a:cs typeface="Cabin"/>
                <a:sym typeface="Cabin"/>
              </a:defRPr>
            </a:lvl2pPr>
            <a:lvl3pPr marR="0" lvl="2" algn="l" rtl="0">
              <a:spcBef>
                <a:spcPts val="0"/>
              </a:spcBef>
              <a:spcAft>
                <a:spcPts val="0"/>
              </a:spcAft>
              <a:buSzPts val="1100"/>
              <a:buNone/>
              <a:defRPr sz="1400" b="0" i="0" u="none" strike="noStrike" cap="none">
                <a:solidFill>
                  <a:schemeClr val="dk1"/>
                </a:solidFill>
                <a:latin typeface="Cabin"/>
                <a:ea typeface="Cabin"/>
                <a:cs typeface="Cabin"/>
                <a:sym typeface="Cabin"/>
              </a:defRPr>
            </a:lvl3pPr>
            <a:lvl4pPr marR="0" lvl="3" algn="l" rtl="0">
              <a:spcBef>
                <a:spcPts val="0"/>
              </a:spcBef>
              <a:spcAft>
                <a:spcPts val="0"/>
              </a:spcAft>
              <a:buSzPts val="1100"/>
              <a:buNone/>
              <a:defRPr sz="1400" b="0" i="0" u="none" strike="noStrike" cap="none">
                <a:solidFill>
                  <a:schemeClr val="dk1"/>
                </a:solidFill>
                <a:latin typeface="Cabin"/>
                <a:ea typeface="Cabin"/>
                <a:cs typeface="Cabin"/>
                <a:sym typeface="Cabin"/>
              </a:defRPr>
            </a:lvl4pPr>
            <a:lvl5pPr marR="0" lvl="4" algn="l" rtl="0">
              <a:spcBef>
                <a:spcPts val="0"/>
              </a:spcBef>
              <a:spcAft>
                <a:spcPts val="0"/>
              </a:spcAft>
              <a:buSzPts val="1100"/>
              <a:buNone/>
              <a:defRPr sz="1400" b="0" i="0" u="none" strike="noStrike" cap="none">
                <a:solidFill>
                  <a:schemeClr val="dk1"/>
                </a:solidFill>
                <a:latin typeface="Cabin"/>
                <a:ea typeface="Cabin"/>
                <a:cs typeface="Cabin"/>
                <a:sym typeface="Cabin"/>
              </a:defRPr>
            </a:lvl5pPr>
            <a:lvl6pPr marR="0" lvl="5" algn="l" rtl="0">
              <a:spcBef>
                <a:spcPts val="0"/>
              </a:spcBef>
              <a:spcAft>
                <a:spcPts val="0"/>
              </a:spcAft>
              <a:buSzPts val="1100"/>
              <a:buNone/>
              <a:defRPr sz="1400" b="0" i="0" u="none" strike="noStrike" cap="none">
                <a:solidFill>
                  <a:schemeClr val="dk1"/>
                </a:solidFill>
                <a:latin typeface="Cabin"/>
                <a:ea typeface="Cabin"/>
                <a:cs typeface="Cabin"/>
                <a:sym typeface="Cabin"/>
              </a:defRPr>
            </a:lvl6pPr>
            <a:lvl7pPr marR="0" lvl="6" algn="l" rtl="0">
              <a:spcBef>
                <a:spcPts val="0"/>
              </a:spcBef>
              <a:spcAft>
                <a:spcPts val="0"/>
              </a:spcAft>
              <a:buSzPts val="1100"/>
              <a:buNone/>
              <a:defRPr sz="1400" b="0" i="0" u="none" strike="noStrike" cap="none">
                <a:solidFill>
                  <a:schemeClr val="dk1"/>
                </a:solidFill>
                <a:latin typeface="Cabin"/>
                <a:ea typeface="Cabin"/>
                <a:cs typeface="Cabin"/>
                <a:sym typeface="Cabin"/>
              </a:defRPr>
            </a:lvl7pPr>
            <a:lvl8pPr marR="0" lvl="7" algn="l" rtl="0">
              <a:spcBef>
                <a:spcPts val="0"/>
              </a:spcBef>
              <a:spcAft>
                <a:spcPts val="0"/>
              </a:spcAft>
              <a:buSzPts val="1100"/>
              <a:buNone/>
              <a:defRPr sz="1400" b="0" i="0" u="none" strike="noStrike" cap="none">
                <a:solidFill>
                  <a:schemeClr val="dk1"/>
                </a:solidFill>
                <a:latin typeface="Cabin"/>
                <a:ea typeface="Cabin"/>
                <a:cs typeface="Cabin"/>
                <a:sym typeface="Cabin"/>
              </a:defRPr>
            </a:lvl8pPr>
            <a:lvl9pPr marR="0" lvl="8" algn="l" rtl="0">
              <a:spcBef>
                <a:spcPts val="0"/>
              </a:spcBef>
              <a:spcAft>
                <a:spcPts val="0"/>
              </a:spcAft>
              <a:buSzPts val="1100"/>
              <a:buNone/>
              <a:defRPr sz="1400" b="0" i="0" u="none" strike="noStrike" cap="none">
                <a:solidFill>
                  <a:schemeClr val="dk1"/>
                </a:solidFill>
                <a:latin typeface="Cabin"/>
                <a:ea typeface="Cabin"/>
                <a:cs typeface="Cabin"/>
                <a:sym typeface="Cabin"/>
              </a:defRPr>
            </a:lvl9pPr>
          </a:lstStyle>
          <a:p>
            <a:endParaRPr/>
          </a:p>
        </p:txBody>
      </p:sp>
      <p:sp>
        <p:nvSpPr>
          <p:cNvPr id="55" name="Google Shape;55;p13"/>
          <p:cNvSpPr txBox="1">
            <a:spLocks noGrp="1"/>
          </p:cNvSpPr>
          <p:nvPr>
            <p:ph type="sldNum" idx="12"/>
          </p:nvPr>
        </p:nvSpPr>
        <p:spPr>
          <a:xfrm>
            <a:off x="6457951" y="4781759"/>
            <a:ext cx="2114549" cy="259347"/>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595959"/>
                </a:solidFill>
                <a:latin typeface="Cabin"/>
                <a:ea typeface="Cabin"/>
                <a:cs typeface="Cabin"/>
                <a:sym typeface="Cabin"/>
              </a:defRPr>
            </a:lvl1pPr>
            <a:lvl2pPr marL="0" marR="0" lvl="1" indent="0" algn="r" rtl="0">
              <a:spcBef>
                <a:spcPts val="0"/>
              </a:spcBef>
              <a:buNone/>
              <a:defRPr sz="900" b="0" i="0" u="none" strike="noStrike" cap="none">
                <a:solidFill>
                  <a:srgbClr val="595959"/>
                </a:solidFill>
                <a:latin typeface="Cabin"/>
                <a:ea typeface="Cabin"/>
                <a:cs typeface="Cabin"/>
                <a:sym typeface="Cabin"/>
              </a:defRPr>
            </a:lvl2pPr>
            <a:lvl3pPr marL="0" marR="0" lvl="2" indent="0" algn="r" rtl="0">
              <a:spcBef>
                <a:spcPts val="0"/>
              </a:spcBef>
              <a:buNone/>
              <a:defRPr sz="900" b="0" i="0" u="none" strike="noStrike" cap="none">
                <a:solidFill>
                  <a:srgbClr val="595959"/>
                </a:solidFill>
                <a:latin typeface="Cabin"/>
                <a:ea typeface="Cabin"/>
                <a:cs typeface="Cabin"/>
                <a:sym typeface="Cabin"/>
              </a:defRPr>
            </a:lvl3pPr>
            <a:lvl4pPr marL="0" marR="0" lvl="3" indent="0" algn="r" rtl="0">
              <a:spcBef>
                <a:spcPts val="0"/>
              </a:spcBef>
              <a:buNone/>
              <a:defRPr sz="900" b="0" i="0" u="none" strike="noStrike" cap="none">
                <a:solidFill>
                  <a:srgbClr val="595959"/>
                </a:solidFill>
                <a:latin typeface="Cabin"/>
                <a:ea typeface="Cabin"/>
                <a:cs typeface="Cabin"/>
                <a:sym typeface="Cabin"/>
              </a:defRPr>
            </a:lvl4pPr>
            <a:lvl5pPr marL="0" marR="0" lvl="4" indent="0" algn="r" rtl="0">
              <a:spcBef>
                <a:spcPts val="0"/>
              </a:spcBef>
              <a:buNone/>
              <a:defRPr sz="900" b="0" i="0" u="none" strike="noStrike" cap="none">
                <a:solidFill>
                  <a:srgbClr val="595959"/>
                </a:solidFill>
                <a:latin typeface="Cabin"/>
                <a:ea typeface="Cabin"/>
                <a:cs typeface="Cabin"/>
                <a:sym typeface="Cabin"/>
              </a:defRPr>
            </a:lvl5pPr>
            <a:lvl6pPr marL="0" marR="0" lvl="5" indent="0" algn="r" rtl="0">
              <a:spcBef>
                <a:spcPts val="0"/>
              </a:spcBef>
              <a:buNone/>
              <a:defRPr sz="900" b="0" i="0" u="none" strike="noStrike" cap="none">
                <a:solidFill>
                  <a:srgbClr val="595959"/>
                </a:solidFill>
                <a:latin typeface="Cabin"/>
                <a:ea typeface="Cabin"/>
                <a:cs typeface="Cabin"/>
                <a:sym typeface="Cabin"/>
              </a:defRPr>
            </a:lvl6pPr>
            <a:lvl7pPr marL="0" marR="0" lvl="6" indent="0" algn="r" rtl="0">
              <a:spcBef>
                <a:spcPts val="0"/>
              </a:spcBef>
              <a:buNone/>
              <a:defRPr sz="900" b="0" i="0" u="none" strike="noStrike" cap="none">
                <a:solidFill>
                  <a:srgbClr val="595959"/>
                </a:solidFill>
                <a:latin typeface="Cabin"/>
                <a:ea typeface="Cabin"/>
                <a:cs typeface="Cabin"/>
                <a:sym typeface="Cabin"/>
              </a:defRPr>
            </a:lvl7pPr>
            <a:lvl8pPr marL="0" marR="0" lvl="7" indent="0" algn="r" rtl="0">
              <a:spcBef>
                <a:spcPts val="0"/>
              </a:spcBef>
              <a:buNone/>
              <a:defRPr sz="900" b="0" i="0" u="none" strike="noStrike" cap="none">
                <a:solidFill>
                  <a:srgbClr val="595959"/>
                </a:solidFill>
                <a:latin typeface="Cabin"/>
                <a:ea typeface="Cabin"/>
                <a:cs typeface="Cabin"/>
                <a:sym typeface="Cabin"/>
              </a:defRPr>
            </a:lvl8pPr>
            <a:lvl9pPr marL="0" marR="0" lvl="8" indent="0" algn="r" rtl="0">
              <a:spcBef>
                <a:spcPts val="0"/>
              </a:spcBef>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title="Left scallop edge"/>
          <p:cNvSpPr/>
          <p:nvPr/>
        </p:nvSpPr>
        <p:spPr>
          <a:xfrm>
            <a:off x="0" y="0"/>
            <a:ext cx="664369" cy="51435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57" name="Google Shape;57;p13" title="right edge border"/>
          <p:cNvSpPr/>
          <p:nvPr/>
        </p:nvSpPr>
        <p:spPr>
          <a:xfrm>
            <a:off x="8931402" y="0"/>
            <a:ext cx="212598"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4">
          <p15:clr>
            <a:srgbClr val="F26B43"/>
          </p15:clr>
        </p15:guide>
        <p15:guide id="2" pos="5400">
          <p15:clr>
            <a:srgbClr val="F26B43"/>
          </p15:clr>
        </p15:guide>
        <p15:guide id="3" orient="horz" pos="3006">
          <p15:clr>
            <a:srgbClr val="F26B43"/>
          </p15:clr>
        </p15:guide>
        <p15:guide id="4" orient="horz" pos="1080">
          <p15:clr>
            <a:srgbClr val="F26B43"/>
          </p15:clr>
        </p15:guide>
        <p15:guide id="5" orient="horz" pos="2790">
          <p15:clr>
            <a:srgbClr val="F26B43"/>
          </p15:clr>
        </p15:guide>
        <p15:guide id="6" orient="horz" pos="1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csunplugged.org/en/topic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scratch.mit.edu/studios/47548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bc.ca/parents/learning/view/why-kids-should-learn-to-code-and-how-to-get-them-started"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mailto:grant@marigold.ab.ca"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hyperlink" Target="mailto:kristine@marigold.ab.c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ctrTitle"/>
          </p:nvPr>
        </p:nvSpPr>
        <p:spPr>
          <a:xfrm>
            <a:off x="808900" y="843675"/>
            <a:ext cx="7738800" cy="2843100"/>
          </a:xfrm>
          <a:prstGeom prst="rect">
            <a:avLst/>
          </a:prstGeom>
          <a:noFill/>
          <a:ln>
            <a:noFill/>
          </a:ln>
        </p:spPr>
        <p:txBody>
          <a:bodyPr spcFirstLastPara="1" wrap="square" lIns="68575" tIns="34275" rIns="68575" bIns="34275" anchor="b" anchorCtr="0">
            <a:noAutofit/>
          </a:bodyPr>
          <a:lstStyle/>
          <a:p>
            <a:pPr marL="0" marR="0" lvl="0" indent="0" algn="ctr" rtl="0">
              <a:lnSpc>
                <a:spcPct val="90000"/>
              </a:lnSpc>
              <a:spcBef>
                <a:spcPts val="0"/>
              </a:spcBef>
              <a:spcAft>
                <a:spcPts val="0"/>
              </a:spcAft>
              <a:buClr>
                <a:schemeClr val="dk2"/>
              </a:buClr>
              <a:buSzPts val="6000"/>
              <a:buFont typeface="Impact"/>
              <a:buNone/>
            </a:pPr>
            <a:r>
              <a:rPr lang="en" sz="6000"/>
              <a:t>BYTE ME:</a:t>
            </a:r>
            <a:endParaRPr sz="6000"/>
          </a:p>
          <a:p>
            <a:pPr marL="0" marR="0" lvl="0" indent="0" algn="ctr" rtl="0">
              <a:lnSpc>
                <a:spcPct val="90000"/>
              </a:lnSpc>
              <a:spcBef>
                <a:spcPts val="0"/>
              </a:spcBef>
              <a:spcAft>
                <a:spcPts val="0"/>
              </a:spcAft>
              <a:buClr>
                <a:schemeClr val="dk2"/>
              </a:buClr>
              <a:buSzPts val="6000"/>
              <a:buFont typeface="Impact"/>
              <a:buNone/>
            </a:pPr>
            <a:r>
              <a:rPr lang="en" sz="6000"/>
              <a:t>CODING IN</a:t>
            </a:r>
            <a:endParaRPr sz="6000"/>
          </a:p>
          <a:p>
            <a:pPr marL="0" marR="0" lvl="0" indent="0" algn="ctr" rtl="0">
              <a:lnSpc>
                <a:spcPct val="90000"/>
              </a:lnSpc>
              <a:spcBef>
                <a:spcPts val="0"/>
              </a:spcBef>
              <a:spcAft>
                <a:spcPts val="0"/>
              </a:spcAft>
              <a:buClr>
                <a:schemeClr val="dk2"/>
              </a:buClr>
              <a:buSzPts val="6000"/>
              <a:buFont typeface="Impact"/>
              <a:buNone/>
            </a:pPr>
            <a:r>
              <a:rPr lang="en" sz="6000"/>
              <a:t>LIBRARIES</a:t>
            </a:r>
            <a:endParaRPr sz="6000"/>
          </a:p>
        </p:txBody>
      </p:sp>
      <p:sp>
        <p:nvSpPr>
          <p:cNvPr id="141" name="Google Shape;141;p25"/>
          <p:cNvSpPr txBox="1">
            <a:spLocks noGrp="1"/>
          </p:cNvSpPr>
          <p:nvPr>
            <p:ph type="subTitle" idx="1"/>
          </p:nvPr>
        </p:nvSpPr>
        <p:spPr>
          <a:xfrm>
            <a:off x="1661284" y="4484397"/>
            <a:ext cx="6034030" cy="556709"/>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 sz="1400" b="1" i="0" u="none" strike="noStrike" cap="none">
                <a:solidFill>
                  <a:srgbClr val="2A1A00"/>
                </a:solidFill>
                <a:latin typeface="Cabin"/>
                <a:ea typeface="Cabin"/>
                <a:cs typeface="Cabin"/>
                <a:sym typeface="Cabin"/>
              </a:rPr>
              <a:t>GRANT STEWART</a:t>
            </a:r>
            <a:endParaRPr sz="1100"/>
          </a:p>
          <a:p>
            <a:pPr marL="0" marR="0" lvl="0" indent="0" algn="ctr" rtl="0">
              <a:lnSpc>
                <a:spcPct val="100000"/>
              </a:lnSpc>
              <a:spcBef>
                <a:spcPts val="500"/>
              </a:spcBef>
              <a:spcAft>
                <a:spcPts val="0"/>
              </a:spcAft>
              <a:buClr>
                <a:schemeClr val="dk2"/>
              </a:buClr>
              <a:buSzPts val="1400"/>
              <a:buFont typeface="Arial"/>
              <a:buNone/>
            </a:pPr>
            <a:r>
              <a:rPr lang="en" sz="1400" b="1" i="0" u="none" strike="noStrike" cap="none">
                <a:solidFill>
                  <a:srgbClr val="2A1A00"/>
                </a:solidFill>
                <a:latin typeface="Cabin"/>
                <a:ea typeface="Cabin"/>
                <a:cs typeface="Cabin"/>
                <a:sym typeface="Cabin"/>
              </a:rPr>
              <a:t>KRISTINE DEN BOON</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Robot Turtles</a:t>
            </a:r>
            <a:endParaRPr/>
          </a:p>
        </p:txBody>
      </p:sp>
      <p:pic>
        <p:nvPicPr>
          <p:cNvPr id="192" name="Google Shape;192;p32"/>
          <p:cNvPicPr preferRelativeResize="0"/>
          <p:nvPr/>
        </p:nvPicPr>
        <p:blipFill>
          <a:blip r:embed="rId3">
            <a:alphaModFix/>
          </a:blip>
          <a:stretch>
            <a:fillRect/>
          </a:stretch>
        </p:blipFill>
        <p:spPr>
          <a:xfrm>
            <a:off x="2718737" y="1078524"/>
            <a:ext cx="4073825" cy="373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a:t>OTHER UNPLUGGED </a:t>
            </a:r>
            <a:r>
              <a:rPr lang="en" sz="3800" b="0" i="0" u="none" strike="noStrike" cap="none">
                <a:solidFill>
                  <a:schemeClr val="dk2"/>
                </a:solidFill>
                <a:latin typeface="Impact"/>
                <a:ea typeface="Impact"/>
                <a:cs typeface="Impact"/>
                <a:sym typeface="Impact"/>
              </a:rPr>
              <a:t>ACTIVITIES</a:t>
            </a:r>
            <a:endParaRPr sz="1100"/>
          </a:p>
        </p:txBody>
      </p:sp>
      <p:sp>
        <p:nvSpPr>
          <p:cNvPr id="198" name="Google Shape;198;p33"/>
          <p:cNvSpPr txBox="1">
            <a:spLocks noGrp="1"/>
          </p:cNvSpPr>
          <p:nvPr>
            <p:ph type="body" idx="1"/>
          </p:nvPr>
        </p:nvSpPr>
        <p:spPr>
          <a:xfrm>
            <a:off x="938750" y="1325750"/>
            <a:ext cx="7633800" cy="3606600"/>
          </a:xfrm>
          <a:prstGeom prst="rect">
            <a:avLst/>
          </a:prstGeom>
          <a:noFill/>
          <a:ln>
            <a:noFill/>
          </a:ln>
        </p:spPr>
        <p:txBody>
          <a:bodyPr spcFirstLastPara="1" wrap="square" lIns="68575" tIns="34275" rIns="68575" bIns="34275" anchor="t" anchorCtr="0">
            <a:noAutofit/>
          </a:bodyPr>
          <a:lstStyle/>
          <a:p>
            <a:pPr marL="177800" marR="0" lvl="0" indent="-190500" algn="l" rtl="0">
              <a:lnSpc>
                <a:spcPct val="110000"/>
              </a:lnSpc>
              <a:spcBef>
                <a:spcPts val="500"/>
              </a:spcBef>
              <a:spcAft>
                <a:spcPts val="0"/>
              </a:spcAft>
              <a:buClr>
                <a:schemeClr val="dk2"/>
              </a:buClr>
              <a:buSzPts val="1800"/>
              <a:buFont typeface="Arial"/>
              <a:buChar char="•"/>
            </a:pPr>
            <a:r>
              <a:rPr lang="en" sz="1800"/>
              <a:t>Sequencing activities</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a:t>Dramatize a noncoding process </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a:t>Computer Science Unplugged </a:t>
            </a:r>
            <a:endParaRPr sz="1800"/>
          </a:p>
          <a:p>
            <a:pPr marL="520700" marR="0" lvl="1" indent="-203200" algn="l" rtl="0">
              <a:lnSpc>
                <a:spcPct val="110000"/>
              </a:lnSpc>
              <a:spcBef>
                <a:spcPts val="500"/>
              </a:spcBef>
              <a:spcAft>
                <a:spcPts val="0"/>
              </a:spcAft>
              <a:buClr>
                <a:schemeClr val="dk2"/>
              </a:buClr>
              <a:buSzPts val="1800"/>
              <a:buFont typeface="Cabin"/>
              <a:buChar char="–"/>
            </a:pPr>
            <a:r>
              <a:rPr lang="en" sz="1800" u="sng">
                <a:solidFill>
                  <a:schemeClr val="hlink"/>
                </a:solidFill>
                <a:hlinkClick r:id="rId3"/>
              </a:rPr>
              <a:t>https://csunplugged.org/en/topics/</a:t>
            </a:r>
            <a:r>
              <a:rPr lang="en" sz="1800"/>
              <a:t> </a:t>
            </a:r>
            <a:endParaRPr sz="1800"/>
          </a:p>
          <a:p>
            <a:pPr marL="177800" marR="0" lvl="0" indent="-76200" algn="l" rtl="0">
              <a:lnSpc>
                <a:spcPct val="110000"/>
              </a:lnSpc>
              <a:spcBef>
                <a:spcPts val="500"/>
              </a:spcBef>
              <a:spcAft>
                <a:spcPts val="0"/>
              </a:spcAft>
              <a:buClr>
                <a:schemeClr val="dk2"/>
              </a:buClr>
              <a:buSzPts val="1500"/>
              <a:buFont typeface="Arial"/>
              <a:buNone/>
            </a:pPr>
            <a:endParaRPr sz="1500" b="0" i="0" u="none" strike="noStrike" cap="none">
              <a:solidFill>
                <a:srgbClr val="595959"/>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Code.org</a:t>
            </a:r>
            <a:endParaRPr/>
          </a:p>
        </p:txBody>
      </p:sp>
      <p:sp>
        <p:nvSpPr>
          <p:cNvPr id="204" name="Google Shape;204;p34"/>
          <p:cNvSpPr txBox="1">
            <a:spLocks noGrp="1"/>
          </p:cNvSpPr>
          <p:nvPr>
            <p:ph type="body" idx="1"/>
          </p:nvPr>
        </p:nvSpPr>
        <p:spPr>
          <a:xfrm>
            <a:off x="938759" y="1714501"/>
            <a:ext cx="7633800" cy="26952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205" name="Google Shape;205;p34"/>
          <p:cNvPicPr preferRelativeResize="0"/>
          <p:nvPr/>
        </p:nvPicPr>
        <p:blipFill>
          <a:blip r:embed="rId3">
            <a:alphaModFix/>
          </a:blip>
          <a:stretch>
            <a:fillRect/>
          </a:stretch>
        </p:blipFill>
        <p:spPr>
          <a:xfrm>
            <a:off x="938750" y="1030350"/>
            <a:ext cx="7666773" cy="3893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Scratch Debugging</a:t>
            </a:r>
            <a:endParaRPr/>
          </a:p>
        </p:txBody>
      </p:sp>
      <p:sp>
        <p:nvSpPr>
          <p:cNvPr id="211" name="Google Shape;211;p35"/>
          <p:cNvSpPr txBox="1">
            <a:spLocks noGrp="1"/>
          </p:cNvSpPr>
          <p:nvPr>
            <p:ph type="body" idx="1"/>
          </p:nvPr>
        </p:nvSpPr>
        <p:spPr>
          <a:xfrm>
            <a:off x="938759" y="1714501"/>
            <a:ext cx="7633800" cy="26952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212" name="Google Shape;212;p35"/>
          <p:cNvPicPr preferRelativeResize="0"/>
          <p:nvPr/>
        </p:nvPicPr>
        <p:blipFill>
          <a:blip r:embed="rId3">
            <a:alphaModFix/>
          </a:blip>
          <a:stretch>
            <a:fillRect/>
          </a:stretch>
        </p:blipFill>
        <p:spPr>
          <a:xfrm>
            <a:off x="1334663" y="1126775"/>
            <a:ext cx="6474672" cy="3282925"/>
          </a:xfrm>
          <a:prstGeom prst="rect">
            <a:avLst/>
          </a:prstGeom>
          <a:noFill/>
          <a:ln>
            <a:noFill/>
          </a:ln>
        </p:spPr>
      </p:pic>
      <p:sp>
        <p:nvSpPr>
          <p:cNvPr id="213" name="Google Shape;213;p35"/>
          <p:cNvSpPr txBox="1"/>
          <p:nvPr/>
        </p:nvSpPr>
        <p:spPr>
          <a:xfrm>
            <a:off x="1362150" y="4500575"/>
            <a:ext cx="6447300" cy="5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bin"/>
                <a:ea typeface="Cabin"/>
                <a:cs typeface="Cabin"/>
                <a:sym typeface="Cabin"/>
              </a:rPr>
              <a:t>Website: </a:t>
            </a:r>
            <a:r>
              <a:rPr lang="en" u="sng">
                <a:solidFill>
                  <a:schemeClr val="hlink"/>
                </a:solidFill>
                <a:latin typeface="Cabin"/>
                <a:ea typeface="Cabin"/>
                <a:cs typeface="Cabin"/>
                <a:sym typeface="Cabin"/>
                <a:hlinkClick r:id="rId4"/>
              </a:rPr>
              <a:t>https://scratch.mit.edu/studios/475483/</a:t>
            </a:r>
            <a:r>
              <a:rPr lang="en">
                <a:latin typeface="Cabin"/>
                <a:ea typeface="Cabin"/>
                <a:cs typeface="Cabin"/>
                <a:sym typeface="Cabin"/>
              </a:rPr>
              <a:t> </a:t>
            </a:r>
            <a:endParaRPr>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Codecademy.com</a:t>
            </a:r>
            <a:endParaRPr/>
          </a:p>
        </p:txBody>
      </p:sp>
      <p:pic>
        <p:nvPicPr>
          <p:cNvPr id="219" name="Google Shape;219;p36"/>
          <p:cNvPicPr preferRelativeResize="0"/>
          <p:nvPr/>
        </p:nvPicPr>
        <p:blipFill>
          <a:blip r:embed="rId3">
            <a:alphaModFix/>
          </a:blip>
          <a:stretch>
            <a:fillRect/>
          </a:stretch>
        </p:blipFill>
        <p:spPr>
          <a:xfrm>
            <a:off x="1086651" y="1164613"/>
            <a:ext cx="7337998" cy="35216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Code-a-Pillar</a:t>
            </a:r>
            <a:endParaRPr/>
          </a:p>
        </p:txBody>
      </p:sp>
      <p:pic>
        <p:nvPicPr>
          <p:cNvPr id="225" name="Google Shape;225;p37"/>
          <p:cNvPicPr preferRelativeResize="0"/>
          <p:nvPr/>
        </p:nvPicPr>
        <p:blipFill>
          <a:blip r:embed="rId3">
            <a:alphaModFix/>
          </a:blip>
          <a:stretch>
            <a:fillRect/>
          </a:stretch>
        </p:blipFill>
        <p:spPr>
          <a:xfrm>
            <a:off x="2710613" y="1405800"/>
            <a:ext cx="3722775" cy="3722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Sphero</a:t>
            </a:r>
            <a:endParaRPr/>
          </a:p>
        </p:txBody>
      </p:sp>
      <p:pic>
        <p:nvPicPr>
          <p:cNvPr id="231" name="Google Shape;231;p38"/>
          <p:cNvPicPr preferRelativeResize="0"/>
          <p:nvPr/>
        </p:nvPicPr>
        <p:blipFill>
          <a:blip r:embed="rId3">
            <a:alphaModFix/>
          </a:blip>
          <a:stretch>
            <a:fillRect/>
          </a:stretch>
        </p:blipFill>
        <p:spPr>
          <a:xfrm>
            <a:off x="3196928" y="1689450"/>
            <a:ext cx="2750150" cy="2745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Little Bits</a:t>
            </a:r>
            <a:endParaRPr/>
          </a:p>
        </p:txBody>
      </p:sp>
      <p:sp>
        <p:nvSpPr>
          <p:cNvPr id="237" name="Google Shape;237;p39"/>
          <p:cNvSpPr txBox="1">
            <a:spLocks noGrp="1"/>
          </p:cNvSpPr>
          <p:nvPr>
            <p:ph type="body" idx="1"/>
          </p:nvPr>
        </p:nvSpPr>
        <p:spPr>
          <a:xfrm>
            <a:off x="938759" y="1714501"/>
            <a:ext cx="7633800" cy="26952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238" name="Google Shape;238;p39"/>
          <p:cNvPicPr preferRelativeResize="0"/>
          <p:nvPr/>
        </p:nvPicPr>
        <p:blipFill>
          <a:blip r:embed="rId3">
            <a:alphaModFix/>
          </a:blip>
          <a:stretch>
            <a:fillRect/>
          </a:stretch>
        </p:blipFill>
        <p:spPr>
          <a:xfrm>
            <a:off x="1066800" y="1503888"/>
            <a:ext cx="7010400" cy="2695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Lego Mindstorms</a:t>
            </a:r>
            <a:endParaRPr/>
          </a:p>
        </p:txBody>
      </p:sp>
      <p:pic>
        <p:nvPicPr>
          <p:cNvPr id="244" name="Google Shape;244;p40"/>
          <p:cNvPicPr preferRelativeResize="0"/>
          <p:nvPr/>
        </p:nvPicPr>
        <p:blipFill>
          <a:blip r:embed="rId3">
            <a:alphaModFix/>
          </a:blip>
          <a:stretch>
            <a:fillRect/>
          </a:stretch>
        </p:blipFill>
        <p:spPr>
          <a:xfrm>
            <a:off x="1906951" y="1112350"/>
            <a:ext cx="5220324" cy="37461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1"/>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50" name="Google Shape;250;p41"/>
          <p:cNvSpPr txBox="1">
            <a:spLocks noGrp="1"/>
          </p:cNvSpPr>
          <p:nvPr>
            <p:ph type="body" idx="1"/>
          </p:nvPr>
        </p:nvSpPr>
        <p:spPr>
          <a:xfrm>
            <a:off x="938759" y="1714501"/>
            <a:ext cx="7633800" cy="26952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endParaRPr/>
          </a:p>
        </p:txBody>
      </p:sp>
      <p:pic>
        <p:nvPicPr>
          <p:cNvPr id="251" name="Google Shape;251;p41"/>
          <p:cNvPicPr preferRelativeResize="0"/>
          <p:nvPr/>
        </p:nvPicPr>
        <p:blipFill>
          <a:blip r:embed="rId3">
            <a:alphaModFix/>
          </a:blip>
          <a:stretch>
            <a:fillRect/>
          </a:stretch>
        </p:blipFill>
        <p:spPr>
          <a:xfrm>
            <a:off x="0" y="0"/>
            <a:ext cx="4435824" cy="3365975"/>
          </a:xfrm>
          <a:prstGeom prst="rect">
            <a:avLst/>
          </a:prstGeom>
          <a:noFill/>
          <a:ln>
            <a:noFill/>
          </a:ln>
        </p:spPr>
      </p:pic>
      <p:pic>
        <p:nvPicPr>
          <p:cNvPr id="252" name="Google Shape;252;p41"/>
          <p:cNvPicPr preferRelativeResize="0"/>
          <p:nvPr/>
        </p:nvPicPr>
        <p:blipFill>
          <a:blip r:embed="rId4">
            <a:alphaModFix/>
          </a:blip>
          <a:stretch>
            <a:fillRect/>
          </a:stretch>
        </p:blipFill>
        <p:spPr>
          <a:xfrm>
            <a:off x="4435828" y="1383950"/>
            <a:ext cx="4708175" cy="375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23" y="88490"/>
            <a:ext cx="8020050" cy="495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Raspberry Pi</a:t>
            </a:r>
            <a:endParaRPr/>
          </a:p>
        </p:txBody>
      </p:sp>
      <p:pic>
        <p:nvPicPr>
          <p:cNvPr id="258" name="Google Shape;258;p42"/>
          <p:cNvPicPr preferRelativeResize="0"/>
          <p:nvPr/>
        </p:nvPicPr>
        <p:blipFill>
          <a:blip r:embed="rId3">
            <a:alphaModFix/>
          </a:blip>
          <a:stretch>
            <a:fillRect/>
          </a:stretch>
        </p:blipFill>
        <p:spPr>
          <a:xfrm>
            <a:off x="2239950" y="1405789"/>
            <a:ext cx="5031397" cy="343291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sz="3800" b="0" i="0" u="none" strike="noStrike" cap="none">
                <a:solidFill>
                  <a:schemeClr val="dk2"/>
                </a:solidFill>
                <a:latin typeface="Impact"/>
                <a:ea typeface="Impact"/>
                <a:cs typeface="Impact"/>
                <a:sym typeface="Impact"/>
              </a:rPr>
              <a:t>STARTING THE PROGRAM</a:t>
            </a:r>
            <a:endParaRPr sz="1100"/>
          </a:p>
        </p:txBody>
      </p:sp>
      <p:sp>
        <p:nvSpPr>
          <p:cNvPr id="264" name="Google Shape;264;p43"/>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noAutofit/>
          </a:bodyPr>
          <a:lstStyle/>
          <a:p>
            <a:pPr marL="177800" marR="0" lvl="0" indent="0" algn="l" rtl="0">
              <a:lnSpc>
                <a:spcPct val="110000"/>
              </a:lnSpc>
              <a:spcBef>
                <a:spcPts val="0"/>
              </a:spcBef>
              <a:spcAft>
                <a:spcPts val="0"/>
              </a:spcAft>
              <a:buNone/>
            </a:pP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Two Worksheets</a:t>
            </a:r>
            <a:endParaRPr sz="1800"/>
          </a:p>
          <a:p>
            <a:pPr marL="520700" marR="0" lvl="1" indent="-203200" algn="l" rtl="0">
              <a:lnSpc>
                <a:spcPct val="110000"/>
              </a:lnSpc>
              <a:spcBef>
                <a:spcPts val="500"/>
              </a:spcBef>
              <a:spcAft>
                <a:spcPts val="0"/>
              </a:spcAft>
              <a:buClr>
                <a:schemeClr val="dk2"/>
              </a:buClr>
              <a:buSzPts val="1800"/>
              <a:buFont typeface="Cabin"/>
              <a:buChar char="–"/>
            </a:pPr>
            <a:r>
              <a:rPr lang="en" sz="1800" b="0" i="0" u="none" strike="noStrike" cap="none">
                <a:solidFill>
                  <a:srgbClr val="595959"/>
                </a:solidFill>
                <a:latin typeface="Cabin"/>
                <a:ea typeface="Cabin"/>
                <a:cs typeface="Cabin"/>
                <a:sym typeface="Cabin"/>
              </a:rPr>
              <a:t>Binary Bracelets</a:t>
            </a:r>
            <a:endParaRPr sz="1800"/>
          </a:p>
          <a:p>
            <a:pPr marL="520700" marR="0" lvl="1" indent="-203200" algn="l" rtl="0">
              <a:lnSpc>
                <a:spcPct val="110000"/>
              </a:lnSpc>
              <a:spcBef>
                <a:spcPts val="500"/>
              </a:spcBef>
              <a:spcAft>
                <a:spcPts val="0"/>
              </a:spcAft>
              <a:buClr>
                <a:schemeClr val="dk2"/>
              </a:buClr>
              <a:buSzPts val="1800"/>
              <a:buFont typeface="Cabin"/>
              <a:buChar char="–"/>
            </a:pPr>
            <a:r>
              <a:rPr lang="en" sz="1800" b="0" i="0" u="none" strike="noStrike" cap="none">
                <a:solidFill>
                  <a:srgbClr val="595959"/>
                </a:solidFill>
                <a:latin typeface="Cabin"/>
                <a:ea typeface="Cabin"/>
                <a:cs typeface="Cabin"/>
                <a:sym typeface="Cabin"/>
              </a:rPr>
              <a:t>Binary Puzzles</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Both will need explanations especially if the group is fairly young</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Online Activity</a:t>
            </a:r>
            <a:endParaRPr/>
          </a:p>
        </p:txBody>
      </p:sp>
      <p:sp>
        <p:nvSpPr>
          <p:cNvPr id="270" name="Google Shape;270;p44"/>
          <p:cNvSpPr txBox="1">
            <a:spLocks noGrp="1"/>
          </p:cNvSpPr>
          <p:nvPr>
            <p:ph type="body" idx="1"/>
          </p:nvPr>
        </p:nvSpPr>
        <p:spPr>
          <a:xfrm>
            <a:off x="938759" y="1714501"/>
            <a:ext cx="7633800" cy="2695200"/>
          </a:xfrm>
          <a:prstGeom prst="rect">
            <a:avLst/>
          </a:prstGeom>
        </p:spPr>
        <p:txBody>
          <a:bodyPr spcFirstLastPara="1" wrap="square" lIns="68575" tIns="34275" rIns="68575" bIns="34275" anchor="t" anchorCtr="0">
            <a:noAutofit/>
          </a:bodyPr>
          <a:lstStyle/>
          <a:p>
            <a:pPr marL="177800" lvl="0" indent="-190500" algn="l" rtl="0">
              <a:spcBef>
                <a:spcPts val="0"/>
              </a:spcBef>
              <a:spcAft>
                <a:spcPts val="0"/>
              </a:spcAft>
              <a:buClr>
                <a:schemeClr val="dk1"/>
              </a:buClr>
              <a:buSzPts val="1800"/>
              <a:buChar char="•"/>
            </a:pPr>
            <a:r>
              <a:rPr lang="en" sz="1800"/>
              <a:t>Computer game </a:t>
            </a:r>
            <a:endParaRPr sz="1800"/>
          </a:p>
          <a:p>
            <a:pPr marL="520700" lvl="1" indent="-203200" algn="l" rtl="0">
              <a:spcBef>
                <a:spcPts val="0"/>
              </a:spcBef>
              <a:spcAft>
                <a:spcPts val="0"/>
              </a:spcAft>
              <a:buClr>
                <a:schemeClr val="dk1"/>
              </a:buClr>
              <a:buSzPts val="1800"/>
              <a:buChar char="–"/>
            </a:pPr>
            <a:r>
              <a:rPr lang="en" sz="1800"/>
              <a:t>Kids read the instructions and play the game</a:t>
            </a:r>
            <a:endParaRPr sz="1800"/>
          </a:p>
          <a:p>
            <a:pPr marL="177800" lvl="0" indent="-190500" algn="l" rtl="0">
              <a:spcBef>
                <a:spcPts val="0"/>
              </a:spcBef>
              <a:spcAft>
                <a:spcPts val="0"/>
              </a:spcAft>
              <a:buClr>
                <a:schemeClr val="dk1"/>
              </a:buClr>
              <a:buSzPts val="1800"/>
              <a:buChar char="•"/>
            </a:pPr>
            <a:r>
              <a:rPr lang="en" sz="1800"/>
              <a:t>Start this about 15 minutes into the program and let the kids play for about 20 minutes</a:t>
            </a:r>
            <a:endParaRPr sz="1800"/>
          </a:p>
          <a:p>
            <a:pPr marL="177800" lvl="0" indent="-190500" algn="l" rtl="0">
              <a:spcBef>
                <a:spcPts val="0"/>
              </a:spcBef>
              <a:spcAft>
                <a:spcPts val="0"/>
              </a:spcAft>
              <a:buClr>
                <a:schemeClr val="dk1"/>
              </a:buClr>
              <a:buSzPts val="1800"/>
              <a:buChar char="•"/>
            </a:pPr>
            <a:r>
              <a:rPr lang="en" sz="1800"/>
              <a:t>Use the sites mentioned previously</a:t>
            </a:r>
            <a:endParaRPr sz="1800"/>
          </a:p>
          <a:p>
            <a:pPr marL="520700" lvl="1" indent="-203200" algn="l" rtl="0">
              <a:spcBef>
                <a:spcPts val="0"/>
              </a:spcBef>
              <a:spcAft>
                <a:spcPts val="0"/>
              </a:spcAft>
              <a:buClr>
                <a:schemeClr val="dk1"/>
              </a:buClr>
              <a:buSzPts val="1800"/>
              <a:buChar char="–"/>
            </a:pPr>
            <a:r>
              <a:rPr lang="en" sz="1800"/>
              <a:t>Code.org</a:t>
            </a:r>
            <a:endParaRPr sz="1800"/>
          </a:p>
          <a:p>
            <a:pPr marL="520700" lvl="1" indent="-203200" algn="l" rtl="0">
              <a:spcBef>
                <a:spcPts val="0"/>
              </a:spcBef>
              <a:spcAft>
                <a:spcPts val="0"/>
              </a:spcAft>
              <a:buClr>
                <a:schemeClr val="dk1"/>
              </a:buClr>
              <a:buSzPts val="1800"/>
              <a:buChar char="–"/>
            </a:pPr>
            <a:r>
              <a:rPr lang="en" sz="1800"/>
              <a:t>Scratch Debugging</a:t>
            </a:r>
            <a:endParaRPr sz="1800"/>
          </a:p>
          <a:p>
            <a:pPr marL="520700" lvl="1" indent="-203200" algn="l" rtl="0">
              <a:spcBef>
                <a:spcPts val="0"/>
              </a:spcBef>
              <a:spcAft>
                <a:spcPts val="0"/>
              </a:spcAft>
              <a:buClr>
                <a:schemeClr val="dk1"/>
              </a:buClr>
              <a:buSzPts val="1800"/>
              <a:buChar char="–"/>
            </a:pPr>
            <a:r>
              <a:rPr lang="en" sz="1800"/>
              <a:t>Codecademy.com</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5"/>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sz="3800" b="0" i="0" u="none" strike="noStrike" cap="none">
                <a:solidFill>
                  <a:schemeClr val="dk2"/>
                </a:solidFill>
                <a:latin typeface="Impact"/>
                <a:ea typeface="Impact"/>
                <a:cs typeface="Impact"/>
                <a:sym typeface="Impact"/>
              </a:rPr>
              <a:t>MOVING TO THE GADGET ACTIVITY</a:t>
            </a:r>
            <a:endParaRPr sz="1100"/>
          </a:p>
        </p:txBody>
      </p:sp>
      <p:sp>
        <p:nvSpPr>
          <p:cNvPr id="276" name="Google Shape;276;p45"/>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noAutofit/>
          </a:bodyPr>
          <a:lstStyle/>
          <a:p>
            <a:pPr marL="177800" marR="0" lvl="0" indent="-190500" algn="l" rtl="0">
              <a:lnSpc>
                <a:spcPct val="110000"/>
              </a:lnSpc>
              <a:spcBef>
                <a:spcPts val="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40 minute mark</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The Sphero is especially good</a:t>
            </a:r>
            <a:r>
              <a:rPr lang="en" sz="1800"/>
              <a:t>, but any gadget could be used</a:t>
            </a:r>
            <a:r>
              <a:rPr lang="en" sz="1800" b="0" i="0" u="none" strike="noStrike" cap="none">
                <a:solidFill>
                  <a:srgbClr val="595959"/>
                </a:solidFill>
                <a:latin typeface="Cabin"/>
                <a:ea typeface="Cabin"/>
                <a:cs typeface="Cabin"/>
                <a:sym typeface="Cabin"/>
              </a:rPr>
              <a:t> </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a:t>B</a:t>
            </a:r>
            <a:r>
              <a:rPr lang="en" sz="1800" b="0" i="0" u="none" strike="noStrike" cap="none">
                <a:solidFill>
                  <a:srgbClr val="595959"/>
                </a:solidFill>
                <a:latin typeface="Cabin"/>
                <a:ea typeface="Cabin"/>
                <a:cs typeface="Cabin"/>
                <a:sym typeface="Cabin"/>
              </a:rPr>
              <a:t>uild a small obstacle course for Spher</a:t>
            </a:r>
            <a:r>
              <a:rPr lang="en" sz="1800"/>
              <a:t>o</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a:t>G</a:t>
            </a:r>
            <a:r>
              <a:rPr lang="en" sz="1800" b="0" i="0" u="none" strike="noStrike" cap="none">
                <a:solidFill>
                  <a:srgbClr val="595959"/>
                </a:solidFill>
                <a:latin typeface="Cabin"/>
                <a:ea typeface="Cabin"/>
                <a:cs typeface="Cabin"/>
                <a:sym typeface="Cabin"/>
              </a:rPr>
              <a:t>ood teamwork activity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6"/>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sz="3800" b="0" i="0" u="none" strike="noStrike" cap="none">
                <a:solidFill>
                  <a:schemeClr val="dk2"/>
                </a:solidFill>
                <a:latin typeface="Impact"/>
                <a:ea typeface="Impact"/>
                <a:cs typeface="Impact"/>
                <a:sym typeface="Impact"/>
              </a:rPr>
              <a:t>PROGRAM CONCLUSION</a:t>
            </a:r>
            <a:endParaRPr sz="1100"/>
          </a:p>
        </p:txBody>
      </p:sp>
      <p:sp>
        <p:nvSpPr>
          <p:cNvPr id="282" name="Google Shape;282;p46"/>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noAutofit/>
          </a:bodyPr>
          <a:lstStyle/>
          <a:p>
            <a:pPr marL="177800" marR="0" lvl="0" indent="-190500" algn="l" rtl="0">
              <a:lnSpc>
                <a:spcPct val="110000"/>
              </a:lnSpc>
              <a:spcBef>
                <a:spcPts val="0"/>
              </a:spcBef>
              <a:spcAft>
                <a:spcPts val="0"/>
              </a:spcAft>
              <a:buClr>
                <a:schemeClr val="dk2"/>
              </a:buClr>
              <a:buSzPts val="1800"/>
              <a:buFont typeface="Arial"/>
              <a:buChar char="•"/>
            </a:pPr>
            <a:r>
              <a:rPr lang="en" sz="1800"/>
              <a:t>I</a:t>
            </a:r>
            <a:r>
              <a:rPr lang="en" sz="1800" b="0" i="0" u="none" strike="noStrike" cap="none">
                <a:solidFill>
                  <a:srgbClr val="595959"/>
                </a:solidFill>
                <a:latin typeface="Cabin"/>
                <a:ea typeface="Cabin"/>
                <a:cs typeface="Cabin"/>
                <a:sym typeface="Cabin"/>
              </a:rPr>
              <a:t>f the group has been good I generally let them continue playing with the Sphero as I pack up</a:t>
            </a:r>
            <a:endParaRPr sz="1800"/>
          </a:p>
          <a:p>
            <a:pPr marL="177800" marR="0" lvl="0" indent="-190500" algn="l" rtl="0">
              <a:lnSpc>
                <a:spcPct val="110000"/>
              </a:lnSpc>
              <a:spcBef>
                <a:spcPts val="0"/>
              </a:spcBef>
              <a:spcAft>
                <a:spcPts val="0"/>
              </a:spcAft>
              <a:buClr>
                <a:schemeClr val="dk2"/>
              </a:buClr>
              <a:buSzPts val="1800"/>
              <a:buFont typeface="Arial"/>
              <a:buChar char="•"/>
            </a:pPr>
            <a:r>
              <a:rPr lang="en" sz="1800"/>
              <a:t>Give the kids a list of the sites so they can continue their learning at home</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7"/>
          <p:cNvSpPr txBox="1">
            <a:spLocks noGrp="1"/>
          </p:cNvSpPr>
          <p:nvPr>
            <p:ph type="title"/>
          </p:nvPr>
        </p:nvSpPr>
        <p:spPr>
          <a:xfrm>
            <a:off x="938759" y="286789"/>
            <a:ext cx="7633742" cy="1119099"/>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sz="3800" b="0" i="0" u="none" strike="noStrike" cap="none">
                <a:solidFill>
                  <a:schemeClr val="dk2"/>
                </a:solidFill>
                <a:latin typeface="Impact"/>
                <a:ea typeface="Impact"/>
                <a:cs typeface="Impact"/>
                <a:sym typeface="Impact"/>
              </a:rPr>
              <a:t>KEEPING KIDS ENGAGED</a:t>
            </a:r>
            <a:endParaRPr sz="1100"/>
          </a:p>
        </p:txBody>
      </p:sp>
      <p:sp>
        <p:nvSpPr>
          <p:cNvPr id="288" name="Google Shape;288;p47"/>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noAutofit/>
          </a:bodyPr>
          <a:lstStyle/>
          <a:p>
            <a:pPr marL="177800" marR="0" lvl="0" indent="-190500" algn="l" rtl="0">
              <a:lnSpc>
                <a:spcPct val="110000"/>
              </a:lnSpc>
              <a:spcBef>
                <a:spcPts val="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Alternate between activities and gadgets</a:t>
            </a:r>
            <a:endParaRPr sz="1800"/>
          </a:p>
          <a:p>
            <a:pPr marL="177800" marR="0" lvl="0" indent="-190500" algn="l" rtl="0">
              <a:lnSpc>
                <a:spcPct val="110000"/>
              </a:lnSpc>
              <a:spcBef>
                <a:spcPts val="500"/>
              </a:spcBef>
              <a:spcAft>
                <a:spcPts val="0"/>
              </a:spcAft>
              <a:buClr>
                <a:schemeClr val="dk2"/>
              </a:buClr>
              <a:buSzPts val="1800"/>
              <a:buFont typeface="Arial"/>
              <a:buChar char="•"/>
            </a:pPr>
            <a:r>
              <a:rPr lang="en" sz="1800" b="0" i="0" u="none" strike="noStrike" cap="none">
                <a:solidFill>
                  <a:srgbClr val="595959"/>
                </a:solidFill>
                <a:latin typeface="Cabin"/>
                <a:ea typeface="Cabin"/>
                <a:cs typeface="Cabin"/>
                <a:sym typeface="Cabin"/>
              </a:rPr>
              <a:t>I do an hour long program but it would be very easy to expand to a longer time </a:t>
            </a:r>
            <a:r>
              <a:rPr lang="en" sz="1800"/>
              <a:t>frame</a:t>
            </a:r>
            <a:endParaRPr sz="1800" b="0" i="0" u="none" strike="noStrike" cap="none">
              <a:solidFill>
                <a:srgbClr val="595959"/>
              </a:solidFill>
              <a:latin typeface="Cabin"/>
              <a:ea typeface="Cabin"/>
              <a:cs typeface="Cabin"/>
              <a:sym typeface="Cabin"/>
            </a:endParaRPr>
          </a:p>
          <a:p>
            <a:pPr marL="0" marR="0" lvl="0" indent="0" algn="l" rtl="0">
              <a:lnSpc>
                <a:spcPct val="110000"/>
              </a:lnSpc>
              <a:spcBef>
                <a:spcPts val="500"/>
              </a:spcBef>
              <a:spcAft>
                <a:spcPts val="0"/>
              </a:spcAft>
              <a:buNone/>
            </a:pPr>
            <a:endParaRPr/>
          </a:p>
          <a:p>
            <a:pPr marL="0" marR="0" lvl="0" indent="0" algn="l" rtl="0">
              <a:lnSpc>
                <a:spcPct val="110000"/>
              </a:lnSpc>
              <a:spcBef>
                <a:spcPts val="500"/>
              </a:spcBef>
              <a:spcAft>
                <a:spcPts val="0"/>
              </a:spcAft>
              <a:buNone/>
            </a:pPr>
            <a:endParaRPr/>
          </a:p>
          <a:p>
            <a:pPr marL="177800" marR="0" lvl="0" indent="-76200" algn="l" rtl="0">
              <a:lnSpc>
                <a:spcPct val="110000"/>
              </a:lnSpc>
              <a:spcBef>
                <a:spcPts val="500"/>
              </a:spcBef>
              <a:spcAft>
                <a:spcPts val="0"/>
              </a:spcAft>
              <a:buClr>
                <a:schemeClr val="dk2"/>
              </a:buClr>
              <a:buSzPts val="1500"/>
              <a:buFont typeface="Arial"/>
              <a:buNone/>
            </a:pPr>
            <a:endParaRPr sz="1500" b="0" i="0" u="none" strike="noStrike" cap="none">
              <a:solidFill>
                <a:srgbClr val="595959"/>
              </a:solidFill>
              <a:latin typeface="Cabin"/>
              <a:ea typeface="Cabin"/>
              <a:cs typeface="Cabin"/>
              <a:sym typeface="Cabi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8"/>
          <p:cNvSpPr txBox="1">
            <a:spLocks noGrp="1"/>
          </p:cNvSpPr>
          <p:nvPr>
            <p:ph type="title"/>
          </p:nvPr>
        </p:nvSpPr>
        <p:spPr>
          <a:xfrm>
            <a:off x="938759" y="298814"/>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Common Issues</a:t>
            </a:r>
            <a:endParaRPr/>
          </a:p>
        </p:txBody>
      </p:sp>
      <p:sp>
        <p:nvSpPr>
          <p:cNvPr id="294" name="Google Shape;294;p48"/>
          <p:cNvSpPr/>
          <p:nvPr/>
        </p:nvSpPr>
        <p:spPr>
          <a:xfrm rot="1420427">
            <a:off x="4817863" y="171905"/>
            <a:ext cx="3342783" cy="2752879"/>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More kids than computers</a:t>
            </a:r>
            <a:endParaRPr/>
          </a:p>
        </p:txBody>
      </p:sp>
      <p:sp>
        <p:nvSpPr>
          <p:cNvPr id="295" name="Google Shape;295;p48"/>
          <p:cNvSpPr/>
          <p:nvPr/>
        </p:nvSpPr>
        <p:spPr>
          <a:xfrm rot="1594081">
            <a:off x="4777287" y="3084034"/>
            <a:ext cx="2597819" cy="1531483"/>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595959"/>
                </a:solidFill>
              </a:rPr>
              <a:t>Kids acting out</a:t>
            </a:r>
            <a:endParaRPr>
              <a:solidFill>
                <a:srgbClr val="595959"/>
              </a:solidFill>
            </a:endParaRPr>
          </a:p>
        </p:txBody>
      </p:sp>
      <p:sp>
        <p:nvSpPr>
          <p:cNvPr id="296" name="Google Shape;296;p48"/>
          <p:cNvSpPr/>
          <p:nvPr/>
        </p:nvSpPr>
        <p:spPr>
          <a:xfrm>
            <a:off x="1655850" y="907200"/>
            <a:ext cx="1976700" cy="16146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595959"/>
                </a:solidFill>
              </a:rPr>
              <a:t>Kid advanced and bored</a:t>
            </a:r>
            <a:endParaRPr>
              <a:solidFill>
                <a:srgbClr val="595959"/>
              </a:solidFill>
            </a:endParaRPr>
          </a:p>
        </p:txBody>
      </p:sp>
      <p:sp>
        <p:nvSpPr>
          <p:cNvPr id="297" name="Google Shape;297;p48"/>
          <p:cNvSpPr/>
          <p:nvPr/>
        </p:nvSpPr>
        <p:spPr>
          <a:xfrm rot="-1982189">
            <a:off x="2576859" y="3112576"/>
            <a:ext cx="1655805" cy="1314311"/>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 internet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9"/>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Other Ways to Introduce Coding to Your Community</a:t>
            </a:r>
            <a:endParaRPr/>
          </a:p>
        </p:txBody>
      </p:sp>
      <p:sp>
        <p:nvSpPr>
          <p:cNvPr id="303" name="Google Shape;303;p49"/>
          <p:cNvSpPr txBox="1">
            <a:spLocks noGrp="1"/>
          </p:cNvSpPr>
          <p:nvPr>
            <p:ph type="body" idx="1"/>
          </p:nvPr>
        </p:nvSpPr>
        <p:spPr>
          <a:xfrm>
            <a:off x="882901" y="2759750"/>
            <a:ext cx="2512500" cy="3405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r>
              <a:rPr lang="en"/>
              <a:t>www.canadalearningcode.ca</a:t>
            </a: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pic>
        <p:nvPicPr>
          <p:cNvPr id="304" name="Google Shape;304;p49"/>
          <p:cNvPicPr preferRelativeResize="0"/>
          <p:nvPr/>
        </p:nvPicPr>
        <p:blipFill>
          <a:blip r:embed="rId3">
            <a:alphaModFix/>
          </a:blip>
          <a:stretch>
            <a:fillRect/>
          </a:stretch>
        </p:blipFill>
        <p:spPr>
          <a:xfrm>
            <a:off x="836900" y="1669500"/>
            <a:ext cx="2470700" cy="1025850"/>
          </a:xfrm>
          <a:prstGeom prst="rect">
            <a:avLst/>
          </a:prstGeom>
          <a:noFill/>
          <a:ln>
            <a:noFill/>
          </a:ln>
        </p:spPr>
      </p:pic>
      <p:pic>
        <p:nvPicPr>
          <p:cNvPr id="305" name="Google Shape;305;p49"/>
          <p:cNvPicPr preferRelativeResize="0"/>
          <p:nvPr/>
        </p:nvPicPr>
        <p:blipFill>
          <a:blip r:embed="rId4">
            <a:alphaModFix/>
          </a:blip>
          <a:stretch>
            <a:fillRect/>
          </a:stretch>
        </p:blipFill>
        <p:spPr>
          <a:xfrm>
            <a:off x="4783625" y="1127800"/>
            <a:ext cx="3101850" cy="2109250"/>
          </a:xfrm>
          <a:prstGeom prst="rect">
            <a:avLst/>
          </a:prstGeom>
          <a:noFill/>
          <a:ln>
            <a:noFill/>
          </a:ln>
        </p:spPr>
      </p:pic>
      <p:sp>
        <p:nvSpPr>
          <p:cNvPr id="306" name="Google Shape;306;p49"/>
          <p:cNvSpPr txBox="1">
            <a:spLocks noGrp="1"/>
          </p:cNvSpPr>
          <p:nvPr>
            <p:ph type="body" idx="1"/>
          </p:nvPr>
        </p:nvSpPr>
        <p:spPr>
          <a:xfrm>
            <a:off x="5414000" y="3307800"/>
            <a:ext cx="1841100" cy="3405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r>
              <a:rPr lang="en"/>
              <a:t>www.codemobile.ca</a:t>
            </a: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pic>
        <p:nvPicPr>
          <p:cNvPr id="307" name="Google Shape;307;p49"/>
          <p:cNvPicPr preferRelativeResize="0"/>
          <p:nvPr/>
        </p:nvPicPr>
        <p:blipFill>
          <a:blip r:embed="rId5">
            <a:alphaModFix/>
          </a:blip>
          <a:stretch>
            <a:fillRect/>
          </a:stretch>
        </p:blipFill>
        <p:spPr>
          <a:xfrm>
            <a:off x="1791975" y="3307800"/>
            <a:ext cx="2801200" cy="1295624"/>
          </a:xfrm>
          <a:prstGeom prst="rect">
            <a:avLst/>
          </a:prstGeom>
          <a:noFill/>
          <a:ln>
            <a:noFill/>
          </a:ln>
        </p:spPr>
      </p:pic>
      <p:sp>
        <p:nvSpPr>
          <p:cNvPr id="308" name="Google Shape;308;p49"/>
          <p:cNvSpPr txBox="1">
            <a:spLocks noGrp="1"/>
          </p:cNvSpPr>
          <p:nvPr>
            <p:ph type="body" idx="1"/>
          </p:nvPr>
        </p:nvSpPr>
        <p:spPr>
          <a:xfrm>
            <a:off x="2180175" y="4601775"/>
            <a:ext cx="2116800" cy="340500"/>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r>
              <a:rPr lang="en"/>
              <a:t>www.girlswhocode.com</a:t>
            </a:r>
            <a:endParaRPr/>
          </a:p>
          <a:p>
            <a:pPr marL="0" lvl="0" indent="0" algn="l" rtl="0">
              <a:spcBef>
                <a:spcPts val="500"/>
              </a:spcBef>
              <a:spcAft>
                <a:spcPts val="0"/>
              </a:spcAft>
              <a:buNone/>
            </a:pPr>
            <a:endParaRPr/>
          </a:p>
          <a:p>
            <a:pPr marL="0" lvl="0" indent="0" algn="l" rtl="0">
              <a:spcBef>
                <a:spcPts val="50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0"/>
          <p:cNvSpPr txBox="1">
            <a:spLocks noGrp="1"/>
          </p:cNvSpPr>
          <p:nvPr>
            <p:ph type="body" idx="1"/>
          </p:nvPr>
        </p:nvSpPr>
        <p:spPr>
          <a:xfrm>
            <a:off x="938759" y="1714501"/>
            <a:ext cx="7633742" cy="2695193"/>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2"/>
              </a:buClr>
              <a:buSzPts val="1500"/>
              <a:buFont typeface="Arial"/>
              <a:buNone/>
            </a:pPr>
            <a:endParaRPr sz="1500" b="0" i="0" u="none" strike="noStrike" cap="none">
              <a:solidFill>
                <a:srgbClr val="595959"/>
              </a:solidFill>
              <a:latin typeface="Cabin"/>
              <a:ea typeface="Cabin"/>
              <a:cs typeface="Cabin"/>
              <a:sym typeface="Cabin"/>
            </a:endParaRPr>
          </a:p>
          <a:p>
            <a:pPr marL="0" marR="0" lvl="0" indent="0" algn="ctr" rtl="0">
              <a:lnSpc>
                <a:spcPct val="110000"/>
              </a:lnSpc>
              <a:spcBef>
                <a:spcPts val="500"/>
              </a:spcBef>
              <a:spcAft>
                <a:spcPts val="0"/>
              </a:spcAft>
              <a:buClr>
                <a:schemeClr val="dk2"/>
              </a:buClr>
              <a:buSzPts val="5000"/>
              <a:buFont typeface="Arial"/>
              <a:buNone/>
            </a:pPr>
            <a:r>
              <a:rPr lang="en" sz="5000" b="0" i="0" u="none" strike="noStrike" cap="none">
                <a:solidFill>
                  <a:srgbClr val="595959"/>
                </a:solidFill>
                <a:latin typeface="Cabin"/>
                <a:ea typeface="Cabin"/>
                <a:cs typeface="Cabin"/>
                <a:sym typeface="Cabin"/>
              </a:rPr>
              <a:t>QUESTIONS?</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938759" y="286789"/>
            <a:ext cx="7633800" cy="1119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2"/>
              </a:buClr>
              <a:buSzPts val="3800"/>
              <a:buFont typeface="Impact"/>
              <a:buNone/>
            </a:pPr>
            <a:r>
              <a:rPr lang="en"/>
              <a:t>BIBLIOGRAPHY</a:t>
            </a:r>
            <a:endParaRPr sz="1100"/>
          </a:p>
        </p:txBody>
      </p:sp>
      <p:sp>
        <p:nvSpPr>
          <p:cNvPr id="319" name="Google Shape;319;p51"/>
          <p:cNvSpPr txBox="1">
            <a:spLocks noGrp="1"/>
          </p:cNvSpPr>
          <p:nvPr>
            <p:ph type="body" idx="1"/>
          </p:nvPr>
        </p:nvSpPr>
        <p:spPr>
          <a:xfrm>
            <a:off x="938750" y="776825"/>
            <a:ext cx="7633800" cy="4117800"/>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500"/>
              </a:spcBef>
              <a:spcAft>
                <a:spcPts val="0"/>
              </a:spcAft>
              <a:buNone/>
            </a:pPr>
            <a:r>
              <a:rPr lang="en" sz="1400"/>
              <a:t>Geist, Eugene. (2016). Robots, programming and coding, oh my! </a:t>
            </a:r>
            <a:r>
              <a:rPr lang="en" sz="1400" i="1"/>
              <a:t>Childhood Education, 92(4)</a:t>
            </a:r>
            <a:r>
              <a:rPr lang="en" sz="1400"/>
              <a:t>, 298-304. DOI: 10.1080/00094056.2016.1208008 </a:t>
            </a:r>
            <a:endParaRPr sz="1400"/>
          </a:p>
          <a:p>
            <a:pPr marL="0" marR="0" lvl="0" indent="0" algn="l" rtl="0">
              <a:lnSpc>
                <a:spcPct val="110000"/>
              </a:lnSpc>
              <a:spcBef>
                <a:spcPts val="500"/>
              </a:spcBef>
              <a:spcAft>
                <a:spcPts val="0"/>
              </a:spcAft>
              <a:buNone/>
            </a:pPr>
            <a:r>
              <a:rPr lang="en" sz="1400"/>
              <a:t>Heussner, K. M. (2015, May/June). We can code! </a:t>
            </a:r>
            <a:r>
              <a:rPr lang="en" sz="1400" i="1"/>
              <a:t>Scholastic Parent &amp; Child 22(7)</a:t>
            </a:r>
            <a:r>
              <a:rPr lang="en" sz="1400"/>
              <a:t>, 22-26.</a:t>
            </a:r>
            <a:endParaRPr sz="1400"/>
          </a:p>
          <a:p>
            <a:pPr marL="0" lvl="0" indent="0" algn="l" rtl="0">
              <a:spcBef>
                <a:spcPts val="500"/>
              </a:spcBef>
              <a:spcAft>
                <a:spcPts val="0"/>
              </a:spcAft>
              <a:buNone/>
            </a:pPr>
            <a:r>
              <a:rPr lang="en" sz="1400"/>
              <a:t>Kazakoff, E. R., &amp; Bers, M. U. (2014). Put your robot in, put your robot out: Sequencing through programming robots in early childhood. </a:t>
            </a:r>
            <a:r>
              <a:rPr lang="en" sz="1400" i="1"/>
              <a:t>J. Educational Computing Research, 50(4)</a:t>
            </a:r>
            <a:r>
              <a:rPr lang="en" sz="1400"/>
              <a:t>, 553-573. DOI: 10.2190/EC.50.4.f </a:t>
            </a:r>
            <a:endParaRPr sz="1400"/>
          </a:p>
          <a:p>
            <a:pPr marL="0" lvl="0" indent="0" algn="l" rtl="0">
              <a:spcBef>
                <a:spcPts val="500"/>
              </a:spcBef>
              <a:spcAft>
                <a:spcPts val="0"/>
              </a:spcAft>
              <a:buNone/>
            </a:pPr>
            <a:r>
              <a:rPr lang="en" sz="1400"/>
              <a:t>McCue, C., &amp; Guthals, S. (2018). </a:t>
            </a:r>
            <a:r>
              <a:rPr lang="en" sz="1400" i="1"/>
              <a:t>Helping kids with coding for dummies</a:t>
            </a:r>
            <a:r>
              <a:rPr lang="en" sz="1400"/>
              <a:t>. Hoboken, New Jersey: John Wiley &amp; Sons, Inc.</a:t>
            </a:r>
            <a:endParaRPr sz="1400"/>
          </a:p>
          <a:p>
            <a:pPr marL="0" marR="0" lvl="0" indent="0" algn="l" rtl="0">
              <a:lnSpc>
                <a:spcPct val="110000"/>
              </a:lnSpc>
              <a:spcBef>
                <a:spcPts val="500"/>
              </a:spcBef>
              <a:spcAft>
                <a:spcPts val="0"/>
              </a:spcAft>
              <a:buNone/>
            </a:pPr>
            <a:r>
              <a:rPr lang="en" sz="1400"/>
              <a:t>Missio, E. (2015, June 9). Why kids should learn to code (and how to get them started). Retrieved from </a:t>
            </a:r>
            <a:r>
              <a:rPr lang="en" sz="1400" u="sng">
                <a:solidFill>
                  <a:schemeClr val="hlink"/>
                </a:solidFill>
                <a:hlinkClick r:id="rId3"/>
              </a:rPr>
              <a:t>https://www.cbc.ca/parents/learning/view/why-kids-should-learn-to-code-and-how-to-get-them-started</a:t>
            </a:r>
            <a:r>
              <a:rPr lang="en" sz="1400"/>
              <a:t> </a:t>
            </a:r>
            <a:endParaRPr sz="1400"/>
          </a:p>
          <a:p>
            <a:pPr marL="0" marR="0" lvl="0" indent="0" algn="l" rtl="0">
              <a:lnSpc>
                <a:spcPct val="110000"/>
              </a:lnSpc>
              <a:spcBef>
                <a:spcPts val="500"/>
              </a:spcBef>
              <a:spcAft>
                <a:spcPts val="0"/>
              </a:spcAft>
              <a:buNone/>
            </a:pPr>
            <a:r>
              <a:rPr lang="en" sz="1400"/>
              <a:t>Prato, S. C. (2017, Spring). Beyond the computer age: A best practices intro for implementing library coding programs. </a:t>
            </a:r>
            <a:r>
              <a:rPr lang="en" sz="1400" i="1"/>
              <a:t>Children &amp; Libraries: The Journal of the Association for Library Service to Children 15(1)</a:t>
            </a:r>
            <a:r>
              <a:rPr lang="en" sz="1400"/>
              <a:t>, 19-21. DOI: 10.5860/cal.15n1.19</a:t>
            </a:r>
            <a:endParaRPr sz="1400"/>
          </a:p>
          <a:p>
            <a:pPr marL="0" lvl="0" indent="0" algn="l" rtl="0">
              <a:spcBef>
                <a:spcPts val="500"/>
              </a:spcBef>
              <a:spcAft>
                <a:spcPts val="0"/>
              </a:spcAft>
              <a:buClr>
                <a:schemeClr val="dk1"/>
              </a:buClr>
              <a:buSzPts val="1100"/>
              <a:buFont typeface="Arial"/>
              <a:buNone/>
            </a:pPr>
            <a:r>
              <a:rPr lang="en" sz="1400"/>
              <a:t>Wilson, F. (2017). </a:t>
            </a:r>
            <a:r>
              <a:rPr lang="en" sz="1400" i="1"/>
              <a:t>Coding for parents</a:t>
            </a:r>
            <a:r>
              <a:rPr lang="en" sz="1400"/>
              <a:t>. New York: Sterling Publishing Co.</a:t>
            </a:r>
            <a:endParaRPr sz="1400"/>
          </a:p>
          <a:p>
            <a:pPr marL="177800" marR="0" lvl="0" indent="-76200" algn="l" rtl="0">
              <a:lnSpc>
                <a:spcPct val="110000"/>
              </a:lnSpc>
              <a:spcBef>
                <a:spcPts val="500"/>
              </a:spcBef>
              <a:spcAft>
                <a:spcPts val="0"/>
              </a:spcAft>
              <a:buClr>
                <a:schemeClr val="dk2"/>
              </a:buClr>
              <a:buSzPts val="1500"/>
              <a:buFont typeface="Arial"/>
              <a:buNone/>
            </a:pPr>
            <a:endParaRPr sz="1500" b="0" i="0" u="none" strike="noStrike" cap="none">
              <a:solidFill>
                <a:srgbClr val="595959"/>
              </a:solidFill>
              <a:latin typeface="Cabin"/>
              <a:ea typeface="Cabin"/>
              <a:cs typeface="Cabin"/>
              <a:sym typeface="Cabi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4" name="Google Shape;159;p27"/>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Sharing Time</a:t>
            </a:r>
            <a:endParaRPr dirty="0"/>
          </a:p>
        </p:txBody>
      </p:sp>
      <p:sp>
        <p:nvSpPr>
          <p:cNvPr id="6" name="Google Shape;166;p28"/>
          <p:cNvSpPr txBox="1"/>
          <p:nvPr/>
        </p:nvSpPr>
        <p:spPr>
          <a:xfrm>
            <a:off x="1170772" y="1059062"/>
            <a:ext cx="6626209" cy="10548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400" dirty="0">
                <a:latin typeface="Cabin"/>
                <a:ea typeface="Cabin"/>
                <a:cs typeface="Cabin"/>
                <a:sym typeface="Cabin"/>
              </a:rPr>
              <a:t>1. What do you think of when you hear the word “coding”?</a:t>
            </a:r>
            <a:endParaRPr dirty="0">
              <a:latin typeface="Cabin"/>
              <a:ea typeface="Cabin"/>
              <a:cs typeface="Cabin"/>
              <a:sym typeface="Cabin"/>
            </a:endParaRPr>
          </a:p>
        </p:txBody>
      </p:sp>
      <p:sp>
        <p:nvSpPr>
          <p:cNvPr id="7" name="Google Shape;166;p28"/>
          <p:cNvSpPr txBox="1"/>
          <p:nvPr/>
        </p:nvSpPr>
        <p:spPr>
          <a:xfrm>
            <a:off x="1170772" y="2135696"/>
            <a:ext cx="6468893" cy="10548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400" dirty="0">
                <a:latin typeface="Cabin"/>
                <a:ea typeface="Cabin"/>
                <a:cs typeface="Cabin"/>
                <a:sym typeface="Cabin"/>
              </a:rPr>
              <a:t>2. Who has tried coding programs before? How did they go?</a:t>
            </a:r>
            <a:endParaRPr dirty="0">
              <a:latin typeface="Cabin"/>
              <a:ea typeface="Cabin"/>
              <a:cs typeface="Cabin"/>
              <a:sym typeface="Cabin"/>
            </a:endParaRPr>
          </a:p>
        </p:txBody>
      </p:sp>
      <p:sp>
        <p:nvSpPr>
          <p:cNvPr id="8" name="Google Shape;166;p28"/>
          <p:cNvSpPr txBox="1"/>
          <p:nvPr/>
        </p:nvSpPr>
        <p:spPr>
          <a:xfrm>
            <a:off x="1170772" y="3396320"/>
            <a:ext cx="6321409" cy="10548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2400" dirty="0">
                <a:latin typeface="Cabin"/>
                <a:ea typeface="Cabin"/>
                <a:cs typeface="Cabin"/>
                <a:sym typeface="Cabin"/>
              </a:rPr>
              <a:t>3. What are you hoping to learn today?</a:t>
            </a:r>
            <a:endParaRPr dirty="0">
              <a:latin typeface="Cabin"/>
              <a:ea typeface="Cabin"/>
              <a:cs typeface="Cabin"/>
              <a:sym typeface="Cabin"/>
            </a:endParaRPr>
          </a:p>
        </p:txBody>
      </p:sp>
    </p:spTree>
    <p:extLst>
      <p:ext uri="{BB962C8B-B14F-4D97-AF65-F5344CB8AC3E}">
        <p14:creationId xmlns:p14="http://schemas.microsoft.com/office/powerpoint/2010/main" val="1535947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2"/>
          <p:cNvSpPr txBox="1">
            <a:spLocks noGrp="1"/>
          </p:cNvSpPr>
          <p:nvPr>
            <p:ph type="body" idx="1"/>
          </p:nvPr>
        </p:nvSpPr>
        <p:spPr>
          <a:xfrm>
            <a:off x="938750" y="0"/>
            <a:ext cx="7633800" cy="5050800"/>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2"/>
              </a:buClr>
              <a:buSzPts val="1500"/>
              <a:buFont typeface="Arial"/>
              <a:buNone/>
            </a:pPr>
            <a:endParaRPr sz="1500" b="0" i="0" u="none" strike="noStrike" cap="none">
              <a:solidFill>
                <a:srgbClr val="595959"/>
              </a:solidFill>
              <a:latin typeface="Cabin"/>
              <a:ea typeface="Cabin"/>
              <a:cs typeface="Cabin"/>
              <a:sym typeface="Cabin"/>
            </a:endParaRPr>
          </a:p>
          <a:p>
            <a:pPr marL="0" marR="0" lvl="0" indent="0" algn="ctr" rtl="0">
              <a:lnSpc>
                <a:spcPct val="110000"/>
              </a:lnSpc>
              <a:spcBef>
                <a:spcPts val="500"/>
              </a:spcBef>
              <a:spcAft>
                <a:spcPts val="0"/>
              </a:spcAft>
              <a:buClr>
                <a:schemeClr val="dk2"/>
              </a:buClr>
              <a:buSzPts val="5000"/>
              <a:buFont typeface="Arial"/>
              <a:buNone/>
            </a:pPr>
            <a:r>
              <a:rPr lang="en" sz="5000"/>
              <a:t>CONTACT US:</a:t>
            </a:r>
            <a:endParaRPr sz="5000"/>
          </a:p>
          <a:p>
            <a:pPr marL="0" lvl="0" indent="0" algn="ctr" rtl="0">
              <a:spcBef>
                <a:spcPts val="500"/>
              </a:spcBef>
              <a:spcAft>
                <a:spcPts val="0"/>
              </a:spcAft>
              <a:buClr>
                <a:schemeClr val="dk1"/>
              </a:buClr>
              <a:buSzPts val="5000"/>
              <a:buFont typeface="Arial"/>
              <a:buNone/>
            </a:pPr>
            <a:r>
              <a:rPr lang="en" sz="2400"/>
              <a:t>Grant Stewart</a:t>
            </a:r>
            <a:endParaRPr sz="2400"/>
          </a:p>
          <a:p>
            <a:pPr marL="0" lvl="0" indent="0" algn="ctr" rtl="0">
              <a:spcBef>
                <a:spcPts val="500"/>
              </a:spcBef>
              <a:spcAft>
                <a:spcPts val="0"/>
              </a:spcAft>
              <a:buClr>
                <a:schemeClr val="dk1"/>
              </a:buClr>
              <a:buSzPts val="5000"/>
              <a:buFont typeface="Arial"/>
              <a:buNone/>
            </a:pPr>
            <a:r>
              <a:rPr lang="en" sz="2400" u="sng">
                <a:solidFill>
                  <a:schemeClr val="accent3"/>
                </a:solidFill>
                <a:hlinkClick r:id="rId3"/>
              </a:rPr>
              <a:t>grant@marigold.ab.ca</a:t>
            </a:r>
            <a:r>
              <a:rPr lang="en" sz="2400"/>
              <a:t> </a:t>
            </a:r>
            <a:endParaRPr sz="2400"/>
          </a:p>
          <a:p>
            <a:pPr marL="0" lvl="0" indent="0" algn="ctr" rtl="0">
              <a:spcBef>
                <a:spcPts val="500"/>
              </a:spcBef>
              <a:spcAft>
                <a:spcPts val="0"/>
              </a:spcAft>
              <a:buClr>
                <a:schemeClr val="dk1"/>
              </a:buClr>
              <a:buSzPts val="5000"/>
              <a:buFont typeface="Arial"/>
              <a:buNone/>
            </a:pPr>
            <a:r>
              <a:rPr lang="en" sz="2400"/>
              <a:t>403-934-5334 ext. 259</a:t>
            </a:r>
            <a:endParaRPr sz="2400"/>
          </a:p>
          <a:p>
            <a:pPr marL="0" marR="0" lvl="0" indent="0" algn="ctr" rtl="0">
              <a:lnSpc>
                <a:spcPct val="110000"/>
              </a:lnSpc>
              <a:spcBef>
                <a:spcPts val="500"/>
              </a:spcBef>
              <a:spcAft>
                <a:spcPts val="0"/>
              </a:spcAft>
              <a:buClr>
                <a:schemeClr val="dk2"/>
              </a:buClr>
              <a:buSzPts val="5000"/>
              <a:buFont typeface="Arial"/>
              <a:buNone/>
            </a:pPr>
            <a:endParaRPr sz="2400"/>
          </a:p>
          <a:p>
            <a:pPr marL="0" marR="0" lvl="0" indent="0" algn="ctr" rtl="0">
              <a:lnSpc>
                <a:spcPct val="110000"/>
              </a:lnSpc>
              <a:spcBef>
                <a:spcPts val="500"/>
              </a:spcBef>
              <a:spcAft>
                <a:spcPts val="0"/>
              </a:spcAft>
              <a:buClr>
                <a:schemeClr val="dk2"/>
              </a:buClr>
              <a:buSzPts val="5000"/>
              <a:buFont typeface="Arial"/>
              <a:buNone/>
            </a:pPr>
            <a:r>
              <a:rPr lang="en" sz="2400"/>
              <a:t>Kristine den Boon</a:t>
            </a:r>
            <a:endParaRPr sz="2400"/>
          </a:p>
          <a:p>
            <a:pPr marL="0" marR="0" lvl="0" indent="0" algn="ctr" rtl="0">
              <a:lnSpc>
                <a:spcPct val="110000"/>
              </a:lnSpc>
              <a:spcBef>
                <a:spcPts val="500"/>
              </a:spcBef>
              <a:spcAft>
                <a:spcPts val="0"/>
              </a:spcAft>
              <a:buClr>
                <a:schemeClr val="dk2"/>
              </a:buClr>
              <a:buSzPts val="5000"/>
              <a:buFont typeface="Arial"/>
              <a:buNone/>
            </a:pPr>
            <a:r>
              <a:rPr lang="en" sz="2400" u="sng">
                <a:solidFill>
                  <a:schemeClr val="hlink"/>
                </a:solidFill>
                <a:hlinkClick r:id="rId4"/>
              </a:rPr>
              <a:t>kristine@marigold.ab.ca</a:t>
            </a:r>
            <a:endParaRPr sz="2400"/>
          </a:p>
          <a:p>
            <a:pPr marL="0" marR="0" lvl="0" indent="0" algn="ctr" rtl="0">
              <a:lnSpc>
                <a:spcPct val="110000"/>
              </a:lnSpc>
              <a:spcBef>
                <a:spcPts val="500"/>
              </a:spcBef>
              <a:spcAft>
                <a:spcPts val="0"/>
              </a:spcAft>
              <a:buClr>
                <a:schemeClr val="dk2"/>
              </a:buClr>
              <a:buSzPts val="5000"/>
              <a:buFont typeface="Arial"/>
              <a:buNone/>
            </a:pPr>
            <a:r>
              <a:rPr lang="en" sz="2400"/>
              <a:t>403-934-5334 ext. 256</a:t>
            </a:r>
            <a:endParaRPr sz="2400"/>
          </a:p>
          <a:p>
            <a:pPr marL="0" marR="0" lvl="0" indent="0" algn="ctr" rtl="0">
              <a:lnSpc>
                <a:spcPct val="110000"/>
              </a:lnSpc>
              <a:spcBef>
                <a:spcPts val="500"/>
              </a:spcBef>
              <a:spcAft>
                <a:spcPts val="0"/>
              </a:spcAft>
              <a:buClr>
                <a:schemeClr val="dk2"/>
              </a:buClr>
              <a:buSzPts val="5000"/>
              <a:buFont typeface="Arial"/>
              <a:buNone/>
            </a:pPr>
            <a:endParaRPr sz="2400"/>
          </a:p>
          <a:p>
            <a:pPr marL="0" marR="0" lvl="0" indent="0" algn="ctr" rtl="0">
              <a:lnSpc>
                <a:spcPct val="110000"/>
              </a:lnSpc>
              <a:spcBef>
                <a:spcPts val="500"/>
              </a:spcBef>
              <a:spcAft>
                <a:spcPts val="0"/>
              </a:spcAft>
              <a:buClr>
                <a:schemeClr val="dk2"/>
              </a:buClr>
              <a:buSzPts val="5000"/>
              <a:buFont typeface="Arial"/>
              <a:buNone/>
            </a:pPr>
            <a:endParaRPr sz="2400"/>
          </a:p>
        </p:txBody>
      </p:sp>
      <p:pic>
        <p:nvPicPr>
          <p:cNvPr id="325" name="Google Shape;325;p52"/>
          <p:cNvPicPr preferRelativeResize="0"/>
          <p:nvPr/>
        </p:nvPicPr>
        <p:blipFill>
          <a:blip r:embed="rId5">
            <a:alphaModFix/>
          </a:blip>
          <a:stretch>
            <a:fillRect/>
          </a:stretch>
        </p:blipFill>
        <p:spPr>
          <a:xfrm>
            <a:off x="7080627" y="3521750"/>
            <a:ext cx="1851750" cy="16217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p:nvPr/>
        </p:nvSpPr>
        <p:spPr>
          <a:xfrm>
            <a:off x="4917700" y="117350"/>
            <a:ext cx="1910100" cy="1293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HTML &amp; CSS</a:t>
            </a:r>
            <a:endParaRPr/>
          </a:p>
        </p:txBody>
      </p:sp>
      <p:sp>
        <p:nvSpPr>
          <p:cNvPr id="147" name="Google Shape;147;p26"/>
          <p:cNvSpPr/>
          <p:nvPr/>
        </p:nvSpPr>
        <p:spPr>
          <a:xfrm>
            <a:off x="1276850" y="2571750"/>
            <a:ext cx="1263600" cy="1119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Scratch</a:t>
            </a:r>
            <a:endParaRPr/>
          </a:p>
        </p:txBody>
      </p:sp>
      <p:sp>
        <p:nvSpPr>
          <p:cNvPr id="148" name="Google Shape;148;p26"/>
          <p:cNvSpPr/>
          <p:nvPr/>
        </p:nvSpPr>
        <p:spPr>
          <a:xfrm>
            <a:off x="5564200" y="2052225"/>
            <a:ext cx="1263600" cy="1119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If/Then</a:t>
            </a:r>
            <a:endParaRPr/>
          </a:p>
        </p:txBody>
      </p:sp>
      <p:sp>
        <p:nvSpPr>
          <p:cNvPr id="149" name="Google Shape;149;p26"/>
          <p:cNvSpPr/>
          <p:nvPr/>
        </p:nvSpPr>
        <p:spPr>
          <a:xfrm>
            <a:off x="6927475" y="3071800"/>
            <a:ext cx="1910100" cy="1293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JavaScript</a:t>
            </a:r>
            <a:endParaRPr/>
          </a:p>
        </p:txBody>
      </p:sp>
      <p:sp>
        <p:nvSpPr>
          <p:cNvPr id="150" name="Google Shape;150;p26"/>
          <p:cNvSpPr/>
          <p:nvPr/>
        </p:nvSpPr>
        <p:spPr>
          <a:xfrm>
            <a:off x="7096975" y="910575"/>
            <a:ext cx="1740600" cy="12078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Sequencing</a:t>
            </a:r>
            <a:endParaRPr/>
          </a:p>
        </p:txBody>
      </p:sp>
      <p:sp>
        <p:nvSpPr>
          <p:cNvPr id="151" name="Google Shape;151;p26"/>
          <p:cNvSpPr/>
          <p:nvPr/>
        </p:nvSpPr>
        <p:spPr>
          <a:xfrm>
            <a:off x="953600" y="421200"/>
            <a:ext cx="1910100" cy="12933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Algorithms</a:t>
            </a:r>
            <a:endParaRPr/>
          </a:p>
        </p:txBody>
      </p:sp>
      <p:sp>
        <p:nvSpPr>
          <p:cNvPr id="152" name="Google Shape;152;p26"/>
          <p:cNvSpPr/>
          <p:nvPr/>
        </p:nvSpPr>
        <p:spPr>
          <a:xfrm>
            <a:off x="2938813" y="1261125"/>
            <a:ext cx="1709700" cy="11928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Computer</a:t>
            </a:r>
            <a:endParaRPr/>
          </a:p>
          <a:p>
            <a:pPr marL="0" lvl="0" indent="0" algn="l" rtl="0">
              <a:spcBef>
                <a:spcPts val="0"/>
              </a:spcBef>
              <a:spcAft>
                <a:spcPts val="0"/>
              </a:spcAft>
              <a:buNone/>
            </a:pPr>
            <a:r>
              <a:rPr lang="en"/>
              <a:t>Language</a:t>
            </a:r>
            <a:endParaRPr/>
          </a:p>
        </p:txBody>
      </p:sp>
      <p:sp>
        <p:nvSpPr>
          <p:cNvPr id="153" name="Google Shape;153;p26"/>
          <p:cNvSpPr/>
          <p:nvPr/>
        </p:nvSpPr>
        <p:spPr>
          <a:xfrm>
            <a:off x="2982075" y="2919400"/>
            <a:ext cx="2140500" cy="144570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Inputs &amp; Outputs</a:t>
            </a:r>
            <a:endParaRPr/>
          </a:p>
        </p:txBody>
      </p:sp>
      <p:sp>
        <p:nvSpPr>
          <p:cNvPr id="154" name="Google Shape;154;p26"/>
          <p:cNvSpPr/>
          <p:nvPr/>
        </p:nvSpPr>
        <p:spPr>
          <a:xfrm>
            <a:off x="5197273" y="3812800"/>
            <a:ext cx="1438800" cy="1002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Variables</a:t>
            </a:r>
            <a:endParaRPr/>
          </a:p>
        </p:txBody>
      </p:sp>
    </p:spTree>
    <p:extLst>
      <p:ext uri="{BB962C8B-B14F-4D97-AF65-F5344CB8AC3E}">
        <p14:creationId xmlns:p14="http://schemas.microsoft.com/office/powerpoint/2010/main" val="317394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Why Coding For Kids</a:t>
            </a:r>
            <a:endParaRPr dirty="0"/>
          </a:p>
        </p:txBody>
      </p:sp>
      <p:sp>
        <p:nvSpPr>
          <p:cNvPr id="160" name="Google Shape;160;p27"/>
          <p:cNvSpPr txBox="1"/>
          <p:nvPr/>
        </p:nvSpPr>
        <p:spPr>
          <a:xfrm>
            <a:off x="1058400" y="1078725"/>
            <a:ext cx="7633800" cy="39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dirty="0">
                <a:solidFill>
                  <a:schemeClr val="dk1"/>
                </a:solidFill>
                <a:latin typeface="Cabin"/>
                <a:ea typeface="Cabin"/>
                <a:cs typeface="Cabin"/>
                <a:sym typeface="Cabin"/>
              </a:rPr>
              <a:t>“Some of the most important skills 3- to 7-year-olds can pick up now are social (like turn-taking and sharing) and psychological (experimentation and learning from mistakes).” (Heussner, 2015, p. 24)</a:t>
            </a:r>
            <a:endParaRPr sz="2000" dirty="0">
              <a:latin typeface="Cabin"/>
              <a:ea typeface="Cabin"/>
              <a:cs typeface="Cabin"/>
              <a:sym typeface="Cabin"/>
            </a:endParaRPr>
          </a:p>
          <a:p>
            <a:pPr marL="0" lvl="0" indent="0" algn="l" rtl="0">
              <a:spcBef>
                <a:spcPts val="0"/>
              </a:spcBef>
              <a:spcAft>
                <a:spcPts val="0"/>
              </a:spcAft>
              <a:buNone/>
            </a:pPr>
            <a:endParaRPr sz="2000" dirty="0">
              <a:latin typeface="Cabin"/>
              <a:ea typeface="Cabin"/>
              <a:cs typeface="Cabin"/>
              <a:sym typeface="Cabin"/>
            </a:endParaRPr>
          </a:p>
          <a:p>
            <a:pPr marL="0" lvl="0" indent="0" algn="l" rtl="0">
              <a:spcBef>
                <a:spcPts val="0"/>
              </a:spcBef>
              <a:spcAft>
                <a:spcPts val="0"/>
              </a:spcAft>
              <a:buNone/>
            </a:pPr>
            <a:r>
              <a:rPr lang="en" sz="2000" dirty="0">
                <a:latin typeface="Cabin"/>
                <a:ea typeface="Cabin"/>
                <a:cs typeface="Cabin"/>
                <a:sym typeface="Cabin"/>
              </a:rPr>
              <a:t>“The constructive process of programming can be compared to building with blocks. Young children playing with blocks have access to a finite number of different shapes, but endless possibilities for what to make with those shapes. … These same practices can make computer programming developmentally appropriate for young children, keeping it a creative, open-ended, and constructive process.” (Geist, 2016, p. 299)</a:t>
            </a:r>
            <a:endParaRPr sz="2000" dirty="0">
              <a:latin typeface="Cabin"/>
              <a:ea typeface="Cabin"/>
              <a:cs typeface="Cabin"/>
              <a:sym typeface="Cabin"/>
            </a:endParaRPr>
          </a:p>
          <a:p>
            <a:pPr marL="0" lvl="0" indent="0" algn="l" rtl="0">
              <a:spcBef>
                <a:spcPts val="0"/>
              </a:spcBef>
              <a:spcAft>
                <a:spcPts val="0"/>
              </a:spcAft>
              <a:buNone/>
            </a:pPr>
            <a:endParaRPr dirty="0">
              <a:latin typeface="Cabin"/>
              <a:ea typeface="Cabin"/>
              <a:cs typeface="Cabin"/>
              <a:sym typeface="Cabin"/>
            </a:endParaRPr>
          </a:p>
          <a:p>
            <a:pPr marL="0" lvl="0" indent="0" algn="l" rtl="0">
              <a:spcBef>
                <a:spcPts val="0"/>
              </a:spcBef>
              <a:spcAft>
                <a:spcPts val="0"/>
              </a:spcAft>
              <a:buNone/>
            </a:pPr>
            <a:endParaRPr dirty="0">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Why Coding For Kids</a:t>
            </a:r>
            <a:endParaRPr/>
          </a:p>
        </p:txBody>
      </p:sp>
      <p:sp>
        <p:nvSpPr>
          <p:cNvPr id="166" name="Google Shape;166;p28"/>
          <p:cNvSpPr txBox="1"/>
          <p:nvPr/>
        </p:nvSpPr>
        <p:spPr>
          <a:xfrm>
            <a:off x="1141275" y="1078725"/>
            <a:ext cx="7027200" cy="36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latin typeface="Cabin"/>
                <a:ea typeface="Cabin"/>
                <a:cs typeface="Cabin"/>
                <a:sym typeface="Cabin"/>
              </a:rPr>
              <a:t>“Teaching children how to program with languages such as CHERP and Scratch gives them access to the tools to evaluate and create new technologies for themselves (Rushkoff, 2010) and to be producers of content (Bers, 2010; Resnick, 2001) not just passive consumers of technology created by others (Rushkoff, 2010).” (Kazakoff &amp; Bers, 2014, p. 557).</a:t>
            </a:r>
            <a:endParaRPr sz="2400" dirty="0">
              <a:latin typeface="Cabin"/>
              <a:ea typeface="Cabin"/>
              <a:cs typeface="Cabin"/>
              <a:sym typeface="Cabin"/>
            </a:endParaRPr>
          </a:p>
          <a:p>
            <a:pPr marL="0" lvl="0" indent="0" algn="l" rtl="0">
              <a:spcBef>
                <a:spcPts val="0"/>
              </a:spcBef>
              <a:spcAft>
                <a:spcPts val="0"/>
              </a:spcAft>
              <a:buNone/>
            </a:pPr>
            <a:endParaRPr dirty="0">
              <a:latin typeface="Cabin"/>
              <a:ea typeface="Cabin"/>
              <a:cs typeface="Cabin"/>
              <a:sym typeface="Cabin"/>
            </a:endParaRPr>
          </a:p>
          <a:p>
            <a:pPr marL="0" lvl="0" indent="0" algn="l" rtl="0">
              <a:spcBef>
                <a:spcPts val="0"/>
              </a:spcBef>
              <a:spcAft>
                <a:spcPts val="0"/>
              </a:spcAft>
              <a:buNone/>
            </a:pPr>
            <a:endParaRPr dirty="0">
              <a:latin typeface="Cabin"/>
              <a:ea typeface="Cabin"/>
              <a:cs typeface="Cabin"/>
              <a:sym typeface="Cabin"/>
            </a:endParaRPr>
          </a:p>
          <a:p>
            <a:pPr marL="0" lvl="0" indent="0" algn="l" rtl="0">
              <a:spcBef>
                <a:spcPts val="0"/>
              </a:spcBef>
              <a:spcAft>
                <a:spcPts val="0"/>
              </a:spcAft>
              <a:buNone/>
            </a:pPr>
            <a:endParaRPr dirty="0">
              <a:latin typeface="Cabin"/>
              <a:ea typeface="Cabin"/>
              <a:cs typeface="Cabin"/>
              <a:sym typeface="Cabi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942984" y="28573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Coding Myths Dispelled</a:t>
            </a:r>
            <a:endParaRPr/>
          </a:p>
        </p:txBody>
      </p:sp>
      <p:sp>
        <p:nvSpPr>
          <p:cNvPr id="172" name="Google Shape;172;p29"/>
          <p:cNvSpPr txBox="1"/>
          <p:nvPr/>
        </p:nvSpPr>
        <p:spPr>
          <a:xfrm>
            <a:off x="1233525" y="1151625"/>
            <a:ext cx="7230600" cy="327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Cabin"/>
                <a:ea typeface="Cabin"/>
                <a:cs typeface="Cabin"/>
                <a:sym typeface="Cabin"/>
              </a:rPr>
              <a:t>“You have to be good at math.” </a:t>
            </a:r>
            <a:endParaRPr sz="2000">
              <a:latin typeface="Cabin"/>
              <a:ea typeface="Cabin"/>
              <a:cs typeface="Cabin"/>
              <a:sym typeface="Cabin"/>
            </a:endParaRPr>
          </a:p>
          <a:p>
            <a:pPr marL="0" lvl="0" indent="0" algn="ctr" rtl="0">
              <a:spcBef>
                <a:spcPts val="0"/>
              </a:spcBef>
              <a:spcAft>
                <a:spcPts val="0"/>
              </a:spcAft>
              <a:buNone/>
            </a:pPr>
            <a:endParaRPr sz="2000">
              <a:latin typeface="Cabin"/>
              <a:ea typeface="Cabin"/>
              <a:cs typeface="Cabin"/>
              <a:sym typeface="Cabin"/>
            </a:endParaRPr>
          </a:p>
          <a:p>
            <a:pPr marL="0" lvl="0" indent="0" algn="ctr" rtl="0">
              <a:spcBef>
                <a:spcPts val="0"/>
              </a:spcBef>
              <a:spcAft>
                <a:spcPts val="0"/>
              </a:spcAft>
              <a:buNone/>
            </a:pPr>
            <a:r>
              <a:rPr lang="en" sz="2000">
                <a:latin typeface="Cabin"/>
                <a:ea typeface="Cabin"/>
                <a:cs typeface="Cabin"/>
                <a:sym typeface="Cabin"/>
              </a:rPr>
              <a:t>“There’s no creativity involved. It’s boring!” </a:t>
            </a:r>
            <a:endParaRPr sz="2000">
              <a:latin typeface="Cabin"/>
              <a:ea typeface="Cabin"/>
              <a:cs typeface="Cabin"/>
              <a:sym typeface="Cabin"/>
            </a:endParaRPr>
          </a:p>
          <a:p>
            <a:pPr marL="0" lvl="0" indent="0" algn="ctr" rtl="0">
              <a:spcBef>
                <a:spcPts val="0"/>
              </a:spcBef>
              <a:spcAft>
                <a:spcPts val="0"/>
              </a:spcAft>
              <a:buNone/>
            </a:pPr>
            <a:endParaRPr sz="2000">
              <a:latin typeface="Cabin"/>
              <a:ea typeface="Cabin"/>
              <a:cs typeface="Cabin"/>
              <a:sym typeface="Cabin"/>
            </a:endParaRPr>
          </a:p>
          <a:p>
            <a:pPr marL="0" lvl="0" indent="0" algn="ctr" rtl="0">
              <a:spcBef>
                <a:spcPts val="0"/>
              </a:spcBef>
              <a:spcAft>
                <a:spcPts val="0"/>
              </a:spcAft>
              <a:buNone/>
            </a:pPr>
            <a:r>
              <a:rPr lang="en" sz="2000">
                <a:latin typeface="Cabin"/>
                <a:ea typeface="Cabin"/>
                <a:cs typeface="Cabin"/>
                <a:sym typeface="Cabin"/>
              </a:rPr>
              <a:t>“It’s expensive!” </a:t>
            </a:r>
            <a:endParaRPr sz="2000">
              <a:latin typeface="Cabin"/>
              <a:ea typeface="Cabin"/>
              <a:cs typeface="Cabin"/>
              <a:sym typeface="Cabin"/>
            </a:endParaRPr>
          </a:p>
          <a:p>
            <a:pPr marL="0" lvl="0" indent="0" algn="ctr" rtl="0">
              <a:spcBef>
                <a:spcPts val="0"/>
              </a:spcBef>
              <a:spcAft>
                <a:spcPts val="0"/>
              </a:spcAft>
              <a:buNone/>
            </a:pPr>
            <a:endParaRPr sz="2000">
              <a:latin typeface="Cabin"/>
              <a:ea typeface="Cabin"/>
              <a:cs typeface="Cabin"/>
              <a:sym typeface="Cabin"/>
            </a:endParaRPr>
          </a:p>
          <a:p>
            <a:pPr marL="0" lvl="0" indent="0" algn="ctr" rtl="0">
              <a:spcBef>
                <a:spcPts val="0"/>
              </a:spcBef>
              <a:spcAft>
                <a:spcPts val="0"/>
              </a:spcAft>
              <a:buNone/>
            </a:pPr>
            <a:r>
              <a:rPr lang="en" sz="2000">
                <a:latin typeface="Cabin"/>
                <a:ea typeface="Cabin"/>
                <a:cs typeface="Cabin"/>
                <a:sym typeface="Cabin"/>
              </a:rPr>
              <a:t>“It’s complicated.” </a:t>
            </a:r>
            <a:endParaRPr sz="2000">
              <a:latin typeface="Cabin"/>
              <a:ea typeface="Cabin"/>
              <a:cs typeface="Cabin"/>
              <a:sym typeface="Cabin"/>
            </a:endParaRPr>
          </a:p>
          <a:p>
            <a:pPr marL="0" lvl="0" indent="0" algn="ctr" rtl="0">
              <a:spcBef>
                <a:spcPts val="0"/>
              </a:spcBef>
              <a:spcAft>
                <a:spcPts val="0"/>
              </a:spcAft>
              <a:buNone/>
            </a:pPr>
            <a:endParaRPr sz="2000">
              <a:latin typeface="Cabin"/>
              <a:ea typeface="Cabin"/>
              <a:cs typeface="Cabin"/>
              <a:sym typeface="Cabin"/>
            </a:endParaRPr>
          </a:p>
          <a:p>
            <a:pPr marL="0" lvl="0" indent="0" algn="ctr" rtl="0">
              <a:spcBef>
                <a:spcPts val="0"/>
              </a:spcBef>
              <a:spcAft>
                <a:spcPts val="0"/>
              </a:spcAft>
              <a:buNone/>
            </a:pPr>
            <a:r>
              <a:rPr lang="en" sz="2000">
                <a:latin typeface="Cabin"/>
                <a:ea typeface="Cabin"/>
                <a:cs typeface="Cabin"/>
                <a:sym typeface="Cabin"/>
              </a:rPr>
              <a:t>“It’s lonely.” </a:t>
            </a:r>
            <a:endParaRPr sz="2000">
              <a:latin typeface="Cabin"/>
              <a:ea typeface="Cabin"/>
              <a:cs typeface="Cabin"/>
              <a:sym typeface="Cabin"/>
            </a:endParaRPr>
          </a:p>
        </p:txBody>
      </p:sp>
      <p:sp>
        <p:nvSpPr>
          <p:cNvPr id="173" name="Google Shape;173;p29"/>
          <p:cNvSpPr txBox="1"/>
          <p:nvPr/>
        </p:nvSpPr>
        <p:spPr>
          <a:xfrm>
            <a:off x="5691725" y="4487925"/>
            <a:ext cx="3199800" cy="5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bin"/>
                <a:ea typeface="Cabin"/>
                <a:cs typeface="Cabin"/>
                <a:sym typeface="Cabin"/>
              </a:rPr>
              <a:t>From </a:t>
            </a:r>
            <a:r>
              <a:rPr lang="en" i="1">
                <a:latin typeface="Cabin"/>
                <a:ea typeface="Cabin"/>
                <a:cs typeface="Cabin"/>
                <a:sym typeface="Cabin"/>
              </a:rPr>
              <a:t>Coding for Parents</a:t>
            </a:r>
            <a:r>
              <a:rPr lang="en">
                <a:latin typeface="Cabin"/>
                <a:ea typeface="Cabin"/>
                <a:cs typeface="Cabin"/>
                <a:sym typeface="Cabin"/>
              </a:rPr>
              <a:t> by Frazer Wilson</a:t>
            </a:r>
            <a:endParaRPr>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Binary Worksheets</a:t>
            </a:r>
            <a:endParaRPr/>
          </a:p>
        </p:txBody>
      </p:sp>
      <p:pic>
        <p:nvPicPr>
          <p:cNvPr id="179" name="Google Shape;179;p30"/>
          <p:cNvPicPr preferRelativeResize="0"/>
          <p:nvPr/>
        </p:nvPicPr>
        <p:blipFill>
          <a:blip r:embed="rId3">
            <a:alphaModFix/>
          </a:blip>
          <a:stretch>
            <a:fillRect/>
          </a:stretch>
        </p:blipFill>
        <p:spPr>
          <a:xfrm>
            <a:off x="938748" y="1343025"/>
            <a:ext cx="2662033" cy="3428999"/>
          </a:xfrm>
          <a:prstGeom prst="rect">
            <a:avLst/>
          </a:prstGeom>
          <a:noFill/>
          <a:ln>
            <a:noFill/>
          </a:ln>
        </p:spPr>
      </p:pic>
      <p:pic>
        <p:nvPicPr>
          <p:cNvPr id="180" name="Google Shape;180;p30"/>
          <p:cNvPicPr preferRelativeResize="0"/>
          <p:nvPr/>
        </p:nvPicPr>
        <p:blipFill>
          <a:blip r:embed="rId4">
            <a:alphaModFix/>
          </a:blip>
          <a:stretch>
            <a:fillRect/>
          </a:stretch>
        </p:blipFill>
        <p:spPr>
          <a:xfrm>
            <a:off x="4305307" y="1462851"/>
            <a:ext cx="4267193" cy="31893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938759" y="286789"/>
            <a:ext cx="7633800" cy="11190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t>Scratch Coding Cards</a:t>
            </a:r>
            <a:endParaRPr/>
          </a:p>
        </p:txBody>
      </p:sp>
      <p:pic>
        <p:nvPicPr>
          <p:cNvPr id="186" name="Google Shape;186;p31"/>
          <p:cNvPicPr preferRelativeResize="0"/>
          <p:nvPr/>
        </p:nvPicPr>
        <p:blipFill>
          <a:blip r:embed="rId3">
            <a:alphaModFix/>
          </a:blip>
          <a:stretch>
            <a:fillRect/>
          </a:stretch>
        </p:blipFill>
        <p:spPr>
          <a:xfrm>
            <a:off x="1950162" y="1191775"/>
            <a:ext cx="5610975" cy="37406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Custom 1">
      <a:dk1>
        <a:srgbClr val="000000"/>
      </a:dk1>
      <a:lt1>
        <a:srgbClr val="FFFFFF"/>
      </a:lt1>
      <a:dk2>
        <a:srgbClr val="0000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3814</Words>
  <Application>Microsoft Office PowerPoint</Application>
  <PresentationFormat>On-screen Show (16:9)</PresentationFormat>
  <Paragraphs>171</Paragraphs>
  <Slides>30</Slides>
  <Notes>30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Impact</vt:lpstr>
      <vt:lpstr>Cabin</vt:lpstr>
      <vt:lpstr>Arial</vt:lpstr>
      <vt:lpstr>Simple Light</vt:lpstr>
      <vt:lpstr>Badge</vt:lpstr>
      <vt:lpstr>BYTE ME: CODING IN LIBRARIES</vt:lpstr>
      <vt:lpstr>PowerPoint Presentation</vt:lpstr>
      <vt:lpstr>Sharing Time</vt:lpstr>
      <vt:lpstr>PowerPoint Presentation</vt:lpstr>
      <vt:lpstr>Why Coding For Kids</vt:lpstr>
      <vt:lpstr>Why Coding For Kids</vt:lpstr>
      <vt:lpstr>Coding Myths Dispelled</vt:lpstr>
      <vt:lpstr>Binary Worksheets</vt:lpstr>
      <vt:lpstr>Scratch Coding Cards</vt:lpstr>
      <vt:lpstr>Robot Turtles</vt:lpstr>
      <vt:lpstr>OTHER UNPLUGGED ACTIVITIES</vt:lpstr>
      <vt:lpstr>Code.org</vt:lpstr>
      <vt:lpstr>Scratch Debugging</vt:lpstr>
      <vt:lpstr>Codecademy.com</vt:lpstr>
      <vt:lpstr>Code-a-Pillar</vt:lpstr>
      <vt:lpstr>Sphero</vt:lpstr>
      <vt:lpstr>Little Bits</vt:lpstr>
      <vt:lpstr>Lego Mindstorms</vt:lpstr>
      <vt:lpstr>PowerPoint Presentation</vt:lpstr>
      <vt:lpstr>Raspberry Pi</vt:lpstr>
      <vt:lpstr>STARTING THE PROGRAM</vt:lpstr>
      <vt:lpstr>Online Activity</vt:lpstr>
      <vt:lpstr>MOVING TO THE GADGET ACTIVITY</vt:lpstr>
      <vt:lpstr>PROGRAM CONCLUSION</vt:lpstr>
      <vt:lpstr>KEEPING KIDS ENGAGED</vt:lpstr>
      <vt:lpstr>Common Issues</vt:lpstr>
      <vt:lpstr>Other Ways to Introduce Coding to Your Community</vt:lpstr>
      <vt:lpstr>PowerPoint Presentation</vt:lpstr>
      <vt:lpstr>BIBLIOGRAPHY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BYTE ME: CODING IN LIBRARIES</dc:title>
  <dc:creator>Kristine den Boon</dc:creator>
  <cp:lastModifiedBy>Kristine den Boon</cp:lastModifiedBy>
  <cp:revision>4</cp:revision>
  <cp:lastPrinted>2019-04-24T21:08:17Z</cp:lastPrinted>
  <dcterms:modified xsi:type="dcterms:W3CDTF">2019-05-06T17:32:15Z</dcterms:modified>
</cp:coreProperties>
</file>