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64.jpg" ContentType="image/png"/>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306" r:id="rId3"/>
    <p:sldId id="308" r:id="rId4"/>
    <p:sldId id="281" r:id="rId5"/>
    <p:sldId id="325" r:id="rId6"/>
    <p:sldId id="334" r:id="rId7"/>
    <p:sldId id="278" r:id="rId8"/>
    <p:sldId id="282" r:id="rId9"/>
    <p:sldId id="333" r:id="rId10"/>
    <p:sldId id="283" r:id="rId11"/>
    <p:sldId id="277" r:id="rId12"/>
    <p:sldId id="307" r:id="rId13"/>
    <p:sldId id="310" r:id="rId14"/>
    <p:sldId id="311" r:id="rId15"/>
    <p:sldId id="313" r:id="rId16"/>
    <p:sldId id="293" r:id="rId17"/>
    <p:sldId id="327" r:id="rId18"/>
    <p:sldId id="312" r:id="rId19"/>
    <p:sldId id="290" r:id="rId20"/>
    <p:sldId id="300" r:id="rId21"/>
    <p:sldId id="301" r:id="rId22"/>
    <p:sldId id="324" r:id="rId23"/>
    <p:sldId id="330" r:id="rId24"/>
    <p:sldId id="294" r:id="rId25"/>
    <p:sldId id="316" r:id="rId26"/>
    <p:sldId id="329" r:id="rId27"/>
    <p:sldId id="317" r:id="rId28"/>
    <p:sldId id="319" r:id="rId29"/>
    <p:sldId id="320" r:id="rId30"/>
    <p:sldId id="314" r:id="rId31"/>
    <p:sldId id="332" r:id="rId32"/>
    <p:sldId id="315" r:id="rId33"/>
    <p:sldId id="302" r:id="rId34"/>
    <p:sldId id="298" r:id="rId35"/>
    <p:sldId id="299" r:id="rId36"/>
    <p:sldId id="309" r:id="rId37"/>
    <p:sldId id="27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1A9E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59" autoAdjust="0"/>
  </p:normalViewPr>
  <p:slideViewPr>
    <p:cSldViewPr snapToGrid="0" snapToObjects="1">
      <p:cViewPr varScale="1">
        <p:scale>
          <a:sx n="77" d="100"/>
          <a:sy n="77" d="100"/>
        </p:scale>
        <p:origin x="-1184" y="-112"/>
      </p:cViewPr>
      <p:guideLst>
        <p:guide orient="horz" pos="2160"/>
        <p:guide pos="2880"/>
      </p:guideLst>
    </p:cSldViewPr>
  </p:slideViewPr>
  <p:outlineViewPr>
    <p:cViewPr>
      <p:scale>
        <a:sx n="33" d="100"/>
        <a:sy n="33" d="100"/>
      </p:scale>
      <p:origin x="0" y="21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C4B8C6-47B8-5540-90AA-FEC89D9A6B0E}" type="datetimeFigureOut">
              <a:rPr lang="en-US" smtClean="0"/>
              <a:t>19-04-22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2F5335-1BE1-F14A-80C1-78F0C777D002}" type="slidenum">
              <a:rPr lang="en-US" smtClean="0"/>
              <a:t>‹#›</a:t>
            </a:fld>
            <a:endParaRPr lang="en-US"/>
          </a:p>
        </p:txBody>
      </p:sp>
    </p:spTree>
    <p:extLst>
      <p:ext uri="{BB962C8B-B14F-4D97-AF65-F5344CB8AC3E}">
        <p14:creationId xmlns:p14="http://schemas.microsoft.com/office/powerpoint/2010/main" val="1613632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58E796-0EB6-D34B-84C4-9454B6CDCA35}" type="datetimeFigureOut">
              <a:rPr lang="en-US" smtClean="0"/>
              <a:t>19-04-22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746DB-C439-6F4D-86B8-FF3532AC6BE7}" type="slidenum">
              <a:rPr lang="en-US" smtClean="0"/>
              <a:t>‹#›</a:t>
            </a:fld>
            <a:endParaRPr lang="en-US"/>
          </a:p>
        </p:txBody>
      </p:sp>
    </p:spTree>
    <p:extLst>
      <p:ext uri="{BB962C8B-B14F-4D97-AF65-F5344CB8AC3E}">
        <p14:creationId xmlns:p14="http://schemas.microsoft.com/office/powerpoint/2010/main" val="578332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8746DB-C439-6F4D-86B8-FF3532AC6BE7}" type="slidenum">
              <a:rPr lang="en-US" smtClean="0"/>
              <a:t>1</a:t>
            </a:fld>
            <a:endParaRPr lang="en-US"/>
          </a:p>
        </p:txBody>
      </p:sp>
    </p:spTree>
    <p:extLst>
      <p:ext uri="{BB962C8B-B14F-4D97-AF65-F5344CB8AC3E}">
        <p14:creationId xmlns:p14="http://schemas.microsoft.com/office/powerpoint/2010/main" val="1410940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OWN copies… not library copies! </a:t>
            </a:r>
            <a:r>
              <a:rPr lang="en-US" smtClean="0"/>
              <a:t>;)</a:t>
            </a:r>
          </a:p>
          <a:p>
            <a:endParaRPr lang="en-US"/>
          </a:p>
        </p:txBody>
      </p:sp>
      <p:sp>
        <p:nvSpPr>
          <p:cNvPr id="4" name="Slide Number Placeholder 3"/>
          <p:cNvSpPr>
            <a:spLocks noGrp="1"/>
          </p:cNvSpPr>
          <p:nvPr>
            <p:ph type="sldNum" sz="quarter" idx="10"/>
          </p:nvPr>
        </p:nvSpPr>
        <p:spPr/>
        <p:txBody>
          <a:bodyPr/>
          <a:lstStyle/>
          <a:p>
            <a:fld id="{DE8746DB-C439-6F4D-86B8-FF3532AC6BE7}" type="slidenum">
              <a:rPr lang="en-US" smtClean="0"/>
              <a:t>36</a:t>
            </a:fld>
            <a:endParaRPr lang="en-US"/>
          </a:p>
        </p:txBody>
      </p:sp>
    </p:spTree>
    <p:extLst>
      <p:ext uri="{BB962C8B-B14F-4D97-AF65-F5344CB8AC3E}">
        <p14:creationId xmlns:p14="http://schemas.microsoft.com/office/powerpoint/2010/main" val="102196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8746DB-C439-6F4D-86B8-FF3532AC6BE7}" type="slidenum">
              <a:rPr lang="en-US" smtClean="0"/>
              <a:t>37</a:t>
            </a:fld>
            <a:endParaRPr lang="en-US"/>
          </a:p>
        </p:txBody>
      </p:sp>
    </p:spTree>
    <p:extLst>
      <p:ext uri="{BB962C8B-B14F-4D97-AF65-F5344CB8AC3E}">
        <p14:creationId xmlns:p14="http://schemas.microsoft.com/office/powerpoint/2010/main" val="754894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book has a “person history”… who held it? Who read it? On whose bookshelf did it rest? Did it travel? With</a:t>
            </a:r>
            <a:r>
              <a:rPr lang="en-US" baseline="0" dirty="0" smtClean="0"/>
              <a:t> whom did it start and how did it make its way to its present point (in our case, UPEI)? </a:t>
            </a:r>
          </a:p>
        </p:txBody>
      </p:sp>
      <p:sp>
        <p:nvSpPr>
          <p:cNvPr id="4" name="Slide Number Placeholder 3"/>
          <p:cNvSpPr>
            <a:spLocks noGrp="1"/>
          </p:cNvSpPr>
          <p:nvPr>
            <p:ph type="sldNum" sz="quarter" idx="10"/>
          </p:nvPr>
        </p:nvSpPr>
        <p:spPr/>
        <p:txBody>
          <a:bodyPr/>
          <a:lstStyle/>
          <a:p>
            <a:fld id="{DE8746DB-C439-6F4D-86B8-FF3532AC6BE7}" type="slidenum">
              <a:rPr lang="en-US" smtClean="0"/>
              <a:t>3</a:t>
            </a:fld>
            <a:endParaRPr lang="en-US"/>
          </a:p>
        </p:txBody>
      </p:sp>
    </p:spTree>
    <p:extLst>
      <p:ext uri="{BB962C8B-B14F-4D97-AF65-F5344CB8AC3E}">
        <p14:creationId xmlns:p14="http://schemas.microsoft.com/office/powerpoint/2010/main" val="236972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PROVENANCE- ownership history. “An object’s earliest know history or origin”.</a:t>
            </a:r>
          </a:p>
        </p:txBody>
      </p:sp>
      <p:sp>
        <p:nvSpPr>
          <p:cNvPr id="4" name="Slide Number Placeholder 3"/>
          <p:cNvSpPr>
            <a:spLocks noGrp="1"/>
          </p:cNvSpPr>
          <p:nvPr>
            <p:ph type="sldNum" sz="quarter" idx="10"/>
          </p:nvPr>
        </p:nvSpPr>
        <p:spPr/>
        <p:txBody>
          <a:bodyPr/>
          <a:lstStyle/>
          <a:p>
            <a:fld id="{DE8746DB-C439-6F4D-86B8-FF3532AC6BE7}" type="slidenum">
              <a:rPr lang="en-US" smtClean="0"/>
              <a:t>4</a:t>
            </a:fld>
            <a:endParaRPr lang="en-US"/>
          </a:p>
        </p:txBody>
      </p:sp>
    </p:spTree>
    <p:extLst>
      <p:ext uri="{BB962C8B-B14F-4D97-AF65-F5344CB8AC3E}">
        <p14:creationId xmlns:p14="http://schemas.microsoft.com/office/powerpoint/2010/main" val="14500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Primary Source- for genealogists</a:t>
            </a:r>
            <a:r>
              <a:rPr lang="en-US" baseline="0" dirty="0" smtClean="0"/>
              <a:t> and historians. Name searchable important.</a:t>
            </a:r>
          </a:p>
          <a:p>
            <a:endParaRPr lang="en-US" dirty="0"/>
          </a:p>
        </p:txBody>
      </p:sp>
      <p:sp>
        <p:nvSpPr>
          <p:cNvPr id="4" name="Slide Number Placeholder 3"/>
          <p:cNvSpPr>
            <a:spLocks noGrp="1"/>
          </p:cNvSpPr>
          <p:nvPr>
            <p:ph type="sldNum" sz="quarter" idx="10"/>
          </p:nvPr>
        </p:nvSpPr>
        <p:spPr/>
        <p:txBody>
          <a:bodyPr/>
          <a:lstStyle/>
          <a:p>
            <a:fld id="{DE8746DB-C439-6F4D-86B8-FF3532AC6BE7}" type="slidenum">
              <a:rPr lang="en-US" smtClean="0"/>
              <a:t>7</a:t>
            </a:fld>
            <a:endParaRPr lang="en-US"/>
          </a:p>
        </p:txBody>
      </p:sp>
    </p:spTree>
    <p:extLst>
      <p:ext uri="{BB962C8B-B14F-4D97-AF65-F5344CB8AC3E}">
        <p14:creationId xmlns:p14="http://schemas.microsoft.com/office/powerpoint/2010/main" val="291398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Islandora</a:t>
            </a:r>
            <a:r>
              <a:rPr lang="en-US" dirty="0" smtClean="0"/>
              <a:t>- “Open source</a:t>
            </a:r>
            <a:r>
              <a:rPr lang="en-US" baseline="0" dirty="0" smtClean="0"/>
              <a:t> software framework designed to help institutions and organizations and their audiences collaboratively manage, and discover digital assets using a best-practice framework. </a:t>
            </a:r>
            <a:r>
              <a:rPr lang="en-US" baseline="0" dirty="0" err="1" smtClean="0"/>
              <a:t>Islandora</a:t>
            </a:r>
            <a:r>
              <a:rPr lang="en-US" baseline="0" dirty="0" smtClean="0"/>
              <a:t> was </a:t>
            </a:r>
            <a:r>
              <a:rPr lang="en-US" baseline="0" dirty="0" err="1" smtClean="0"/>
              <a:t>orignally</a:t>
            </a:r>
            <a:r>
              <a:rPr lang="en-US" baseline="0" dirty="0" smtClean="0"/>
              <a:t> developed by the University of Prince Edward Island’s Robertson Library, but is now implemented and contributed to by and ever-growing international community.”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Uses Drupal, Fedora &amp; </a:t>
            </a:r>
            <a:r>
              <a:rPr lang="en-US" baseline="0" dirty="0" err="1" smtClean="0"/>
              <a:t>Solr</a:t>
            </a:r>
            <a:r>
              <a:rPr lang="en-US" baseline="0" dirty="0" smtClean="0"/>
              <a:t>. </a:t>
            </a:r>
            <a:r>
              <a:rPr lang="en-US" baseline="0" dirty="0" err="1" smtClean="0"/>
              <a:t>Islandora</a:t>
            </a:r>
            <a:r>
              <a:rPr lang="en-US" baseline="0" dirty="0" smtClean="0"/>
              <a:t> operates under a GNU license.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Who uses </a:t>
            </a:r>
            <a:r>
              <a:rPr lang="en-US" baseline="0" dirty="0" err="1" smtClean="0"/>
              <a:t>Islandora</a:t>
            </a:r>
            <a:r>
              <a:rPr lang="en-US" baseline="0" dirty="0" smtClean="0"/>
              <a:t>? All public Universities in British Columbia , all public Universities in Florida, UCLA, the Smithsonian Institute, the State of Qatar… </a:t>
            </a:r>
            <a:endParaRPr lang="en-US" dirty="0"/>
          </a:p>
        </p:txBody>
      </p:sp>
      <p:sp>
        <p:nvSpPr>
          <p:cNvPr id="4" name="Slide Number Placeholder 3"/>
          <p:cNvSpPr>
            <a:spLocks noGrp="1"/>
          </p:cNvSpPr>
          <p:nvPr>
            <p:ph type="sldNum" sz="quarter" idx="10"/>
          </p:nvPr>
        </p:nvSpPr>
        <p:spPr/>
        <p:txBody>
          <a:bodyPr/>
          <a:lstStyle/>
          <a:p>
            <a:fld id="{DE8746DB-C439-6F4D-86B8-FF3532AC6BE7}" type="slidenum">
              <a:rPr lang="en-US" smtClean="0"/>
              <a:t>8</a:t>
            </a:fld>
            <a:endParaRPr lang="en-US"/>
          </a:p>
        </p:txBody>
      </p:sp>
    </p:spTree>
    <p:extLst>
      <p:ext uri="{BB962C8B-B14F-4D97-AF65-F5344CB8AC3E}">
        <p14:creationId xmlns:p14="http://schemas.microsoft.com/office/powerpoint/2010/main" val="199472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8746DB-C439-6F4D-86B8-FF3532AC6BE7}" type="slidenum">
              <a:rPr lang="en-US" smtClean="0"/>
              <a:t>10</a:t>
            </a:fld>
            <a:endParaRPr lang="en-US"/>
          </a:p>
        </p:txBody>
      </p:sp>
    </p:spTree>
    <p:extLst>
      <p:ext uri="{BB962C8B-B14F-4D97-AF65-F5344CB8AC3E}">
        <p14:creationId xmlns:p14="http://schemas.microsoft.com/office/powerpoint/2010/main" val="431987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 Stauffer @ University of Virginia uses term “Medium Rare” collection… a valuable</a:t>
            </a:r>
            <a:r>
              <a:rPr lang="en-US" baseline="0" dirty="0" smtClean="0"/>
              <a:t> term when discussing provenance of books. These are books that might not fit into the category of “RARE” but are valuable because of their historical connection to their previous owners. Discuss “AT RISK” collection.</a:t>
            </a:r>
          </a:p>
          <a:p>
            <a:endParaRPr lang="en-US" baseline="0" dirty="0" smtClean="0"/>
          </a:p>
          <a:p>
            <a:r>
              <a:rPr lang="en-US" baseline="0" dirty="0" smtClean="0"/>
              <a:t>Maria </a:t>
            </a:r>
            <a:r>
              <a:rPr lang="en-US" baseline="0" dirty="0" err="1" smtClean="0"/>
              <a:t>Edgeworth</a:t>
            </a:r>
            <a:r>
              <a:rPr lang="en-US" baseline="0" dirty="0" smtClean="0"/>
              <a:t>- considered first “children’s author”. Kate Wiggin Riggs- child rights supporter &amp; kindergarten educator.</a:t>
            </a:r>
          </a:p>
          <a:p>
            <a:endParaRPr lang="en-US" dirty="0"/>
          </a:p>
        </p:txBody>
      </p:sp>
      <p:sp>
        <p:nvSpPr>
          <p:cNvPr id="4" name="Slide Number Placeholder 3"/>
          <p:cNvSpPr>
            <a:spLocks noGrp="1"/>
          </p:cNvSpPr>
          <p:nvPr>
            <p:ph type="sldNum" sz="quarter" idx="10"/>
          </p:nvPr>
        </p:nvSpPr>
        <p:spPr/>
        <p:txBody>
          <a:bodyPr/>
          <a:lstStyle/>
          <a:p>
            <a:fld id="{DE8746DB-C439-6F4D-86B8-FF3532AC6BE7}" type="slidenum">
              <a:rPr lang="en-US" smtClean="0"/>
              <a:t>11</a:t>
            </a:fld>
            <a:endParaRPr lang="en-US"/>
          </a:p>
        </p:txBody>
      </p:sp>
    </p:spTree>
    <p:extLst>
      <p:ext uri="{BB962C8B-B14F-4D97-AF65-F5344CB8AC3E}">
        <p14:creationId xmlns:p14="http://schemas.microsoft.com/office/powerpoint/2010/main" val="1174759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UPEI Provenance most elaborate</a:t>
            </a:r>
            <a:r>
              <a:rPr lang="en-US" baseline="0" dirty="0" smtClean="0"/>
              <a:t> inscription!</a:t>
            </a:r>
            <a:endParaRPr lang="en-US" dirty="0"/>
          </a:p>
        </p:txBody>
      </p:sp>
      <p:sp>
        <p:nvSpPr>
          <p:cNvPr id="4" name="Slide Number Placeholder 3"/>
          <p:cNvSpPr>
            <a:spLocks noGrp="1"/>
          </p:cNvSpPr>
          <p:nvPr>
            <p:ph type="sldNum" sz="quarter" idx="10"/>
          </p:nvPr>
        </p:nvSpPr>
        <p:spPr/>
        <p:txBody>
          <a:bodyPr/>
          <a:lstStyle/>
          <a:p>
            <a:fld id="{DE8746DB-C439-6F4D-86B8-FF3532AC6BE7}" type="slidenum">
              <a:rPr lang="en-US" smtClean="0"/>
              <a:t>13</a:t>
            </a:fld>
            <a:endParaRPr lang="en-US"/>
          </a:p>
        </p:txBody>
      </p:sp>
    </p:spTree>
    <p:extLst>
      <p:ext uri="{BB962C8B-B14F-4D97-AF65-F5344CB8AC3E}">
        <p14:creationId xmlns:p14="http://schemas.microsoft.com/office/powerpoint/2010/main" val="49982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Tracking Christina… sent email on 14 October 2014 (old address), sent</a:t>
            </a:r>
            <a:r>
              <a:rPr lang="en-US" baseline="0" dirty="0" smtClean="0"/>
              <a:t> email to </a:t>
            </a:r>
            <a:r>
              <a:rPr lang="en-US" baseline="0" dirty="0" err="1" smtClean="0"/>
              <a:t>Oxfordshire</a:t>
            </a:r>
            <a:r>
              <a:rPr lang="en-US" baseline="0" dirty="0" smtClean="0"/>
              <a:t> County Council, tracked down an old address (Google-Sleuthing), Received email from Christina on 2 April 2015</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E8746DB-C439-6F4D-86B8-FF3532AC6BE7}" type="slidenum">
              <a:rPr lang="en-US" smtClean="0"/>
              <a:t>16</a:t>
            </a:fld>
            <a:endParaRPr lang="en-US"/>
          </a:p>
        </p:txBody>
      </p:sp>
    </p:spTree>
    <p:extLst>
      <p:ext uri="{BB962C8B-B14F-4D97-AF65-F5344CB8AC3E}">
        <p14:creationId xmlns:p14="http://schemas.microsoft.com/office/powerpoint/2010/main" val="347744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19-04-22</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19-04-22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19-04-22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19-04-22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19-04-22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19-04-22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19-04-22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19-04-22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19-04-22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19-04-22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19-04-22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19-04-22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19-04-22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19-04-22</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19-04-22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19-04-22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19-04-22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19-04-22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19-04-22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19-04-22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19-04-22</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g"/><Relationship Id="rId5" Type="http://schemas.openxmlformats.org/officeDocument/2006/relationships/image" Target="../media/image29.jpeg"/><Relationship Id="rId6" Type="http://schemas.openxmlformats.org/officeDocument/2006/relationships/image" Target="../media/image30.jpg"/><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jpeg"/><Relationship Id="rId3" Type="http://schemas.openxmlformats.org/officeDocument/2006/relationships/image" Target="../media/image3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1.jpeg"/><Relationship Id="rId3"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13.xml"/><Relationship Id="rId2" Type="http://schemas.openxmlformats.org/officeDocument/2006/relationships/image" Target="../media/image4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7.jpg"/><Relationship Id="rId3" Type="http://schemas.openxmlformats.org/officeDocument/2006/relationships/image" Target="../media/image4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9.jpeg"/><Relationship Id="rId3" Type="http://schemas.openxmlformats.org/officeDocument/2006/relationships/image" Target="../media/image5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2.gif"/><Relationship Id="rId4" Type="http://schemas.openxmlformats.org/officeDocument/2006/relationships/image" Target="../media/image53.jpeg"/><Relationship Id="rId5" Type="http://schemas.openxmlformats.org/officeDocument/2006/relationships/image" Target="../media/image54.jpg"/><Relationship Id="rId1" Type="http://schemas.openxmlformats.org/officeDocument/2006/relationships/slideLayout" Target="../slideLayouts/slideLayout15.xml"/><Relationship Id="rId2"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5.jpg"/></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1" Type="http://schemas.openxmlformats.org/officeDocument/2006/relationships/slideLayout" Target="../slideLayouts/slideLayout15.xml"/><Relationship Id="rId2"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1" Type="http://schemas.openxmlformats.org/officeDocument/2006/relationships/slideLayout" Target="../slideLayouts/slideLayout19.xml"/><Relationship Id="rId2" Type="http://schemas.openxmlformats.org/officeDocument/2006/relationships/image" Target="../media/image5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64.jpg"/></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hyperlink" Target="mailto:booklives@upei.ca" TargetMode="External"/><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 Id="rId3"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eg"/><Relationship Id="rId3"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0250" y="1917700"/>
            <a:ext cx="5873750" cy="1914144"/>
          </a:xfrm>
        </p:spPr>
        <p:txBody>
          <a:bodyPr/>
          <a:lstStyle/>
          <a:p>
            <a:r>
              <a:rPr lang="en-US" sz="5400" b="1" dirty="0" smtClean="0"/>
              <a:t>Under the Cover:</a:t>
            </a:r>
            <a:br>
              <a:rPr lang="en-US" sz="5400" b="1" dirty="0" smtClean="0"/>
            </a:br>
            <a:r>
              <a:rPr lang="en-US" sz="3600" dirty="0" smtClean="0"/>
              <a:t>Linking Books to the Lives </a:t>
            </a:r>
            <a:br>
              <a:rPr lang="en-US" sz="3600" dirty="0" smtClean="0"/>
            </a:br>
            <a:r>
              <a:rPr lang="en-US" sz="3600" dirty="0" smtClean="0"/>
              <a:t>of their Previous Owners</a:t>
            </a:r>
            <a:endParaRPr lang="en-US" dirty="0"/>
          </a:p>
        </p:txBody>
      </p:sp>
      <p:sp>
        <p:nvSpPr>
          <p:cNvPr id="3" name="Subtitle 2"/>
          <p:cNvSpPr>
            <a:spLocks noGrp="1"/>
          </p:cNvSpPr>
          <p:nvPr>
            <p:ph type="subTitle" idx="1"/>
          </p:nvPr>
        </p:nvSpPr>
        <p:spPr>
          <a:xfrm>
            <a:off x="3861596" y="5391383"/>
            <a:ext cx="4656266" cy="1174088"/>
          </a:xfrm>
        </p:spPr>
        <p:txBody>
          <a:bodyPr>
            <a:normAutofit/>
          </a:bodyPr>
          <a:lstStyle/>
          <a:p>
            <a:pPr algn="ctr"/>
            <a:r>
              <a:rPr lang="en-US" sz="4000" dirty="0" err="1" smtClean="0"/>
              <a:t>BookLives.ca</a:t>
            </a:r>
            <a:endParaRPr lang="en-US" sz="4000" dirty="0"/>
          </a:p>
        </p:txBody>
      </p:sp>
    </p:spTree>
    <p:extLst>
      <p:ext uri="{BB962C8B-B14F-4D97-AF65-F5344CB8AC3E}">
        <p14:creationId xmlns:p14="http://schemas.microsoft.com/office/powerpoint/2010/main" val="32725810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3357"/>
            <a:ext cx="9144000" cy="677546"/>
          </a:xfrm>
        </p:spPr>
        <p:txBody>
          <a:bodyPr/>
          <a:lstStyle/>
          <a:p>
            <a:pPr algn="ctr"/>
            <a:r>
              <a:rPr lang="en-US" dirty="0" smtClean="0"/>
              <a:t>Evolving Artifacts of History</a:t>
            </a:r>
            <a:endParaRPr lang="en-US" dirty="0"/>
          </a:p>
        </p:txBody>
      </p:sp>
      <p:pic>
        <p:nvPicPr>
          <p:cNvPr id="7" name="Picture Placeholder 6" descr="rbthomson.jpg"/>
          <p:cNvPicPr>
            <a:picLocks noGrp="1" noChangeAspect="1"/>
          </p:cNvPicPr>
          <p:nvPr>
            <p:ph type="pic" sz="quarter" idx="16"/>
          </p:nvPr>
        </p:nvPicPr>
        <p:blipFill>
          <a:blip r:embed="rId3" cstate="email">
            <a:extLst>
              <a:ext uri="{28A0092B-C50C-407E-A947-70E740481C1C}">
                <a14:useLocalDpi xmlns:a14="http://schemas.microsoft.com/office/drawing/2010/main" val="0"/>
              </a:ext>
            </a:extLst>
          </a:blip>
          <a:srcRect t="5104" b="5104"/>
          <a:stretch>
            <a:fillRect/>
          </a:stretch>
        </p:blipFill>
        <p:spPr/>
      </p:pic>
      <p:pic>
        <p:nvPicPr>
          <p:cNvPr id="6" name="Picture Placeholder 5" descr="mhowarth.jpg"/>
          <p:cNvPicPr>
            <a:picLocks noGrp="1" noChangeAspect="1"/>
          </p:cNvPicPr>
          <p:nvPr>
            <p:ph type="pic" sz="quarter" idx="17"/>
          </p:nvPr>
        </p:nvPicPr>
        <p:blipFill>
          <a:blip r:embed="rId4" cstate="email">
            <a:extLst>
              <a:ext uri="{28A0092B-C50C-407E-A947-70E740481C1C}">
                <a14:useLocalDpi xmlns:a14="http://schemas.microsoft.com/office/drawing/2010/main" val="0"/>
              </a:ext>
            </a:extLst>
          </a:blip>
          <a:srcRect t="2111" b="2111"/>
          <a:stretch>
            <a:fillRect/>
          </a:stretch>
        </p:blipFill>
        <p:spPr/>
      </p:pic>
      <p:sp>
        <p:nvSpPr>
          <p:cNvPr id="4" name="TextBox 3"/>
          <p:cNvSpPr txBox="1"/>
          <p:nvPr/>
        </p:nvSpPr>
        <p:spPr>
          <a:xfrm>
            <a:off x="1501250" y="4080317"/>
            <a:ext cx="5964073" cy="923330"/>
          </a:xfrm>
          <a:prstGeom prst="rect">
            <a:avLst/>
          </a:prstGeom>
          <a:noFill/>
        </p:spPr>
        <p:txBody>
          <a:bodyPr wrap="square" rtlCol="0">
            <a:spAutoFit/>
          </a:bodyPr>
          <a:lstStyle/>
          <a:p>
            <a:pPr algn="ctr"/>
            <a:r>
              <a:rPr lang="en-US" b="1" i="1" dirty="0"/>
              <a:t>Poems and Songs of Robert </a:t>
            </a:r>
            <a:r>
              <a:rPr lang="en-US" b="1" i="1" dirty="0" smtClean="0"/>
              <a:t>Burns</a:t>
            </a:r>
          </a:p>
          <a:p>
            <a:pPr algn="ctr"/>
            <a:r>
              <a:rPr lang="en-US" b="1" dirty="0" smtClean="0"/>
              <a:t>London</a:t>
            </a:r>
            <a:r>
              <a:rPr lang="en-US" b="1" dirty="0"/>
              <a:t>: Methuen &amp; Co., 1896</a:t>
            </a:r>
          </a:p>
          <a:p>
            <a:endParaRPr lang="en-CA" b="1" dirty="0"/>
          </a:p>
        </p:txBody>
      </p:sp>
    </p:spTree>
    <p:extLst>
      <p:ext uri="{BB962C8B-B14F-4D97-AF65-F5344CB8AC3E}">
        <p14:creationId xmlns:p14="http://schemas.microsoft.com/office/powerpoint/2010/main" val="10074048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Ormond.jpeg"/>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t="1117" b="1117"/>
          <a:stretch>
            <a:fillRect/>
          </a:stretch>
        </p:blipFill>
        <p:spPr/>
      </p:pic>
      <p:sp>
        <p:nvSpPr>
          <p:cNvPr id="9" name="TextBox 8"/>
          <p:cNvSpPr txBox="1"/>
          <p:nvPr/>
        </p:nvSpPr>
        <p:spPr>
          <a:xfrm>
            <a:off x="291758" y="6213032"/>
            <a:ext cx="4116255" cy="369332"/>
          </a:xfrm>
          <a:prstGeom prst="rect">
            <a:avLst/>
          </a:prstGeom>
          <a:noFill/>
        </p:spPr>
        <p:txBody>
          <a:bodyPr wrap="none" rtlCol="0">
            <a:spAutoFit/>
          </a:bodyPr>
          <a:lstStyle/>
          <a:p>
            <a:r>
              <a:rPr lang="en-US" i="1" dirty="0" smtClean="0"/>
              <a:t>Ormond, A Tale</a:t>
            </a:r>
            <a:r>
              <a:rPr lang="en-US" dirty="0" smtClean="0"/>
              <a:t>, by Maria Edgeworth, 1895.</a:t>
            </a:r>
            <a:endParaRPr lang="en-US" dirty="0"/>
          </a:p>
        </p:txBody>
      </p:sp>
      <p:pic>
        <p:nvPicPr>
          <p:cNvPr id="3" name="Picture 2" descr="Kate Douglas Rigg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182" y="1019397"/>
            <a:ext cx="2545992" cy="3224923"/>
          </a:xfrm>
          <a:prstGeom prst="rect">
            <a:avLst/>
          </a:prstGeom>
        </p:spPr>
      </p:pic>
      <p:pic>
        <p:nvPicPr>
          <p:cNvPr id="6" name="Picture 5" descr="KDRiggs.jpe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71719" y="3644085"/>
            <a:ext cx="2172281" cy="600235"/>
          </a:xfrm>
          <a:prstGeom prst="rect">
            <a:avLst/>
          </a:prstGeom>
        </p:spPr>
      </p:pic>
      <p:sp>
        <p:nvSpPr>
          <p:cNvPr id="11" name="TextBox 10"/>
          <p:cNvSpPr txBox="1"/>
          <p:nvPr/>
        </p:nvSpPr>
        <p:spPr>
          <a:xfrm>
            <a:off x="4267897" y="304063"/>
            <a:ext cx="4858603" cy="553998"/>
          </a:xfrm>
          <a:prstGeom prst="rect">
            <a:avLst/>
          </a:prstGeom>
          <a:noFill/>
        </p:spPr>
        <p:txBody>
          <a:bodyPr wrap="square" rtlCol="0">
            <a:spAutoFit/>
          </a:bodyPr>
          <a:lstStyle/>
          <a:p>
            <a:pPr algn="ctr"/>
            <a:r>
              <a:rPr lang="en-US" sz="3000" b="1" dirty="0" smtClean="0"/>
              <a:t>How did we get these books??</a:t>
            </a:r>
            <a:endParaRPr lang="en-US" sz="3000" b="1"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3191" y="4977144"/>
            <a:ext cx="3737496" cy="1331424"/>
          </a:xfrm>
          <a:prstGeom prst="rect">
            <a:avLst/>
          </a:prstGeom>
        </p:spPr>
      </p:pic>
      <p:sp>
        <p:nvSpPr>
          <p:cNvPr id="5" name="TextBox 4"/>
          <p:cNvSpPr txBox="1"/>
          <p:nvPr/>
        </p:nvSpPr>
        <p:spPr>
          <a:xfrm>
            <a:off x="7459183" y="3098042"/>
            <a:ext cx="1667317" cy="584775"/>
          </a:xfrm>
          <a:prstGeom prst="rect">
            <a:avLst/>
          </a:prstGeom>
          <a:noFill/>
        </p:spPr>
        <p:txBody>
          <a:bodyPr wrap="square" rtlCol="0">
            <a:spAutoFit/>
          </a:bodyPr>
          <a:lstStyle/>
          <a:p>
            <a:pPr algn="ctr"/>
            <a:r>
              <a:rPr lang="en-CA" sz="1600" dirty="0" smtClean="0"/>
              <a:t>SIGNATURE in book…</a:t>
            </a:r>
            <a:endParaRPr lang="en-CA" sz="1600" dirty="0"/>
          </a:p>
        </p:txBody>
      </p:sp>
      <p:sp>
        <p:nvSpPr>
          <p:cNvPr id="7" name="TextBox 6"/>
          <p:cNvSpPr txBox="1"/>
          <p:nvPr/>
        </p:nvSpPr>
        <p:spPr>
          <a:xfrm>
            <a:off x="4681182" y="4490113"/>
            <a:ext cx="4203511" cy="338554"/>
          </a:xfrm>
          <a:prstGeom prst="rect">
            <a:avLst/>
          </a:prstGeom>
          <a:noFill/>
        </p:spPr>
        <p:txBody>
          <a:bodyPr wrap="square" rtlCol="0">
            <a:spAutoFit/>
          </a:bodyPr>
          <a:lstStyle/>
          <a:p>
            <a:r>
              <a:rPr lang="en-CA" sz="1600" dirty="0" smtClean="0"/>
              <a:t>…matches SIGNATURE in passport application</a:t>
            </a:r>
            <a:endParaRPr lang="en-CA" sz="1600" dirty="0"/>
          </a:p>
        </p:txBody>
      </p:sp>
    </p:spTree>
    <p:extLst>
      <p:ext uri="{BB962C8B-B14F-4D97-AF65-F5344CB8AC3E}">
        <p14:creationId xmlns:p14="http://schemas.microsoft.com/office/powerpoint/2010/main" val="33591492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17546" y="1063748"/>
            <a:ext cx="3566160" cy="694690"/>
          </a:xfrm>
        </p:spPr>
        <p:txBody>
          <a:bodyPr/>
          <a:lstStyle/>
          <a:p>
            <a:r>
              <a:rPr lang="en-US" dirty="0" smtClean="0"/>
              <a:t>Why now?</a:t>
            </a:r>
            <a:endParaRPr lang="en-US" b="0" dirty="0"/>
          </a:p>
        </p:txBody>
      </p:sp>
      <p:pic>
        <p:nvPicPr>
          <p:cNvPr id="4" name="Picture Placeholder 3" descr="Wills.jpe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521" r="4521"/>
          <a:stretch>
            <a:fillRect/>
          </a:stretch>
        </p:blipFill>
        <p:spPr/>
      </p:pic>
      <p:sp>
        <p:nvSpPr>
          <p:cNvPr id="7" name="TextBox 6"/>
          <p:cNvSpPr txBox="1"/>
          <p:nvPr/>
        </p:nvSpPr>
        <p:spPr>
          <a:xfrm>
            <a:off x="4894716" y="2358127"/>
            <a:ext cx="3922562" cy="2092881"/>
          </a:xfrm>
          <a:prstGeom prst="rect">
            <a:avLst/>
          </a:prstGeom>
          <a:noFill/>
        </p:spPr>
        <p:txBody>
          <a:bodyPr wrap="square" rtlCol="0">
            <a:spAutoFit/>
          </a:bodyPr>
          <a:lstStyle/>
          <a:p>
            <a:pPr algn="ctr"/>
            <a:r>
              <a:rPr lang="en-US" sz="2800" dirty="0" smtClean="0"/>
              <a:t>Re-evaluating Libraries in the Age of the Digital Book</a:t>
            </a:r>
          </a:p>
          <a:p>
            <a:pPr algn="ctr"/>
            <a:endParaRPr lang="en-US" sz="2800" dirty="0"/>
          </a:p>
          <a:p>
            <a:endParaRPr lang="en-US" dirty="0"/>
          </a:p>
        </p:txBody>
      </p:sp>
      <p:sp>
        <p:nvSpPr>
          <p:cNvPr id="8" name="TextBox 7"/>
          <p:cNvSpPr txBox="1"/>
          <p:nvPr/>
        </p:nvSpPr>
        <p:spPr>
          <a:xfrm>
            <a:off x="975360" y="6309360"/>
            <a:ext cx="3432653" cy="369332"/>
          </a:xfrm>
          <a:prstGeom prst="rect">
            <a:avLst/>
          </a:prstGeom>
          <a:noFill/>
        </p:spPr>
        <p:txBody>
          <a:bodyPr wrap="square" rtlCol="0">
            <a:spAutoFit/>
          </a:bodyPr>
          <a:lstStyle/>
          <a:p>
            <a:pPr algn="ctr"/>
            <a:r>
              <a:rPr lang="en-US" dirty="0" smtClean="0"/>
              <a:t>John Wills 1807-1891</a:t>
            </a:r>
            <a:endParaRPr lang="en-US" dirty="0"/>
          </a:p>
        </p:txBody>
      </p:sp>
    </p:spTree>
    <p:extLst>
      <p:ext uri="{BB962C8B-B14F-4D97-AF65-F5344CB8AC3E}">
        <p14:creationId xmlns:p14="http://schemas.microsoft.com/office/powerpoint/2010/main" val="35421045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llsWritin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0"/>
            <a:ext cx="7849518" cy="6858000"/>
          </a:xfrm>
          <a:prstGeom prst="rect">
            <a:avLst/>
          </a:prstGeom>
        </p:spPr>
      </p:pic>
    </p:spTree>
    <p:extLst>
      <p:ext uri="{BB962C8B-B14F-4D97-AF65-F5344CB8AC3E}">
        <p14:creationId xmlns:p14="http://schemas.microsoft.com/office/powerpoint/2010/main" val="31239957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orif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6479" cy="6604000"/>
          </a:xfrm>
          <a:prstGeom prst="rect">
            <a:avLst/>
          </a:prstGeom>
        </p:spPr>
      </p:pic>
      <p:sp>
        <p:nvSpPr>
          <p:cNvPr id="4" name="TextBox 3"/>
          <p:cNvSpPr txBox="1"/>
          <p:nvPr/>
        </p:nvSpPr>
        <p:spPr>
          <a:xfrm>
            <a:off x="0" y="5760057"/>
            <a:ext cx="9136478" cy="830997"/>
          </a:xfrm>
          <a:prstGeom prst="rect">
            <a:avLst/>
          </a:prstGeom>
          <a:noFill/>
        </p:spPr>
        <p:txBody>
          <a:bodyPr wrap="square" rtlCol="0">
            <a:spAutoFit/>
          </a:bodyPr>
          <a:lstStyle/>
          <a:p>
            <a:pPr algn="ctr"/>
            <a:r>
              <a:rPr lang="en-US" sz="4800" dirty="0" err="1" smtClean="0">
                <a:solidFill>
                  <a:schemeClr val="bg2"/>
                </a:solidFill>
              </a:rPr>
              <a:t>BookLives</a:t>
            </a:r>
            <a:r>
              <a:rPr lang="en-US" sz="4800" dirty="0" smtClean="0">
                <a:solidFill>
                  <a:schemeClr val="bg2"/>
                </a:solidFill>
              </a:rPr>
              <a:t> Story-telling</a:t>
            </a:r>
            <a:endParaRPr lang="en-US" sz="4800" dirty="0">
              <a:solidFill>
                <a:schemeClr val="bg2"/>
              </a:solidFill>
            </a:endParaRPr>
          </a:p>
        </p:txBody>
      </p:sp>
      <p:sp>
        <p:nvSpPr>
          <p:cNvPr id="5" name="TextBox 4"/>
          <p:cNvSpPr txBox="1"/>
          <p:nvPr/>
        </p:nvSpPr>
        <p:spPr>
          <a:xfrm>
            <a:off x="6223000" y="6550223"/>
            <a:ext cx="2921000" cy="307777"/>
          </a:xfrm>
          <a:prstGeom prst="rect">
            <a:avLst/>
          </a:prstGeom>
          <a:noFill/>
        </p:spPr>
        <p:txBody>
          <a:bodyPr wrap="square" rtlCol="0">
            <a:spAutoFit/>
          </a:bodyPr>
          <a:lstStyle/>
          <a:p>
            <a:pPr algn="ctr"/>
            <a:r>
              <a:rPr lang="en-US" sz="1400" dirty="0" smtClean="0"/>
              <a:t>Photo from </a:t>
            </a:r>
            <a:r>
              <a:rPr lang="en-US" sz="1400" dirty="0" err="1" smtClean="0"/>
              <a:t>storify.com</a:t>
            </a:r>
            <a:endParaRPr lang="en-US" sz="1400" dirty="0"/>
          </a:p>
        </p:txBody>
      </p:sp>
    </p:spTree>
    <p:extLst>
      <p:ext uri="{BB962C8B-B14F-4D97-AF65-F5344CB8AC3E}">
        <p14:creationId xmlns:p14="http://schemas.microsoft.com/office/powerpoint/2010/main" val="17737244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Ethel Hodgson</a:t>
            </a:r>
            <a:endParaRPr lang="en-US" dirty="0"/>
          </a:p>
        </p:txBody>
      </p:sp>
      <p:sp>
        <p:nvSpPr>
          <p:cNvPr id="3" name="Text Placeholder 2"/>
          <p:cNvSpPr>
            <a:spLocks noGrp="1"/>
          </p:cNvSpPr>
          <p:nvPr>
            <p:ph type="body" idx="1"/>
          </p:nvPr>
        </p:nvSpPr>
        <p:spPr>
          <a:xfrm>
            <a:off x="457200" y="3557016"/>
            <a:ext cx="8051800" cy="987552"/>
          </a:xfrm>
        </p:spPr>
        <p:txBody>
          <a:bodyPr>
            <a:normAutofit/>
          </a:bodyPr>
          <a:lstStyle/>
          <a:p>
            <a:r>
              <a:rPr lang="en-US" sz="3200" dirty="0" smtClean="0"/>
              <a:t>England: </a:t>
            </a:r>
          </a:p>
          <a:p>
            <a:r>
              <a:rPr lang="en-US" sz="3200" dirty="0" smtClean="0"/>
              <a:t>Clergy Daughter’s School Prize Winner</a:t>
            </a:r>
            <a:endParaRPr lang="en-US" sz="3200" dirty="0"/>
          </a:p>
        </p:txBody>
      </p:sp>
    </p:spTree>
    <p:extLst>
      <p:ext uri="{BB962C8B-B14F-4D97-AF65-F5344CB8AC3E}">
        <p14:creationId xmlns:p14="http://schemas.microsoft.com/office/powerpoint/2010/main" val="10020645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546" y="100008"/>
            <a:ext cx="3566160" cy="700050"/>
          </a:xfrm>
        </p:spPr>
        <p:txBody>
          <a:bodyPr/>
          <a:lstStyle/>
          <a:p>
            <a:pPr algn="ctr"/>
            <a:r>
              <a:rPr lang="en-US" dirty="0"/>
              <a:t>Ethel Hodgson</a:t>
            </a:r>
          </a:p>
        </p:txBody>
      </p:sp>
      <p:pic>
        <p:nvPicPr>
          <p:cNvPr id="5" name="Picture Placeholder 4" descr="ClergyDSEthel.jpeg"/>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t="886" b="886"/>
          <a:stretch>
            <a:fillRect/>
          </a:stretch>
        </p:blipFill>
        <p:spPr/>
      </p:pic>
      <p:sp>
        <p:nvSpPr>
          <p:cNvPr id="4" name="TextBox 3"/>
          <p:cNvSpPr txBox="1"/>
          <p:nvPr/>
        </p:nvSpPr>
        <p:spPr>
          <a:xfrm>
            <a:off x="850606" y="6211669"/>
            <a:ext cx="3973372" cy="646331"/>
          </a:xfrm>
          <a:prstGeom prst="rect">
            <a:avLst/>
          </a:prstGeom>
          <a:noFill/>
        </p:spPr>
        <p:txBody>
          <a:bodyPr wrap="square" rtlCol="0">
            <a:spAutoFit/>
          </a:bodyPr>
          <a:lstStyle/>
          <a:p>
            <a:r>
              <a:rPr lang="en-US" dirty="0" smtClean="0"/>
              <a:t>Bookplate in </a:t>
            </a:r>
            <a:r>
              <a:rPr lang="en-US" i="1" dirty="0" smtClean="0"/>
              <a:t>The Early Days of Christianity </a:t>
            </a:r>
            <a:r>
              <a:rPr lang="en-US" dirty="0" smtClean="0"/>
              <a:t>by Frederic W. Farrar</a:t>
            </a:r>
            <a:endParaRPr lang="en-US" i="1" dirty="0"/>
          </a:p>
        </p:txBody>
      </p:sp>
      <p:pic>
        <p:nvPicPr>
          <p:cNvPr id="7" name="Picture Placeholder 14" descr="Ethel_family crpd.jpg"/>
          <p:cNvPicPr>
            <a:picLocks noChangeAspect="1"/>
          </p:cNvPicPr>
          <p:nvPr/>
        </p:nvPicPr>
        <p:blipFill>
          <a:blip r:embed="rId4" cstate="email">
            <a:extLst>
              <a:ext uri="{28A0092B-C50C-407E-A947-70E740481C1C}">
                <a14:useLocalDpi xmlns:a14="http://schemas.microsoft.com/office/drawing/2010/main" val="0"/>
              </a:ext>
            </a:extLst>
          </a:blip>
          <a:srcRect t="7440" b="7440"/>
          <a:stretch>
            <a:fillRect/>
          </a:stretch>
        </p:blipFill>
        <p:spPr>
          <a:xfrm rot="21240000">
            <a:off x="4167916" y="1070824"/>
            <a:ext cx="5014292" cy="3258315"/>
          </a:xfrm>
          <a:prstGeom prst="rect">
            <a:avLst/>
          </a:prstGeom>
        </p:spPr>
      </p:pic>
      <p:sp>
        <p:nvSpPr>
          <p:cNvPr id="8" name="TextBox 7"/>
          <p:cNvSpPr txBox="1"/>
          <p:nvPr/>
        </p:nvSpPr>
        <p:spPr>
          <a:xfrm>
            <a:off x="5680155" y="4670341"/>
            <a:ext cx="3000082" cy="1107996"/>
          </a:xfrm>
          <a:prstGeom prst="rect">
            <a:avLst/>
          </a:prstGeom>
          <a:noFill/>
        </p:spPr>
        <p:txBody>
          <a:bodyPr wrap="square" rtlCol="0">
            <a:spAutoFit/>
          </a:bodyPr>
          <a:lstStyle/>
          <a:p>
            <a:pPr algn="ctr"/>
            <a:r>
              <a:rPr lang="en-US" sz="1600" dirty="0" smtClean="0"/>
              <a:t>Ethel with </a:t>
            </a:r>
            <a:r>
              <a:rPr lang="en-US" sz="1600" dirty="0"/>
              <a:t>her younger brother and sister, father, step-mother, baby half sister and servant.</a:t>
            </a:r>
          </a:p>
          <a:p>
            <a:endParaRPr lang="en-US" dirty="0"/>
          </a:p>
        </p:txBody>
      </p:sp>
      <p:sp>
        <p:nvSpPr>
          <p:cNvPr id="9" name="Striped Right Arrow 8"/>
          <p:cNvSpPr/>
          <p:nvPr/>
        </p:nvSpPr>
        <p:spPr>
          <a:xfrm>
            <a:off x="4171360" y="2896310"/>
            <a:ext cx="978408"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9543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thel_awar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4331368" cy="6858000"/>
          </a:xfrm>
          <a:prstGeom prst="rect">
            <a:avLst/>
          </a:prstGeom>
        </p:spPr>
      </p:pic>
      <p:pic>
        <p:nvPicPr>
          <p:cNvPr id="6" name="Picture 5" descr="Ethel_grad (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46205" y="0"/>
            <a:ext cx="4697795" cy="6858000"/>
          </a:xfrm>
          <a:prstGeom prst="rect">
            <a:avLst/>
          </a:prstGeom>
        </p:spPr>
      </p:pic>
    </p:spTree>
    <p:extLst>
      <p:ext uri="{BB962C8B-B14F-4D97-AF65-F5344CB8AC3E}">
        <p14:creationId xmlns:p14="http://schemas.microsoft.com/office/powerpoint/2010/main" val="166588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Barnwell</a:t>
            </a:r>
            <a:endParaRPr lang="en-US" dirty="0"/>
          </a:p>
        </p:txBody>
      </p:sp>
      <p:sp>
        <p:nvSpPr>
          <p:cNvPr id="3" name="Text Placeholder 2"/>
          <p:cNvSpPr>
            <a:spLocks noGrp="1"/>
          </p:cNvSpPr>
          <p:nvPr>
            <p:ph type="body" idx="1"/>
          </p:nvPr>
        </p:nvSpPr>
        <p:spPr/>
        <p:txBody>
          <a:bodyPr>
            <a:normAutofit/>
          </a:bodyPr>
          <a:lstStyle/>
          <a:p>
            <a:r>
              <a:rPr lang="en-US" sz="3200" dirty="0" smtClean="0"/>
              <a:t>South Carolina, USA: </a:t>
            </a:r>
          </a:p>
          <a:p>
            <a:r>
              <a:rPr lang="en-US" sz="3200" dirty="0" smtClean="0"/>
              <a:t>A ‘peculiar’ Civil War Survivor</a:t>
            </a:r>
            <a:endParaRPr lang="en-US" sz="3200" dirty="0"/>
          </a:p>
        </p:txBody>
      </p:sp>
    </p:spTree>
    <p:extLst>
      <p:ext uri="{BB962C8B-B14F-4D97-AF65-F5344CB8AC3E}">
        <p14:creationId xmlns:p14="http://schemas.microsoft.com/office/powerpoint/2010/main" val="4004173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5653" y="1809389"/>
            <a:ext cx="3638084" cy="1390103"/>
          </a:xfrm>
        </p:spPr>
        <p:txBody>
          <a:bodyPr>
            <a:normAutofit/>
          </a:bodyPr>
          <a:lstStyle/>
          <a:p>
            <a:pPr marL="0" indent="0">
              <a:buNone/>
            </a:pPr>
            <a:r>
              <a:rPr lang="en-US" sz="4200" b="1" dirty="0" smtClean="0"/>
              <a:t>Meta Barnwell</a:t>
            </a:r>
            <a:endParaRPr lang="en-US" sz="4200" b="1" dirty="0"/>
          </a:p>
        </p:txBody>
      </p:sp>
      <p:pic>
        <p:nvPicPr>
          <p:cNvPr id="5" name="Picture 4" descr="MetaB.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10115" y="3450252"/>
            <a:ext cx="4733195" cy="1817607"/>
          </a:xfrm>
          <a:prstGeom prst="rect">
            <a:avLst/>
          </a:prstGeom>
        </p:spPr>
      </p:pic>
      <p:pic>
        <p:nvPicPr>
          <p:cNvPr id="2" name="Picture 1" descr="BarnwellCover1.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4138619" cy="6858000"/>
          </a:xfrm>
          <a:prstGeom prst="rect">
            <a:avLst/>
          </a:prstGeom>
        </p:spPr>
      </p:pic>
      <p:sp>
        <p:nvSpPr>
          <p:cNvPr id="6" name="TextBox 5"/>
          <p:cNvSpPr txBox="1"/>
          <p:nvPr/>
        </p:nvSpPr>
        <p:spPr>
          <a:xfrm>
            <a:off x="4286080" y="5963920"/>
            <a:ext cx="4657230" cy="646331"/>
          </a:xfrm>
          <a:prstGeom prst="rect">
            <a:avLst/>
          </a:prstGeom>
          <a:noFill/>
        </p:spPr>
        <p:txBody>
          <a:bodyPr wrap="square" rtlCol="0">
            <a:spAutoFit/>
          </a:bodyPr>
          <a:lstStyle/>
          <a:p>
            <a:r>
              <a:rPr lang="en-US" i="1" dirty="0" smtClean="0"/>
              <a:t>Biographical and Critical Miscellanies </a:t>
            </a:r>
            <a:r>
              <a:rPr lang="en-US" dirty="0" smtClean="0"/>
              <a:t>by William H. Prescott, 1845.</a:t>
            </a:r>
            <a:endParaRPr lang="en-US" dirty="0"/>
          </a:p>
        </p:txBody>
      </p:sp>
    </p:spTree>
    <p:extLst>
      <p:ext uri="{BB962C8B-B14F-4D97-AF65-F5344CB8AC3E}">
        <p14:creationId xmlns:p14="http://schemas.microsoft.com/office/powerpoint/2010/main" val="739916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7958"/>
            <a:ext cx="7313613" cy="868362"/>
          </a:xfrm>
        </p:spPr>
        <p:txBody>
          <a:bodyPr/>
          <a:lstStyle/>
          <a:p>
            <a:r>
              <a:rPr lang="en-US" dirty="0" smtClean="0"/>
              <a:t>What is </a:t>
            </a:r>
            <a:r>
              <a:rPr lang="en-US" dirty="0" err="1" smtClean="0"/>
              <a:t>BookLives.ca</a:t>
            </a:r>
            <a:r>
              <a:rPr lang="en-US" dirty="0" smtClean="0"/>
              <a:t>?</a:t>
            </a:r>
            <a:endParaRPr lang="en-US" dirty="0"/>
          </a:p>
        </p:txBody>
      </p:sp>
      <p:pic>
        <p:nvPicPr>
          <p:cNvPr id="4" name="Content Placeholder 3" descr="ScreenShot.png"/>
          <p:cNvPicPr>
            <a:picLocks noGrp="1" noChangeAspect="1"/>
          </p:cNvPicPr>
          <p:nvPr>
            <p:ph idx="1"/>
          </p:nvPr>
        </p:nvPicPr>
        <p:blipFill>
          <a:blip r:embed="rId2" cstate="email">
            <a:extLst>
              <a:ext uri="{28A0092B-C50C-407E-A947-70E740481C1C}">
                <a14:useLocalDpi xmlns:a14="http://schemas.microsoft.com/office/drawing/2010/main" val="0"/>
              </a:ext>
            </a:extLst>
          </a:blip>
          <a:srcRect l="9602" r="9602"/>
          <a:stretch>
            <a:fillRect/>
          </a:stretch>
        </p:blipFill>
        <p:spPr>
          <a:xfrm>
            <a:off x="126648" y="1259840"/>
            <a:ext cx="8958390" cy="4968240"/>
          </a:xfrm>
        </p:spPr>
      </p:pic>
    </p:spTree>
    <p:extLst>
      <p:ext uri="{BB962C8B-B14F-4D97-AF65-F5344CB8AC3E}">
        <p14:creationId xmlns:p14="http://schemas.microsoft.com/office/powerpoint/2010/main" val="11132611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i="1" dirty="0" smtClean="0"/>
              <a:t>Harper’s Weekly: A Journal of Civilization</a:t>
            </a:r>
            <a:r>
              <a:rPr lang="en-US" dirty="0"/>
              <a:t/>
            </a:r>
            <a:br>
              <a:rPr lang="en-US" dirty="0"/>
            </a:br>
            <a:r>
              <a:rPr lang="en-US" dirty="0" smtClean="0"/>
              <a:t> 18 January 1862</a:t>
            </a:r>
            <a:endParaRPr lang="en-US" dirty="0"/>
          </a:p>
        </p:txBody>
      </p:sp>
      <p:pic>
        <p:nvPicPr>
          <p:cNvPr id="4" name="Content Placeholder 3" descr="BarnwellClipping.jpeg"/>
          <p:cNvPicPr>
            <a:picLocks noGrp="1" noChangeAspect="1"/>
          </p:cNvPicPr>
          <p:nvPr>
            <p:ph idx="1"/>
          </p:nvPr>
        </p:nvPicPr>
        <p:blipFill>
          <a:blip r:embed="rId2" cstate="email">
            <a:extLst>
              <a:ext uri="{28A0092B-C50C-407E-A947-70E740481C1C}">
                <a14:useLocalDpi xmlns:a14="http://schemas.microsoft.com/office/drawing/2010/main" val="0"/>
              </a:ext>
            </a:extLst>
          </a:blip>
          <a:srcRect t="4050" b="4050"/>
          <a:stretch>
            <a:fillRect/>
          </a:stretch>
        </p:blipFill>
        <p:spPr>
          <a:xfrm>
            <a:off x="86301" y="1735138"/>
            <a:ext cx="8989245" cy="4985352"/>
          </a:xfrm>
        </p:spPr>
      </p:pic>
    </p:spTree>
    <p:extLst>
      <p:ext uri="{BB962C8B-B14F-4D97-AF65-F5344CB8AC3E}">
        <p14:creationId xmlns:p14="http://schemas.microsoft.com/office/powerpoint/2010/main" val="23068531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ppingWrite-Up.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12377"/>
            <a:ext cx="9144000" cy="2152030"/>
          </a:xfrm>
          <a:prstGeom prst="rect">
            <a:avLst/>
          </a:prstGeom>
        </p:spPr>
      </p:pic>
      <p:sp>
        <p:nvSpPr>
          <p:cNvPr id="5" name="TextBox 4"/>
          <p:cNvSpPr txBox="1"/>
          <p:nvPr/>
        </p:nvSpPr>
        <p:spPr>
          <a:xfrm>
            <a:off x="341607" y="3322347"/>
            <a:ext cx="4545353" cy="1938992"/>
          </a:xfrm>
          <a:prstGeom prst="rect">
            <a:avLst/>
          </a:prstGeom>
          <a:noFill/>
        </p:spPr>
        <p:txBody>
          <a:bodyPr wrap="square" rtlCol="0">
            <a:spAutoFit/>
          </a:bodyPr>
          <a:lstStyle/>
          <a:p>
            <a:r>
              <a:rPr lang="en-US" sz="2000" i="1" dirty="0"/>
              <a:t>This sketch as you will perceive coincides with the description given by Tom when his party entered it and conveys in eloquent terms the old establishment and horrors entailed upon </a:t>
            </a:r>
            <a:r>
              <a:rPr lang="en-US" sz="2000" i="1" dirty="0" smtClean="0"/>
              <a:t>many </a:t>
            </a:r>
            <a:r>
              <a:rPr lang="en-US" sz="2000" i="1" dirty="0"/>
              <a:t>who once enjoyed the belongings of home with all its mere refining </a:t>
            </a:r>
            <a:r>
              <a:rPr lang="en-US" sz="2000" i="1" dirty="0" smtClean="0"/>
              <a:t>influences.</a:t>
            </a:r>
            <a:endParaRPr lang="en-US" sz="2000" i="1" dirty="0"/>
          </a:p>
        </p:txBody>
      </p:sp>
      <p:pic>
        <p:nvPicPr>
          <p:cNvPr id="6" name="Picture 5" descr="EdwBarnwel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780" y="2702587"/>
            <a:ext cx="2974340" cy="3985616"/>
          </a:xfrm>
          <a:prstGeom prst="rect">
            <a:avLst/>
          </a:prstGeom>
        </p:spPr>
      </p:pic>
      <p:sp>
        <p:nvSpPr>
          <p:cNvPr id="2" name="TextBox 1"/>
          <p:cNvSpPr txBox="1"/>
          <p:nvPr/>
        </p:nvSpPr>
        <p:spPr>
          <a:xfrm>
            <a:off x="2204720" y="6256774"/>
            <a:ext cx="2895600" cy="369332"/>
          </a:xfrm>
          <a:prstGeom prst="rect">
            <a:avLst/>
          </a:prstGeom>
          <a:noFill/>
        </p:spPr>
        <p:txBody>
          <a:bodyPr wrap="square" rtlCol="0">
            <a:spAutoFit/>
          </a:bodyPr>
          <a:lstStyle/>
          <a:p>
            <a:r>
              <a:rPr lang="en-US" dirty="0" smtClean="0"/>
              <a:t>Edward Barnwell 1785-1860</a:t>
            </a:r>
            <a:endParaRPr lang="en-US" dirty="0"/>
          </a:p>
        </p:txBody>
      </p:sp>
    </p:spTree>
    <p:extLst>
      <p:ext uri="{BB962C8B-B14F-4D97-AF65-F5344CB8AC3E}">
        <p14:creationId xmlns:p14="http://schemas.microsoft.com/office/powerpoint/2010/main" val="4290428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John N. Conroy</a:t>
            </a:r>
            <a:endParaRPr lang="en-US" dirty="0"/>
          </a:p>
        </p:txBody>
      </p:sp>
      <p:sp>
        <p:nvSpPr>
          <p:cNvPr id="6" name="Text Placeholder 5"/>
          <p:cNvSpPr>
            <a:spLocks noGrp="1"/>
          </p:cNvSpPr>
          <p:nvPr>
            <p:ph type="body" idx="1"/>
          </p:nvPr>
        </p:nvSpPr>
        <p:spPr/>
        <p:txBody>
          <a:bodyPr>
            <a:normAutofit fontScale="92500"/>
          </a:bodyPr>
          <a:lstStyle/>
          <a:p>
            <a:r>
              <a:rPr lang="en-US" sz="3200" dirty="0" smtClean="0"/>
              <a:t>Prince Edward Island, Nova Scotia, Saskatchewan:</a:t>
            </a:r>
          </a:p>
          <a:p>
            <a:r>
              <a:rPr lang="en-US" sz="3200" dirty="0" smtClean="0"/>
              <a:t>Lawyer with a Sense of </a:t>
            </a:r>
            <a:r>
              <a:rPr lang="en-US" sz="3200" dirty="0" err="1" smtClean="0"/>
              <a:t>Humour</a:t>
            </a:r>
            <a:endParaRPr lang="en-US" sz="3200" dirty="0"/>
          </a:p>
        </p:txBody>
      </p:sp>
    </p:spTree>
    <p:extLst>
      <p:ext uri="{BB962C8B-B14F-4D97-AF65-F5344CB8AC3E}">
        <p14:creationId xmlns:p14="http://schemas.microsoft.com/office/powerpoint/2010/main" val="33114738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3813" y="161726"/>
            <a:ext cx="3681235" cy="3002507"/>
          </a:xfrm>
          <a:prstGeom prst="rect">
            <a:avLst/>
          </a:prstGeom>
        </p:spPr>
      </p:pic>
      <p:sp>
        <p:nvSpPr>
          <p:cNvPr id="5" name="TextBox 4"/>
          <p:cNvSpPr txBox="1"/>
          <p:nvPr/>
        </p:nvSpPr>
        <p:spPr>
          <a:xfrm>
            <a:off x="409432" y="3094642"/>
            <a:ext cx="1433016" cy="307777"/>
          </a:xfrm>
          <a:prstGeom prst="rect">
            <a:avLst/>
          </a:prstGeom>
          <a:noFill/>
        </p:spPr>
        <p:txBody>
          <a:bodyPr wrap="square" rtlCol="0">
            <a:spAutoFit/>
          </a:bodyPr>
          <a:lstStyle/>
          <a:p>
            <a:pPr algn="ctr"/>
            <a:r>
              <a:rPr lang="en-CA" sz="1400" dirty="0" smtClean="0"/>
              <a:t>www.gov.pe.ca</a:t>
            </a:r>
            <a:endParaRPr lang="en-CA" sz="1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51881" y="3472010"/>
            <a:ext cx="5139133" cy="3205534"/>
          </a:xfrm>
          <a:prstGeom prst="rect">
            <a:avLst/>
          </a:prstGeom>
        </p:spPr>
      </p:pic>
      <p:sp>
        <p:nvSpPr>
          <p:cNvPr id="10" name="TextBox 9"/>
          <p:cNvSpPr txBox="1"/>
          <p:nvPr/>
        </p:nvSpPr>
        <p:spPr>
          <a:xfrm>
            <a:off x="6277970" y="3047579"/>
            <a:ext cx="2511188" cy="307777"/>
          </a:xfrm>
          <a:prstGeom prst="rect">
            <a:avLst/>
          </a:prstGeom>
          <a:noFill/>
        </p:spPr>
        <p:txBody>
          <a:bodyPr wrap="square" rtlCol="0">
            <a:spAutoFit/>
          </a:bodyPr>
          <a:lstStyle/>
          <a:p>
            <a:r>
              <a:rPr lang="en-CA" sz="1400" dirty="0" smtClean="0"/>
              <a:t>Dalhousie Digital Collection</a:t>
            </a:r>
            <a:endParaRPr lang="en-CA" sz="1400"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16377" y="278381"/>
            <a:ext cx="4472781" cy="2769198"/>
          </a:xfrm>
          <a:prstGeom prst="rect">
            <a:avLst/>
          </a:prstGeom>
        </p:spPr>
      </p:pic>
      <p:sp>
        <p:nvSpPr>
          <p:cNvPr id="12" name="TextBox 11"/>
          <p:cNvSpPr txBox="1"/>
          <p:nvPr/>
        </p:nvSpPr>
        <p:spPr>
          <a:xfrm>
            <a:off x="7418308" y="4589973"/>
            <a:ext cx="1616509" cy="1169551"/>
          </a:xfrm>
          <a:prstGeom prst="rect">
            <a:avLst/>
          </a:prstGeom>
          <a:noFill/>
        </p:spPr>
        <p:txBody>
          <a:bodyPr wrap="square" rtlCol="0">
            <a:spAutoFit/>
          </a:bodyPr>
          <a:lstStyle/>
          <a:p>
            <a:pPr algn="ctr"/>
            <a:r>
              <a:rPr lang="en-CA" sz="1400" dirty="0"/>
              <a:t>From University of Alberta Libraries </a:t>
            </a:r>
          </a:p>
          <a:p>
            <a:pPr algn="ctr"/>
            <a:r>
              <a:rPr lang="en-CA" sz="1400" dirty="0"/>
              <a:t>Prairie Post Card Collection (Postcard </a:t>
            </a:r>
            <a:r>
              <a:rPr lang="en-CA" sz="1400" dirty="0" smtClean="0"/>
              <a:t>#12766)</a:t>
            </a:r>
            <a:endParaRPr lang="en-CA" sz="1400" dirty="0"/>
          </a:p>
        </p:txBody>
      </p:sp>
      <p:sp>
        <p:nvSpPr>
          <p:cNvPr id="13" name="TextBox 12"/>
          <p:cNvSpPr txBox="1"/>
          <p:nvPr/>
        </p:nvSpPr>
        <p:spPr>
          <a:xfrm>
            <a:off x="204716" y="4128308"/>
            <a:ext cx="1842448" cy="1631216"/>
          </a:xfrm>
          <a:prstGeom prst="rect">
            <a:avLst/>
          </a:prstGeom>
          <a:noFill/>
        </p:spPr>
        <p:txBody>
          <a:bodyPr wrap="square" rtlCol="0">
            <a:spAutoFit/>
          </a:bodyPr>
          <a:lstStyle/>
          <a:p>
            <a:pPr algn="ctr"/>
            <a:r>
              <a:rPr lang="en-CA" sz="2000" b="1" dirty="0" smtClean="0"/>
              <a:t>John N. Conroy: </a:t>
            </a:r>
          </a:p>
          <a:p>
            <a:pPr algn="ctr"/>
            <a:r>
              <a:rPr lang="en-CA" sz="2000" b="1" dirty="0" smtClean="0"/>
              <a:t>from PEI to Nova Scotia, to Saskatchewan</a:t>
            </a:r>
            <a:endParaRPr lang="en-CA" sz="2000" b="1" dirty="0"/>
          </a:p>
        </p:txBody>
      </p:sp>
    </p:spTree>
    <p:extLst>
      <p:ext uri="{BB962C8B-B14F-4D97-AF65-F5344CB8AC3E}">
        <p14:creationId xmlns:p14="http://schemas.microsoft.com/office/powerpoint/2010/main" val="22158356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onPoem.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592847"/>
          </a:xfrm>
          <a:prstGeom prst="rect">
            <a:avLst/>
          </a:prstGeom>
        </p:spPr>
      </p:pic>
      <p:sp>
        <p:nvSpPr>
          <p:cNvPr id="6" name="TextBox 5"/>
          <p:cNvSpPr txBox="1"/>
          <p:nvPr/>
        </p:nvSpPr>
        <p:spPr>
          <a:xfrm>
            <a:off x="220006" y="5685108"/>
            <a:ext cx="8700238" cy="1077218"/>
          </a:xfrm>
          <a:prstGeom prst="rect">
            <a:avLst/>
          </a:prstGeom>
          <a:noFill/>
        </p:spPr>
        <p:txBody>
          <a:bodyPr wrap="square" rtlCol="0">
            <a:spAutoFit/>
          </a:bodyPr>
          <a:lstStyle/>
          <a:p>
            <a:pPr algn="ctr"/>
            <a:r>
              <a:rPr lang="en-US" sz="1600" dirty="0" smtClean="0"/>
              <a:t>Written inside the book </a:t>
            </a:r>
            <a:r>
              <a:rPr lang="en-US" sz="1600" i="1" dirty="0" smtClean="0"/>
              <a:t>Lord Bacon </a:t>
            </a:r>
            <a:r>
              <a:rPr lang="en-US" sz="1600" dirty="0" smtClean="0"/>
              <a:t>by Lord Macaulay, 1852</a:t>
            </a:r>
          </a:p>
          <a:p>
            <a:pPr algn="ctr"/>
            <a:endParaRPr lang="en-US" sz="1600" dirty="0" smtClean="0"/>
          </a:p>
          <a:p>
            <a:pPr algn="ctr"/>
            <a:r>
              <a:rPr lang="en-US" sz="1600" dirty="0" smtClean="0"/>
              <a:t>The book contains numerous signatures including PEI native, John N. Conroy, “author” of this poem </a:t>
            </a:r>
          </a:p>
          <a:p>
            <a:pPr algn="ctr"/>
            <a:r>
              <a:rPr lang="en-US" sz="1600" dirty="0" smtClean="0"/>
              <a:t>which he dated February 1909, S.D. College.</a:t>
            </a:r>
            <a:endParaRPr lang="en-US" sz="1600" dirty="0"/>
          </a:p>
        </p:txBody>
      </p:sp>
    </p:spTree>
    <p:extLst>
      <p:ext uri="{BB962C8B-B14F-4D97-AF65-F5344CB8AC3E}">
        <p14:creationId xmlns:p14="http://schemas.microsoft.com/office/powerpoint/2010/main" val="36563357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George </a:t>
            </a:r>
            <a:r>
              <a:rPr lang="en-US" dirty="0" err="1" smtClean="0"/>
              <a:t>Egerton</a:t>
            </a:r>
            <a:endParaRPr lang="en-US" dirty="0"/>
          </a:p>
        </p:txBody>
      </p:sp>
      <p:sp>
        <p:nvSpPr>
          <p:cNvPr id="6" name="Text Placeholder 5"/>
          <p:cNvSpPr>
            <a:spLocks noGrp="1"/>
          </p:cNvSpPr>
          <p:nvPr>
            <p:ph type="body" idx="1"/>
          </p:nvPr>
        </p:nvSpPr>
        <p:spPr/>
        <p:txBody>
          <a:bodyPr>
            <a:normAutofit/>
          </a:bodyPr>
          <a:lstStyle/>
          <a:p>
            <a:r>
              <a:rPr lang="en-US" sz="3200" dirty="0" smtClean="0"/>
              <a:t>Australia, Ireland, Norway, England: </a:t>
            </a:r>
          </a:p>
          <a:p>
            <a:r>
              <a:rPr lang="en-US" sz="3200" dirty="0" smtClean="0"/>
              <a:t>Shocking Feminist of the Victorian Age</a:t>
            </a:r>
            <a:endParaRPr lang="en-US" sz="3200" dirty="0"/>
          </a:p>
        </p:txBody>
      </p:sp>
    </p:spTree>
    <p:extLst>
      <p:ext uri="{BB962C8B-B14F-4D97-AF65-F5344CB8AC3E}">
        <p14:creationId xmlns:p14="http://schemas.microsoft.com/office/powerpoint/2010/main" val="27415802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204" y="2584938"/>
            <a:ext cx="2236296" cy="35882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46" y="394189"/>
            <a:ext cx="6096000" cy="4381500"/>
          </a:xfrm>
          <a:prstGeom prst="rect">
            <a:avLst/>
          </a:prstGeom>
        </p:spPr>
      </p:pic>
      <p:sp>
        <p:nvSpPr>
          <p:cNvPr id="10" name="TextBox 9"/>
          <p:cNvSpPr txBox="1"/>
          <p:nvPr/>
        </p:nvSpPr>
        <p:spPr>
          <a:xfrm>
            <a:off x="328246" y="4775689"/>
            <a:ext cx="6096000" cy="1646605"/>
          </a:xfrm>
          <a:prstGeom prst="rect">
            <a:avLst/>
          </a:prstGeom>
          <a:noFill/>
        </p:spPr>
        <p:txBody>
          <a:bodyPr wrap="square" rtlCol="0">
            <a:spAutoFit/>
          </a:bodyPr>
          <a:lstStyle/>
          <a:p>
            <a:pPr algn="ctr"/>
            <a:r>
              <a:rPr lang="en-CA" sz="2400" b="1" dirty="0" smtClean="0"/>
              <a:t>1895: </a:t>
            </a:r>
          </a:p>
          <a:p>
            <a:pPr algn="ctr"/>
            <a:r>
              <a:rPr lang="en-CA" sz="2400" i="1" dirty="0" smtClean="0"/>
              <a:t>The new woman- and her Bicycle- </a:t>
            </a:r>
          </a:p>
          <a:p>
            <a:pPr algn="ctr"/>
            <a:r>
              <a:rPr lang="en-CA" sz="2400" i="1" dirty="0" smtClean="0"/>
              <a:t>There will be several varieties of her.</a:t>
            </a:r>
          </a:p>
          <a:p>
            <a:pPr algn="ctr"/>
            <a:endParaRPr lang="en-CA" sz="1100" b="1" i="1" dirty="0" smtClean="0"/>
          </a:p>
          <a:p>
            <a:pPr algn="ctr"/>
            <a:r>
              <a:rPr lang="en-CA" b="1" dirty="0" smtClean="0"/>
              <a:t>By Frederick Burr </a:t>
            </a:r>
            <a:r>
              <a:rPr lang="en-CA" b="1" dirty="0" err="1" smtClean="0"/>
              <a:t>Opper</a:t>
            </a:r>
            <a:endParaRPr lang="en-CA" dirty="0"/>
          </a:p>
        </p:txBody>
      </p:sp>
      <p:sp>
        <p:nvSpPr>
          <p:cNvPr id="11" name="TextBox 10"/>
          <p:cNvSpPr txBox="1"/>
          <p:nvPr/>
        </p:nvSpPr>
        <p:spPr>
          <a:xfrm>
            <a:off x="6526704" y="1277355"/>
            <a:ext cx="2617296" cy="1200329"/>
          </a:xfrm>
          <a:prstGeom prst="rect">
            <a:avLst/>
          </a:prstGeom>
          <a:noFill/>
        </p:spPr>
        <p:txBody>
          <a:bodyPr wrap="square" rtlCol="0">
            <a:spAutoFit/>
          </a:bodyPr>
          <a:lstStyle/>
          <a:p>
            <a:pPr algn="ctr"/>
            <a:r>
              <a:rPr lang="en-CA" sz="2400" b="1" dirty="0" smtClean="0"/>
              <a:t>1893:</a:t>
            </a:r>
          </a:p>
          <a:p>
            <a:pPr algn="ctr"/>
            <a:r>
              <a:rPr lang="en-CA" sz="2400" dirty="0" smtClean="0"/>
              <a:t>George Egerton’s “Keynotes”</a:t>
            </a:r>
          </a:p>
        </p:txBody>
      </p:sp>
    </p:spTree>
    <p:extLst>
      <p:ext uri="{BB962C8B-B14F-4D97-AF65-F5344CB8AC3E}">
        <p14:creationId xmlns:p14="http://schemas.microsoft.com/office/powerpoint/2010/main" val="23505910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8" descr="GEgerton.jpeg"/>
          <p:cNvPicPr>
            <a:picLocks noChangeAspect="1"/>
          </p:cNvPicPr>
          <p:nvPr/>
        </p:nvPicPr>
        <p:blipFill>
          <a:blip r:embed="rId2" cstate="email">
            <a:extLst>
              <a:ext uri="{28A0092B-C50C-407E-A947-70E740481C1C}">
                <a14:useLocalDpi xmlns:a14="http://schemas.microsoft.com/office/drawing/2010/main" val="0"/>
              </a:ext>
            </a:extLst>
          </a:blip>
          <a:srcRect t="2909" b="2909"/>
          <a:stretch>
            <a:fillRect/>
          </a:stretch>
        </p:blipFill>
        <p:spPr>
          <a:xfrm rot="21421631">
            <a:off x="4685399" y="355117"/>
            <a:ext cx="4240339" cy="6264822"/>
          </a:xfrm>
          <a:prstGeom prst="rect">
            <a:avLst/>
          </a:prstGeom>
          <a:solidFill>
            <a:schemeClr val="bg1">
              <a:lumMod val="85000"/>
            </a:schemeClr>
          </a:solidFill>
        </p:spPr>
      </p:pic>
      <p:sp>
        <p:nvSpPr>
          <p:cNvPr id="2" name="TextBox 1"/>
          <p:cNvSpPr txBox="1"/>
          <p:nvPr/>
        </p:nvSpPr>
        <p:spPr>
          <a:xfrm>
            <a:off x="480013" y="6260456"/>
            <a:ext cx="4460122" cy="523220"/>
          </a:xfrm>
          <a:prstGeom prst="rect">
            <a:avLst/>
          </a:prstGeom>
          <a:noFill/>
        </p:spPr>
        <p:txBody>
          <a:bodyPr wrap="square" rtlCol="0">
            <a:spAutoFit/>
          </a:bodyPr>
          <a:lstStyle/>
          <a:p>
            <a:pPr algn="ctr"/>
            <a:r>
              <a:rPr lang="en-US" sz="1400" dirty="0" smtClean="0"/>
              <a:t>Letter found within book, </a:t>
            </a:r>
            <a:r>
              <a:rPr lang="en-US" sz="1400" i="1" dirty="0" smtClean="0"/>
              <a:t>Young </a:t>
            </a:r>
            <a:r>
              <a:rPr lang="en-US" sz="1400" i="1" dirty="0" err="1" smtClean="0"/>
              <a:t>Ofeg’s</a:t>
            </a:r>
            <a:r>
              <a:rPr lang="en-US" sz="1400" i="1" dirty="0" smtClean="0"/>
              <a:t> Ditties, </a:t>
            </a:r>
          </a:p>
          <a:p>
            <a:pPr algn="ctr"/>
            <a:r>
              <a:rPr lang="en-US" sz="1400" dirty="0" smtClean="0"/>
              <a:t>by Ola </a:t>
            </a:r>
            <a:r>
              <a:rPr lang="en-US" sz="1400" dirty="0" err="1" smtClean="0"/>
              <a:t>Hannson</a:t>
            </a:r>
            <a:r>
              <a:rPr lang="en-US" sz="1400" dirty="0" smtClean="0"/>
              <a:t>, 1895</a:t>
            </a:r>
            <a:endParaRPr lang="en-US" sz="1400" dirty="0"/>
          </a:p>
        </p:txBody>
      </p:sp>
      <p:pic>
        <p:nvPicPr>
          <p:cNvPr id="4" name="Picture Placeholder 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775" b="4775"/>
          <a:stretch>
            <a:fillRect/>
          </a:stretch>
        </p:blipFill>
        <p:spPr/>
      </p:pic>
    </p:spTree>
    <p:extLst>
      <p:ext uri="{BB962C8B-B14F-4D97-AF65-F5344CB8AC3E}">
        <p14:creationId xmlns:p14="http://schemas.microsoft.com/office/powerpoint/2010/main" val="23818113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Jean McClure</a:t>
            </a:r>
            <a:endParaRPr lang="en-US" dirty="0"/>
          </a:p>
        </p:txBody>
      </p:sp>
      <p:sp>
        <p:nvSpPr>
          <p:cNvPr id="6" name="Text Placeholder 5"/>
          <p:cNvSpPr>
            <a:spLocks noGrp="1"/>
          </p:cNvSpPr>
          <p:nvPr>
            <p:ph type="body" idx="1"/>
          </p:nvPr>
        </p:nvSpPr>
        <p:spPr/>
        <p:txBody>
          <a:bodyPr>
            <a:normAutofit/>
          </a:bodyPr>
          <a:lstStyle/>
          <a:p>
            <a:r>
              <a:rPr lang="en-US" sz="3200" dirty="0" smtClean="0"/>
              <a:t>Alberta, PEI, New Brunswick, Manitoba:</a:t>
            </a:r>
          </a:p>
          <a:p>
            <a:r>
              <a:rPr lang="en-US" sz="3200" dirty="0" smtClean="0"/>
              <a:t>Essay Prize Winner &amp; Dietician</a:t>
            </a:r>
            <a:endParaRPr lang="en-US" sz="3200" dirty="0"/>
          </a:p>
        </p:txBody>
      </p:sp>
    </p:spTree>
    <p:extLst>
      <p:ext uri="{BB962C8B-B14F-4D97-AF65-F5344CB8AC3E}">
        <p14:creationId xmlns:p14="http://schemas.microsoft.com/office/powerpoint/2010/main" val="826376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Mta_McClure.jpeg"/>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l="5934" r="5934"/>
          <a:stretch>
            <a:fillRect/>
          </a:stretch>
        </p:blipFill>
        <p:spPr/>
      </p:pic>
      <p:pic>
        <p:nvPicPr>
          <p:cNvPr id="2" name="Picture 1"/>
          <p:cNvPicPr>
            <a:picLocks noChangeAspect="1"/>
          </p:cNvPicPr>
          <p:nvPr/>
        </p:nvPicPr>
        <p:blipFill>
          <a:blip r:embed="rId3"/>
          <a:stretch>
            <a:fillRect/>
          </a:stretch>
        </p:blipFill>
        <p:spPr>
          <a:xfrm>
            <a:off x="4567237" y="3424237"/>
            <a:ext cx="9525" cy="952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50453" y="215750"/>
            <a:ext cx="4384364" cy="2820823"/>
          </a:xfrm>
          <a:prstGeom prst="rect">
            <a:avLst/>
          </a:prstGeom>
        </p:spPr>
      </p:pic>
      <p:sp>
        <p:nvSpPr>
          <p:cNvPr id="5" name="TextBox 4"/>
          <p:cNvSpPr txBox="1"/>
          <p:nvPr/>
        </p:nvSpPr>
        <p:spPr>
          <a:xfrm>
            <a:off x="4650453" y="3065587"/>
            <a:ext cx="4384364" cy="830997"/>
          </a:xfrm>
          <a:prstGeom prst="rect">
            <a:avLst/>
          </a:prstGeom>
          <a:noFill/>
        </p:spPr>
        <p:txBody>
          <a:bodyPr wrap="square" rtlCol="0">
            <a:spAutoFit/>
          </a:bodyPr>
          <a:lstStyle/>
          <a:p>
            <a:pPr algn="ctr"/>
            <a:r>
              <a:rPr lang="en-CA" sz="2000" dirty="0" smtClean="0"/>
              <a:t>Brandon General Hospital</a:t>
            </a:r>
          </a:p>
          <a:p>
            <a:pPr algn="ctr"/>
            <a:r>
              <a:rPr lang="en-CA" sz="1400" dirty="0"/>
              <a:t>F</a:t>
            </a:r>
            <a:r>
              <a:rPr lang="en-CA" sz="1400" dirty="0" smtClean="0"/>
              <a:t>rom University of Alberta Libraries </a:t>
            </a:r>
          </a:p>
          <a:p>
            <a:pPr algn="ctr"/>
            <a:r>
              <a:rPr lang="en-CA" sz="1400" dirty="0" smtClean="0"/>
              <a:t>Prairie Post Card </a:t>
            </a:r>
            <a:r>
              <a:rPr lang="en-CA" sz="1400" dirty="0"/>
              <a:t>Collection (Postcard </a:t>
            </a:r>
            <a:r>
              <a:rPr lang="en-CA" sz="1400" dirty="0" smtClean="0"/>
              <a:t>#13515)</a:t>
            </a:r>
            <a:endParaRPr lang="en-CA" sz="1400" dirty="0"/>
          </a:p>
        </p:txBody>
      </p:sp>
      <p:sp>
        <p:nvSpPr>
          <p:cNvPr id="6" name="TextBox 5"/>
          <p:cNvSpPr txBox="1"/>
          <p:nvPr/>
        </p:nvSpPr>
        <p:spPr>
          <a:xfrm>
            <a:off x="678237" y="6201946"/>
            <a:ext cx="6941802" cy="400110"/>
          </a:xfrm>
          <a:prstGeom prst="rect">
            <a:avLst/>
          </a:prstGeom>
          <a:noFill/>
        </p:spPr>
        <p:txBody>
          <a:bodyPr wrap="square" rtlCol="0">
            <a:spAutoFit/>
          </a:bodyPr>
          <a:lstStyle/>
          <a:p>
            <a:r>
              <a:rPr lang="en-CA" sz="2000" dirty="0" smtClean="0"/>
              <a:t>Bookplate found in </a:t>
            </a:r>
            <a:r>
              <a:rPr lang="en-CA" sz="2000" i="1" dirty="0" smtClean="0"/>
              <a:t>Economics of Fashion, </a:t>
            </a:r>
            <a:r>
              <a:rPr lang="en-CA" sz="2000" dirty="0" smtClean="0"/>
              <a:t>by Paul H. Nystrom, 1928.</a:t>
            </a:r>
            <a:endParaRPr lang="en-CA" sz="2000" dirty="0"/>
          </a:p>
        </p:txBody>
      </p:sp>
      <p:pic>
        <p:nvPicPr>
          <p:cNvPr id="3" name="Picture 2" descr="JBMcClur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4691" y="4135555"/>
            <a:ext cx="2326205" cy="1429812"/>
          </a:xfrm>
          <a:prstGeom prst="rect">
            <a:avLst/>
          </a:prstGeom>
        </p:spPr>
      </p:pic>
      <p:sp>
        <p:nvSpPr>
          <p:cNvPr id="7" name="TextBox 6"/>
          <p:cNvSpPr txBox="1"/>
          <p:nvPr/>
        </p:nvSpPr>
        <p:spPr>
          <a:xfrm>
            <a:off x="4567236" y="5565367"/>
            <a:ext cx="4576763" cy="584776"/>
          </a:xfrm>
          <a:prstGeom prst="rect">
            <a:avLst/>
          </a:prstGeom>
          <a:noFill/>
        </p:spPr>
        <p:txBody>
          <a:bodyPr wrap="square" rtlCol="0">
            <a:spAutoFit/>
          </a:bodyPr>
          <a:lstStyle/>
          <a:p>
            <a:pPr algn="ctr"/>
            <a:r>
              <a:rPr lang="en-US" dirty="0" smtClean="0"/>
              <a:t>Mountain View Cemetery, </a:t>
            </a:r>
            <a:r>
              <a:rPr lang="en-US" dirty="0" err="1" smtClean="0"/>
              <a:t>Lethbridge</a:t>
            </a:r>
            <a:r>
              <a:rPr lang="en-US" dirty="0" smtClean="0"/>
              <a:t> Alberta</a:t>
            </a:r>
          </a:p>
          <a:p>
            <a:pPr algn="ctr"/>
            <a:r>
              <a:rPr lang="en-US" sz="1400" dirty="0" err="1" smtClean="0"/>
              <a:t>Findagrave.com</a:t>
            </a:r>
            <a:endParaRPr lang="en-US" sz="1400" dirty="0"/>
          </a:p>
        </p:txBody>
      </p:sp>
    </p:spTree>
    <p:extLst>
      <p:ext uri="{BB962C8B-B14F-4D97-AF65-F5344CB8AC3E}">
        <p14:creationId xmlns:p14="http://schemas.microsoft.com/office/powerpoint/2010/main" val="1025252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601015" y="355600"/>
            <a:ext cx="4542986" cy="406400"/>
          </a:xfrm>
        </p:spPr>
        <p:txBody>
          <a:bodyPr/>
          <a:lstStyle/>
          <a:p>
            <a:r>
              <a:rPr lang="en-US" sz="3200" b="1" dirty="0" smtClean="0"/>
              <a:t>Signed by Author</a:t>
            </a:r>
            <a:endParaRPr lang="en-US" sz="3200" b="1" dirty="0"/>
          </a:p>
        </p:txBody>
      </p:sp>
      <p:pic>
        <p:nvPicPr>
          <p:cNvPr id="2" name="Picture 1" descr="Grasett_Geye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01015" cy="6858000"/>
          </a:xfrm>
          <a:prstGeom prst="rect">
            <a:avLst/>
          </a:prstGeom>
        </p:spPr>
      </p:pic>
      <p:pic>
        <p:nvPicPr>
          <p:cNvPr id="5" name="Picture 4" descr="FPGeyer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9616" y="1053113"/>
            <a:ext cx="3175000" cy="4622800"/>
          </a:xfrm>
          <a:prstGeom prst="rect">
            <a:avLst/>
          </a:prstGeom>
        </p:spPr>
      </p:pic>
      <p:sp>
        <p:nvSpPr>
          <p:cNvPr id="7" name="TextBox 6"/>
          <p:cNvSpPr txBox="1"/>
          <p:nvPr/>
        </p:nvSpPr>
        <p:spPr>
          <a:xfrm>
            <a:off x="4816321" y="5971367"/>
            <a:ext cx="4090574" cy="707886"/>
          </a:xfrm>
          <a:prstGeom prst="rect">
            <a:avLst/>
          </a:prstGeom>
          <a:noFill/>
        </p:spPr>
        <p:txBody>
          <a:bodyPr wrap="square" rtlCol="0">
            <a:spAutoFit/>
          </a:bodyPr>
          <a:lstStyle/>
          <a:p>
            <a:r>
              <a:rPr lang="en-US" sz="2000" dirty="0" smtClean="0"/>
              <a:t>From book: </a:t>
            </a:r>
            <a:r>
              <a:rPr lang="en-US" sz="2000" i="1" dirty="0" smtClean="0"/>
              <a:t>The Holmes-</a:t>
            </a:r>
            <a:r>
              <a:rPr lang="en-US" sz="2000" i="1" dirty="0" err="1" smtClean="0"/>
              <a:t>Pitezel</a:t>
            </a:r>
            <a:r>
              <a:rPr lang="en-US" sz="2000" i="1" dirty="0" smtClean="0"/>
              <a:t> Case</a:t>
            </a:r>
            <a:r>
              <a:rPr lang="en-US" sz="2000" dirty="0" smtClean="0"/>
              <a:t>, by Frank P. Geyer</a:t>
            </a:r>
            <a:endParaRPr lang="en-US" sz="2000" dirty="0"/>
          </a:p>
        </p:txBody>
      </p:sp>
    </p:spTree>
    <p:extLst>
      <p:ext uri="{BB962C8B-B14F-4D97-AF65-F5344CB8AC3E}">
        <p14:creationId xmlns:p14="http://schemas.microsoft.com/office/powerpoint/2010/main" val="33901751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Margaret MacLean</a:t>
            </a:r>
            <a:endParaRPr lang="en-US" dirty="0"/>
          </a:p>
        </p:txBody>
      </p:sp>
      <p:sp>
        <p:nvSpPr>
          <p:cNvPr id="6" name="Text Placeholder 5"/>
          <p:cNvSpPr>
            <a:spLocks noGrp="1"/>
          </p:cNvSpPr>
          <p:nvPr>
            <p:ph type="body" idx="1"/>
          </p:nvPr>
        </p:nvSpPr>
        <p:spPr/>
        <p:txBody>
          <a:bodyPr>
            <a:normAutofit/>
          </a:bodyPr>
          <a:lstStyle/>
          <a:p>
            <a:r>
              <a:rPr lang="en-US" sz="3200" dirty="0" smtClean="0"/>
              <a:t>Cornwall, Ottawa, Japan, China, Toronto:</a:t>
            </a:r>
          </a:p>
          <a:p>
            <a:r>
              <a:rPr lang="en-US" sz="3200" dirty="0" smtClean="0"/>
              <a:t>Leading Edge Museum Educator</a:t>
            </a:r>
            <a:endParaRPr lang="en-US" sz="3200" dirty="0"/>
          </a:p>
        </p:txBody>
      </p:sp>
    </p:spTree>
    <p:extLst>
      <p:ext uri="{BB962C8B-B14F-4D97-AF65-F5344CB8AC3E}">
        <p14:creationId xmlns:p14="http://schemas.microsoft.com/office/powerpoint/2010/main" val="20776571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0"/>
            <a:ext cx="8715375" cy="6276975"/>
          </a:xfrm>
          <a:prstGeom prst="rect">
            <a:avLst/>
          </a:prstGeom>
        </p:spPr>
      </p:pic>
      <p:sp>
        <p:nvSpPr>
          <p:cNvPr id="5" name="TextBox 4"/>
          <p:cNvSpPr txBox="1"/>
          <p:nvPr/>
        </p:nvSpPr>
        <p:spPr>
          <a:xfrm>
            <a:off x="214312" y="6387152"/>
            <a:ext cx="5081019" cy="369332"/>
          </a:xfrm>
          <a:prstGeom prst="rect">
            <a:avLst/>
          </a:prstGeom>
          <a:noFill/>
        </p:spPr>
        <p:txBody>
          <a:bodyPr wrap="square" rtlCol="0">
            <a:spAutoFit/>
          </a:bodyPr>
          <a:lstStyle/>
          <a:p>
            <a:pPr algn="r"/>
            <a:r>
              <a:rPr lang="en-CA" b="1" dirty="0" smtClean="0"/>
              <a:t>Japan circa 1908</a:t>
            </a:r>
            <a:endParaRPr lang="en-CA" b="1" dirty="0"/>
          </a:p>
        </p:txBody>
      </p:sp>
      <p:sp>
        <p:nvSpPr>
          <p:cNvPr id="6" name="TextBox 5"/>
          <p:cNvSpPr txBox="1"/>
          <p:nvPr/>
        </p:nvSpPr>
        <p:spPr>
          <a:xfrm>
            <a:off x="7260609" y="6387152"/>
            <a:ext cx="1669078" cy="276999"/>
          </a:xfrm>
          <a:prstGeom prst="rect">
            <a:avLst/>
          </a:prstGeom>
          <a:noFill/>
        </p:spPr>
        <p:txBody>
          <a:bodyPr wrap="square" rtlCol="0">
            <a:spAutoFit/>
          </a:bodyPr>
          <a:lstStyle/>
          <a:p>
            <a:r>
              <a:rPr lang="en-CA" sz="1200" dirty="0" smtClean="0"/>
              <a:t>www.demilked.com</a:t>
            </a:r>
            <a:endParaRPr lang="en-CA" sz="1200" dirty="0"/>
          </a:p>
        </p:txBody>
      </p:sp>
    </p:spTree>
    <p:extLst>
      <p:ext uri="{BB962C8B-B14F-4D97-AF65-F5344CB8AC3E}">
        <p14:creationId xmlns:p14="http://schemas.microsoft.com/office/powerpoint/2010/main" val="35298675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Margaret MacLean.jpe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654" r="3654"/>
          <a:stretch>
            <a:fillRect/>
          </a:stretch>
        </p:blipFill>
        <p:spPr/>
      </p:pic>
      <p:pic>
        <p:nvPicPr>
          <p:cNvPr id="2" name="Picture 1" descr="KindlyReturn.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02924" y="388377"/>
            <a:ext cx="4641076" cy="2032588"/>
          </a:xfrm>
          <a:prstGeom prst="rect">
            <a:avLst/>
          </a:prstGeom>
        </p:spPr>
      </p:pic>
      <p:pic>
        <p:nvPicPr>
          <p:cNvPr id="3" name="Picture 2" descr="MemorialService.jpe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30323" y="2854006"/>
            <a:ext cx="4513677" cy="2213557"/>
          </a:xfrm>
          <a:prstGeom prst="rect">
            <a:avLst/>
          </a:prstGeom>
        </p:spPr>
      </p:pic>
    </p:spTree>
    <p:extLst>
      <p:ext uri="{BB962C8B-B14F-4D97-AF65-F5344CB8AC3E}">
        <p14:creationId xmlns:p14="http://schemas.microsoft.com/office/powerpoint/2010/main" val="10227568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259398"/>
            <a:ext cx="3637280" cy="868362"/>
          </a:xfrm>
        </p:spPr>
        <p:txBody>
          <a:bodyPr/>
          <a:lstStyle/>
          <a:p>
            <a:r>
              <a:rPr lang="en-US" dirty="0" smtClean="0"/>
              <a:t>Unidentified…</a:t>
            </a:r>
            <a:endParaRPr lang="en-US" dirty="0"/>
          </a:p>
        </p:txBody>
      </p:sp>
      <p:sp>
        <p:nvSpPr>
          <p:cNvPr id="8" name="TextBox 7"/>
          <p:cNvSpPr txBox="1"/>
          <p:nvPr/>
        </p:nvSpPr>
        <p:spPr>
          <a:xfrm>
            <a:off x="213360" y="1229360"/>
            <a:ext cx="4094480" cy="892552"/>
          </a:xfrm>
          <a:prstGeom prst="rect">
            <a:avLst/>
          </a:prstGeom>
          <a:noFill/>
        </p:spPr>
        <p:txBody>
          <a:bodyPr wrap="square" rtlCol="0">
            <a:spAutoFit/>
          </a:bodyPr>
          <a:lstStyle/>
          <a:p>
            <a:pPr algn="ctr"/>
            <a:r>
              <a:rPr lang="en-US" sz="2000" i="1" dirty="0" smtClean="0"/>
              <a:t>Personal Recollections of Joan </a:t>
            </a:r>
            <a:r>
              <a:rPr lang="en-US" sz="2000" i="1" dirty="0"/>
              <a:t>of </a:t>
            </a:r>
            <a:r>
              <a:rPr lang="en-US" sz="2000" i="1" dirty="0" smtClean="0"/>
              <a:t>Arc </a:t>
            </a:r>
          </a:p>
          <a:p>
            <a:pPr algn="ctr"/>
            <a:r>
              <a:rPr lang="en-US" sz="1600" dirty="0" smtClean="0"/>
              <a:t>by the </a:t>
            </a:r>
            <a:r>
              <a:rPr lang="en-US" sz="1600" dirty="0" err="1" smtClean="0"/>
              <a:t>Sieur</a:t>
            </a:r>
            <a:r>
              <a:rPr lang="en-US" sz="1600" dirty="0" smtClean="0"/>
              <a:t> Louis de Conte</a:t>
            </a:r>
          </a:p>
          <a:p>
            <a:pPr algn="ctr"/>
            <a:r>
              <a:rPr lang="en-US" sz="1600" dirty="0" smtClean="0"/>
              <a:t>(New York: Harper &amp; Brothers Publisher, 1896).</a:t>
            </a:r>
            <a:endParaRPr lang="en-US" sz="1600" dirty="0"/>
          </a:p>
        </p:txBody>
      </p:sp>
      <p:pic>
        <p:nvPicPr>
          <p:cNvPr id="9" name="Picture 8" descr="JofA1.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87578" y="0"/>
            <a:ext cx="4556422" cy="6858000"/>
          </a:xfrm>
          <a:prstGeom prst="rect">
            <a:avLst/>
          </a:prstGeom>
        </p:spPr>
      </p:pic>
      <p:pic>
        <p:nvPicPr>
          <p:cNvPr id="11" name="Picture 10" descr="JofA2.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3033" y="2121912"/>
            <a:ext cx="4114807" cy="2166620"/>
          </a:xfrm>
          <a:prstGeom prst="rect">
            <a:avLst/>
          </a:prstGeom>
        </p:spPr>
      </p:pic>
      <p:pic>
        <p:nvPicPr>
          <p:cNvPr id="12" name="Picture 11" descr="JofA3.jpe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693920"/>
            <a:ext cx="4511040" cy="1465612"/>
          </a:xfrm>
          <a:prstGeom prst="rect">
            <a:avLst/>
          </a:prstGeom>
        </p:spPr>
      </p:pic>
    </p:spTree>
    <p:extLst>
      <p:ext uri="{BB962C8B-B14F-4D97-AF65-F5344CB8AC3E}">
        <p14:creationId xmlns:p14="http://schemas.microsoft.com/office/powerpoint/2010/main" val="39253640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story of two little girls…</a:t>
            </a:r>
            <a:endParaRPr lang="en-US" dirty="0"/>
          </a:p>
        </p:txBody>
      </p:sp>
      <p:sp>
        <p:nvSpPr>
          <p:cNvPr id="6" name="TextBox 5"/>
          <p:cNvSpPr txBox="1"/>
          <p:nvPr/>
        </p:nvSpPr>
        <p:spPr>
          <a:xfrm>
            <a:off x="1240797" y="1536114"/>
            <a:ext cx="6512560" cy="523220"/>
          </a:xfrm>
          <a:prstGeom prst="rect">
            <a:avLst/>
          </a:prstGeom>
          <a:noFill/>
        </p:spPr>
        <p:txBody>
          <a:bodyPr wrap="square" rtlCol="0">
            <a:spAutoFit/>
          </a:bodyPr>
          <a:lstStyle/>
          <a:p>
            <a:pPr algn="ctr"/>
            <a:r>
              <a:rPr lang="en-US" sz="2800" dirty="0" smtClean="0"/>
              <a:t>… and their scribbles</a:t>
            </a:r>
            <a:endParaRPr lang="en-US" sz="2800" dirty="0"/>
          </a:p>
        </p:txBody>
      </p:sp>
      <p:pic>
        <p:nvPicPr>
          <p:cNvPr id="2" name="Picture 1" descr="JArc book.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630"/>
            <a:ext cx="9144000" cy="4509370"/>
          </a:xfrm>
          <a:prstGeom prst="rect">
            <a:avLst/>
          </a:prstGeom>
        </p:spPr>
      </p:pic>
    </p:spTree>
    <p:extLst>
      <p:ext uri="{BB962C8B-B14F-4D97-AF65-F5344CB8AC3E}">
        <p14:creationId xmlns:p14="http://schemas.microsoft.com/office/powerpoint/2010/main" val="18652081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193" y="69057"/>
            <a:ext cx="7313613" cy="647314"/>
          </a:xfrm>
        </p:spPr>
        <p:txBody>
          <a:bodyPr/>
          <a:lstStyle/>
          <a:p>
            <a:r>
              <a:rPr lang="en-US" dirty="0" smtClean="0"/>
              <a:t>Doodles!</a:t>
            </a:r>
            <a:endParaRPr lang="en-US" dirty="0"/>
          </a:p>
        </p:txBody>
      </p:sp>
      <p:pic>
        <p:nvPicPr>
          <p:cNvPr id="3" name="Picture 2" descr="JArcDraw.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16371"/>
            <a:ext cx="9144000" cy="6141629"/>
          </a:xfrm>
          <a:prstGeom prst="rect">
            <a:avLst/>
          </a:prstGeom>
        </p:spPr>
      </p:pic>
    </p:spTree>
    <p:extLst>
      <p:ext uri="{BB962C8B-B14F-4D97-AF65-F5344CB8AC3E}">
        <p14:creationId xmlns:p14="http://schemas.microsoft.com/office/powerpoint/2010/main" val="2678839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01249" y="3331368"/>
            <a:ext cx="5538787" cy="722313"/>
          </a:xfrm>
        </p:spPr>
        <p:txBody>
          <a:bodyPr/>
          <a:lstStyle/>
          <a:p>
            <a:r>
              <a:rPr lang="en-US" sz="3200" dirty="0" smtClean="0"/>
              <a:t>What can YOU do?</a:t>
            </a:r>
            <a:endParaRPr lang="en-US" sz="3200" dirty="0"/>
          </a:p>
        </p:txBody>
      </p:sp>
      <p:sp>
        <p:nvSpPr>
          <p:cNvPr id="4" name="Text Placeholder 3"/>
          <p:cNvSpPr>
            <a:spLocks noGrp="1"/>
          </p:cNvSpPr>
          <p:nvPr>
            <p:ph type="body" sz="half" idx="4294967295"/>
          </p:nvPr>
        </p:nvSpPr>
        <p:spPr>
          <a:xfrm>
            <a:off x="3903259" y="4053681"/>
            <a:ext cx="5090615" cy="2429005"/>
          </a:xfrm>
        </p:spPr>
        <p:txBody>
          <a:bodyPr>
            <a:normAutofit fontScale="85000" lnSpcReduction="10000"/>
          </a:bodyPr>
          <a:lstStyle/>
          <a:p>
            <a:pPr marL="342900" indent="-342900">
              <a:buFont typeface="Arial"/>
              <a:buChar char="•"/>
            </a:pPr>
            <a:r>
              <a:rPr lang="en-US" sz="2100" dirty="0" smtClean="0"/>
              <a:t>Keep an eye out for books that need rescuing!</a:t>
            </a:r>
          </a:p>
          <a:p>
            <a:pPr marL="342900" indent="-342900">
              <a:buFont typeface="Arial"/>
              <a:buChar char="•"/>
            </a:pPr>
            <a:r>
              <a:rPr lang="en-US" sz="2100" dirty="0" smtClean="0"/>
              <a:t>Recognize books are evolving artifacts of history.</a:t>
            </a:r>
          </a:p>
          <a:p>
            <a:pPr marL="342900" indent="-342900">
              <a:buFont typeface="Arial"/>
              <a:buChar char="•"/>
            </a:pPr>
            <a:r>
              <a:rPr lang="en-US" sz="2100" dirty="0" smtClean="0"/>
              <a:t>Collaborate with community, students, family members, historians!</a:t>
            </a:r>
          </a:p>
          <a:p>
            <a:pPr marL="342900" indent="-342900">
              <a:buFont typeface="Arial"/>
              <a:buChar char="•"/>
            </a:pPr>
            <a:r>
              <a:rPr lang="en-US" sz="2100" dirty="0" smtClean="0"/>
              <a:t>Add your own signature/bookplate/gift inscription!</a:t>
            </a:r>
            <a:endParaRPr lang="en-US" sz="2100" dirty="0"/>
          </a:p>
          <a:p>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4716" y="-25400"/>
            <a:ext cx="5486400" cy="6858000"/>
          </a:xfrm>
          <a:prstGeom prst="rect">
            <a:avLst/>
          </a:prstGeom>
        </p:spPr>
      </p:pic>
      <p:sp>
        <p:nvSpPr>
          <p:cNvPr id="9" name="TextBox 8"/>
          <p:cNvSpPr txBox="1"/>
          <p:nvPr/>
        </p:nvSpPr>
        <p:spPr>
          <a:xfrm>
            <a:off x="191069" y="6482686"/>
            <a:ext cx="2442949" cy="276999"/>
          </a:xfrm>
          <a:prstGeom prst="rect">
            <a:avLst/>
          </a:prstGeom>
          <a:noFill/>
        </p:spPr>
        <p:txBody>
          <a:bodyPr wrap="square" rtlCol="0">
            <a:spAutoFit/>
          </a:bodyPr>
          <a:lstStyle/>
          <a:p>
            <a:r>
              <a:rPr lang="en-CA" sz="1200" dirty="0"/>
              <a:t>l</a:t>
            </a:r>
            <a:r>
              <a:rPr lang="en-CA" sz="1200" dirty="0" smtClean="0"/>
              <a:t>umos5001.tumblr.com</a:t>
            </a:r>
            <a:endParaRPr lang="en-CA" sz="1200" dirty="0"/>
          </a:p>
        </p:txBody>
      </p:sp>
    </p:spTree>
    <p:extLst>
      <p:ext uri="{BB962C8B-B14F-4D97-AF65-F5344CB8AC3E}">
        <p14:creationId xmlns:p14="http://schemas.microsoft.com/office/powerpoint/2010/main" val="41548733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483" y="4140803"/>
            <a:ext cx="5091389" cy="1162050"/>
          </a:xfrm>
        </p:spPr>
        <p:txBody>
          <a:bodyPr/>
          <a:lstStyle/>
          <a:p>
            <a:r>
              <a:rPr lang="en-US" dirty="0" smtClean="0"/>
              <a:t>Feedback!</a:t>
            </a:r>
            <a:endParaRPr lang="en-US" dirty="0"/>
          </a:p>
        </p:txBody>
      </p:sp>
      <p:pic>
        <p:nvPicPr>
          <p:cNvPr id="6" name="Picture Placeholder 5" descr="IMG_5555 (1).jpg"/>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l="23687" r="23687"/>
          <a:stretch>
            <a:fillRect/>
          </a:stretch>
        </p:blipFill>
        <p:spPr/>
      </p:pic>
      <p:sp>
        <p:nvSpPr>
          <p:cNvPr id="4" name="Text Placeholder 3"/>
          <p:cNvSpPr>
            <a:spLocks noGrp="1"/>
          </p:cNvSpPr>
          <p:nvPr>
            <p:ph type="body" sz="half" idx="2"/>
          </p:nvPr>
        </p:nvSpPr>
        <p:spPr>
          <a:xfrm>
            <a:off x="2808603" y="5306666"/>
            <a:ext cx="5090902" cy="865093"/>
          </a:xfrm>
        </p:spPr>
        <p:txBody>
          <a:bodyPr/>
          <a:lstStyle/>
          <a:p>
            <a:r>
              <a:rPr lang="en-US" sz="3200" dirty="0" smtClean="0">
                <a:hlinkClick r:id="rId4"/>
              </a:rPr>
              <a:t>booklives@upei.ca</a:t>
            </a:r>
            <a:endParaRPr lang="en-US" sz="3200" dirty="0" smtClean="0"/>
          </a:p>
          <a:p>
            <a:endParaRPr lang="en-US" dirty="0"/>
          </a:p>
        </p:txBody>
      </p:sp>
      <p:sp>
        <p:nvSpPr>
          <p:cNvPr id="5" name="TextBox 4"/>
          <p:cNvSpPr txBox="1"/>
          <p:nvPr/>
        </p:nvSpPr>
        <p:spPr>
          <a:xfrm>
            <a:off x="6318914" y="1818000"/>
            <a:ext cx="2702256" cy="4801315"/>
          </a:xfrm>
          <a:prstGeom prst="rect">
            <a:avLst/>
          </a:prstGeom>
          <a:noFill/>
        </p:spPr>
        <p:txBody>
          <a:bodyPr wrap="square" rtlCol="0">
            <a:spAutoFit/>
          </a:bodyPr>
          <a:lstStyle/>
          <a:p>
            <a:r>
              <a:rPr lang="en-US" b="1" dirty="0" smtClean="0">
                <a:solidFill>
                  <a:schemeClr val="accent2">
                    <a:lumMod val="75000"/>
                    <a:lumOff val="25000"/>
                  </a:schemeClr>
                </a:solidFill>
              </a:rPr>
              <a:t>Research, Writing, Editing</a:t>
            </a:r>
            <a:endParaRPr lang="en-US" b="1" dirty="0">
              <a:solidFill>
                <a:schemeClr val="accent2">
                  <a:lumMod val="75000"/>
                  <a:lumOff val="25000"/>
                </a:schemeClr>
              </a:solidFill>
            </a:endParaRPr>
          </a:p>
          <a:p>
            <a:pPr algn="ctr"/>
            <a:r>
              <a:rPr lang="en-US" dirty="0" smtClean="0"/>
              <a:t>Sarah Fisher</a:t>
            </a:r>
          </a:p>
          <a:p>
            <a:pPr algn="ctr"/>
            <a:r>
              <a:rPr lang="en-US" dirty="0"/>
              <a:t>Robyn </a:t>
            </a:r>
            <a:r>
              <a:rPr lang="en-US" dirty="0" smtClean="0"/>
              <a:t>Thomson</a:t>
            </a:r>
          </a:p>
          <a:p>
            <a:pPr algn="ctr"/>
            <a:r>
              <a:rPr lang="en-US" dirty="0" smtClean="0"/>
              <a:t>Samara </a:t>
            </a:r>
            <a:r>
              <a:rPr lang="en-US" dirty="0" err="1" smtClean="0"/>
              <a:t>Hartling</a:t>
            </a:r>
            <a:endParaRPr lang="en-US" dirty="0"/>
          </a:p>
          <a:p>
            <a:pPr algn="ctr"/>
            <a:r>
              <a:rPr lang="en-US" dirty="0"/>
              <a:t>Kate </a:t>
            </a:r>
            <a:r>
              <a:rPr lang="en-US" dirty="0" smtClean="0"/>
              <a:t>McClintock</a:t>
            </a:r>
          </a:p>
          <a:p>
            <a:pPr algn="ctr"/>
            <a:r>
              <a:rPr lang="en-US" dirty="0" err="1" smtClean="0"/>
              <a:t>Fabienne</a:t>
            </a:r>
            <a:r>
              <a:rPr lang="en-US" dirty="0" smtClean="0"/>
              <a:t> Bub</a:t>
            </a:r>
          </a:p>
          <a:p>
            <a:pPr algn="ctr"/>
            <a:endParaRPr lang="en-US" dirty="0" smtClean="0"/>
          </a:p>
          <a:p>
            <a:pPr algn="ctr"/>
            <a:r>
              <a:rPr lang="en-US" b="1" dirty="0" smtClean="0">
                <a:solidFill>
                  <a:schemeClr val="accent2">
                    <a:lumMod val="75000"/>
                    <a:lumOff val="25000"/>
                  </a:schemeClr>
                </a:solidFill>
              </a:rPr>
              <a:t>Designer:</a:t>
            </a:r>
          </a:p>
          <a:p>
            <a:pPr algn="ctr"/>
            <a:r>
              <a:rPr lang="en-US" dirty="0"/>
              <a:t>Rob </a:t>
            </a:r>
            <a:r>
              <a:rPr lang="en-US" dirty="0" smtClean="0"/>
              <a:t>Drew</a:t>
            </a:r>
          </a:p>
          <a:p>
            <a:pPr algn="ctr"/>
            <a:r>
              <a:rPr lang="en-US" b="1" dirty="0" smtClean="0">
                <a:solidFill>
                  <a:schemeClr val="accent2">
                    <a:lumMod val="75000"/>
                    <a:lumOff val="25000"/>
                  </a:schemeClr>
                </a:solidFill>
              </a:rPr>
              <a:t>Tech Support:</a:t>
            </a:r>
          </a:p>
          <a:p>
            <a:pPr algn="ctr"/>
            <a:r>
              <a:rPr lang="en-US" dirty="0" smtClean="0"/>
              <a:t>Rosie Le </a:t>
            </a:r>
            <a:r>
              <a:rPr lang="en-US" dirty="0" err="1" smtClean="0"/>
              <a:t>Faive</a:t>
            </a:r>
            <a:endParaRPr lang="en-US" dirty="0" smtClean="0"/>
          </a:p>
          <a:p>
            <a:pPr algn="ctr"/>
            <a:r>
              <a:rPr lang="en-US" dirty="0" smtClean="0"/>
              <a:t>Donald Moses</a:t>
            </a:r>
          </a:p>
          <a:p>
            <a:pPr algn="ctr"/>
            <a:r>
              <a:rPr lang="en-US" dirty="0" smtClean="0"/>
              <a:t>Peter Lux</a:t>
            </a:r>
          </a:p>
          <a:p>
            <a:pPr algn="ctr"/>
            <a:r>
              <a:rPr lang="en-US" dirty="0"/>
              <a:t>Paul Pound</a:t>
            </a:r>
          </a:p>
          <a:p>
            <a:pPr algn="ctr"/>
            <a:r>
              <a:rPr lang="en-US" b="1" dirty="0" smtClean="0">
                <a:solidFill>
                  <a:schemeClr val="accent2">
                    <a:lumMod val="75000"/>
                    <a:lumOff val="25000"/>
                  </a:schemeClr>
                </a:solidFill>
              </a:rPr>
              <a:t>Cataloguing:</a:t>
            </a:r>
            <a:endParaRPr lang="en-US" b="1" dirty="0">
              <a:solidFill>
                <a:schemeClr val="accent2">
                  <a:lumMod val="75000"/>
                  <a:lumOff val="25000"/>
                </a:schemeClr>
              </a:solidFill>
            </a:endParaRPr>
          </a:p>
          <a:p>
            <a:pPr algn="ctr"/>
            <a:r>
              <a:rPr lang="en-US" dirty="0" smtClean="0"/>
              <a:t>Wendy </a:t>
            </a:r>
            <a:r>
              <a:rPr lang="en-US" dirty="0" err="1" smtClean="0"/>
              <a:t>Collett</a:t>
            </a:r>
            <a:endParaRPr lang="en-US" dirty="0"/>
          </a:p>
          <a:p>
            <a:pPr algn="ctr"/>
            <a:endParaRPr lang="en-US" dirty="0" smtClean="0"/>
          </a:p>
        </p:txBody>
      </p:sp>
      <p:sp>
        <p:nvSpPr>
          <p:cNvPr id="3" name="TextBox 2"/>
          <p:cNvSpPr txBox="1"/>
          <p:nvPr/>
        </p:nvSpPr>
        <p:spPr>
          <a:xfrm>
            <a:off x="6023687" y="259307"/>
            <a:ext cx="2997483" cy="1723549"/>
          </a:xfrm>
          <a:prstGeom prst="rect">
            <a:avLst/>
          </a:prstGeom>
          <a:noFill/>
        </p:spPr>
        <p:txBody>
          <a:bodyPr wrap="square" rtlCol="0">
            <a:spAutoFit/>
          </a:bodyPr>
          <a:lstStyle/>
          <a:p>
            <a:pPr algn="ctr"/>
            <a:r>
              <a:rPr lang="en-US" sz="2200" b="1" dirty="0"/>
              <a:t>University of </a:t>
            </a:r>
          </a:p>
          <a:p>
            <a:pPr algn="ctr"/>
            <a:r>
              <a:rPr lang="en-US" sz="2200" b="1" dirty="0"/>
              <a:t>Prince Edward Island</a:t>
            </a:r>
          </a:p>
          <a:p>
            <a:pPr algn="ctr"/>
            <a:r>
              <a:rPr lang="en-US" sz="2200" b="1" dirty="0" err="1"/>
              <a:t>BookLives</a:t>
            </a:r>
            <a:r>
              <a:rPr lang="en-US" sz="2200" b="1" dirty="0"/>
              <a:t> Team </a:t>
            </a:r>
          </a:p>
          <a:p>
            <a:pPr algn="ctr"/>
            <a:r>
              <a:rPr lang="en-US" sz="2200" b="1" dirty="0"/>
              <a:t>(Past &amp; Present):</a:t>
            </a:r>
          </a:p>
          <a:p>
            <a:endParaRPr lang="en-CA" dirty="0"/>
          </a:p>
        </p:txBody>
      </p:sp>
    </p:spTree>
    <p:extLst>
      <p:ext uri="{BB962C8B-B14F-4D97-AF65-F5344CB8AC3E}">
        <p14:creationId xmlns:p14="http://schemas.microsoft.com/office/powerpoint/2010/main" val="35684513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rancisHerbertHogan.jpg"/>
          <p:cNvPicPr>
            <a:picLocks noGrp="1" noChangeAspect="1"/>
          </p:cNvPicPr>
          <p:nvPr>
            <p:ph type="pic" sz="quarter" idx="16"/>
          </p:nvPr>
        </p:nvPicPr>
        <p:blipFill>
          <a:blip r:embed="rId3" cstate="email">
            <a:extLst>
              <a:ext uri="{28A0092B-C50C-407E-A947-70E740481C1C}">
                <a14:useLocalDpi xmlns:a14="http://schemas.microsoft.com/office/drawing/2010/main" val="0"/>
              </a:ext>
            </a:extLst>
          </a:blip>
          <a:srcRect l="6110" r="6110"/>
          <a:stretch>
            <a:fillRect/>
          </a:stretch>
        </p:blipFill>
        <p:spPr/>
      </p:pic>
      <p:sp>
        <p:nvSpPr>
          <p:cNvPr id="6" name="Text Placeholder 5"/>
          <p:cNvSpPr>
            <a:spLocks noGrp="1"/>
          </p:cNvSpPr>
          <p:nvPr>
            <p:ph type="body" sz="half" idx="2"/>
          </p:nvPr>
        </p:nvSpPr>
        <p:spPr>
          <a:xfrm>
            <a:off x="4897752" y="5481910"/>
            <a:ext cx="3609104" cy="955232"/>
          </a:xfrm>
        </p:spPr>
        <p:txBody>
          <a:bodyPr>
            <a:normAutofit/>
          </a:bodyPr>
          <a:lstStyle/>
          <a:p>
            <a:r>
              <a:rPr lang="en-US" dirty="0" smtClean="0"/>
              <a:t>From book: A </a:t>
            </a:r>
            <a:r>
              <a:rPr lang="en-US" i="1" dirty="0" smtClean="0"/>
              <a:t>Lad of the </a:t>
            </a:r>
            <a:r>
              <a:rPr lang="en-US" i="1" dirty="0" err="1" smtClean="0"/>
              <a:t>O’Friels</a:t>
            </a:r>
            <a:r>
              <a:rPr lang="en-US" i="1" dirty="0" smtClean="0"/>
              <a:t>,</a:t>
            </a:r>
          </a:p>
          <a:p>
            <a:r>
              <a:rPr lang="en-US" dirty="0" smtClean="0"/>
              <a:t>by </a:t>
            </a:r>
            <a:r>
              <a:rPr lang="en-US" dirty="0" err="1" smtClean="0"/>
              <a:t>Seumas</a:t>
            </a:r>
            <a:r>
              <a:rPr lang="en-US" dirty="0" smtClean="0"/>
              <a:t> MacManus, 1944</a:t>
            </a:r>
            <a:endParaRPr lang="en-US" i="1" dirty="0"/>
          </a:p>
        </p:txBody>
      </p:sp>
      <p:sp>
        <p:nvSpPr>
          <p:cNvPr id="7" name="TextBox 6"/>
          <p:cNvSpPr txBox="1"/>
          <p:nvPr/>
        </p:nvSpPr>
        <p:spPr>
          <a:xfrm>
            <a:off x="4558191" y="829126"/>
            <a:ext cx="4244403" cy="707886"/>
          </a:xfrm>
          <a:prstGeom prst="rect">
            <a:avLst/>
          </a:prstGeom>
          <a:noFill/>
        </p:spPr>
        <p:txBody>
          <a:bodyPr wrap="square" rtlCol="0">
            <a:spAutoFit/>
          </a:bodyPr>
          <a:lstStyle/>
          <a:p>
            <a:r>
              <a:rPr lang="en-US" sz="2000" dirty="0" smtClean="0"/>
              <a:t>From book: </a:t>
            </a:r>
            <a:r>
              <a:rPr lang="en-US" sz="2000" i="1" dirty="0" smtClean="0"/>
              <a:t>Blue Water, </a:t>
            </a:r>
            <a:r>
              <a:rPr lang="en-US" sz="2000" dirty="0" smtClean="0"/>
              <a:t>by Frederick William Wallace, 1920</a:t>
            </a:r>
            <a:endParaRPr lang="en-US" sz="2000" dirty="0"/>
          </a:p>
        </p:txBody>
      </p:sp>
      <p:sp>
        <p:nvSpPr>
          <p:cNvPr id="2" name="Title 1"/>
          <p:cNvSpPr>
            <a:spLocks noGrp="1"/>
          </p:cNvSpPr>
          <p:nvPr>
            <p:ph type="title"/>
          </p:nvPr>
        </p:nvSpPr>
        <p:spPr>
          <a:xfrm>
            <a:off x="4558192" y="19892"/>
            <a:ext cx="3566160" cy="758046"/>
          </a:xfrm>
        </p:spPr>
        <p:txBody>
          <a:bodyPr/>
          <a:lstStyle/>
          <a:p>
            <a:r>
              <a:rPr lang="en-US" sz="3200" dirty="0" smtClean="0"/>
              <a:t>Signed by Gift</a:t>
            </a:r>
            <a:r>
              <a:rPr lang="en-US" sz="3200" dirty="0"/>
              <a:t> </a:t>
            </a:r>
            <a:r>
              <a:rPr lang="en-US" sz="3200" dirty="0" smtClean="0"/>
              <a:t>Giver</a:t>
            </a:r>
            <a:endParaRPr lang="en-US" sz="3200" dirty="0"/>
          </a:p>
        </p:txBody>
      </p:sp>
      <p:sp>
        <p:nvSpPr>
          <p:cNvPr id="3" name="TextBox 2"/>
          <p:cNvSpPr txBox="1"/>
          <p:nvPr/>
        </p:nvSpPr>
        <p:spPr>
          <a:xfrm>
            <a:off x="4558192" y="4422195"/>
            <a:ext cx="4809512" cy="1015663"/>
          </a:xfrm>
          <a:prstGeom prst="rect">
            <a:avLst/>
          </a:prstGeom>
          <a:noFill/>
        </p:spPr>
        <p:txBody>
          <a:bodyPr wrap="square" rtlCol="0">
            <a:spAutoFit/>
          </a:bodyPr>
          <a:lstStyle/>
          <a:p>
            <a:r>
              <a:rPr lang="en-US" sz="3000" b="1" dirty="0" smtClean="0"/>
              <a:t>Signed by Owner </a:t>
            </a:r>
          </a:p>
          <a:p>
            <a:r>
              <a:rPr lang="en-US" sz="3000" b="1" dirty="0" smtClean="0"/>
              <a:t>(sometimes with an address!)</a:t>
            </a:r>
            <a:endParaRPr lang="en-US" sz="3000" b="1" dirty="0"/>
          </a:p>
        </p:txBody>
      </p:sp>
      <p:pic>
        <p:nvPicPr>
          <p:cNvPr id="8" name="Picture Placeholder 7" descr="AEdwinPriest.jpeg"/>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4552" r="4552"/>
          <a:stretch>
            <a:fillRect/>
          </a:stretch>
        </p:blipFill>
        <p:spPr/>
      </p:pic>
      <p:pic>
        <p:nvPicPr>
          <p:cNvPr id="9" name="Picture 8" descr="AEdwinPriest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2976" y="1734004"/>
            <a:ext cx="2821376" cy="1833476"/>
          </a:xfrm>
          <a:prstGeom prst="rect">
            <a:avLst/>
          </a:prstGeom>
        </p:spPr>
      </p:pic>
    </p:spTree>
    <p:extLst>
      <p:ext uri="{BB962C8B-B14F-4D97-AF65-F5344CB8AC3E}">
        <p14:creationId xmlns:p14="http://schemas.microsoft.com/office/powerpoint/2010/main" val="12645013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81" y="255614"/>
            <a:ext cx="8941037" cy="868362"/>
          </a:xfrm>
        </p:spPr>
        <p:txBody>
          <a:bodyPr/>
          <a:lstStyle/>
          <a:p>
            <a:r>
              <a:rPr lang="en-US" sz="3000" b="1" dirty="0"/>
              <a:t>Includes Owner </a:t>
            </a:r>
            <a:r>
              <a:rPr lang="en-US" sz="3000" b="1" dirty="0" smtClean="0"/>
              <a:t>Book </a:t>
            </a:r>
            <a:r>
              <a:rPr lang="en-US" sz="3000" b="1" dirty="0"/>
              <a:t>Plate</a:t>
            </a:r>
            <a:br>
              <a:rPr lang="en-US" sz="3000" b="1" dirty="0"/>
            </a:br>
            <a:endParaRPr lang="en-US" sz="3000" dirty="0"/>
          </a:p>
        </p:txBody>
      </p:sp>
      <p:pic>
        <p:nvPicPr>
          <p:cNvPr id="3" name="Picture 2" descr="JMavor_bookplate.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7359" y="806310"/>
            <a:ext cx="4559088" cy="5886735"/>
          </a:xfrm>
          <a:prstGeom prst="rect">
            <a:avLst/>
          </a:prstGeom>
        </p:spPr>
      </p:pic>
      <p:pic>
        <p:nvPicPr>
          <p:cNvPr id="5" name="Picture 4" descr="JMavo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514" y="1747099"/>
            <a:ext cx="2518680" cy="3324658"/>
          </a:xfrm>
          <a:prstGeom prst="rect">
            <a:avLst/>
          </a:prstGeom>
        </p:spPr>
      </p:pic>
    </p:spTree>
    <p:extLst>
      <p:ext uri="{BB962C8B-B14F-4D97-AF65-F5344CB8AC3E}">
        <p14:creationId xmlns:p14="http://schemas.microsoft.com/office/powerpoint/2010/main" val="19901132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81" y="255614"/>
            <a:ext cx="8941037" cy="868362"/>
          </a:xfrm>
        </p:spPr>
        <p:txBody>
          <a:bodyPr/>
          <a:lstStyle/>
          <a:p>
            <a:r>
              <a:rPr lang="en-US" sz="3000" b="1" dirty="0"/>
              <a:t>Includes Owner </a:t>
            </a:r>
            <a:r>
              <a:rPr lang="en-US" sz="3000" b="1" dirty="0" smtClean="0"/>
              <a:t>Book </a:t>
            </a:r>
            <a:r>
              <a:rPr lang="en-US" sz="3000" b="1" dirty="0"/>
              <a:t>Plate</a:t>
            </a:r>
            <a:br>
              <a:rPr lang="en-US" sz="3000" b="1" dirty="0"/>
            </a:br>
            <a:endParaRPr lang="en-US" sz="3000" dirty="0"/>
          </a:p>
        </p:txBody>
      </p:sp>
      <p:pic>
        <p:nvPicPr>
          <p:cNvPr id="4" name="Picture 3" descr="Tuckwell.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06447" y="822806"/>
            <a:ext cx="4055117" cy="5886735"/>
          </a:xfrm>
          <a:prstGeom prst="rect">
            <a:avLst/>
          </a:prstGeom>
        </p:spPr>
      </p:pic>
      <p:pic>
        <p:nvPicPr>
          <p:cNvPr id="5" name="Picture 4" descr="AClariceTuckwell.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915" y="1619731"/>
            <a:ext cx="2816234" cy="3642330"/>
          </a:xfrm>
          <a:prstGeom prst="rect">
            <a:avLst/>
          </a:prstGeom>
        </p:spPr>
      </p:pic>
    </p:spTree>
    <p:extLst>
      <p:ext uri="{BB962C8B-B14F-4D97-AF65-F5344CB8AC3E}">
        <p14:creationId xmlns:p14="http://schemas.microsoft.com/office/powerpoint/2010/main" val="16365246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4294967295"/>
          </p:nvPr>
        </p:nvSpPr>
        <p:spPr>
          <a:xfrm>
            <a:off x="5273166" y="1066283"/>
            <a:ext cx="3565525" cy="2162175"/>
          </a:xfrm>
        </p:spPr>
        <p:txBody>
          <a:bodyPr>
            <a:normAutofit/>
          </a:bodyPr>
          <a:lstStyle/>
          <a:p>
            <a:pPr marL="0" indent="0" algn="ctr">
              <a:buNone/>
            </a:pPr>
            <a:endParaRPr lang="en-US" sz="2500" b="1" dirty="0" smtClean="0"/>
          </a:p>
          <a:p>
            <a:pPr marL="0" indent="0" algn="ctr">
              <a:buNone/>
            </a:pPr>
            <a:r>
              <a:rPr lang="en-US" sz="2500" b="1" dirty="0" smtClean="0">
                <a:solidFill>
                  <a:schemeClr val="accent1">
                    <a:lumMod val="75000"/>
                  </a:schemeClr>
                </a:solidFill>
                <a:latin typeface="Bookman Old Style"/>
                <a:cs typeface="Bookman Old Style"/>
              </a:rPr>
              <a:t>Primary Source </a:t>
            </a:r>
          </a:p>
          <a:p>
            <a:pPr marL="0" indent="0" algn="ctr">
              <a:buNone/>
            </a:pPr>
            <a:r>
              <a:rPr lang="en-US" sz="2500" b="1" dirty="0" smtClean="0"/>
              <a:t>for Genealogists and Historians!</a:t>
            </a:r>
            <a:endParaRPr lang="en-US" sz="2500" b="1" dirty="0"/>
          </a:p>
        </p:txBody>
      </p:sp>
      <p:sp>
        <p:nvSpPr>
          <p:cNvPr id="10" name="TextBox 9"/>
          <p:cNvSpPr txBox="1"/>
          <p:nvPr/>
        </p:nvSpPr>
        <p:spPr>
          <a:xfrm>
            <a:off x="4815068" y="4701761"/>
            <a:ext cx="4328932" cy="1631216"/>
          </a:xfrm>
          <a:prstGeom prst="rect">
            <a:avLst/>
          </a:prstGeom>
          <a:noFill/>
        </p:spPr>
        <p:txBody>
          <a:bodyPr wrap="square" rtlCol="0">
            <a:spAutoFit/>
          </a:bodyPr>
          <a:lstStyle/>
          <a:p>
            <a:pPr algn="ctr"/>
            <a:r>
              <a:rPr lang="en-US" dirty="0" smtClean="0"/>
              <a:t>Letter written by author to friend Edmund C. Stedman, dated June 28, 1880. </a:t>
            </a:r>
          </a:p>
          <a:p>
            <a:pPr algn="ctr"/>
            <a:endParaRPr lang="en-US" sz="1600" dirty="0" smtClean="0"/>
          </a:p>
          <a:p>
            <a:pPr algn="ctr"/>
            <a:endParaRPr lang="en-US" sz="1600" dirty="0" smtClean="0"/>
          </a:p>
          <a:p>
            <a:pPr algn="ctr"/>
            <a:r>
              <a:rPr lang="en-US" sz="1600" dirty="0" smtClean="0"/>
              <a:t>Found in book, </a:t>
            </a:r>
            <a:r>
              <a:rPr lang="en-US" sz="1600" b="1" i="1" dirty="0"/>
              <a:t>T</a:t>
            </a:r>
            <a:r>
              <a:rPr lang="en-US" sz="1600" b="1" i="1" dirty="0" smtClean="0"/>
              <a:t>he Princess Elizabeth</a:t>
            </a:r>
            <a:r>
              <a:rPr lang="en-US" sz="1600" dirty="0" smtClean="0"/>
              <a:t>,</a:t>
            </a:r>
          </a:p>
          <a:p>
            <a:pPr algn="ctr"/>
            <a:r>
              <a:rPr lang="en-US" sz="1600" dirty="0" smtClean="0"/>
              <a:t> by Francis H. Williams, 1880.</a:t>
            </a:r>
            <a:endParaRPr lang="en-US" sz="1600" dirty="0"/>
          </a:p>
        </p:txBody>
      </p:sp>
      <p:pic>
        <p:nvPicPr>
          <p:cNvPr id="3" name="Picture 2" descr="PrincessNote.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4718004" cy="6858000"/>
          </a:xfrm>
          <a:prstGeom prst="rect">
            <a:avLst/>
          </a:prstGeom>
        </p:spPr>
      </p:pic>
    </p:spTree>
    <p:extLst>
      <p:ext uri="{BB962C8B-B14F-4D97-AF65-F5344CB8AC3E}">
        <p14:creationId xmlns:p14="http://schemas.microsoft.com/office/powerpoint/2010/main" val="16814793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b="1" dirty="0" smtClean="0"/>
              <a:t>Online Database that uses </a:t>
            </a:r>
            <a:br>
              <a:rPr lang="en-US" sz="3200" b="1" dirty="0" smtClean="0"/>
            </a:br>
            <a:r>
              <a:rPr lang="en-US" sz="3200" b="1" dirty="0" smtClean="0"/>
              <a:t>Sustainable Preservation</a:t>
            </a:r>
            <a:endParaRPr lang="en-US" sz="3200" b="1" dirty="0"/>
          </a:p>
        </p:txBody>
      </p:sp>
      <p:sp>
        <p:nvSpPr>
          <p:cNvPr id="7" name="Text Placeholder 6"/>
          <p:cNvSpPr>
            <a:spLocks noGrp="1"/>
          </p:cNvSpPr>
          <p:nvPr>
            <p:ph type="body" sz="half" idx="4294967295"/>
          </p:nvPr>
        </p:nvSpPr>
        <p:spPr>
          <a:xfrm>
            <a:off x="0" y="5550315"/>
            <a:ext cx="9144000" cy="987425"/>
          </a:xfrm>
        </p:spPr>
        <p:txBody>
          <a:bodyPr>
            <a:noAutofit/>
          </a:bodyPr>
          <a:lstStyle/>
          <a:p>
            <a:pPr marL="0" indent="0" algn="ctr">
              <a:buNone/>
            </a:pPr>
            <a:r>
              <a:rPr lang="en-US" dirty="0" smtClean="0"/>
              <a:t>Virtual Research Environment: ISLANDORA platform</a:t>
            </a:r>
            <a:endParaRPr lang="en-US" dirty="0"/>
          </a:p>
        </p:txBody>
      </p:sp>
      <p:pic>
        <p:nvPicPr>
          <p:cNvPr id="9" name="Picture 8" descr="PreserveProtectPromote_Logos-gree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2120900"/>
            <a:ext cx="7772400" cy="2606040"/>
          </a:xfrm>
          <a:prstGeom prst="rect">
            <a:avLst/>
          </a:prstGeom>
        </p:spPr>
      </p:pic>
      <p:sp>
        <p:nvSpPr>
          <p:cNvPr id="10" name="TextBox 9"/>
          <p:cNvSpPr txBox="1"/>
          <p:nvPr/>
        </p:nvSpPr>
        <p:spPr>
          <a:xfrm>
            <a:off x="685800" y="4875239"/>
            <a:ext cx="7772399" cy="276999"/>
          </a:xfrm>
          <a:prstGeom prst="rect">
            <a:avLst/>
          </a:prstGeom>
          <a:noFill/>
        </p:spPr>
        <p:txBody>
          <a:bodyPr wrap="square" rtlCol="0">
            <a:spAutoFit/>
          </a:bodyPr>
          <a:lstStyle/>
          <a:p>
            <a:pPr algn="ctr"/>
            <a:r>
              <a:rPr lang="en-US" sz="1200" dirty="0" smtClean="0"/>
              <a:t>From the Preservation Alliance </a:t>
            </a:r>
            <a:r>
              <a:rPr lang="en-US" sz="1200" dirty="0"/>
              <a:t>of Minnesota. http://</a:t>
            </a:r>
            <a:r>
              <a:rPr lang="en-US" sz="1200" dirty="0" err="1"/>
              <a:t>www.mnpreservation.org</a:t>
            </a:r>
            <a:r>
              <a:rPr lang="en-US" sz="1200" dirty="0" smtClean="0"/>
              <a:t>/</a:t>
            </a:r>
            <a:endParaRPr lang="en-US" sz="1200" dirty="0"/>
          </a:p>
        </p:txBody>
      </p:sp>
    </p:spTree>
    <p:extLst>
      <p:ext uri="{BB962C8B-B14F-4D97-AF65-F5344CB8AC3E}">
        <p14:creationId xmlns:p14="http://schemas.microsoft.com/office/powerpoint/2010/main" val="34202496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598"/>
            <a:ext cx="9144000" cy="868362"/>
          </a:xfrm>
        </p:spPr>
        <p:txBody>
          <a:bodyPr/>
          <a:lstStyle/>
          <a:p>
            <a:r>
              <a:rPr lang="en-US" sz="4000" dirty="0" smtClean="0"/>
              <a:t>Setting Boundaries &amp; Identifying Books</a:t>
            </a:r>
            <a:endParaRPr lang="en-US" sz="4000" dirty="0"/>
          </a:p>
        </p:txBody>
      </p:sp>
      <p:sp>
        <p:nvSpPr>
          <p:cNvPr id="3" name="TextBox 2"/>
          <p:cNvSpPr txBox="1"/>
          <p:nvPr/>
        </p:nvSpPr>
        <p:spPr>
          <a:xfrm>
            <a:off x="4079875" y="1928713"/>
            <a:ext cx="4857750" cy="4770536"/>
          </a:xfrm>
          <a:prstGeom prst="rect">
            <a:avLst/>
          </a:prstGeom>
          <a:noFill/>
        </p:spPr>
        <p:txBody>
          <a:bodyPr wrap="square" rtlCol="0">
            <a:spAutoFit/>
          </a:bodyPr>
          <a:lstStyle/>
          <a:p>
            <a:pPr marL="457200" indent="-457200">
              <a:buFont typeface="Arial"/>
              <a:buChar char="•"/>
            </a:pPr>
            <a:r>
              <a:rPr lang="en-US" sz="2800" dirty="0" smtClean="0"/>
              <a:t>Stacks books published before 1880</a:t>
            </a:r>
          </a:p>
          <a:p>
            <a:pPr marL="457200" indent="-457200">
              <a:buFont typeface="Arial"/>
              <a:buChar char="•"/>
            </a:pPr>
            <a:r>
              <a:rPr lang="en-US" sz="2800" dirty="0" smtClean="0"/>
              <a:t>Shelf reading in high provenance areas:</a:t>
            </a:r>
          </a:p>
          <a:p>
            <a:pPr marL="914400" lvl="1" indent="-457200">
              <a:buFont typeface="Arial"/>
              <a:buChar char="•"/>
            </a:pPr>
            <a:r>
              <a:rPr lang="en-US" sz="2400" dirty="0" smtClean="0"/>
              <a:t>Poetry</a:t>
            </a:r>
          </a:p>
          <a:p>
            <a:pPr marL="914400" lvl="1" indent="-457200">
              <a:buFont typeface="Arial"/>
              <a:buChar char="•"/>
            </a:pPr>
            <a:r>
              <a:rPr lang="en-US" sz="2400" dirty="0" smtClean="0"/>
              <a:t>Early literature</a:t>
            </a:r>
          </a:p>
          <a:p>
            <a:pPr marL="914400" lvl="1" indent="-457200">
              <a:buFont typeface="Arial"/>
              <a:buChar char="•"/>
            </a:pPr>
            <a:r>
              <a:rPr lang="en-US" sz="2400" dirty="0" smtClean="0"/>
              <a:t>Religious Studies</a:t>
            </a:r>
          </a:p>
          <a:p>
            <a:pPr marL="914400" lvl="1" indent="-457200">
              <a:buFont typeface="Arial"/>
              <a:buChar char="•"/>
            </a:pPr>
            <a:r>
              <a:rPr lang="en-US" sz="2400" dirty="0" smtClean="0"/>
              <a:t>Travel Journals</a:t>
            </a:r>
          </a:p>
          <a:p>
            <a:pPr marL="914400" lvl="1" indent="-457200">
              <a:buFont typeface="Arial"/>
              <a:buChar char="•"/>
            </a:pPr>
            <a:r>
              <a:rPr lang="en-US" sz="2400" dirty="0" smtClean="0"/>
              <a:t>History</a:t>
            </a:r>
          </a:p>
          <a:p>
            <a:pPr lvl="1"/>
            <a:endParaRPr lang="en-US" sz="2400" dirty="0" smtClean="0"/>
          </a:p>
          <a:p>
            <a:pPr lvl="1"/>
            <a:endParaRPr lang="en-US" sz="2400" dirty="0"/>
          </a:p>
          <a:p>
            <a:pPr lvl="1"/>
            <a:endParaRPr lang="en-US" sz="2400" dirty="0" smtClean="0"/>
          </a:p>
        </p:txBody>
      </p:sp>
      <p:sp>
        <p:nvSpPr>
          <p:cNvPr id="4" name="TextBox 3"/>
          <p:cNvSpPr txBox="1"/>
          <p:nvPr/>
        </p:nvSpPr>
        <p:spPr>
          <a:xfrm>
            <a:off x="4079875" y="5606900"/>
            <a:ext cx="4857750" cy="954107"/>
          </a:xfrm>
          <a:prstGeom prst="rect">
            <a:avLst/>
          </a:prstGeom>
          <a:noFill/>
        </p:spPr>
        <p:txBody>
          <a:bodyPr wrap="square" rtlCol="0">
            <a:spAutoFit/>
          </a:bodyPr>
          <a:lstStyle/>
          <a:p>
            <a:pPr marL="285750" indent="-285750">
              <a:buFont typeface="Arial"/>
              <a:buChar char="•"/>
            </a:pPr>
            <a:r>
              <a:rPr lang="en-US" sz="2800" dirty="0" smtClean="0"/>
              <a:t>  Compact Storage clear-out</a:t>
            </a:r>
          </a:p>
          <a:p>
            <a:pPr marL="285750" indent="-285750">
              <a:buFont typeface="Arial"/>
              <a:buChar char="•"/>
            </a:pPr>
            <a:r>
              <a:rPr lang="en-US" sz="2800" dirty="0"/>
              <a:t> </a:t>
            </a:r>
            <a:r>
              <a:rPr lang="en-US" sz="2800" dirty="0" smtClean="0"/>
              <a:t> Weeding project</a:t>
            </a:r>
            <a:endParaRPr lang="en-US" sz="2800" dirty="0"/>
          </a:p>
        </p:txBody>
      </p:sp>
      <p:pic>
        <p:nvPicPr>
          <p:cNvPr id="5" name="Picture 4" descr="Literary Guillotin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1" y="1141860"/>
            <a:ext cx="3533774" cy="5557389"/>
          </a:xfrm>
          <a:prstGeom prst="rect">
            <a:avLst/>
          </a:prstGeom>
        </p:spPr>
      </p:pic>
      <p:sp>
        <p:nvSpPr>
          <p:cNvPr id="6" name="TextBox 5"/>
          <p:cNvSpPr txBox="1"/>
          <p:nvPr/>
        </p:nvSpPr>
        <p:spPr>
          <a:xfrm>
            <a:off x="4079875" y="1254125"/>
            <a:ext cx="4857750" cy="523220"/>
          </a:xfrm>
          <a:prstGeom prst="rect">
            <a:avLst/>
          </a:prstGeom>
          <a:noFill/>
        </p:spPr>
        <p:txBody>
          <a:bodyPr wrap="square" rtlCol="0">
            <a:spAutoFit/>
          </a:bodyPr>
          <a:lstStyle/>
          <a:p>
            <a:pPr algn="ctr"/>
            <a:r>
              <a:rPr lang="en-US" sz="2800" dirty="0" smtClean="0"/>
              <a:t>Pre-1950 Books only!</a:t>
            </a:r>
            <a:endParaRPr lang="en-US" sz="2800" dirty="0"/>
          </a:p>
        </p:txBody>
      </p:sp>
    </p:spTree>
    <p:extLst>
      <p:ext uri="{BB962C8B-B14F-4D97-AF65-F5344CB8AC3E}">
        <p14:creationId xmlns:p14="http://schemas.microsoft.com/office/powerpoint/2010/main" val="130883803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7284</TotalTime>
  <Words>1069</Words>
  <Application>Microsoft Macintosh PowerPoint</Application>
  <PresentationFormat>On-screen Show (4:3)</PresentationFormat>
  <Paragraphs>161</Paragraphs>
  <Slides>37</Slides>
  <Notes>11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Inkwell</vt:lpstr>
      <vt:lpstr>Under the Cover: Linking Books to the Lives  of their Previous Owners</vt:lpstr>
      <vt:lpstr>What is BookLives.ca?</vt:lpstr>
      <vt:lpstr>Signed by Author</vt:lpstr>
      <vt:lpstr>Signed by Gift Giver</vt:lpstr>
      <vt:lpstr>Includes Owner Book Plate </vt:lpstr>
      <vt:lpstr>Includes Owner Book Plate </vt:lpstr>
      <vt:lpstr>PowerPoint Presentation</vt:lpstr>
      <vt:lpstr>Online Database that uses  Sustainable Preservation</vt:lpstr>
      <vt:lpstr>Setting Boundaries &amp; Identifying Books</vt:lpstr>
      <vt:lpstr>Evolving Artifacts of History</vt:lpstr>
      <vt:lpstr>PowerPoint Presentation</vt:lpstr>
      <vt:lpstr>Why now?</vt:lpstr>
      <vt:lpstr>PowerPoint Presentation</vt:lpstr>
      <vt:lpstr>PowerPoint Presentation</vt:lpstr>
      <vt:lpstr>Ethel Hodgson</vt:lpstr>
      <vt:lpstr>Ethel Hodgson</vt:lpstr>
      <vt:lpstr>PowerPoint Presentation</vt:lpstr>
      <vt:lpstr>Meta Barnwell</vt:lpstr>
      <vt:lpstr>PowerPoint Presentation</vt:lpstr>
      <vt:lpstr>Harper’s Weekly: A Journal of Civilization  18 January 1862</vt:lpstr>
      <vt:lpstr>PowerPoint Presentation</vt:lpstr>
      <vt:lpstr>John N. Conroy</vt:lpstr>
      <vt:lpstr>PowerPoint Presentation</vt:lpstr>
      <vt:lpstr>PowerPoint Presentation</vt:lpstr>
      <vt:lpstr>George Egerton</vt:lpstr>
      <vt:lpstr>PowerPoint Presentation</vt:lpstr>
      <vt:lpstr>PowerPoint Presentation</vt:lpstr>
      <vt:lpstr>Jean McClure</vt:lpstr>
      <vt:lpstr>PowerPoint Presentation</vt:lpstr>
      <vt:lpstr>Margaret MacLean</vt:lpstr>
      <vt:lpstr>PowerPoint Presentation</vt:lpstr>
      <vt:lpstr>PowerPoint Presentation</vt:lpstr>
      <vt:lpstr>Unidentified…</vt:lpstr>
      <vt:lpstr>The story of two little girls…</vt:lpstr>
      <vt:lpstr>Doodles!</vt:lpstr>
      <vt:lpstr>What can YOU do?</vt:lpstr>
      <vt:lpstr>Feedback!</vt:lpstr>
    </vt:vector>
  </TitlesOfParts>
  <Company>UPEI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BookLives.ca</dc:title>
  <dc:creator>Robertson Library</dc:creator>
  <cp:lastModifiedBy>Robertson Library</cp:lastModifiedBy>
  <cp:revision>277</cp:revision>
  <cp:lastPrinted>2015-10-16T18:08:11Z</cp:lastPrinted>
  <dcterms:created xsi:type="dcterms:W3CDTF">2015-08-11T17:55:50Z</dcterms:created>
  <dcterms:modified xsi:type="dcterms:W3CDTF">2019-04-22T13:36:35Z</dcterms:modified>
</cp:coreProperties>
</file>