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1" r:id="rId6"/>
    <p:sldId id="260" r:id="rId7"/>
    <p:sldId id="269" r:id="rId8"/>
    <p:sldId id="262" r:id="rId9"/>
    <p:sldId id="263" r:id="rId10"/>
    <p:sldId id="264" r:id="rId11"/>
    <p:sldId id="265" r:id="rId12"/>
    <p:sldId id="266" r:id="rId13"/>
    <p:sldId id="267" r:id="rId14"/>
    <p:sldId id="268" r:id="rId15"/>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57977" autoAdjust="0"/>
  </p:normalViewPr>
  <p:slideViewPr>
    <p:cSldViewPr snapToGrid="0">
      <p:cViewPr varScale="1">
        <p:scale>
          <a:sx n="48" d="100"/>
          <a:sy n="48" d="100"/>
        </p:scale>
        <p:origin x="125" y="48"/>
      </p:cViewPr>
      <p:guideLst/>
    </p:cSldViewPr>
  </p:slideViewPr>
  <p:outlineViewPr>
    <p:cViewPr>
      <p:scale>
        <a:sx n="33" d="100"/>
        <a:sy n="33" d="100"/>
      </p:scale>
      <p:origin x="0" y="-6230"/>
    </p:cViewPr>
  </p:outlineViewPr>
  <p:notesTextViewPr>
    <p:cViewPr>
      <p:scale>
        <a:sx n="1" d="1"/>
        <a:sy n="1" d="1"/>
      </p:scale>
      <p:origin x="0" y="-1536"/>
    </p:cViewPr>
  </p:notesTextViewPr>
  <p:sorterViewPr>
    <p:cViewPr>
      <p:scale>
        <a:sx n="100" d="100"/>
        <a:sy n="100" d="100"/>
      </p:scale>
      <p:origin x="0" y="-600"/>
    </p:cViewPr>
  </p:sorterViewPr>
  <p:notesViewPr>
    <p:cSldViewPr snapToGrid="0">
      <p:cViewPr>
        <p:scale>
          <a:sx n="70" d="100"/>
          <a:sy n="70" d="100"/>
        </p:scale>
        <p:origin x="1512" y="-14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C038169E-25E5-4727-B930-C7412BC8F51E}" type="datetimeFigureOut">
              <a:rPr lang="en-US" smtClean="0"/>
              <a:t>5/9/2018</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29FFE79A-6144-4C31-8142-50517DC73E0E}" type="slidenum">
              <a:rPr lang="en-US" smtClean="0"/>
              <a:t>‹#›</a:t>
            </a:fld>
            <a:endParaRPr lang="en-US"/>
          </a:p>
        </p:txBody>
      </p:sp>
    </p:spTree>
    <p:extLst>
      <p:ext uri="{BB962C8B-B14F-4D97-AF65-F5344CB8AC3E}">
        <p14:creationId xmlns:p14="http://schemas.microsoft.com/office/powerpoint/2010/main" val="3207006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E1C9BC6F-D872-4C46-8B42-C26800F37A69}" type="datetimeFigureOut">
              <a:rPr lang="en-US" smtClean="0"/>
              <a:t>5/9/2018</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06ED79E7-71E7-4A5E-8943-065583017ADA}" type="slidenum">
              <a:rPr lang="en-US" smtClean="0"/>
              <a:t>‹#›</a:t>
            </a:fld>
            <a:endParaRPr lang="en-US"/>
          </a:p>
        </p:txBody>
      </p:sp>
    </p:spTree>
    <p:extLst>
      <p:ext uri="{BB962C8B-B14F-4D97-AF65-F5344CB8AC3E}">
        <p14:creationId xmlns:p14="http://schemas.microsoft.com/office/powerpoint/2010/main" val="54631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D79E7-71E7-4A5E-8943-065583017ADA}" type="slidenum">
              <a:rPr lang="en-US" smtClean="0"/>
              <a:t>1</a:t>
            </a:fld>
            <a:endParaRPr lang="en-US"/>
          </a:p>
        </p:txBody>
      </p:sp>
    </p:spTree>
    <p:extLst>
      <p:ext uri="{BB962C8B-B14F-4D97-AF65-F5344CB8AC3E}">
        <p14:creationId xmlns:p14="http://schemas.microsoft.com/office/powerpoint/2010/main" val="4042010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shared </a:t>
            </a:r>
            <a:r>
              <a:rPr lang="en-US" dirty="0" smtClean="0"/>
              <a:t>some </a:t>
            </a:r>
            <a:r>
              <a:rPr lang="en-US" dirty="0" smtClean="0"/>
              <a:t>resources</a:t>
            </a:r>
            <a:r>
              <a:rPr lang="en-US" baseline="0" dirty="0" smtClean="0"/>
              <a:t> that Programs has used to find discussion questions.</a:t>
            </a:r>
            <a:endParaRPr lang="en-US" dirty="0"/>
          </a:p>
        </p:txBody>
      </p:sp>
      <p:sp>
        <p:nvSpPr>
          <p:cNvPr id="4" name="Slide Number Placeholder 3"/>
          <p:cNvSpPr>
            <a:spLocks noGrp="1"/>
          </p:cNvSpPr>
          <p:nvPr>
            <p:ph type="sldNum" sz="quarter" idx="10"/>
          </p:nvPr>
        </p:nvSpPr>
        <p:spPr/>
        <p:txBody>
          <a:bodyPr/>
          <a:lstStyle/>
          <a:p>
            <a:fld id="{06ED79E7-71E7-4A5E-8943-065583017ADA}" type="slidenum">
              <a:rPr lang="en-US" smtClean="0"/>
              <a:t>10</a:t>
            </a:fld>
            <a:endParaRPr lang="en-US"/>
          </a:p>
        </p:txBody>
      </p:sp>
    </p:spTree>
    <p:extLst>
      <p:ext uri="{BB962C8B-B14F-4D97-AF65-F5344CB8AC3E}">
        <p14:creationId xmlns:p14="http://schemas.microsoft.com/office/powerpoint/2010/main" val="1365354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20 libraries would each commit to creating 1 book</a:t>
            </a:r>
            <a:r>
              <a:rPr lang="en-US" baseline="0" dirty="0" smtClean="0"/>
              <a:t> club kit per year, that would mean 20 new titles to share each year.  This year we decided to add 4 new kits.  </a:t>
            </a:r>
          </a:p>
          <a:p>
            <a:endParaRPr lang="en-US" baseline="0" dirty="0" smtClean="0"/>
          </a:p>
          <a:p>
            <a:r>
              <a:rPr lang="en-US" baseline="0" dirty="0" smtClean="0"/>
              <a:t>My choices were based on recommendations by book club members, the ULS recommendations for book club kits, and whether or not I could purchase the title in trade paperback format.</a:t>
            </a:r>
            <a:endParaRPr lang="en-US" dirty="0"/>
          </a:p>
        </p:txBody>
      </p:sp>
      <p:sp>
        <p:nvSpPr>
          <p:cNvPr id="4" name="Slide Number Placeholder 3"/>
          <p:cNvSpPr>
            <a:spLocks noGrp="1"/>
          </p:cNvSpPr>
          <p:nvPr>
            <p:ph type="sldNum" sz="quarter" idx="10"/>
          </p:nvPr>
        </p:nvSpPr>
        <p:spPr/>
        <p:txBody>
          <a:bodyPr/>
          <a:lstStyle/>
          <a:p>
            <a:fld id="{06ED79E7-71E7-4A5E-8943-065583017ADA}" type="slidenum">
              <a:rPr lang="en-US" smtClean="0"/>
              <a:t>11</a:t>
            </a:fld>
            <a:endParaRPr lang="en-US"/>
          </a:p>
        </p:txBody>
      </p:sp>
    </p:spTree>
    <p:extLst>
      <p:ext uri="{BB962C8B-B14F-4D97-AF65-F5344CB8AC3E}">
        <p14:creationId xmlns:p14="http://schemas.microsoft.com/office/powerpoint/2010/main" val="979944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D79E7-71E7-4A5E-8943-065583017ADA}" type="slidenum">
              <a:rPr lang="en-US" smtClean="0"/>
              <a:t>12</a:t>
            </a:fld>
            <a:endParaRPr lang="en-US"/>
          </a:p>
        </p:txBody>
      </p:sp>
    </p:spTree>
    <p:extLst>
      <p:ext uri="{BB962C8B-B14F-4D97-AF65-F5344CB8AC3E}">
        <p14:creationId xmlns:p14="http://schemas.microsoft.com/office/powerpoint/2010/main" val="1025985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keep a visual catalogue on our website</a:t>
            </a:r>
            <a:r>
              <a:rPr lang="en-US" baseline="0" dirty="0" smtClean="0"/>
              <a:t> displaying the titles, with the book cover and the book jacket write-up.  This is great for anyone looking for book suggestions, and also for other libraries to see what we have.</a:t>
            </a:r>
          </a:p>
          <a:p>
            <a:endParaRPr lang="en-US" dirty="0"/>
          </a:p>
        </p:txBody>
      </p:sp>
      <p:sp>
        <p:nvSpPr>
          <p:cNvPr id="4" name="Slide Number Placeholder 3"/>
          <p:cNvSpPr>
            <a:spLocks noGrp="1"/>
          </p:cNvSpPr>
          <p:nvPr>
            <p:ph type="sldNum" sz="quarter" idx="10"/>
          </p:nvPr>
        </p:nvSpPr>
        <p:spPr/>
        <p:txBody>
          <a:bodyPr/>
          <a:lstStyle/>
          <a:p>
            <a:fld id="{06ED79E7-71E7-4A5E-8943-065583017ADA}" type="slidenum">
              <a:rPr lang="en-US" smtClean="0"/>
              <a:t>13</a:t>
            </a:fld>
            <a:endParaRPr lang="en-US"/>
          </a:p>
        </p:txBody>
      </p:sp>
    </p:spTree>
    <p:extLst>
      <p:ext uri="{BB962C8B-B14F-4D97-AF65-F5344CB8AC3E}">
        <p14:creationId xmlns:p14="http://schemas.microsoft.com/office/powerpoint/2010/main" val="1082103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we decided that we wanted to </a:t>
            </a:r>
            <a:r>
              <a:rPr lang="en-US" baseline="0" dirty="0" smtClean="0"/>
              <a:t>do book club kits.  </a:t>
            </a:r>
            <a:r>
              <a:rPr lang="en-US" baseline="0" dirty="0" smtClean="0"/>
              <a:t>So we just started. THEN we realized that we needed some procedures and policies.</a:t>
            </a:r>
          </a:p>
          <a:p>
            <a:r>
              <a:rPr lang="en-US" baseline="0" dirty="0" smtClean="0"/>
              <a:t>So we made it a joint project.  Between myself, our assistant librarian, our program coordinator and both ILL clerks. (By the way – we have one clerk who looks after our patron requests, and the other looks after requests from other libraries)  We needed all those different perspectives.  Programs had been talking to the book clubs and understood their requirements.  ILL had the knowledge of how </a:t>
            </a:r>
            <a:r>
              <a:rPr lang="en-US" baseline="0" dirty="0" err="1" smtClean="0"/>
              <a:t>fILL</a:t>
            </a:r>
            <a:r>
              <a:rPr lang="en-US" baseline="0" dirty="0" smtClean="0"/>
              <a:t> works and how they handle the flow of books in and out. The 2 admin people? We were there to keep our general policies and procedures in mind so we wouldn’t create new problems.</a:t>
            </a:r>
          </a:p>
          <a:p>
            <a:r>
              <a:rPr lang="en-US" baseline="0" dirty="0" smtClean="0"/>
              <a:t>We did a step by step “let’s pretend” session for how we would send our book club kits out to other libraries. Then we did another session for how we would do things to request books for our book clubs.</a:t>
            </a:r>
          </a:p>
          <a:p>
            <a:endParaRPr lang="en-US" baseline="0" dirty="0" smtClean="0"/>
          </a:p>
          <a:p>
            <a:r>
              <a:rPr lang="en-US" baseline="0" dirty="0" smtClean="0"/>
              <a:t>We took good notes about all the steps including any needs to create some new or different procedural inclusions.  We wrote out the policies and procedures we needed, let every one in discussion review them and edited as necessary.  Then we rolled out the basics at staff meeting so everyone would understand how to answer questions or who could best answer which question.</a:t>
            </a:r>
          </a:p>
          <a:p>
            <a:endParaRPr lang="en-US" baseline="0" dirty="0" smtClean="0"/>
          </a:p>
          <a:p>
            <a:r>
              <a:rPr lang="en-US" baseline="0" dirty="0" smtClean="0"/>
              <a:t>For the last few months it has been going very smoothly and it was worth the time to talk through. </a:t>
            </a:r>
          </a:p>
          <a:p>
            <a:endParaRPr lang="en-US" baseline="0" dirty="0" smtClean="0"/>
          </a:p>
          <a:p>
            <a:r>
              <a:rPr lang="en-US" baseline="0" dirty="0" smtClean="0"/>
              <a:t>We </a:t>
            </a:r>
            <a:r>
              <a:rPr lang="en-US" baseline="0" dirty="0" smtClean="0"/>
              <a:t>just started </a:t>
            </a:r>
            <a:r>
              <a:rPr lang="en-US" baseline="0" dirty="0" smtClean="0"/>
              <a:t>with a “we want to do this” attitude and then explored the options to find out if we could do it.  </a:t>
            </a:r>
          </a:p>
          <a:p>
            <a:endParaRPr lang="en-US" baseline="0" dirty="0" smtClean="0"/>
          </a:p>
          <a:p>
            <a:r>
              <a:rPr lang="en-US" baseline="0" dirty="0" smtClean="0"/>
              <a:t>We will be happy to share with any one who has questions. Please feel free to email us.  I </a:t>
            </a:r>
            <a:r>
              <a:rPr lang="en-US" baseline="0" dirty="0" smtClean="0"/>
              <a:t>will make sure that the right person responds to your question.  I </a:t>
            </a:r>
            <a:r>
              <a:rPr lang="en-US" baseline="0" dirty="0" smtClean="0"/>
              <a:t>do </a:t>
            </a:r>
            <a:r>
              <a:rPr lang="en-US" baseline="0" dirty="0" smtClean="0"/>
              <a:t>none of the hands on </a:t>
            </a:r>
            <a:r>
              <a:rPr lang="en-US" baseline="0" dirty="0" smtClean="0"/>
              <a:t>work with </a:t>
            </a:r>
            <a:r>
              <a:rPr lang="en-US" baseline="0" dirty="0" smtClean="0"/>
              <a:t>this. </a:t>
            </a:r>
            <a:r>
              <a:rPr lang="en-US" baseline="0" dirty="0" smtClean="0"/>
              <a:t>But my Programs coordinator and my ILL clerks are amazing and they are happy to share what has been working for us</a:t>
            </a:r>
            <a:r>
              <a:rPr lang="en-US" baseline="0" dirty="0" smtClean="0"/>
              <a:t>.</a:t>
            </a:r>
          </a:p>
          <a:p>
            <a:endParaRPr lang="en-US" baseline="0" dirty="0" smtClean="0"/>
          </a:p>
          <a:p>
            <a:r>
              <a:rPr lang="en-US" baseline="0" dirty="0" smtClean="0"/>
              <a:t>If you want a copy of our procedures and policies, just ask – we will be happy to let you what is working for us.</a:t>
            </a:r>
            <a:endParaRPr lang="en-US" dirty="0"/>
          </a:p>
        </p:txBody>
      </p:sp>
      <p:sp>
        <p:nvSpPr>
          <p:cNvPr id="4" name="Slide Number Placeholder 3"/>
          <p:cNvSpPr>
            <a:spLocks noGrp="1"/>
          </p:cNvSpPr>
          <p:nvPr>
            <p:ph type="sldNum" sz="quarter" idx="10"/>
          </p:nvPr>
        </p:nvSpPr>
        <p:spPr/>
        <p:txBody>
          <a:bodyPr/>
          <a:lstStyle/>
          <a:p>
            <a:fld id="{06ED79E7-71E7-4A5E-8943-065583017ADA}" type="slidenum">
              <a:rPr lang="en-US" smtClean="0"/>
              <a:t>14</a:t>
            </a:fld>
            <a:endParaRPr lang="en-US"/>
          </a:p>
        </p:txBody>
      </p:sp>
    </p:spTree>
    <p:extLst>
      <p:ext uri="{BB962C8B-B14F-4D97-AF65-F5344CB8AC3E}">
        <p14:creationId xmlns:p14="http://schemas.microsoft.com/office/powerpoint/2010/main" val="130112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D79E7-71E7-4A5E-8943-065583017ADA}" type="slidenum">
              <a:rPr lang="en-US" smtClean="0"/>
              <a:t>2</a:t>
            </a:fld>
            <a:endParaRPr lang="en-US"/>
          </a:p>
        </p:txBody>
      </p:sp>
    </p:spTree>
    <p:extLst>
      <p:ext uri="{BB962C8B-B14F-4D97-AF65-F5344CB8AC3E}">
        <p14:creationId xmlns:p14="http://schemas.microsoft.com/office/powerpoint/2010/main" val="145332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book club</a:t>
            </a:r>
            <a:r>
              <a:rPr lang="en-US" baseline="0" dirty="0" smtClean="0"/>
              <a:t> book is done. Simple, right?</a:t>
            </a:r>
            <a:endParaRPr lang="en-US" dirty="0"/>
          </a:p>
        </p:txBody>
      </p:sp>
      <p:sp>
        <p:nvSpPr>
          <p:cNvPr id="4" name="Slide Number Placeholder 3"/>
          <p:cNvSpPr>
            <a:spLocks noGrp="1"/>
          </p:cNvSpPr>
          <p:nvPr>
            <p:ph type="sldNum" sz="quarter" idx="10"/>
          </p:nvPr>
        </p:nvSpPr>
        <p:spPr/>
        <p:txBody>
          <a:bodyPr/>
          <a:lstStyle/>
          <a:p>
            <a:fld id="{06ED79E7-71E7-4A5E-8943-065583017ADA}" type="slidenum">
              <a:rPr lang="en-US" smtClean="0"/>
              <a:t>3</a:t>
            </a:fld>
            <a:endParaRPr lang="en-US"/>
          </a:p>
        </p:txBody>
      </p:sp>
    </p:spTree>
    <p:extLst>
      <p:ext uri="{BB962C8B-B14F-4D97-AF65-F5344CB8AC3E}">
        <p14:creationId xmlns:p14="http://schemas.microsoft.com/office/powerpoint/2010/main" val="280866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Tx/>
              <a:buChar char="-"/>
            </a:pPr>
            <a:r>
              <a:rPr lang="en-US" dirty="0" smtClean="0"/>
              <a:t>All Books are catalogued as usual except for 3 things</a:t>
            </a:r>
          </a:p>
          <a:p>
            <a:pPr marL="175308" indent="-175308">
              <a:buFontTx/>
              <a:buChar char="-"/>
            </a:pPr>
            <a:endParaRPr lang="en-US" dirty="0" smtClean="0"/>
          </a:p>
          <a:p>
            <a:r>
              <a:rPr lang="en-US" dirty="0" smtClean="0"/>
              <a:t>1. spine label – We can easily identity these books as they are returned</a:t>
            </a:r>
            <a:r>
              <a:rPr lang="en-US" baseline="0" dirty="0" smtClean="0"/>
              <a:t> – we keep the BK books in a separate space</a:t>
            </a:r>
          </a:p>
          <a:p>
            <a:endParaRPr lang="en-US" baseline="0" dirty="0" smtClean="0"/>
          </a:p>
          <a:p>
            <a:r>
              <a:rPr lang="en-US" dirty="0" smtClean="0"/>
              <a:t>2. We have</a:t>
            </a:r>
            <a:r>
              <a:rPr lang="en-US" baseline="0" dirty="0" smtClean="0"/>
              <a:t> also </a:t>
            </a:r>
            <a:r>
              <a:rPr lang="en-US" dirty="0" smtClean="0"/>
              <a:t>assigned the Book Kits their own circulation defaults – they are assigned an automatic 6 week loan period to allow time for the book club members to read and share the books prior to their meeting.</a:t>
            </a:r>
          </a:p>
          <a:p>
            <a:endParaRPr lang="en-US" baseline="0" dirty="0" smtClean="0"/>
          </a:p>
          <a:p>
            <a:r>
              <a:rPr lang="en-US" baseline="0" dirty="0" smtClean="0"/>
              <a:t>3. </a:t>
            </a:r>
            <a:r>
              <a:rPr lang="en-US" dirty="0" smtClean="0"/>
              <a:t> </a:t>
            </a:r>
            <a:r>
              <a:rPr lang="en-US" baseline="0" dirty="0" smtClean="0"/>
              <a:t>The 4 extra copies have 1 marc record with 4 copies so each item still has a unique barcode for tracking.</a:t>
            </a:r>
          </a:p>
          <a:p>
            <a:endParaRPr lang="en-US" baseline="0" dirty="0" smtClean="0"/>
          </a:p>
        </p:txBody>
      </p:sp>
      <p:sp>
        <p:nvSpPr>
          <p:cNvPr id="4" name="Slide Number Placeholder 3"/>
          <p:cNvSpPr>
            <a:spLocks noGrp="1"/>
          </p:cNvSpPr>
          <p:nvPr>
            <p:ph type="sldNum" sz="quarter" idx="10"/>
          </p:nvPr>
        </p:nvSpPr>
        <p:spPr/>
        <p:txBody>
          <a:bodyPr/>
          <a:lstStyle/>
          <a:p>
            <a:fld id="{06ED79E7-71E7-4A5E-8943-065583017ADA}" type="slidenum">
              <a:rPr lang="en-US" smtClean="0"/>
              <a:t>4</a:t>
            </a:fld>
            <a:endParaRPr lang="en-US"/>
          </a:p>
        </p:txBody>
      </p:sp>
    </p:spTree>
    <p:extLst>
      <p:ext uri="{BB962C8B-B14F-4D97-AF65-F5344CB8AC3E}">
        <p14:creationId xmlns:p14="http://schemas.microsoft.com/office/powerpoint/2010/main" val="3977890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a:t>
            </a:r>
            <a:r>
              <a:rPr lang="en-US" b="1" dirty="0">
                <a:solidFill>
                  <a:srgbClr val="92D050"/>
                </a:solidFill>
              </a:rPr>
              <a:t>BK</a:t>
            </a:r>
            <a:r>
              <a:rPr lang="en-US" dirty="0"/>
              <a:t> on the spine label easily identifies it and we store them in a separate place</a:t>
            </a:r>
          </a:p>
          <a:p>
            <a:endParaRPr lang="en-US" dirty="0"/>
          </a:p>
          <a:p>
            <a:endParaRPr lang="en-US" dirty="0"/>
          </a:p>
        </p:txBody>
      </p:sp>
      <p:sp>
        <p:nvSpPr>
          <p:cNvPr id="4" name="Slide Number Placeholder 3"/>
          <p:cNvSpPr>
            <a:spLocks noGrp="1"/>
          </p:cNvSpPr>
          <p:nvPr>
            <p:ph type="sldNum" sz="quarter" idx="10"/>
          </p:nvPr>
        </p:nvSpPr>
        <p:spPr/>
        <p:txBody>
          <a:bodyPr/>
          <a:lstStyle/>
          <a:p>
            <a:fld id="{06ED79E7-71E7-4A5E-8943-065583017ADA}" type="slidenum">
              <a:rPr lang="en-US" smtClean="0"/>
              <a:t>5</a:t>
            </a:fld>
            <a:endParaRPr lang="en-US"/>
          </a:p>
        </p:txBody>
      </p:sp>
    </p:spTree>
    <p:extLst>
      <p:ext uri="{BB962C8B-B14F-4D97-AF65-F5344CB8AC3E}">
        <p14:creationId xmlns:p14="http://schemas.microsoft.com/office/powerpoint/2010/main" val="662193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#2</a:t>
            </a:r>
            <a:r>
              <a:rPr lang="en-US" baseline="0" dirty="0" smtClean="0"/>
              <a:t> </a:t>
            </a:r>
            <a:r>
              <a:rPr lang="en-US" dirty="0" smtClean="0"/>
              <a:t> </a:t>
            </a:r>
            <a:r>
              <a:rPr lang="en-US" dirty="0"/>
              <a:t>Program Coordinator notes items that will be needed by specific dates. Notes are made on </a:t>
            </a:r>
            <a:r>
              <a:rPr lang="en-US" baseline="0" dirty="0" smtClean="0"/>
              <a:t>    </a:t>
            </a:r>
            <a:r>
              <a:rPr lang="en-US" dirty="0" smtClean="0"/>
              <a:t>those </a:t>
            </a:r>
            <a:r>
              <a:rPr lang="en-US" dirty="0"/>
              <a:t>items so staff know not to check them </a:t>
            </a:r>
            <a:r>
              <a:rPr lang="en-US" b="0" dirty="0"/>
              <a:t>out the month prior to that </a:t>
            </a:r>
            <a:r>
              <a:rPr lang="en-US" b="0" dirty="0" smtClean="0"/>
              <a:t>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program </a:t>
            </a:r>
            <a:r>
              <a:rPr lang="en-US"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co-ordinator</a:t>
            </a: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works with the ILL clerks to accommodate the needs</a:t>
            </a:r>
            <a:r>
              <a:rPr lang="en-US" baseline="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the book clubs and the resources that the ILL clerks can access.</a:t>
            </a:r>
          </a:p>
          <a:p>
            <a:endParaRPr lang="en-US" dirty="0"/>
          </a:p>
          <a:p>
            <a:pPr defTabSz="934974">
              <a:defRPr/>
            </a:pPr>
            <a:r>
              <a:rPr lang="en-US" baseline="0" dirty="0" smtClean="0"/>
              <a:t>As a side note – when we send a book club kit out, we send the 4 copies set aside and also the 1 copy from our shelves.  Programs will reserve our copy in advance to match the date we need to send them.</a:t>
            </a:r>
          </a:p>
          <a:p>
            <a:endParaRPr lang="en-US" dirty="0" smtClean="0"/>
          </a:p>
          <a:p>
            <a:r>
              <a:rPr lang="en-US" baseline="0" dirty="0" smtClean="0"/>
              <a:t>When the book club are </a:t>
            </a:r>
            <a:r>
              <a:rPr lang="en-US" baseline="0" dirty="0" smtClean="0"/>
              <a:t>our own </a:t>
            </a:r>
            <a:r>
              <a:rPr lang="en-US" baseline="0" dirty="0" smtClean="0"/>
              <a:t>members, then each patron comes in to pick up their own copy. </a:t>
            </a:r>
          </a:p>
          <a:p>
            <a:r>
              <a:rPr lang="en-US" baseline="0" dirty="0" smtClean="0"/>
              <a:t>If the club needs extra copies then ILL will make requests from other libraries.</a:t>
            </a:r>
          </a:p>
          <a:p>
            <a:r>
              <a:rPr lang="en-US" baseline="0" dirty="0" smtClean="0"/>
              <a:t>The ILL clerk sends notes in the ILL requests that she is working on a kit for a book club and will need the item by a certain date.  If the requested library cannot provide the book by that date, they can notify our ILL and she will try a different source.</a:t>
            </a:r>
          </a:p>
          <a:p>
            <a:endParaRPr lang="en-US" baseline="0" dirty="0" smtClean="0"/>
          </a:p>
          <a:p>
            <a:r>
              <a:rPr lang="en-US" baseline="0" dirty="0" smtClean="0"/>
              <a:t>Our ILL clerks have been very committed to this service and are great about finding </a:t>
            </a:r>
            <a:r>
              <a:rPr lang="en-US" u="none" baseline="0" dirty="0" smtClean="0"/>
              <a:t>resources</a:t>
            </a:r>
            <a:r>
              <a:rPr lang="en-US" u="sng" baseline="0" dirty="0" smtClean="0"/>
              <a:t>.</a:t>
            </a:r>
          </a:p>
          <a:p>
            <a:endParaRPr lang="en-US" baseline="0" dirty="0" smtClean="0"/>
          </a:p>
          <a:p>
            <a:r>
              <a:rPr lang="en-US" baseline="0" dirty="0" smtClean="0"/>
              <a:t>Programs has created a master spread sheet that displays a record of all our kits, how many copies we have in total, whether or not there are copies on </a:t>
            </a:r>
            <a:r>
              <a:rPr lang="en-US" baseline="0" dirty="0" err="1" smtClean="0"/>
              <a:t>eLM</a:t>
            </a:r>
            <a:r>
              <a:rPr lang="en-US" baseline="0" dirty="0" smtClean="0"/>
              <a:t> or NNELS and whether they are </a:t>
            </a:r>
            <a:r>
              <a:rPr lang="en-US" baseline="0" dirty="0" err="1" smtClean="0"/>
              <a:t>ebooks</a:t>
            </a:r>
            <a:r>
              <a:rPr lang="en-US" baseline="0" dirty="0" smtClean="0"/>
              <a:t> or e-audio books.  </a:t>
            </a:r>
            <a:endParaRPr lang="en-US" dirty="0"/>
          </a:p>
        </p:txBody>
      </p:sp>
      <p:sp>
        <p:nvSpPr>
          <p:cNvPr id="4" name="Slide Number Placeholder 3"/>
          <p:cNvSpPr>
            <a:spLocks noGrp="1"/>
          </p:cNvSpPr>
          <p:nvPr>
            <p:ph type="sldNum" sz="quarter" idx="10"/>
          </p:nvPr>
        </p:nvSpPr>
        <p:spPr/>
        <p:txBody>
          <a:bodyPr/>
          <a:lstStyle/>
          <a:p>
            <a:fld id="{06ED79E7-71E7-4A5E-8943-065583017ADA}" type="slidenum">
              <a:rPr lang="en-US" smtClean="0"/>
              <a:t>6</a:t>
            </a:fld>
            <a:endParaRPr lang="en-US"/>
          </a:p>
        </p:txBody>
      </p:sp>
    </p:spTree>
    <p:extLst>
      <p:ext uri="{BB962C8B-B14F-4D97-AF65-F5344CB8AC3E}">
        <p14:creationId xmlns:p14="http://schemas.microsoft.com/office/powerpoint/2010/main" val="768365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D79E7-71E7-4A5E-8943-065583017ADA}" type="slidenum">
              <a:rPr lang="en-US" smtClean="0"/>
              <a:t>7</a:t>
            </a:fld>
            <a:endParaRPr lang="en-US"/>
          </a:p>
        </p:txBody>
      </p:sp>
    </p:spTree>
    <p:extLst>
      <p:ext uri="{BB962C8B-B14F-4D97-AF65-F5344CB8AC3E}">
        <p14:creationId xmlns:p14="http://schemas.microsoft.com/office/powerpoint/2010/main" val="1693730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Be creative – make procedures that fit your library</a:t>
            </a:r>
          </a:p>
          <a:p>
            <a:endParaRPr lang="en-US" dirty="0"/>
          </a:p>
          <a:p>
            <a:pPr marL="175308" indent="-175308">
              <a:buFontTx/>
              <a:buChar char="-"/>
            </a:pPr>
            <a:r>
              <a:rPr lang="en-US" dirty="0"/>
              <a:t>Only one member of the club needs library membership</a:t>
            </a:r>
          </a:p>
          <a:p>
            <a:pPr defTabSz="934974">
              <a:defRPr/>
            </a:pPr>
            <a:r>
              <a:rPr lang="en-US" dirty="0" smtClean="0"/>
              <a:t>This statement refers</a:t>
            </a:r>
            <a:r>
              <a:rPr lang="en-US" baseline="0" dirty="0" smtClean="0"/>
              <a:t> to book clubs in the vicinity are non-residents.  For instance: we have one club a few miles out, who have split the cost and one person bought the non-resident membership.  Each club member has signed a paper that they will personally be responsible for any items they lose or damage.  The book club members can arrange what works for them. </a:t>
            </a:r>
          </a:p>
          <a:p>
            <a:pPr marL="175308" indent="-175308">
              <a:buFontTx/>
              <a:buChar char="-"/>
            </a:pPr>
            <a:endParaRPr lang="en-US" dirty="0"/>
          </a:p>
          <a:p>
            <a:pPr marL="175308" indent="-175308">
              <a:buFontTx/>
              <a:buChar char="-"/>
            </a:pPr>
            <a:r>
              <a:rPr lang="en-US" dirty="0"/>
              <a:t>Use normal ILL channels as much as possible</a:t>
            </a:r>
          </a:p>
          <a:p>
            <a:r>
              <a:rPr lang="en-US" dirty="0"/>
              <a:t>This will probably take a little longer than a normal request.  We have decided that we will not order a copy for each member if the group is larger.  IF the group is 8 then we would order 4 copies with enough time to share around.  Of one or two members can access a copy on </a:t>
            </a:r>
            <a:r>
              <a:rPr lang="en-US" dirty="0" err="1"/>
              <a:t>eLM</a:t>
            </a:r>
            <a:r>
              <a:rPr lang="en-US" dirty="0"/>
              <a:t> then we would order fewer copies.</a:t>
            </a:r>
          </a:p>
          <a:p>
            <a:pPr marL="175308" indent="-175308">
              <a:buFontTx/>
              <a:buChar char="-"/>
            </a:pPr>
            <a:endParaRPr lang="en-US" dirty="0"/>
          </a:p>
          <a:p>
            <a:r>
              <a:rPr lang="en-US" dirty="0"/>
              <a:t>- Remind them that a copy may be on </a:t>
            </a:r>
            <a:r>
              <a:rPr lang="en-US" dirty="0" err="1"/>
              <a:t>eLM</a:t>
            </a:r>
            <a:r>
              <a:rPr lang="en-US" dirty="0"/>
              <a:t> or NNELS for print disabled readers</a:t>
            </a:r>
          </a:p>
          <a:p>
            <a:endParaRPr lang="en-US" dirty="0"/>
          </a:p>
          <a:p>
            <a:r>
              <a:rPr lang="en-US" dirty="0" smtClean="0"/>
              <a:t>We</a:t>
            </a:r>
            <a:r>
              <a:rPr lang="en-US" baseline="0" dirty="0" smtClean="0"/>
              <a:t> try to be creative but still maintain the necessities for keeping things organized </a:t>
            </a:r>
            <a:endParaRPr lang="en-US" dirty="0"/>
          </a:p>
        </p:txBody>
      </p:sp>
      <p:sp>
        <p:nvSpPr>
          <p:cNvPr id="4" name="Slide Number Placeholder 3"/>
          <p:cNvSpPr>
            <a:spLocks noGrp="1"/>
          </p:cNvSpPr>
          <p:nvPr>
            <p:ph type="sldNum" sz="quarter" idx="10"/>
          </p:nvPr>
        </p:nvSpPr>
        <p:spPr/>
        <p:txBody>
          <a:bodyPr/>
          <a:lstStyle/>
          <a:p>
            <a:fld id="{06ED79E7-71E7-4A5E-8943-065583017ADA}" type="slidenum">
              <a:rPr lang="en-US" smtClean="0"/>
              <a:t>8</a:t>
            </a:fld>
            <a:endParaRPr lang="en-US"/>
          </a:p>
        </p:txBody>
      </p:sp>
    </p:spTree>
    <p:extLst>
      <p:ext uri="{BB962C8B-B14F-4D97-AF65-F5344CB8AC3E}">
        <p14:creationId xmlns:p14="http://schemas.microsoft.com/office/powerpoint/2010/main" val="3442733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dirty="0"/>
          </a:p>
        </p:txBody>
      </p:sp>
      <p:sp>
        <p:nvSpPr>
          <p:cNvPr id="4" name="Slide Number Placeholder 3"/>
          <p:cNvSpPr>
            <a:spLocks noGrp="1"/>
          </p:cNvSpPr>
          <p:nvPr>
            <p:ph type="sldNum" sz="quarter" idx="10"/>
          </p:nvPr>
        </p:nvSpPr>
        <p:spPr/>
        <p:txBody>
          <a:bodyPr/>
          <a:lstStyle/>
          <a:p>
            <a:fld id="{06ED79E7-71E7-4A5E-8943-065583017ADA}" type="slidenum">
              <a:rPr lang="en-US" smtClean="0"/>
              <a:t>9</a:t>
            </a:fld>
            <a:endParaRPr lang="en-US"/>
          </a:p>
        </p:txBody>
      </p:sp>
    </p:spTree>
    <p:extLst>
      <p:ext uri="{BB962C8B-B14F-4D97-AF65-F5344CB8AC3E}">
        <p14:creationId xmlns:p14="http://schemas.microsoft.com/office/powerpoint/2010/main" val="3816378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5/9/2018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5/9/2018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5/9/2018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5/9/2018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5/9/2018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itlovers.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1500" dirty="0" smtClean="0">
                <a:solidFill>
                  <a:schemeClr val="bg1"/>
                </a:solidFill>
              </a:rPr>
              <a:t>Book Club Kits</a:t>
            </a:r>
            <a:endParaRPr lang="en-US" sz="11500" dirty="0">
              <a:solidFill>
                <a:schemeClr val="bg1"/>
              </a:solidFill>
            </a:endParaRPr>
          </a:p>
        </p:txBody>
      </p:sp>
      <p:sp>
        <p:nvSpPr>
          <p:cNvPr id="3" name="Subtitle 2"/>
          <p:cNvSpPr>
            <a:spLocks noGrp="1"/>
          </p:cNvSpPr>
          <p:nvPr>
            <p:ph type="subTitle" idx="1"/>
          </p:nvPr>
        </p:nvSpPr>
        <p:spPr>
          <a:xfrm>
            <a:off x="810001" y="5518842"/>
            <a:ext cx="10572000" cy="434974"/>
          </a:xfrm>
        </p:spPr>
        <p:txBody>
          <a:bodyPr>
            <a:noAutofit/>
          </a:bodyPr>
          <a:lstStyle/>
          <a:p>
            <a:pPr algn="ctr"/>
            <a:r>
              <a:rPr lang="en-US" sz="2400" dirty="0" smtClean="0"/>
              <a:t>Sharing  - Good for our Patrons – Great for us!</a:t>
            </a:r>
            <a:endParaRPr lang="en-US" sz="2400" dirty="0"/>
          </a:p>
        </p:txBody>
      </p:sp>
    </p:spTree>
    <p:extLst>
      <p:ext uri="{BB962C8B-B14F-4D97-AF65-F5344CB8AC3E}">
        <p14:creationId xmlns:p14="http://schemas.microsoft.com/office/powerpoint/2010/main" val="3244811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More about Questions</a:t>
            </a:r>
            <a:endParaRPr lang="en-US" dirty="0">
              <a:solidFill>
                <a:schemeClr val="bg2"/>
              </a:solidFill>
            </a:endParaRPr>
          </a:p>
        </p:txBody>
      </p:sp>
      <p:sp>
        <p:nvSpPr>
          <p:cNvPr id="3" name="Content Placeholder 2"/>
          <p:cNvSpPr>
            <a:spLocks noGrp="1"/>
          </p:cNvSpPr>
          <p:nvPr>
            <p:ph idx="1"/>
          </p:nvPr>
        </p:nvSpPr>
        <p:spPr>
          <a:xfrm>
            <a:off x="827424" y="2360073"/>
            <a:ext cx="10554574" cy="3636511"/>
          </a:xfrm>
        </p:spPr>
        <p:txBody>
          <a:bodyPr>
            <a:normAutofit/>
          </a:bodyPr>
          <a:lstStyle/>
          <a:p>
            <a:r>
              <a:rPr lang="en-US" sz="3200" dirty="0" smtClean="0"/>
              <a:t>  Keep all your discussion questions filed in your computer for reprinting as necessary</a:t>
            </a:r>
          </a:p>
          <a:p>
            <a:r>
              <a:rPr lang="en-US" sz="3200" dirty="0"/>
              <a:t> </a:t>
            </a:r>
            <a:r>
              <a:rPr lang="en-US" sz="3200" dirty="0" smtClean="0"/>
              <a:t> Check out </a:t>
            </a:r>
            <a:r>
              <a:rPr lang="en-US" sz="3200" dirty="0" smtClean="0">
                <a:solidFill>
                  <a:srgbClr val="92D050"/>
                </a:solidFill>
                <a:hlinkClick r:id="rId3"/>
              </a:rPr>
              <a:t>www.litlovers.com</a:t>
            </a:r>
            <a:endParaRPr lang="en-US" sz="3200" dirty="0" smtClean="0">
              <a:solidFill>
                <a:srgbClr val="92D050"/>
              </a:solidFill>
            </a:endParaRPr>
          </a:p>
          <a:p>
            <a:r>
              <a:rPr lang="en-US" sz="3200" dirty="0"/>
              <a:t> </a:t>
            </a:r>
            <a:r>
              <a:rPr lang="en-US" sz="3200" dirty="0" smtClean="0"/>
              <a:t> Check publishers websites</a:t>
            </a:r>
          </a:p>
          <a:p>
            <a:r>
              <a:rPr lang="en-US" sz="3200" dirty="0"/>
              <a:t> </a:t>
            </a:r>
            <a:r>
              <a:rPr lang="en-US" sz="3200" dirty="0" smtClean="0"/>
              <a:t> Check book club blogs – use google</a:t>
            </a:r>
            <a:endParaRPr lang="en-US" sz="3200" dirty="0"/>
          </a:p>
        </p:txBody>
      </p:sp>
    </p:spTree>
    <p:extLst>
      <p:ext uri="{BB962C8B-B14F-4D97-AF65-F5344CB8AC3E}">
        <p14:creationId xmlns:p14="http://schemas.microsoft.com/office/powerpoint/2010/main" val="3400094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Jake </a:t>
            </a:r>
            <a:r>
              <a:rPr lang="en-US" dirty="0" err="1" smtClean="0">
                <a:solidFill>
                  <a:schemeClr val="bg1"/>
                </a:solidFill>
              </a:rPr>
              <a:t>Epp</a:t>
            </a:r>
            <a:r>
              <a:rPr lang="en-US" dirty="0" smtClean="0">
                <a:solidFill>
                  <a:schemeClr val="bg1"/>
                </a:solidFill>
              </a:rPr>
              <a:t> Library’s Proposal</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3200" dirty="0" smtClean="0"/>
              <a:t>  None of us can buy multiple copies of many titles</a:t>
            </a:r>
          </a:p>
          <a:p>
            <a:pPr marL="0" indent="0">
              <a:buNone/>
            </a:pPr>
            <a:endParaRPr lang="en-US" sz="3200" dirty="0" smtClean="0"/>
          </a:p>
          <a:p>
            <a:r>
              <a:rPr lang="en-US" sz="3200" dirty="0" smtClean="0"/>
              <a:t>  If many of us can commit to creating 1 or 2 Book Club Kits per year and agree to sharing them via ILL then we all benefit!</a:t>
            </a:r>
            <a:endParaRPr lang="en-US" sz="3200" dirty="0"/>
          </a:p>
        </p:txBody>
      </p:sp>
    </p:spTree>
    <p:extLst>
      <p:ext uri="{BB962C8B-B14F-4D97-AF65-F5344CB8AC3E}">
        <p14:creationId xmlns:p14="http://schemas.microsoft.com/office/powerpoint/2010/main" val="4288186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What’s In It For You?</a:t>
            </a:r>
            <a:endParaRPr lang="en-US" dirty="0">
              <a:solidFill>
                <a:schemeClr val="bg1"/>
              </a:solidFill>
            </a:endParaRPr>
          </a:p>
        </p:txBody>
      </p:sp>
      <p:sp>
        <p:nvSpPr>
          <p:cNvPr id="3" name="Content Placeholder 2"/>
          <p:cNvSpPr>
            <a:spLocks noGrp="1"/>
          </p:cNvSpPr>
          <p:nvPr>
            <p:ph idx="1"/>
          </p:nvPr>
        </p:nvSpPr>
        <p:spPr>
          <a:xfrm>
            <a:off x="818712" y="2222287"/>
            <a:ext cx="10554574" cy="4366403"/>
          </a:xfrm>
        </p:spPr>
        <p:txBody>
          <a:bodyPr>
            <a:normAutofit/>
          </a:bodyPr>
          <a:lstStyle/>
          <a:p>
            <a:r>
              <a:rPr lang="en-US" sz="3200" dirty="0" smtClean="0"/>
              <a:t>  Book club kits you have will have get increased circulation stats!</a:t>
            </a:r>
          </a:p>
          <a:p>
            <a:r>
              <a:rPr lang="en-US" sz="3200" dirty="0"/>
              <a:t> </a:t>
            </a:r>
            <a:r>
              <a:rPr lang="en-US" sz="3200" dirty="0" smtClean="0"/>
              <a:t> Book clubs in your community will look to you for more books and your ILL stats will increase!</a:t>
            </a:r>
          </a:p>
          <a:p>
            <a:r>
              <a:rPr lang="en-US" sz="3200" dirty="0" smtClean="0"/>
              <a:t> Book clubs who know your are trying to help them will provide great suggestions for future kits</a:t>
            </a:r>
            <a:endParaRPr lang="en-US" sz="3200" dirty="0"/>
          </a:p>
        </p:txBody>
      </p:sp>
    </p:spTree>
    <p:extLst>
      <p:ext uri="{BB962C8B-B14F-4D97-AF65-F5344CB8AC3E}">
        <p14:creationId xmlns:p14="http://schemas.microsoft.com/office/powerpoint/2010/main" val="3766223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If you’ve got them – Flaunt them!</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3200" dirty="0" smtClean="0"/>
              <a:t>  Put your book club kits on your website</a:t>
            </a:r>
          </a:p>
          <a:p>
            <a:r>
              <a:rPr lang="en-US" sz="3200" dirty="0"/>
              <a:t> </a:t>
            </a:r>
            <a:r>
              <a:rPr lang="en-US" sz="3200" dirty="0" smtClean="0"/>
              <a:t> Create a poster for your library to encourage book clubs</a:t>
            </a:r>
          </a:p>
          <a:p>
            <a:r>
              <a:rPr lang="en-US" sz="3200" dirty="0"/>
              <a:t> </a:t>
            </a:r>
            <a:r>
              <a:rPr lang="en-US" sz="3200" dirty="0" smtClean="0"/>
              <a:t> If one library has a great title in a kit, don’t repeat, buy different</a:t>
            </a:r>
            <a:endParaRPr lang="en-US" sz="3200" dirty="0"/>
          </a:p>
        </p:txBody>
      </p:sp>
    </p:spTree>
    <p:extLst>
      <p:ext uri="{BB962C8B-B14F-4D97-AF65-F5344CB8AC3E}">
        <p14:creationId xmlns:p14="http://schemas.microsoft.com/office/powerpoint/2010/main" val="1693582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More…?</a:t>
            </a:r>
            <a:endParaRPr lang="en-US" dirty="0">
              <a:solidFill>
                <a:schemeClr val="bg1"/>
              </a:solidFill>
            </a:endParaRPr>
          </a:p>
        </p:txBody>
      </p:sp>
      <p:sp>
        <p:nvSpPr>
          <p:cNvPr id="3" name="Content Placeholder 2"/>
          <p:cNvSpPr>
            <a:spLocks noGrp="1"/>
          </p:cNvSpPr>
          <p:nvPr>
            <p:ph idx="1"/>
          </p:nvPr>
        </p:nvSpPr>
        <p:spPr>
          <a:xfrm>
            <a:off x="699541" y="2447755"/>
            <a:ext cx="10792915" cy="3953045"/>
          </a:xfrm>
        </p:spPr>
        <p:txBody>
          <a:bodyPr>
            <a:normAutofit/>
          </a:bodyPr>
          <a:lstStyle/>
          <a:p>
            <a:r>
              <a:rPr lang="en-US" sz="3200" dirty="0" smtClean="0"/>
              <a:t>  Always! But when we start slow it is easier to grow</a:t>
            </a:r>
          </a:p>
          <a:p>
            <a:r>
              <a:rPr lang="en-US" sz="3200" dirty="0"/>
              <a:t> </a:t>
            </a:r>
            <a:r>
              <a:rPr lang="en-US" sz="3200" dirty="0" smtClean="0"/>
              <a:t> Sharing will benefit all of us</a:t>
            </a:r>
          </a:p>
          <a:p>
            <a:r>
              <a:rPr lang="en-US" sz="3200" dirty="0"/>
              <a:t> </a:t>
            </a:r>
            <a:r>
              <a:rPr lang="en-US" sz="3200" dirty="0" smtClean="0"/>
              <a:t> We can share what works for individual libraries by way of procedures – but make it work for your library!</a:t>
            </a:r>
            <a:endParaRPr lang="en-US" sz="3200" dirty="0"/>
          </a:p>
        </p:txBody>
      </p:sp>
    </p:spTree>
    <p:extLst>
      <p:ext uri="{BB962C8B-B14F-4D97-AF65-F5344CB8AC3E}">
        <p14:creationId xmlns:p14="http://schemas.microsoft.com/office/powerpoint/2010/main" val="1685783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Introduction</a:t>
            </a:r>
            <a:endParaRPr lang="en-US" dirty="0">
              <a:solidFill>
                <a:schemeClr val="bg1"/>
              </a:solidFill>
            </a:endParaRPr>
          </a:p>
        </p:txBody>
      </p:sp>
      <p:sp>
        <p:nvSpPr>
          <p:cNvPr id="3" name="Content Placeholder 2"/>
          <p:cNvSpPr>
            <a:spLocks noGrp="1"/>
          </p:cNvSpPr>
          <p:nvPr>
            <p:ph idx="1"/>
          </p:nvPr>
        </p:nvSpPr>
        <p:spPr>
          <a:xfrm>
            <a:off x="994076" y="2460281"/>
            <a:ext cx="10554574" cy="3636511"/>
          </a:xfrm>
        </p:spPr>
        <p:txBody>
          <a:bodyPr>
            <a:normAutofit/>
          </a:bodyPr>
          <a:lstStyle/>
          <a:p>
            <a:r>
              <a:rPr lang="en-US" sz="3200" dirty="0" smtClean="0"/>
              <a:t>  Book Clubs are growing</a:t>
            </a:r>
          </a:p>
          <a:p>
            <a:r>
              <a:rPr lang="en-US" sz="3200" dirty="0" smtClean="0"/>
              <a:t>  Book Clubs need more books to read</a:t>
            </a:r>
          </a:p>
          <a:p>
            <a:r>
              <a:rPr lang="en-US" sz="3200" dirty="0"/>
              <a:t> </a:t>
            </a:r>
            <a:r>
              <a:rPr lang="en-US" sz="3200" dirty="0" smtClean="0"/>
              <a:t> All libraries want to increase our circulation</a:t>
            </a:r>
          </a:p>
          <a:p>
            <a:r>
              <a:rPr lang="en-US" sz="3200" dirty="0"/>
              <a:t> </a:t>
            </a:r>
            <a:r>
              <a:rPr lang="en-US" sz="3200" dirty="0" smtClean="0"/>
              <a:t> All libraries want to serve our patrons well</a:t>
            </a:r>
            <a:endParaRPr lang="en-US" sz="3200" dirty="0"/>
          </a:p>
        </p:txBody>
      </p:sp>
    </p:spTree>
    <p:extLst>
      <p:ext uri="{BB962C8B-B14F-4D97-AF65-F5344CB8AC3E}">
        <p14:creationId xmlns:p14="http://schemas.microsoft.com/office/powerpoint/2010/main" val="1298503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Creating a Book Club Kit</a:t>
            </a:r>
            <a:endParaRPr lang="en-US" dirty="0">
              <a:solidFill>
                <a:schemeClr val="bg1"/>
              </a:solidFill>
            </a:endParaRPr>
          </a:p>
        </p:txBody>
      </p:sp>
      <p:sp>
        <p:nvSpPr>
          <p:cNvPr id="3" name="Content Placeholder 2"/>
          <p:cNvSpPr>
            <a:spLocks noGrp="1"/>
          </p:cNvSpPr>
          <p:nvPr>
            <p:ph idx="1"/>
          </p:nvPr>
        </p:nvSpPr>
        <p:spPr>
          <a:xfrm>
            <a:off x="810000" y="2091847"/>
            <a:ext cx="10939414" cy="4434213"/>
          </a:xfrm>
        </p:spPr>
        <p:txBody>
          <a:bodyPr>
            <a:normAutofit/>
          </a:bodyPr>
          <a:lstStyle/>
          <a:p>
            <a:r>
              <a:rPr lang="en-US" sz="3200" dirty="0" smtClean="0"/>
              <a:t>  1 copy is </a:t>
            </a:r>
            <a:r>
              <a:rPr lang="en-US" sz="3200" dirty="0" smtClean="0"/>
              <a:t>purchased </a:t>
            </a:r>
            <a:r>
              <a:rPr lang="en-US" sz="3200" dirty="0" smtClean="0"/>
              <a:t>for the library</a:t>
            </a:r>
          </a:p>
          <a:p>
            <a:r>
              <a:rPr lang="en-US" sz="3200" dirty="0"/>
              <a:t> </a:t>
            </a:r>
            <a:r>
              <a:rPr lang="en-US" sz="3200" dirty="0" smtClean="0"/>
              <a:t> 4 more copies are </a:t>
            </a:r>
            <a:r>
              <a:rPr lang="en-US" sz="3200" dirty="0" smtClean="0"/>
              <a:t>purchased </a:t>
            </a:r>
            <a:r>
              <a:rPr lang="en-US" sz="3200" dirty="0" smtClean="0"/>
              <a:t>for the Kit – trade paperback if possible</a:t>
            </a:r>
          </a:p>
          <a:p>
            <a:r>
              <a:rPr lang="en-US" sz="3200" dirty="0"/>
              <a:t> </a:t>
            </a:r>
            <a:r>
              <a:rPr lang="en-US" sz="3200" dirty="0" smtClean="0"/>
              <a:t> Discussion questions are provided</a:t>
            </a:r>
          </a:p>
        </p:txBody>
      </p:sp>
    </p:spTree>
    <p:extLst>
      <p:ext uri="{BB962C8B-B14F-4D97-AF65-F5344CB8AC3E}">
        <p14:creationId xmlns:p14="http://schemas.microsoft.com/office/powerpoint/2010/main" val="3950795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How do we catalogue them?</a:t>
            </a:r>
            <a:endParaRPr lang="en-US" dirty="0">
              <a:solidFill>
                <a:schemeClr val="bg1"/>
              </a:solidFill>
            </a:endParaRPr>
          </a:p>
        </p:txBody>
      </p:sp>
      <p:sp>
        <p:nvSpPr>
          <p:cNvPr id="3" name="Content Placeholder 2"/>
          <p:cNvSpPr>
            <a:spLocks noGrp="1"/>
          </p:cNvSpPr>
          <p:nvPr>
            <p:ph idx="1"/>
          </p:nvPr>
        </p:nvSpPr>
        <p:spPr>
          <a:xfrm>
            <a:off x="698325" y="2173613"/>
            <a:ext cx="7473446" cy="4366404"/>
          </a:xfrm>
        </p:spPr>
        <p:txBody>
          <a:bodyPr>
            <a:normAutofit/>
          </a:bodyPr>
          <a:lstStyle/>
          <a:p>
            <a:r>
              <a:rPr lang="en-US" sz="3200" dirty="0" smtClean="0"/>
              <a:t>  </a:t>
            </a:r>
            <a:r>
              <a:rPr lang="en-US" sz="3200" dirty="0"/>
              <a:t> </a:t>
            </a:r>
            <a:r>
              <a:rPr lang="en-US" sz="3200" b="1" dirty="0" smtClean="0">
                <a:solidFill>
                  <a:srgbClr val="92D050"/>
                </a:solidFill>
              </a:rPr>
              <a:t>BK</a:t>
            </a:r>
            <a:r>
              <a:rPr lang="en-US" sz="3200" dirty="0" smtClean="0"/>
              <a:t> books have a normal marc record  </a:t>
            </a:r>
          </a:p>
          <a:p>
            <a:r>
              <a:rPr lang="en-US" sz="3200" b="1" dirty="0" smtClean="0">
                <a:solidFill>
                  <a:srgbClr val="92D050"/>
                </a:solidFill>
              </a:rPr>
              <a:t>  BK </a:t>
            </a:r>
            <a:r>
              <a:rPr lang="en-US" sz="3200" dirty="0" smtClean="0"/>
              <a:t>books have a unique default </a:t>
            </a:r>
            <a:r>
              <a:rPr lang="en-US" sz="3200" dirty="0" smtClean="0"/>
              <a:t>to </a:t>
            </a:r>
            <a:r>
              <a:rPr lang="en-US" sz="3200" dirty="0" smtClean="0"/>
              <a:t>a 42 day loan period </a:t>
            </a:r>
          </a:p>
          <a:p>
            <a:r>
              <a:rPr lang="en-US" sz="3200" dirty="0"/>
              <a:t>  </a:t>
            </a:r>
            <a:r>
              <a:rPr lang="en-US" sz="3200" b="1" dirty="0" smtClean="0">
                <a:solidFill>
                  <a:srgbClr val="92D050"/>
                </a:solidFill>
              </a:rPr>
              <a:t>BK</a:t>
            </a:r>
            <a:r>
              <a:rPr lang="en-US" sz="3200" dirty="0" smtClean="0"/>
              <a:t> books share 1 marc record that has 4 copies </a:t>
            </a:r>
            <a:endParaRPr lang="en-US" sz="3200" dirty="0">
              <a:solidFill>
                <a:srgbClr val="92D05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1771" y="2173613"/>
            <a:ext cx="3048000" cy="4064000"/>
          </a:xfrm>
          <a:prstGeom prst="rect">
            <a:avLst/>
          </a:prstGeom>
        </p:spPr>
      </p:pic>
    </p:spTree>
    <p:extLst>
      <p:ext uri="{BB962C8B-B14F-4D97-AF65-F5344CB8AC3E}">
        <p14:creationId xmlns:p14="http://schemas.microsoft.com/office/powerpoint/2010/main" val="3219059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Spine Labels</a:t>
            </a:r>
            <a:endParaRPr lang="en-US" dirty="0">
              <a:solidFill>
                <a:schemeClr val="bg1"/>
              </a:solidFill>
            </a:endParaRPr>
          </a:p>
        </p:txBody>
      </p:sp>
      <p:sp>
        <p:nvSpPr>
          <p:cNvPr id="3" name="Content Placeholder 2"/>
          <p:cNvSpPr>
            <a:spLocks noGrp="1"/>
          </p:cNvSpPr>
          <p:nvPr>
            <p:ph idx="1"/>
          </p:nvPr>
        </p:nvSpPr>
        <p:spPr>
          <a:xfrm>
            <a:off x="289560" y="2268217"/>
            <a:ext cx="8198987" cy="4165987"/>
          </a:xfrm>
        </p:spPr>
        <p:txBody>
          <a:bodyPr>
            <a:normAutofit/>
          </a:bodyPr>
          <a:lstStyle/>
          <a:p>
            <a:r>
              <a:rPr lang="en-US" sz="3200" dirty="0" smtClean="0"/>
              <a:t>  The </a:t>
            </a:r>
            <a:r>
              <a:rPr lang="en-US" sz="3200" b="1" dirty="0" smtClean="0">
                <a:solidFill>
                  <a:srgbClr val="92D050"/>
                </a:solidFill>
              </a:rPr>
              <a:t>BK</a:t>
            </a:r>
            <a:r>
              <a:rPr lang="en-US" sz="3200" dirty="0" smtClean="0"/>
              <a:t> on the spine label easily identifies it and we store them in a separate place</a:t>
            </a:r>
          </a:p>
          <a:p>
            <a:r>
              <a:rPr lang="en-US" sz="3200" dirty="0" smtClean="0"/>
              <a:t>  We will </a:t>
            </a:r>
            <a:r>
              <a:rPr lang="en-US" sz="3200" dirty="0" smtClean="0"/>
              <a:t>allow our patrons to check out a </a:t>
            </a:r>
            <a:r>
              <a:rPr lang="en-US" sz="3200" b="1" dirty="0" smtClean="0">
                <a:solidFill>
                  <a:srgbClr val="92D050"/>
                </a:solidFill>
              </a:rPr>
              <a:t>BK</a:t>
            </a:r>
            <a:r>
              <a:rPr lang="en-US" sz="3200" dirty="0" smtClean="0"/>
              <a:t> if </a:t>
            </a:r>
            <a:r>
              <a:rPr lang="en-US" sz="3200" dirty="0" smtClean="0"/>
              <a:t>we need an extra copy.  Staff must manually assign the regular 3 weeks check out date</a:t>
            </a:r>
            <a:endParaRPr lang="en-US" sz="3200" dirty="0"/>
          </a:p>
        </p:txBody>
      </p:sp>
      <p:pic>
        <p:nvPicPr>
          <p:cNvPr id="4" name="Picture 3"/>
          <p:cNvPicPr>
            <a:picLocks noChangeAspect="1"/>
          </p:cNvPicPr>
          <p:nvPr/>
        </p:nvPicPr>
        <p:blipFill rotWithShape="1">
          <a:blip r:embed="rId3"/>
          <a:srcRect l="10776" t="26570" r="16868" b="10861"/>
          <a:stretch/>
        </p:blipFill>
        <p:spPr>
          <a:xfrm>
            <a:off x="8244840" y="2139378"/>
            <a:ext cx="3749040" cy="4423664"/>
          </a:xfrm>
          <a:prstGeom prst="rect">
            <a:avLst/>
          </a:prstGeom>
        </p:spPr>
      </p:pic>
    </p:spTree>
    <p:extLst>
      <p:ext uri="{BB962C8B-B14F-4D97-AF65-F5344CB8AC3E}">
        <p14:creationId xmlns:p14="http://schemas.microsoft.com/office/powerpoint/2010/main" val="183252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Shared Responsibilities</a:t>
            </a:r>
            <a:endParaRPr lang="en-US" dirty="0">
              <a:solidFill>
                <a:schemeClr val="bg1"/>
              </a:solidFill>
            </a:endParaRPr>
          </a:p>
        </p:txBody>
      </p:sp>
      <p:sp>
        <p:nvSpPr>
          <p:cNvPr id="3" name="Content Placeholder 2"/>
          <p:cNvSpPr>
            <a:spLocks noGrp="1"/>
          </p:cNvSpPr>
          <p:nvPr>
            <p:ph idx="1"/>
          </p:nvPr>
        </p:nvSpPr>
        <p:spPr>
          <a:xfrm>
            <a:off x="659687" y="1847589"/>
            <a:ext cx="10876783" cy="5148197"/>
          </a:xfrm>
        </p:spPr>
        <p:txBody>
          <a:bodyPr>
            <a:normAutofit/>
          </a:bodyPr>
          <a:lstStyle/>
          <a:p>
            <a:r>
              <a:rPr lang="en-US" sz="3200" dirty="0" smtClean="0"/>
              <a:t> Book clubs are asked to provide information in advance for </a:t>
            </a:r>
            <a:r>
              <a:rPr lang="en-US" sz="3200" dirty="0" smtClean="0"/>
              <a:t>titles </a:t>
            </a:r>
            <a:r>
              <a:rPr lang="en-US" sz="3200" dirty="0" smtClean="0"/>
              <a:t>of books and the dates when they require the books</a:t>
            </a:r>
          </a:p>
          <a:p>
            <a:r>
              <a:rPr lang="en-US" sz="3200" dirty="0" smtClean="0"/>
              <a:t> Program Coordinator notes items that will be needed by specific </a:t>
            </a:r>
            <a:r>
              <a:rPr lang="en-US" sz="3200" dirty="0" smtClean="0"/>
              <a:t>dates – that information is attached to those books. </a:t>
            </a:r>
            <a:endParaRPr lang="en-US" sz="3200" dirty="0" smtClean="0"/>
          </a:p>
          <a:p>
            <a:r>
              <a:rPr lang="en-US" sz="3200" dirty="0"/>
              <a:t> </a:t>
            </a:r>
            <a:r>
              <a:rPr lang="en-US" sz="3200" dirty="0" smtClean="0"/>
              <a:t> ILL, Programs, </a:t>
            </a:r>
            <a:r>
              <a:rPr lang="en-US" sz="3200" dirty="0" err="1" smtClean="0"/>
              <a:t>Circ</a:t>
            </a:r>
            <a:r>
              <a:rPr lang="en-US" sz="3200" dirty="0" smtClean="0"/>
              <a:t> Staff – all share in this effort</a:t>
            </a:r>
            <a:endParaRPr lang="en-US" sz="3200" dirty="0"/>
          </a:p>
        </p:txBody>
      </p:sp>
    </p:spTree>
    <p:extLst>
      <p:ext uri="{BB962C8B-B14F-4D97-AF65-F5344CB8AC3E}">
        <p14:creationId xmlns:p14="http://schemas.microsoft.com/office/powerpoint/2010/main" val="2730191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37414" y="278375"/>
            <a:ext cx="8564299" cy="6356341"/>
          </a:xfrm>
          <a:prstGeom prst="rect">
            <a:avLst/>
          </a:prstGeom>
        </p:spPr>
      </p:pic>
    </p:spTree>
    <p:extLst>
      <p:ext uri="{BB962C8B-B14F-4D97-AF65-F5344CB8AC3E}">
        <p14:creationId xmlns:p14="http://schemas.microsoft.com/office/powerpoint/2010/main" val="1077944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Sharing Book Club Kits</a:t>
            </a:r>
            <a:endParaRPr lang="en-US" dirty="0">
              <a:solidFill>
                <a:schemeClr val="bg1"/>
              </a:solidFill>
            </a:endParaRPr>
          </a:p>
        </p:txBody>
      </p:sp>
      <p:sp>
        <p:nvSpPr>
          <p:cNvPr id="3" name="Content Placeholder 2"/>
          <p:cNvSpPr>
            <a:spLocks noGrp="1"/>
          </p:cNvSpPr>
          <p:nvPr>
            <p:ph idx="1"/>
          </p:nvPr>
        </p:nvSpPr>
        <p:spPr>
          <a:xfrm>
            <a:off x="699541" y="1878905"/>
            <a:ext cx="10792915" cy="4647155"/>
          </a:xfrm>
        </p:spPr>
        <p:txBody>
          <a:bodyPr>
            <a:normAutofit/>
          </a:bodyPr>
          <a:lstStyle/>
          <a:p>
            <a:r>
              <a:rPr lang="en-US" sz="3200" dirty="0" smtClean="0"/>
              <a:t>  Be creative – make procedures that fit your library</a:t>
            </a:r>
          </a:p>
          <a:p>
            <a:r>
              <a:rPr lang="en-US" sz="3200" dirty="0"/>
              <a:t>  </a:t>
            </a:r>
            <a:r>
              <a:rPr lang="en-US" sz="3200" dirty="0" smtClean="0"/>
              <a:t>Only one member of the club needs library membership</a:t>
            </a:r>
          </a:p>
          <a:p>
            <a:r>
              <a:rPr lang="en-US" sz="3200" dirty="0"/>
              <a:t> </a:t>
            </a:r>
            <a:r>
              <a:rPr lang="en-US" sz="3200" dirty="0" smtClean="0"/>
              <a:t> Use normal ILL channels as much as possible</a:t>
            </a:r>
          </a:p>
          <a:p>
            <a:r>
              <a:rPr lang="en-US" sz="3200" dirty="0"/>
              <a:t> </a:t>
            </a:r>
            <a:r>
              <a:rPr lang="en-US" sz="3200" dirty="0" smtClean="0"/>
              <a:t> Remind them that a copy may be on </a:t>
            </a:r>
            <a:r>
              <a:rPr lang="en-US" sz="3200" dirty="0" err="1" smtClean="0"/>
              <a:t>eLM</a:t>
            </a:r>
            <a:r>
              <a:rPr lang="en-US" sz="3200" dirty="0" smtClean="0"/>
              <a:t> or NNELS for print disabled readers</a:t>
            </a:r>
            <a:endParaRPr lang="en-US" sz="3200" dirty="0"/>
          </a:p>
        </p:txBody>
      </p:sp>
    </p:spTree>
    <p:extLst>
      <p:ext uri="{BB962C8B-B14F-4D97-AF65-F5344CB8AC3E}">
        <p14:creationId xmlns:p14="http://schemas.microsoft.com/office/powerpoint/2010/main" val="622408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What about Discussion Questions?</a:t>
            </a:r>
            <a:endParaRPr lang="en-US" dirty="0">
              <a:solidFill>
                <a:schemeClr val="bg2"/>
              </a:solidFill>
            </a:endParaRPr>
          </a:p>
        </p:txBody>
      </p:sp>
      <p:sp>
        <p:nvSpPr>
          <p:cNvPr id="3" name="Content Placeholder 2"/>
          <p:cNvSpPr>
            <a:spLocks noGrp="1"/>
          </p:cNvSpPr>
          <p:nvPr>
            <p:ph idx="1"/>
          </p:nvPr>
        </p:nvSpPr>
        <p:spPr>
          <a:xfrm>
            <a:off x="969024" y="2347548"/>
            <a:ext cx="10554574" cy="4366403"/>
          </a:xfrm>
        </p:spPr>
        <p:txBody>
          <a:bodyPr>
            <a:normAutofit/>
          </a:bodyPr>
          <a:lstStyle/>
          <a:p>
            <a:r>
              <a:rPr lang="en-US" sz="3200" dirty="0" smtClean="0"/>
              <a:t>  Some books have questions</a:t>
            </a:r>
          </a:p>
          <a:p>
            <a:r>
              <a:rPr lang="en-US" sz="3200" dirty="0" smtClean="0"/>
              <a:t>  Create a list generic questions that can be applied to most books – use google</a:t>
            </a:r>
          </a:p>
          <a:p>
            <a:r>
              <a:rPr lang="en-US" sz="3200" dirty="0"/>
              <a:t> </a:t>
            </a:r>
            <a:r>
              <a:rPr lang="en-US" sz="3200" dirty="0" smtClean="0"/>
              <a:t> Questions are laminated and loaned with the books – ask to have the questions returned</a:t>
            </a:r>
          </a:p>
          <a:p>
            <a:r>
              <a:rPr lang="en-US" sz="3200" dirty="0"/>
              <a:t> </a:t>
            </a:r>
            <a:r>
              <a:rPr lang="en-US" sz="3200" dirty="0" smtClean="0"/>
              <a:t> Email questions to book club</a:t>
            </a:r>
          </a:p>
          <a:p>
            <a:endParaRPr lang="en-US" sz="3200" dirty="0"/>
          </a:p>
        </p:txBody>
      </p:sp>
    </p:spTree>
    <p:extLst>
      <p:ext uri="{BB962C8B-B14F-4D97-AF65-F5344CB8AC3E}">
        <p14:creationId xmlns:p14="http://schemas.microsoft.com/office/powerpoint/2010/main" val="23745348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655</TotalTime>
  <Words>1660</Words>
  <Application>Microsoft Office PowerPoint</Application>
  <PresentationFormat>Widescreen</PresentationFormat>
  <Paragraphs>119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2</vt:lpstr>
      <vt:lpstr>Quotable</vt:lpstr>
      <vt:lpstr>Book Club Kits</vt:lpstr>
      <vt:lpstr>Introduction</vt:lpstr>
      <vt:lpstr>Creating a Book Club Kit</vt:lpstr>
      <vt:lpstr>How do we catalogue them?</vt:lpstr>
      <vt:lpstr>Spine Labels</vt:lpstr>
      <vt:lpstr>Shared Responsibilities</vt:lpstr>
      <vt:lpstr>PowerPoint Presentation</vt:lpstr>
      <vt:lpstr>Sharing Book Club Kits</vt:lpstr>
      <vt:lpstr>What about Discussion Questions?</vt:lpstr>
      <vt:lpstr>More about Questions</vt:lpstr>
      <vt:lpstr>Jake Epp Library’s Proposal</vt:lpstr>
      <vt:lpstr>What’s In It For You?</vt:lpstr>
      <vt:lpstr>If you’ve got them – Flaunt them!</vt:lpstr>
      <vt:lpstr>More…?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Club Kits</dc:title>
  <dc:creator>Carolyn Graham</dc:creator>
  <cp:lastModifiedBy>Carolyn Graham</cp:lastModifiedBy>
  <cp:revision>32</cp:revision>
  <cp:lastPrinted>2018-05-09T20:50:11Z</cp:lastPrinted>
  <dcterms:created xsi:type="dcterms:W3CDTF">2018-05-07T17:33:11Z</dcterms:created>
  <dcterms:modified xsi:type="dcterms:W3CDTF">2018-05-09T21:16:20Z</dcterms:modified>
</cp:coreProperties>
</file>