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5" r:id="rId6"/>
    <p:sldId id="261" r:id="rId7"/>
    <p:sldId id="262" r:id="rId8"/>
    <p:sldId id="264" r:id="rId9"/>
    <p:sldId id="273" r:id="rId10"/>
    <p:sldId id="265" r:id="rId11"/>
    <p:sldId id="278" r:id="rId12"/>
    <p:sldId id="263" r:id="rId13"/>
    <p:sldId id="277" r:id="rId14"/>
    <p:sldId id="269" r:id="rId15"/>
    <p:sldId id="271" r:id="rId16"/>
    <p:sldId id="276" r:id="rId17"/>
    <p:sldId id="272" r:id="rId18"/>
    <p:sldId id="279" r:id="rId1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734" autoAdjust="0"/>
  </p:normalViewPr>
  <p:slideViewPr>
    <p:cSldViewPr snapToGrid="0">
      <p:cViewPr varScale="1">
        <p:scale>
          <a:sx n="73" d="100"/>
          <a:sy n="73" d="100"/>
        </p:scale>
        <p:origin x="19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408F4E-5D17-4F0A-B038-B43FB697032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5B33BACA-80B7-414C-9DEE-5242BE6244E3}">
      <dgm:prSet phldrT="[Text]"/>
      <dgm:spPr/>
      <dgm:t>
        <a:bodyPr/>
        <a:lstStyle/>
        <a:p>
          <a:r>
            <a:rPr lang="en-CA" dirty="0"/>
            <a:t>3 Year Plan of Service (Approved by Municipal Affairs)</a:t>
          </a:r>
        </a:p>
      </dgm:t>
    </dgm:pt>
    <dgm:pt modelId="{4AACE530-18EA-40BA-80BB-E63C9D814F41}" type="parTrans" cxnId="{968085C3-CF81-4ED8-B605-62643832B456}">
      <dgm:prSet/>
      <dgm:spPr/>
      <dgm:t>
        <a:bodyPr/>
        <a:lstStyle/>
        <a:p>
          <a:endParaRPr lang="en-CA"/>
        </a:p>
      </dgm:t>
    </dgm:pt>
    <dgm:pt modelId="{C07802A2-A044-4F2C-9F62-17533DAD4E9F}" type="sibTrans" cxnId="{968085C3-CF81-4ED8-B605-62643832B456}">
      <dgm:prSet/>
      <dgm:spPr/>
      <dgm:t>
        <a:bodyPr/>
        <a:lstStyle/>
        <a:p>
          <a:endParaRPr lang="en-CA" dirty="0"/>
        </a:p>
      </dgm:t>
    </dgm:pt>
    <dgm:pt modelId="{B24CD66C-06F0-43FF-A249-BA072C4FF3BE}">
      <dgm:prSet phldrT="[Text]"/>
      <dgm:spPr/>
      <dgm:t>
        <a:bodyPr/>
        <a:lstStyle/>
        <a:p>
          <a:r>
            <a:rPr lang="en-CA" dirty="0"/>
            <a:t>Annual Budget Process</a:t>
          </a:r>
        </a:p>
      </dgm:t>
    </dgm:pt>
    <dgm:pt modelId="{B6DC1118-6736-4FB1-B8AA-C91A32E27FED}" type="parTrans" cxnId="{26078F0F-3437-4DB2-BFB7-8A4F75B6A027}">
      <dgm:prSet/>
      <dgm:spPr/>
      <dgm:t>
        <a:bodyPr/>
        <a:lstStyle/>
        <a:p>
          <a:endParaRPr lang="en-CA"/>
        </a:p>
      </dgm:t>
    </dgm:pt>
    <dgm:pt modelId="{32120044-D898-4AF5-AEE1-8DE59EC8ED76}" type="sibTrans" cxnId="{26078F0F-3437-4DB2-BFB7-8A4F75B6A027}">
      <dgm:prSet/>
      <dgm:spPr/>
      <dgm:t>
        <a:bodyPr/>
        <a:lstStyle/>
        <a:p>
          <a:endParaRPr lang="en-CA" dirty="0"/>
        </a:p>
      </dgm:t>
    </dgm:pt>
    <dgm:pt modelId="{376151BC-AEFF-47B1-A9E4-B58CB03F744D}">
      <dgm:prSet phldrT="[Text]"/>
      <dgm:spPr/>
      <dgm:t>
        <a:bodyPr/>
        <a:lstStyle/>
        <a:p>
          <a:r>
            <a:rPr lang="en-CA" dirty="0" err="1"/>
            <a:t>Sem</a:t>
          </a:r>
          <a:r>
            <a:rPr lang="en-CA" dirty="0"/>
            <a:t>-Annual Statistical Review  &amp; POS Progress Report</a:t>
          </a:r>
        </a:p>
      </dgm:t>
    </dgm:pt>
    <dgm:pt modelId="{949E4695-E081-481F-B0A6-898B5401202F}" type="parTrans" cxnId="{2BE32CCD-CF68-4525-94E9-7DB13A6B9EA0}">
      <dgm:prSet/>
      <dgm:spPr/>
      <dgm:t>
        <a:bodyPr/>
        <a:lstStyle/>
        <a:p>
          <a:endParaRPr lang="en-CA"/>
        </a:p>
      </dgm:t>
    </dgm:pt>
    <dgm:pt modelId="{12645941-8A41-411A-B80F-0ADBF880F7AF}" type="sibTrans" cxnId="{2BE32CCD-CF68-4525-94E9-7DB13A6B9EA0}">
      <dgm:prSet/>
      <dgm:spPr/>
      <dgm:t>
        <a:bodyPr/>
        <a:lstStyle/>
        <a:p>
          <a:endParaRPr lang="en-CA"/>
        </a:p>
      </dgm:t>
    </dgm:pt>
    <dgm:pt modelId="{BA4FDDEC-901A-458A-A67B-46D0995E2EB1}">
      <dgm:prSet phldrT="[Text]"/>
      <dgm:spPr/>
      <dgm:t>
        <a:bodyPr/>
        <a:lstStyle/>
        <a:p>
          <a:r>
            <a:rPr lang="en-CA" dirty="0"/>
            <a:t>Bi-Annual Salary Survey (HR Committee)</a:t>
          </a:r>
        </a:p>
      </dgm:t>
    </dgm:pt>
    <dgm:pt modelId="{42B13E3D-E561-4E2E-B293-DD1AF57E615C}" type="parTrans" cxnId="{0D3BE6A7-865C-4481-B344-487AD1A906E6}">
      <dgm:prSet/>
      <dgm:spPr/>
      <dgm:t>
        <a:bodyPr/>
        <a:lstStyle/>
        <a:p>
          <a:endParaRPr lang="en-CA"/>
        </a:p>
      </dgm:t>
    </dgm:pt>
    <dgm:pt modelId="{07E17C6F-3AD6-4D15-8922-934A85F4A3BA}" type="sibTrans" cxnId="{0D3BE6A7-865C-4481-B344-487AD1A906E6}">
      <dgm:prSet/>
      <dgm:spPr/>
      <dgm:t>
        <a:bodyPr/>
        <a:lstStyle/>
        <a:p>
          <a:endParaRPr lang="en-CA" dirty="0"/>
        </a:p>
      </dgm:t>
    </dgm:pt>
    <dgm:pt modelId="{BB9B0B1E-2F26-4429-8B79-A09D52C0C94C}">
      <dgm:prSet phldrT="[Text]"/>
      <dgm:spPr/>
      <dgm:t>
        <a:bodyPr/>
        <a:lstStyle/>
        <a:p>
          <a:r>
            <a:rPr lang="en-CA" dirty="0"/>
            <a:t>Monthly Budget Operating Statement Review</a:t>
          </a:r>
        </a:p>
      </dgm:t>
    </dgm:pt>
    <dgm:pt modelId="{EEADE343-CC46-4887-AAC4-585EAFAB038E}" type="parTrans" cxnId="{DD8B331F-9A64-4684-887E-DCE19CE9BC3B}">
      <dgm:prSet/>
      <dgm:spPr/>
      <dgm:t>
        <a:bodyPr/>
        <a:lstStyle/>
        <a:p>
          <a:endParaRPr lang="en-CA"/>
        </a:p>
      </dgm:t>
    </dgm:pt>
    <dgm:pt modelId="{9BDC5C16-5701-4298-878E-A9BDBEBD1ECB}" type="sibTrans" cxnId="{DD8B331F-9A64-4684-887E-DCE19CE9BC3B}">
      <dgm:prSet/>
      <dgm:spPr/>
      <dgm:t>
        <a:bodyPr/>
        <a:lstStyle/>
        <a:p>
          <a:endParaRPr lang="en-CA" dirty="0"/>
        </a:p>
      </dgm:t>
    </dgm:pt>
    <dgm:pt modelId="{6C2D108D-17F0-4385-942B-9BDA461FEBA3}">
      <dgm:prSet phldrT="[Text]"/>
      <dgm:spPr/>
      <dgm:t>
        <a:bodyPr/>
        <a:lstStyle/>
        <a:p>
          <a:r>
            <a:rPr lang="en-CA"/>
            <a:t>Annual Report to Municipal Affairs</a:t>
          </a:r>
        </a:p>
      </dgm:t>
    </dgm:pt>
    <dgm:pt modelId="{F2F1181A-E99E-453D-B4AA-7AED2B2A3A89}" type="parTrans" cxnId="{115F1CA1-6CB2-49FA-9558-616092AD087E}">
      <dgm:prSet/>
      <dgm:spPr/>
      <dgm:t>
        <a:bodyPr/>
        <a:lstStyle/>
        <a:p>
          <a:endParaRPr lang="en-CA"/>
        </a:p>
      </dgm:t>
    </dgm:pt>
    <dgm:pt modelId="{6577AB01-188F-4C30-A0B8-FF0783CE18BA}" type="sibTrans" cxnId="{115F1CA1-6CB2-49FA-9558-616092AD087E}">
      <dgm:prSet/>
      <dgm:spPr/>
      <dgm:t>
        <a:bodyPr/>
        <a:lstStyle/>
        <a:p>
          <a:endParaRPr lang="en-CA"/>
        </a:p>
      </dgm:t>
    </dgm:pt>
    <dgm:pt modelId="{FC4FAC2E-E59F-4E48-872C-05B81D6F5692}" type="pres">
      <dgm:prSet presAssocID="{30408F4E-5D17-4F0A-B038-B43FB697032A}" presName="cycle" presStyleCnt="0">
        <dgm:presLayoutVars>
          <dgm:dir/>
          <dgm:resizeHandles val="exact"/>
        </dgm:presLayoutVars>
      </dgm:prSet>
      <dgm:spPr/>
    </dgm:pt>
    <dgm:pt modelId="{832F1F9B-7197-459A-A627-94BDBDD68E0A}" type="pres">
      <dgm:prSet presAssocID="{5B33BACA-80B7-414C-9DEE-5242BE6244E3}" presName="node" presStyleLbl="node1" presStyleIdx="0" presStyleCnt="6">
        <dgm:presLayoutVars>
          <dgm:bulletEnabled val="1"/>
        </dgm:presLayoutVars>
      </dgm:prSet>
      <dgm:spPr/>
    </dgm:pt>
    <dgm:pt modelId="{D32192FD-27A7-4A74-8764-1514ABFB1A68}" type="pres">
      <dgm:prSet presAssocID="{C07802A2-A044-4F2C-9F62-17533DAD4E9F}" presName="sibTrans" presStyleLbl="sibTrans2D1" presStyleIdx="0" presStyleCnt="6"/>
      <dgm:spPr/>
    </dgm:pt>
    <dgm:pt modelId="{08FE6217-2FE7-4E6B-8D81-77272F542F95}" type="pres">
      <dgm:prSet presAssocID="{C07802A2-A044-4F2C-9F62-17533DAD4E9F}" presName="connectorText" presStyleLbl="sibTrans2D1" presStyleIdx="0" presStyleCnt="6"/>
      <dgm:spPr/>
    </dgm:pt>
    <dgm:pt modelId="{89BC0F9D-174E-4806-B203-D750AB700D10}" type="pres">
      <dgm:prSet presAssocID="{B24CD66C-06F0-43FF-A249-BA072C4FF3BE}" presName="node" presStyleLbl="node1" presStyleIdx="1" presStyleCnt="6">
        <dgm:presLayoutVars>
          <dgm:bulletEnabled val="1"/>
        </dgm:presLayoutVars>
      </dgm:prSet>
      <dgm:spPr/>
    </dgm:pt>
    <dgm:pt modelId="{1CD4A1CD-6291-400D-AE91-100B6B42AE79}" type="pres">
      <dgm:prSet presAssocID="{32120044-D898-4AF5-AEE1-8DE59EC8ED76}" presName="sibTrans" presStyleLbl="sibTrans2D1" presStyleIdx="1" presStyleCnt="6"/>
      <dgm:spPr/>
    </dgm:pt>
    <dgm:pt modelId="{9EA7FA46-7A14-4413-8279-BB64E1EC9B56}" type="pres">
      <dgm:prSet presAssocID="{32120044-D898-4AF5-AEE1-8DE59EC8ED76}" presName="connectorText" presStyleLbl="sibTrans2D1" presStyleIdx="1" presStyleCnt="6"/>
      <dgm:spPr/>
    </dgm:pt>
    <dgm:pt modelId="{8E3C8B11-1882-4E00-A357-B82E89EDB533}" type="pres">
      <dgm:prSet presAssocID="{BA4FDDEC-901A-458A-A67B-46D0995E2EB1}" presName="node" presStyleLbl="node1" presStyleIdx="2" presStyleCnt="6">
        <dgm:presLayoutVars>
          <dgm:bulletEnabled val="1"/>
        </dgm:presLayoutVars>
      </dgm:prSet>
      <dgm:spPr/>
    </dgm:pt>
    <dgm:pt modelId="{414856BC-3691-44C9-8602-2E8D64536016}" type="pres">
      <dgm:prSet presAssocID="{07E17C6F-3AD6-4D15-8922-934A85F4A3BA}" presName="sibTrans" presStyleLbl="sibTrans2D1" presStyleIdx="2" presStyleCnt="6"/>
      <dgm:spPr/>
    </dgm:pt>
    <dgm:pt modelId="{0CFCAC17-325E-4B36-A5F7-0E09CF13EE12}" type="pres">
      <dgm:prSet presAssocID="{07E17C6F-3AD6-4D15-8922-934A85F4A3BA}" presName="connectorText" presStyleLbl="sibTrans2D1" presStyleIdx="2" presStyleCnt="6"/>
      <dgm:spPr/>
    </dgm:pt>
    <dgm:pt modelId="{D87EAA7C-F4D1-42A7-A355-6750C6017A0A}" type="pres">
      <dgm:prSet presAssocID="{BB9B0B1E-2F26-4429-8B79-A09D52C0C94C}" presName="node" presStyleLbl="node1" presStyleIdx="3" presStyleCnt="6">
        <dgm:presLayoutVars>
          <dgm:bulletEnabled val="1"/>
        </dgm:presLayoutVars>
      </dgm:prSet>
      <dgm:spPr/>
    </dgm:pt>
    <dgm:pt modelId="{621EA826-B94D-4BE7-B510-98864564C81A}" type="pres">
      <dgm:prSet presAssocID="{9BDC5C16-5701-4298-878E-A9BDBEBD1ECB}" presName="sibTrans" presStyleLbl="sibTrans2D1" presStyleIdx="3" presStyleCnt="6"/>
      <dgm:spPr/>
    </dgm:pt>
    <dgm:pt modelId="{AE7C5F92-D56C-44E0-9E88-E5504D1F1D37}" type="pres">
      <dgm:prSet presAssocID="{9BDC5C16-5701-4298-878E-A9BDBEBD1ECB}" presName="connectorText" presStyleLbl="sibTrans2D1" presStyleIdx="3" presStyleCnt="6"/>
      <dgm:spPr/>
    </dgm:pt>
    <dgm:pt modelId="{6EAA7036-4F8A-421E-A65B-57090CC234C0}" type="pres">
      <dgm:prSet presAssocID="{376151BC-AEFF-47B1-A9E4-B58CB03F744D}" presName="node" presStyleLbl="node1" presStyleIdx="4" presStyleCnt="6">
        <dgm:presLayoutVars>
          <dgm:bulletEnabled val="1"/>
        </dgm:presLayoutVars>
      </dgm:prSet>
      <dgm:spPr/>
    </dgm:pt>
    <dgm:pt modelId="{654305EA-8C50-4387-B60F-47ACDA23F087}" type="pres">
      <dgm:prSet presAssocID="{12645941-8A41-411A-B80F-0ADBF880F7AF}" presName="sibTrans" presStyleLbl="sibTrans2D1" presStyleIdx="4" presStyleCnt="6"/>
      <dgm:spPr/>
    </dgm:pt>
    <dgm:pt modelId="{6F358C5A-6631-42F8-B611-038103F17988}" type="pres">
      <dgm:prSet presAssocID="{12645941-8A41-411A-B80F-0ADBF880F7AF}" presName="connectorText" presStyleLbl="sibTrans2D1" presStyleIdx="4" presStyleCnt="6"/>
      <dgm:spPr/>
    </dgm:pt>
    <dgm:pt modelId="{A2BCE640-E72F-41A6-AD0F-1FA8C8622965}" type="pres">
      <dgm:prSet presAssocID="{6C2D108D-17F0-4385-942B-9BDA461FEBA3}" presName="node" presStyleLbl="node1" presStyleIdx="5" presStyleCnt="6">
        <dgm:presLayoutVars>
          <dgm:bulletEnabled val="1"/>
        </dgm:presLayoutVars>
      </dgm:prSet>
      <dgm:spPr/>
    </dgm:pt>
    <dgm:pt modelId="{F0ABF4D6-1F46-48D7-BF74-148099F62470}" type="pres">
      <dgm:prSet presAssocID="{6577AB01-188F-4C30-A0B8-FF0783CE18BA}" presName="sibTrans" presStyleLbl="sibTrans2D1" presStyleIdx="5" presStyleCnt="6"/>
      <dgm:spPr/>
    </dgm:pt>
    <dgm:pt modelId="{0DAD1CC8-116C-4921-91E1-7A3A7E8574CE}" type="pres">
      <dgm:prSet presAssocID="{6577AB01-188F-4C30-A0B8-FF0783CE18BA}" presName="connectorText" presStyleLbl="sibTrans2D1" presStyleIdx="5" presStyleCnt="6"/>
      <dgm:spPr/>
    </dgm:pt>
  </dgm:ptLst>
  <dgm:cxnLst>
    <dgm:cxn modelId="{A9D75206-0ABB-4659-AC56-C914290B42D5}" type="presOf" srcId="{07E17C6F-3AD6-4D15-8922-934A85F4A3BA}" destId="{414856BC-3691-44C9-8602-2E8D64536016}" srcOrd="0" destOrd="0" presId="urn:microsoft.com/office/officeart/2005/8/layout/cycle2"/>
    <dgm:cxn modelId="{26078F0F-3437-4DB2-BFB7-8A4F75B6A027}" srcId="{30408F4E-5D17-4F0A-B038-B43FB697032A}" destId="{B24CD66C-06F0-43FF-A249-BA072C4FF3BE}" srcOrd="1" destOrd="0" parTransId="{B6DC1118-6736-4FB1-B8AA-C91A32E27FED}" sibTransId="{32120044-D898-4AF5-AEE1-8DE59EC8ED76}"/>
    <dgm:cxn modelId="{01205E16-9B64-49B6-B431-5B5EF2BF95CA}" type="presOf" srcId="{6577AB01-188F-4C30-A0B8-FF0783CE18BA}" destId="{F0ABF4D6-1F46-48D7-BF74-148099F62470}" srcOrd="0" destOrd="0" presId="urn:microsoft.com/office/officeart/2005/8/layout/cycle2"/>
    <dgm:cxn modelId="{F1DAC31B-A0F9-4787-B0B0-C055274B9D6F}" type="presOf" srcId="{32120044-D898-4AF5-AEE1-8DE59EC8ED76}" destId="{9EA7FA46-7A14-4413-8279-BB64E1EC9B56}" srcOrd="1" destOrd="0" presId="urn:microsoft.com/office/officeart/2005/8/layout/cycle2"/>
    <dgm:cxn modelId="{DD8B331F-9A64-4684-887E-DCE19CE9BC3B}" srcId="{30408F4E-5D17-4F0A-B038-B43FB697032A}" destId="{BB9B0B1E-2F26-4429-8B79-A09D52C0C94C}" srcOrd="3" destOrd="0" parTransId="{EEADE343-CC46-4887-AAC4-585EAFAB038E}" sibTransId="{9BDC5C16-5701-4298-878E-A9BDBEBD1ECB}"/>
    <dgm:cxn modelId="{26802A37-9282-4312-8128-483EF0622950}" type="presOf" srcId="{BB9B0B1E-2F26-4429-8B79-A09D52C0C94C}" destId="{D87EAA7C-F4D1-42A7-A355-6750C6017A0A}" srcOrd="0" destOrd="0" presId="urn:microsoft.com/office/officeart/2005/8/layout/cycle2"/>
    <dgm:cxn modelId="{E9685249-4345-43F3-A52C-B1223E30E268}" type="presOf" srcId="{376151BC-AEFF-47B1-A9E4-B58CB03F744D}" destId="{6EAA7036-4F8A-421E-A65B-57090CC234C0}" srcOrd="0" destOrd="0" presId="urn:microsoft.com/office/officeart/2005/8/layout/cycle2"/>
    <dgm:cxn modelId="{2DEA096A-E3AE-487E-87FC-EDF12EDA80DE}" type="presOf" srcId="{12645941-8A41-411A-B80F-0ADBF880F7AF}" destId="{654305EA-8C50-4387-B60F-47ACDA23F087}" srcOrd="0" destOrd="0" presId="urn:microsoft.com/office/officeart/2005/8/layout/cycle2"/>
    <dgm:cxn modelId="{7861504B-C3E0-4206-937F-06C2E0874630}" type="presOf" srcId="{32120044-D898-4AF5-AEE1-8DE59EC8ED76}" destId="{1CD4A1CD-6291-400D-AE91-100B6B42AE79}" srcOrd="0" destOrd="0" presId="urn:microsoft.com/office/officeart/2005/8/layout/cycle2"/>
    <dgm:cxn modelId="{D968886B-EF23-41BA-BF6F-6C0B26EB8059}" type="presOf" srcId="{30408F4E-5D17-4F0A-B038-B43FB697032A}" destId="{FC4FAC2E-E59F-4E48-872C-05B81D6F5692}" srcOrd="0" destOrd="0" presId="urn:microsoft.com/office/officeart/2005/8/layout/cycle2"/>
    <dgm:cxn modelId="{10D0B96D-A239-4F31-AA82-090446061D90}" type="presOf" srcId="{6C2D108D-17F0-4385-942B-9BDA461FEBA3}" destId="{A2BCE640-E72F-41A6-AD0F-1FA8C8622965}" srcOrd="0" destOrd="0" presId="urn:microsoft.com/office/officeart/2005/8/layout/cycle2"/>
    <dgm:cxn modelId="{F5444A51-E31B-4D70-BD8D-E4EC7654C803}" type="presOf" srcId="{C07802A2-A044-4F2C-9F62-17533DAD4E9F}" destId="{08FE6217-2FE7-4E6B-8D81-77272F542F95}" srcOrd="1" destOrd="0" presId="urn:microsoft.com/office/officeart/2005/8/layout/cycle2"/>
    <dgm:cxn modelId="{BB01C871-172B-49AC-9194-7843172DAB0A}" type="presOf" srcId="{07E17C6F-3AD6-4D15-8922-934A85F4A3BA}" destId="{0CFCAC17-325E-4B36-A5F7-0E09CF13EE12}" srcOrd="1" destOrd="0" presId="urn:microsoft.com/office/officeart/2005/8/layout/cycle2"/>
    <dgm:cxn modelId="{81E81073-62B0-403C-AC10-1B4E7A7B5ABD}" type="presOf" srcId="{BA4FDDEC-901A-458A-A67B-46D0995E2EB1}" destId="{8E3C8B11-1882-4E00-A357-B82E89EDB533}" srcOrd="0" destOrd="0" presId="urn:microsoft.com/office/officeart/2005/8/layout/cycle2"/>
    <dgm:cxn modelId="{3B309681-84FA-473F-9BEF-6B549949F746}" type="presOf" srcId="{12645941-8A41-411A-B80F-0ADBF880F7AF}" destId="{6F358C5A-6631-42F8-B611-038103F17988}" srcOrd="1" destOrd="0" presId="urn:microsoft.com/office/officeart/2005/8/layout/cycle2"/>
    <dgm:cxn modelId="{6552F88D-61A9-4D38-9BB5-1B41C484B3D3}" type="presOf" srcId="{5B33BACA-80B7-414C-9DEE-5242BE6244E3}" destId="{832F1F9B-7197-459A-A627-94BDBDD68E0A}" srcOrd="0" destOrd="0" presId="urn:microsoft.com/office/officeart/2005/8/layout/cycle2"/>
    <dgm:cxn modelId="{47D0778E-044D-4B9D-9312-0518BD569A8B}" type="presOf" srcId="{9BDC5C16-5701-4298-878E-A9BDBEBD1ECB}" destId="{AE7C5F92-D56C-44E0-9E88-E5504D1F1D37}" srcOrd="1" destOrd="0" presId="urn:microsoft.com/office/officeart/2005/8/layout/cycle2"/>
    <dgm:cxn modelId="{1A91C28E-0125-4255-B236-9CBCF9A76D71}" type="presOf" srcId="{6577AB01-188F-4C30-A0B8-FF0783CE18BA}" destId="{0DAD1CC8-116C-4921-91E1-7A3A7E8574CE}" srcOrd="1" destOrd="0" presId="urn:microsoft.com/office/officeart/2005/8/layout/cycle2"/>
    <dgm:cxn modelId="{115F1CA1-6CB2-49FA-9558-616092AD087E}" srcId="{30408F4E-5D17-4F0A-B038-B43FB697032A}" destId="{6C2D108D-17F0-4385-942B-9BDA461FEBA3}" srcOrd="5" destOrd="0" parTransId="{F2F1181A-E99E-453D-B4AA-7AED2B2A3A89}" sibTransId="{6577AB01-188F-4C30-A0B8-FF0783CE18BA}"/>
    <dgm:cxn modelId="{0D3BE6A7-865C-4481-B344-487AD1A906E6}" srcId="{30408F4E-5D17-4F0A-B038-B43FB697032A}" destId="{BA4FDDEC-901A-458A-A67B-46D0995E2EB1}" srcOrd="2" destOrd="0" parTransId="{42B13E3D-E561-4E2E-B293-DD1AF57E615C}" sibTransId="{07E17C6F-3AD6-4D15-8922-934A85F4A3BA}"/>
    <dgm:cxn modelId="{59C5BAB0-D4FA-4E1E-BF35-B47993CB40E5}" type="presOf" srcId="{B24CD66C-06F0-43FF-A249-BA072C4FF3BE}" destId="{89BC0F9D-174E-4806-B203-D750AB700D10}" srcOrd="0" destOrd="0" presId="urn:microsoft.com/office/officeart/2005/8/layout/cycle2"/>
    <dgm:cxn modelId="{C0421ABD-2A38-4B65-94B6-C6B9CBDF74AE}" type="presOf" srcId="{9BDC5C16-5701-4298-878E-A9BDBEBD1ECB}" destId="{621EA826-B94D-4BE7-B510-98864564C81A}" srcOrd="0" destOrd="0" presId="urn:microsoft.com/office/officeart/2005/8/layout/cycle2"/>
    <dgm:cxn modelId="{968085C3-CF81-4ED8-B605-62643832B456}" srcId="{30408F4E-5D17-4F0A-B038-B43FB697032A}" destId="{5B33BACA-80B7-414C-9DEE-5242BE6244E3}" srcOrd="0" destOrd="0" parTransId="{4AACE530-18EA-40BA-80BB-E63C9D814F41}" sibTransId="{C07802A2-A044-4F2C-9F62-17533DAD4E9F}"/>
    <dgm:cxn modelId="{2BE32CCD-CF68-4525-94E9-7DB13A6B9EA0}" srcId="{30408F4E-5D17-4F0A-B038-B43FB697032A}" destId="{376151BC-AEFF-47B1-A9E4-B58CB03F744D}" srcOrd="4" destOrd="0" parTransId="{949E4695-E081-481F-B0A6-898B5401202F}" sibTransId="{12645941-8A41-411A-B80F-0ADBF880F7AF}"/>
    <dgm:cxn modelId="{D446A7D9-D875-4609-9E31-F89228521505}" type="presOf" srcId="{C07802A2-A044-4F2C-9F62-17533DAD4E9F}" destId="{D32192FD-27A7-4A74-8764-1514ABFB1A68}" srcOrd="0" destOrd="0" presId="urn:microsoft.com/office/officeart/2005/8/layout/cycle2"/>
    <dgm:cxn modelId="{6F45B5EF-8BFC-40A6-B48C-1B4945EEF21D}" type="presParOf" srcId="{FC4FAC2E-E59F-4E48-872C-05B81D6F5692}" destId="{832F1F9B-7197-459A-A627-94BDBDD68E0A}" srcOrd="0" destOrd="0" presId="urn:microsoft.com/office/officeart/2005/8/layout/cycle2"/>
    <dgm:cxn modelId="{7D406ACA-4D86-47A3-9443-3443B8AE6631}" type="presParOf" srcId="{FC4FAC2E-E59F-4E48-872C-05B81D6F5692}" destId="{D32192FD-27A7-4A74-8764-1514ABFB1A68}" srcOrd="1" destOrd="0" presId="urn:microsoft.com/office/officeart/2005/8/layout/cycle2"/>
    <dgm:cxn modelId="{46291288-414C-4716-82B7-72E0DA3689BE}" type="presParOf" srcId="{D32192FD-27A7-4A74-8764-1514ABFB1A68}" destId="{08FE6217-2FE7-4E6B-8D81-77272F542F95}" srcOrd="0" destOrd="0" presId="urn:microsoft.com/office/officeart/2005/8/layout/cycle2"/>
    <dgm:cxn modelId="{3263C912-65A1-4CDA-9FC8-36FB4AC52D2C}" type="presParOf" srcId="{FC4FAC2E-E59F-4E48-872C-05B81D6F5692}" destId="{89BC0F9D-174E-4806-B203-D750AB700D10}" srcOrd="2" destOrd="0" presId="urn:microsoft.com/office/officeart/2005/8/layout/cycle2"/>
    <dgm:cxn modelId="{94236C06-8C7F-4AAF-908E-1EB118B85FF3}" type="presParOf" srcId="{FC4FAC2E-E59F-4E48-872C-05B81D6F5692}" destId="{1CD4A1CD-6291-400D-AE91-100B6B42AE79}" srcOrd="3" destOrd="0" presId="urn:microsoft.com/office/officeart/2005/8/layout/cycle2"/>
    <dgm:cxn modelId="{043F94D8-5BAC-43BF-A351-924E8C86B248}" type="presParOf" srcId="{1CD4A1CD-6291-400D-AE91-100B6B42AE79}" destId="{9EA7FA46-7A14-4413-8279-BB64E1EC9B56}" srcOrd="0" destOrd="0" presId="urn:microsoft.com/office/officeart/2005/8/layout/cycle2"/>
    <dgm:cxn modelId="{FC414308-A6C3-4495-A107-D538BF09F3D4}" type="presParOf" srcId="{FC4FAC2E-E59F-4E48-872C-05B81D6F5692}" destId="{8E3C8B11-1882-4E00-A357-B82E89EDB533}" srcOrd="4" destOrd="0" presId="urn:microsoft.com/office/officeart/2005/8/layout/cycle2"/>
    <dgm:cxn modelId="{EF5BF315-087E-49CE-8188-117D80B094A2}" type="presParOf" srcId="{FC4FAC2E-E59F-4E48-872C-05B81D6F5692}" destId="{414856BC-3691-44C9-8602-2E8D64536016}" srcOrd="5" destOrd="0" presId="urn:microsoft.com/office/officeart/2005/8/layout/cycle2"/>
    <dgm:cxn modelId="{062B88C4-AFC5-4BB3-AF7B-2BB02376BABE}" type="presParOf" srcId="{414856BC-3691-44C9-8602-2E8D64536016}" destId="{0CFCAC17-325E-4B36-A5F7-0E09CF13EE12}" srcOrd="0" destOrd="0" presId="urn:microsoft.com/office/officeart/2005/8/layout/cycle2"/>
    <dgm:cxn modelId="{75D3DB50-7A0E-4081-A600-09BDA782175B}" type="presParOf" srcId="{FC4FAC2E-E59F-4E48-872C-05B81D6F5692}" destId="{D87EAA7C-F4D1-42A7-A355-6750C6017A0A}" srcOrd="6" destOrd="0" presId="urn:microsoft.com/office/officeart/2005/8/layout/cycle2"/>
    <dgm:cxn modelId="{CC9E3193-4CDA-477E-AEAB-CD18E3889725}" type="presParOf" srcId="{FC4FAC2E-E59F-4E48-872C-05B81D6F5692}" destId="{621EA826-B94D-4BE7-B510-98864564C81A}" srcOrd="7" destOrd="0" presId="urn:microsoft.com/office/officeart/2005/8/layout/cycle2"/>
    <dgm:cxn modelId="{B75C36D3-CADB-4869-B586-F0AF122D4686}" type="presParOf" srcId="{621EA826-B94D-4BE7-B510-98864564C81A}" destId="{AE7C5F92-D56C-44E0-9E88-E5504D1F1D37}" srcOrd="0" destOrd="0" presId="urn:microsoft.com/office/officeart/2005/8/layout/cycle2"/>
    <dgm:cxn modelId="{C76F29D8-FA3A-4BE2-A4A4-EB6FE40EA212}" type="presParOf" srcId="{FC4FAC2E-E59F-4E48-872C-05B81D6F5692}" destId="{6EAA7036-4F8A-421E-A65B-57090CC234C0}" srcOrd="8" destOrd="0" presId="urn:microsoft.com/office/officeart/2005/8/layout/cycle2"/>
    <dgm:cxn modelId="{BE5BF21D-7309-4BC4-ACE0-FFAFA8201E74}" type="presParOf" srcId="{FC4FAC2E-E59F-4E48-872C-05B81D6F5692}" destId="{654305EA-8C50-4387-B60F-47ACDA23F087}" srcOrd="9" destOrd="0" presId="urn:microsoft.com/office/officeart/2005/8/layout/cycle2"/>
    <dgm:cxn modelId="{D33410BD-6A19-46B7-81D0-39FC84C7CD95}" type="presParOf" srcId="{654305EA-8C50-4387-B60F-47ACDA23F087}" destId="{6F358C5A-6631-42F8-B611-038103F17988}" srcOrd="0" destOrd="0" presId="urn:microsoft.com/office/officeart/2005/8/layout/cycle2"/>
    <dgm:cxn modelId="{1A50E114-BE08-40D6-B665-B6F499C0C269}" type="presParOf" srcId="{FC4FAC2E-E59F-4E48-872C-05B81D6F5692}" destId="{A2BCE640-E72F-41A6-AD0F-1FA8C8622965}" srcOrd="10" destOrd="0" presId="urn:microsoft.com/office/officeart/2005/8/layout/cycle2"/>
    <dgm:cxn modelId="{75C3B1D1-4174-4EE2-9DAD-352CE34E0627}" type="presParOf" srcId="{FC4FAC2E-E59F-4E48-872C-05B81D6F5692}" destId="{F0ABF4D6-1F46-48D7-BF74-148099F62470}" srcOrd="11" destOrd="0" presId="urn:microsoft.com/office/officeart/2005/8/layout/cycle2"/>
    <dgm:cxn modelId="{96024805-22A6-4E7C-BD70-EF9E57A804E6}" type="presParOf" srcId="{F0ABF4D6-1F46-48D7-BF74-148099F62470}" destId="{0DAD1CC8-116C-4921-91E1-7A3A7E8574C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F1F9B-7197-459A-A627-94BDBDD68E0A}">
      <dsp:nvSpPr>
        <dsp:cNvPr id="0" name=""/>
        <dsp:cNvSpPr/>
      </dsp:nvSpPr>
      <dsp:spPr>
        <a:xfrm>
          <a:off x="3486843" y="2200"/>
          <a:ext cx="1464783" cy="1464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3 Year Plan of Service (Approved by Municipal Affairs)</a:t>
          </a:r>
        </a:p>
      </dsp:txBody>
      <dsp:txXfrm>
        <a:off x="3701356" y="216713"/>
        <a:ext cx="1035757" cy="1035757"/>
      </dsp:txXfrm>
    </dsp:sp>
    <dsp:sp modelId="{D32192FD-27A7-4A74-8764-1514ABFB1A68}">
      <dsp:nvSpPr>
        <dsp:cNvPr id="0" name=""/>
        <dsp:cNvSpPr/>
      </dsp:nvSpPr>
      <dsp:spPr>
        <a:xfrm rot="1800000">
          <a:off x="4967478" y="1031893"/>
          <a:ext cx="389660" cy="4943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100" kern="1200" dirty="0"/>
        </a:p>
      </dsp:txBody>
      <dsp:txXfrm>
        <a:off x="4975309" y="1101542"/>
        <a:ext cx="272762" cy="296618"/>
      </dsp:txXfrm>
    </dsp:sp>
    <dsp:sp modelId="{89BC0F9D-174E-4806-B203-D750AB700D10}">
      <dsp:nvSpPr>
        <dsp:cNvPr id="0" name=""/>
        <dsp:cNvSpPr/>
      </dsp:nvSpPr>
      <dsp:spPr>
        <a:xfrm>
          <a:off x="5392092" y="1102196"/>
          <a:ext cx="1464783" cy="1464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Annual Budget Process</a:t>
          </a:r>
        </a:p>
      </dsp:txBody>
      <dsp:txXfrm>
        <a:off x="5606605" y="1316709"/>
        <a:ext cx="1035757" cy="1035757"/>
      </dsp:txXfrm>
    </dsp:sp>
    <dsp:sp modelId="{1CD4A1CD-6291-400D-AE91-100B6B42AE79}">
      <dsp:nvSpPr>
        <dsp:cNvPr id="0" name=""/>
        <dsp:cNvSpPr/>
      </dsp:nvSpPr>
      <dsp:spPr>
        <a:xfrm rot="5400000">
          <a:off x="5929653" y="2676373"/>
          <a:ext cx="389660" cy="4943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100" kern="1200" dirty="0"/>
        </a:p>
      </dsp:txBody>
      <dsp:txXfrm>
        <a:off x="5988102" y="2716797"/>
        <a:ext cx="272762" cy="296618"/>
      </dsp:txXfrm>
    </dsp:sp>
    <dsp:sp modelId="{8E3C8B11-1882-4E00-A357-B82E89EDB533}">
      <dsp:nvSpPr>
        <dsp:cNvPr id="0" name=""/>
        <dsp:cNvSpPr/>
      </dsp:nvSpPr>
      <dsp:spPr>
        <a:xfrm>
          <a:off x="5392092" y="3302188"/>
          <a:ext cx="1464783" cy="1464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Bi-Annual Salary Survey (HR Committee)</a:t>
          </a:r>
        </a:p>
      </dsp:txBody>
      <dsp:txXfrm>
        <a:off x="5606605" y="3516701"/>
        <a:ext cx="1035757" cy="1035757"/>
      </dsp:txXfrm>
    </dsp:sp>
    <dsp:sp modelId="{414856BC-3691-44C9-8602-2E8D64536016}">
      <dsp:nvSpPr>
        <dsp:cNvPr id="0" name=""/>
        <dsp:cNvSpPr/>
      </dsp:nvSpPr>
      <dsp:spPr>
        <a:xfrm rot="9000000">
          <a:off x="4986579" y="4331881"/>
          <a:ext cx="389660" cy="4943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100" kern="1200" dirty="0"/>
        </a:p>
      </dsp:txBody>
      <dsp:txXfrm rot="10800000">
        <a:off x="5095646" y="4401530"/>
        <a:ext cx="272762" cy="296618"/>
      </dsp:txXfrm>
    </dsp:sp>
    <dsp:sp modelId="{D87EAA7C-F4D1-42A7-A355-6750C6017A0A}">
      <dsp:nvSpPr>
        <dsp:cNvPr id="0" name=""/>
        <dsp:cNvSpPr/>
      </dsp:nvSpPr>
      <dsp:spPr>
        <a:xfrm>
          <a:off x="3486843" y="4402184"/>
          <a:ext cx="1464783" cy="1464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Monthly Budget Operating Statement Review</a:t>
          </a:r>
        </a:p>
      </dsp:txBody>
      <dsp:txXfrm>
        <a:off x="3701356" y="4616697"/>
        <a:ext cx="1035757" cy="1035757"/>
      </dsp:txXfrm>
    </dsp:sp>
    <dsp:sp modelId="{621EA826-B94D-4BE7-B510-98864564C81A}">
      <dsp:nvSpPr>
        <dsp:cNvPr id="0" name=""/>
        <dsp:cNvSpPr/>
      </dsp:nvSpPr>
      <dsp:spPr>
        <a:xfrm rot="12600000">
          <a:off x="3081330" y="4342909"/>
          <a:ext cx="389660" cy="4943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100" kern="1200" dirty="0"/>
        </a:p>
      </dsp:txBody>
      <dsp:txXfrm rot="10800000">
        <a:off x="3190397" y="4471007"/>
        <a:ext cx="272762" cy="296618"/>
      </dsp:txXfrm>
    </dsp:sp>
    <dsp:sp modelId="{6EAA7036-4F8A-421E-A65B-57090CC234C0}">
      <dsp:nvSpPr>
        <dsp:cNvPr id="0" name=""/>
        <dsp:cNvSpPr/>
      </dsp:nvSpPr>
      <dsp:spPr>
        <a:xfrm>
          <a:off x="1581594" y="3302188"/>
          <a:ext cx="1464783" cy="1464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 err="1"/>
            <a:t>Sem</a:t>
          </a:r>
          <a:r>
            <a:rPr lang="en-CA" sz="1400" kern="1200" dirty="0"/>
            <a:t>-Annual Statistical Review  &amp; POS Progress Report</a:t>
          </a:r>
        </a:p>
      </dsp:txBody>
      <dsp:txXfrm>
        <a:off x="1796107" y="3516701"/>
        <a:ext cx="1035757" cy="1035757"/>
      </dsp:txXfrm>
    </dsp:sp>
    <dsp:sp modelId="{654305EA-8C50-4387-B60F-47ACDA23F087}">
      <dsp:nvSpPr>
        <dsp:cNvPr id="0" name=""/>
        <dsp:cNvSpPr/>
      </dsp:nvSpPr>
      <dsp:spPr>
        <a:xfrm rot="16200000">
          <a:off x="2119155" y="2698429"/>
          <a:ext cx="389660" cy="4943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100" kern="1200"/>
        </a:p>
      </dsp:txBody>
      <dsp:txXfrm>
        <a:off x="2177604" y="2855751"/>
        <a:ext cx="272762" cy="296618"/>
      </dsp:txXfrm>
    </dsp:sp>
    <dsp:sp modelId="{A2BCE640-E72F-41A6-AD0F-1FA8C8622965}">
      <dsp:nvSpPr>
        <dsp:cNvPr id="0" name=""/>
        <dsp:cNvSpPr/>
      </dsp:nvSpPr>
      <dsp:spPr>
        <a:xfrm>
          <a:off x="1581594" y="1102196"/>
          <a:ext cx="1464783" cy="1464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/>
            <a:t>Annual Report to Municipal Affairs</a:t>
          </a:r>
        </a:p>
      </dsp:txBody>
      <dsp:txXfrm>
        <a:off x="1796107" y="1316709"/>
        <a:ext cx="1035757" cy="1035757"/>
      </dsp:txXfrm>
    </dsp:sp>
    <dsp:sp modelId="{F0ABF4D6-1F46-48D7-BF74-148099F62470}">
      <dsp:nvSpPr>
        <dsp:cNvPr id="0" name=""/>
        <dsp:cNvSpPr/>
      </dsp:nvSpPr>
      <dsp:spPr>
        <a:xfrm rot="19800000">
          <a:off x="3062229" y="1042921"/>
          <a:ext cx="389660" cy="4943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100" kern="1200"/>
        </a:p>
      </dsp:txBody>
      <dsp:txXfrm>
        <a:off x="3070060" y="1171019"/>
        <a:ext cx="272762" cy="296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5AE6942-1563-405C-B34D-3AFA5ED04628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A74E2-96C3-4BBB-9C06-754C9BAA500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931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8392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096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7760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4974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0969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5620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503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6078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CA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323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909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3958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5433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9067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/>
            <a:endParaRPr lang="en-C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0489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761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379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7233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74E2-96C3-4BBB-9C06-754C9BAA500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89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62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76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04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77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36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40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78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727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30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8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673AE-214E-44B1-9D39-7E2F39B72D2C}" type="datetimeFigureOut">
              <a:rPr lang="en-CA" smtClean="0"/>
              <a:t>2018-04-18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A25DEBD-1994-43DB-916B-00A3CA0D70A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55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nnual%20Review%202017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D_FIN.pdf" TargetMode="External"/><Relationship Id="rId7" Type="http://schemas.openxmlformats.org/officeDocument/2006/relationships/hyperlink" Target="Annual%20Accountability%20Cycle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BOS%20Example.pdf" TargetMode="External"/><Relationship Id="rId5" Type="http://schemas.openxmlformats.org/officeDocument/2006/relationships/hyperlink" Target="2017%20Budget%20Example.pdf" TargetMode="External"/><Relationship Id="rId4" Type="http://schemas.openxmlformats.org/officeDocument/2006/relationships/hyperlink" Target="Library%20Board%20-%20Finance%20Committee%20Terms%20of%20Reference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Library%20Board%20-%20Personnel%20Committee%20Terms%20of%20Reference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nagement%20-%20Peer%20-%20Self%20Questionnaire%20for%20360%20Review.pdf" TargetMode="External"/><Relationship Id="rId4" Type="http://schemas.openxmlformats.org/officeDocument/2006/relationships/hyperlink" Target="HR%20Committee%20Accountability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riends%20of%20the%20Libraries%20Committee%20Terms%20of%20Reference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und%20Development%20and%20Donations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Board%20and%20Staff%20Who%20Does%20What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LLBCL%20Training%20Check%20list.pdf" TargetMode="External"/><Relationship Id="rId5" Type="http://schemas.openxmlformats.org/officeDocument/2006/relationships/hyperlink" Target="LLBCL%20Tech%20Ninja%20Training.pdf" TargetMode="External"/><Relationship Id="rId4" Type="http://schemas.openxmlformats.org/officeDocument/2006/relationships/hyperlink" Target="Statistics%202015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004.JP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rustee%20Performance%20Checklist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Board%20Meeting%20Checklist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Record%20rentention%20Schedule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Lac La Biche County Library 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OUR GOVERNANCE JOURNEY</a:t>
            </a:r>
          </a:p>
        </p:txBody>
      </p:sp>
    </p:spTree>
    <p:extLst>
      <p:ext uri="{BB962C8B-B14F-4D97-AF65-F5344CB8AC3E}">
        <p14:creationId xmlns:p14="http://schemas.microsoft.com/office/powerpoint/2010/main" val="2114564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Plan of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6585"/>
            <a:ext cx="10515600" cy="4351338"/>
          </a:xfrm>
        </p:spPr>
        <p:txBody>
          <a:bodyPr>
            <a:normAutofit/>
          </a:bodyPr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Sandra Neilson Model of Plan of Service Development 2010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 to undertake true community consultation in our planning process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 us a strategic document that would becoming the guiding principle  to all of our planning and board stewardship processes addressing physical, fiscal, and human resource needs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Marry the Plan of Service to our annual budgetary process</a:t>
            </a:r>
          </a:p>
        </p:txBody>
      </p:sp>
    </p:spTree>
    <p:extLst>
      <p:ext uri="{BB962C8B-B14F-4D97-AF65-F5344CB8AC3E}">
        <p14:creationId xmlns:p14="http://schemas.microsoft.com/office/powerpoint/2010/main" val="2762279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Annual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6585"/>
            <a:ext cx="10515600" cy="4351338"/>
          </a:xfrm>
        </p:spPr>
        <p:txBody>
          <a:bodyPr>
            <a:normAutofit/>
          </a:bodyPr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action="ppaction://hlinkfile"/>
              </a:rPr>
              <a:t>Annual Review 2017</a:t>
            </a:r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5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Financial ACCOUNTABILITY &amp;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Board control of financial management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action="ppaction://hlinkfile"/>
              </a:rPr>
              <a:t>Financial Policies</a:t>
            </a:r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Role of the Finance Committee</a:t>
            </a:r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 action="ppaction://hlinkfile"/>
              </a:rPr>
              <a:t>Annual Budget</a:t>
            </a:r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process and format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Board fiscal reporting format (</a:t>
            </a:r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 action="ppaction://hlinkfile"/>
              </a:rPr>
              <a:t>BOS</a:t>
            </a:r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 action="ppaction://hlinkfile"/>
              </a:rPr>
              <a:t>Annual Accountability Cycle</a:t>
            </a:r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33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Human resource committee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3" action="ppaction://hlinkfile"/>
              </a:rPr>
              <a:t>HR Committee Terms of Reference</a:t>
            </a:r>
            <a:endParaRPr lang="en-CA" dirty="0"/>
          </a:p>
          <a:p>
            <a:r>
              <a:rPr lang="en-CA" dirty="0">
                <a:hlinkClick r:id="rId4" action="ppaction://hlinkfile"/>
              </a:rPr>
              <a:t>HR Committee Accountability</a:t>
            </a:r>
            <a:endParaRPr lang="en-CA" dirty="0"/>
          </a:p>
          <a:p>
            <a:r>
              <a:rPr lang="en-CA" dirty="0"/>
              <a:t>Development and oversight of Human Resources Policies/Procedures</a:t>
            </a:r>
          </a:p>
          <a:p>
            <a:r>
              <a:rPr lang="en-CA" dirty="0"/>
              <a:t>Completion of the </a:t>
            </a:r>
            <a:r>
              <a:rPr lang="en-CA" dirty="0">
                <a:hlinkClick r:id="rId5" action="ppaction://hlinkfile"/>
              </a:rPr>
              <a:t>Director’s 360 Degree Annual Performance Review</a:t>
            </a:r>
            <a:endParaRPr lang="en-CA" dirty="0"/>
          </a:p>
          <a:p>
            <a:r>
              <a:rPr lang="en-CA" dirty="0"/>
              <a:t>Bi-Annual Staff Salary Surveys and resultant wage &amp; salary recommendations</a:t>
            </a:r>
          </a:p>
          <a:p>
            <a:r>
              <a:rPr lang="en-CA" dirty="0"/>
              <a:t>Board recruitment, orientation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608975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Board Recruitment &amp;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Diversity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stakeholder representation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Meaningful roles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Effective orientation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Committee involvement</a:t>
            </a:r>
          </a:p>
        </p:txBody>
      </p:sp>
    </p:spTree>
    <p:extLst>
      <p:ext uri="{BB962C8B-B14F-4D97-AF65-F5344CB8AC3E}">
        <p14:creationId xmlns:p14="http://schemas.microsoft.com/office/powerpoint/2010/main" val="1925608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Friends of the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 for Development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action="ppaction://hlinkfile"/>
              </a:rPr>
              <a:t>Committee of the Board Role</a:t>
            </a:r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Fund Development and Donations</a:t>
            </a:r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Donor recognition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5186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Board governance &amp;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Board and Staff have different roles</a:t>
            </a:r>
          </a:p>
          <a:p>
            <a:r>
              <a:rPr lang="en-CA" dirty="0">
                <a:hlinkClick r:id="rId3" action="ppaction://hlinkfile"/>
              </a:rPr>
              <a:t>Board and Staff:  Who Does What</a:t>
            </a:r>
            <a:endParaRPr lang="en-CA" dirty="0"/>
          </a:p>
          <a:p>
            <a:r>
              <a:rPr lang="en-CA" dirty="0">
                <a:hlinkClick r:id="rId4" action="ppaction://hlinkfile"/>
              </a:rPr>
              <a:t>Statistical Report</a:t>
            </a:r>
            <a:endParaRPr lang="en-CA" dirty="0"/>
          </a:p>
          <a:p>
            <a:r>
              <a:rPr lang="en-CA" dirty="0"/>
              <a:t>Staff Meetings</a:t>
            </a:r>
          </a:p>
          <a:p>
            <a:r>
              <a:rPr lang="en-CA" dirty="0">
                <a:hlinkClick r:id="rId5" action="ppaction://hlinkfile"/>
              </a:rPr>
              <a:t>Ninja Training</a:t>
            </a:r>
            <a:endParaRPr lang="en-CA" dirty="0"/>
          </a:p>
          <a:p>
            <a:r>
              <a:rPr lang="en-CA" dirty="0">
                <a:hlinkClick r:id="rId6" action="ppaction://hlinkfile"/>
              </a:rPr>
              <a:t>Staff Training Checklist</a:t>
            </a:r>
            <a:endParaRPr lang="en-CA" dirty="0"/>
          </a:p>
          <a:p>
            <a:r>
              <a:rPr lang="en-CA" dirty="0"/>
              <a:t>Promoting the library programs and services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0199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2017 – Progress to Date on this Journey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</a:t>
            </a:r>
            <a:r>
              <a:rPr lang="en-CA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rd</a:t>
            </a:r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Plan of Service since 2009, all on-time and on-budget, now a 5 year plan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Fiscally sound with a good grasp of our position at all times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Numerous applicants when vacancies occur, low turnover and well skilled staff = better customer service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10 “operational” to 5 “governance” meetings/year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Substantial increase in quality and quantity of programs &amp; services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Beautiful </a:t>
            </a:r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action="ppaction://hlinkfile"/>
              </a:rPr>
              <a:t>new facility</a:t>
            </a:r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2011 with a great deal of community support</a:t>
            </a:r>
          </a:p>
          <a:p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4152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 period</a:t>
            </a:r>
          </a:p>
        </p:txBody>
      </p:sp>
      <p:pic>
        <p:nvPicPr>
          <p:cNvPr id="6" name="Picture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343" y="2016125"/>
            <a:ext cx="3449638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300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12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 to 2009:</a:t>
            </a:r>
          </a:p>
          <a:p>
            <a:pPr lvl="1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Finances entirely managed by the Municipality</a:t>
            </a:r>
          </a:p>
          <a:p>
            <a:pPr lvl="1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reporting not well understood and often outdated</a:t>
            </a:r>
          </a:p>
          <a:p>
            <a:pPr lvl="1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Policies/procedures largely non-existent and non-compliant with legislation</a:t>
            </a:r>
          </a:p>
          <a:p>
            <a:pPr lvl="1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of Service not well known, understood or followed</a:t>
            </a:r>
          </a:p>
          <a:p>
            <a:pPr lvl="1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link between Budget and Plan of Service</a:t>
            </a:r>
          </a:p>
          <a:p>
            <a:pPr lvl="1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Result:  Board became operational in role</a:t>
            </a:r>
          </a:p>
          <a:p>
            <a:pPr lvl="1"/>
            <a:r>
              <a:rPr lang="en-CA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 for 2 sites but with very limited control over one site and their operations</a:t>
            </a:r>
          </a:p>
          <a:p>
            <a:pPr marL="457200" lvl="1" indent="0">
              <a:buNone/>
            </a:pPr>
            <a:endParaRPr lang="en-CA" dirty="0"/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40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2009 Organizational &amp; Governance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Organizational &amp; Governance Review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CA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rd</a:t>
            </a:r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Party Outside Consultant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Provided a map for our way forward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990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2009 A Year of Change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 various evaluations of the Board and the Organization including:</a:t>
            </a:r>
          </a:p>
          <a:p>
            <a:pPr lvl="2"/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NLLS (Northern Lights Library System) Site Visit Reports</a:t>
            </a:r>
          </a:p>
          <a:p>
            <a:pPr lvl="2"/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Organizational &amp; Governance Review</a:t>
            </a:r>
          </a:p>
          <a:p>
            <a:pPr lvl="2"/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Self-identified opportunities for improvement</a:t>
            </a:r>
          </a:p>
          <a:p>
            <a:pPr lvl="2"/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 on these insights we undertook numerous steps to improvement</a:t>
            </a:r>
          </a:p>
        </p:txBody>
      </p:sp>
    </p:spTree>
    <p:extLst>
      <p:ext uri="{BB962C8B-B14F-4D97-AF65-F5344CB8AC3E}">
        <p14:creationId xmlns:p14="http://schemas.microsoft.com/office/powerpoint/2010/main" val="228526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BEGINNINGS – identified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Recruitment of a Director, Library Services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Board Training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Compliant policies and procedures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Improved fiscal management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Board accountability model and process</a:t>
            </a:r>
          </a:p>
          <a:p>
            <a:pPr marL="0" indent="0">
              <a:buNone/>
            </a:pPr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0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Board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Descriptions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Committee Development and Terms of Reference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Board Orientation Manual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042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Meeting Procedures &amp; Self-evaluation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Agenda preparation &amp; format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Meeting protocols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action="ppaction://hlinkfile"/>
              </a:rPr>
              <a:t>Trustee Checklist </a:t>
            </a:r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Meeting Checklist</a:t>
            </a:r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2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Board Stewardship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of Service and associated statistical reporting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Monthly Budget Operating Statement and variance reporting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Committee reports &amp; recommendations</a:t>
            </a:r>
          </a:p>
          <a:p>
            <a:r>
              <a:rPr lang="en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action="ppaction://hlinkfile"/>
              </a:rPr>
              <a:t>Records Retention Schedule</a:t>
            </a:r>
            <a:endParaRPr lang="en-CA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030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20997589"/>
              </p:ext>
            </p:extLst>
          </p:nvPr>
        </p:nvGraphicFramePr>
        <p:xfrm>
          <a:off x="4728890" y="195944"/>
          <a:ext cx="8438470" cy="5869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4851" y="1960977"/>
            <a:ext cx="5373202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b="1" dirty="0"/>
              <a:t>LAC LA BICHE COUNTY </a:t>
            </a:r>
          </a:p>
          <a:p>
            <a:pPr algn="ctr"/>
            <a:r>
              <a:rPr lang="en-CA" sz="3200" b="1" dirty="0"/>
              <a:t>LIBRARY BOARD</a:t>
            </a:r>
            <a:endParaRPr lang="en-CA" sz="3200" dirty="0"/>
          </a:p>
          <a:p>
            <a:pPr algn="ctr"/>
            <a:r>
              <a:rPr lang="en-CA" sz="3200" b="1" dirty="0"/>
              <a:t>ACCOUNTABILITY AND </a:t>
            </a:r>
          </a:p>
          <a:p>
            <a:pPr algn="ctr"/>
            <a:r>
              <a:rPr lang="en-CA" sz="3200" b="1" dirty="0"/>
              <a:t>STEWARDSHIP CYCLE</a:t>
            </a:r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57987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988</TotalTime>
  <Words>587</Words>
  <Application>Microsoft Office PowerPoint</Application>
  <PresentationFormat>Widescreen</PresentationFormat>
  <Paragraphs>126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Verdana</vt:lpstr>
      <vt:lpstr>Gallery</vt:lpstr>
      <vt:lpstr>Lac La Biche County Library Board</vt:lpstr>
      <vt:lpstr>Our History</vt:lpstr>
      <vt:lpstr>2009 Organizational &amp; Governance Review</vt:lpstr>
      <vt:lpstr>2009 A Year of Change and Development</vt:lpstr>
      <vt:lpstr>NEW BEGINNINGS – identified priorities</vt:lpstr>
      <vt:lpstr>Board Structure </vt:lpstr>
      <vt:lpstr>Meeting Procedures &amp; Self-evaluation</vt:lpstr>
      <vt:lpstr>Board Stewardship </vt:lpstr>
      <vt:lpstr>PowerPoint Presentation</vt:lpstr>
      <vt:lpstr>Plan of Service</vt:lpstr>
      <vt:lpstr>Annual review</vt:lpstr>
      <vt:lpstr>Financial ACCOUNTABILITY &amp; management</vt:lpstr>
      <vt:lpstr>Human resource committee responsibilities</vt:lpstr>
      <vt:lpstr>Board Recruitment &amp; Orientation</vt:lpstr>
      <vt:lpstr>Friends of the Library</vt:lpstr>
      <vt:lpstr>Board governance &amp; operations</vt:lpstr>
      <vt:lpstr>2017 – Progress to Date on this Journey</vt:lpstr>
      <vt:lpstr>QUESTION period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 La Biche County Library Board</dc:title>
  <dc:creator>Loraine Anderton</dc:creator>
  <cp:lastModifiedBy>Director</cp:lastModifiedBy>
  <cp:revision>145</cp:revision>
  <cp:lastPrinted>2017-05-15T16:03:02Z</cp:lastPrinted>
  <dcterms:created xsi:type="dcterms:W3CDTF">2016-10-25T01:13:36Z</dcterms:created>
  <dcterms:modified xsi:type="dcterms:W3CDTF">2018-04-18T23:44:21Z</dcterms:modified>
</cp:coreProperties>
</file>