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8"/>
  </p:notesMasterIdLst>
  <p:sldIdLst>
    <p:sldId id="256" r:id="rId2"/>
    <p:sldId id="263" r:id="rId3"/>
    <p:sldId id="268" r:id="rId4"/>
    <p:sldId id="266" r:id="rId5"/>
    <p:sldId id="274" r:id="rId6"/>
    <p:sldId id="275" r:id="rId7"/>
    <p:sldId id="276" r:id="rId8"/>
    <p:sldId id="277" r:id="rId9"/>
    <p:sldId id="278" r:id="rId10"/>
    <p:sldId id="279" r:id="rId11"/>
    <p:sldId id="280" r:id="rId12"/>
    <p:sldId id="281" r:id="rId13"/>
    <p:sldId id="287" r:id="rId14"/>
    <p:sldId id="289" r:id="rId15"/>
    <p:sldId id="292" r:id="rId16"/>
    <p:sldId id="291" r:id="rId17"/>
    <p:sldId id="290" r:id="rId18"/>
    <p:sldId id="282" r:id="rId19"/>
    <p:sldId id="283" r:id="rId20"/>
    <p:sldId id="284" r:id="rId21"/>
    <p:sldId id="286" r:id="rId22"/>
    <p:sldId id="269" r:id="rId23"/>
    <p:sldId id="270" r:id="rId24"/>
    <p:sldId id="271" r:id="rId25"/>
    <p:sldId id="272" r:id="rId26"/>
    <p:sldId id="27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F41"/>
    <a:srgbClr val="000000"/>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8832" autoAdjust="0"/>
  </p:normalViewPr>
  <p:slideViewPr>
    <p:cSldViewPr snapToGrid="0">
      <p:cViewPr varScale="1">
        <p:scale>
          <a:sx n="58" d="100"/>
          <a:sy n="58" d="100"/>
        </p:scale>
        <p:origin x="528" y="60"/>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2EA0E4DD-C50F-485E-8224-59C8EC740778}" type="datetimeFigureOut">
              <a:rPr lang="en-US" smtClean="0"/>
              <a:t>5/1/2019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614E907F-A296-46D4-B4EC-2DF78B6546A5}" type="slidenum">
              <a:rPr lang="en-US" smtClean="0"/>
              <a:t>‹#›</a:t>
            </a:fld>
            <a:endParaRPr lang="en-US" dirty="0"/>
          </a:p>
        </p:txBody>
      </p:sp>
    </p:spTree>
    <p:extLst>
      <p:ext uri="{BB962C8B-B14F-4D97-AF65-F5344CB8AC3E}">
        <p14:creationId xmlns:p14="http://schemas.microsoft.com/office/powerpoint/2010/main" val="368014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1</a:t>
            </a:fld>
            <a:endParaRPr lang="en-US" dirty="0"/>
          </a:p>
        </p:txBody>
      </p:sp>
    </p:spTree>
    <p:extLst>
      <p:ext uri="{BB962C8B-B14F-4D97-AF65-F5344CB8AC3E}">
        <p14:creationId xmlns:p14="http://schemas.microsoft.com/office/powerpoint/2010/main" val="331777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was an awesome experience for me as a new public library manager.  I was able to speak with so many incredible managers and hear what they were doing and the successes and challenges they were experiencing.  I wish we could do this on a larger scale – perhaps as a panel discussion at a conference down the road with managers from bright spot locations leading the discussion?</a:t>
            </a:r>
          </a:p>
        </p:txBody>
      </p:sp>
      <p:sp>
        <p:nvSpPr>
          <p:cNvPr id="4" name="Slide Number Placeholder 3"/>
          <p:cNvSpPr>
            <a:spLocks noGrp="1"/>
          </p:cNvSpPr>
          <p:nvPr>
            <p:ph type="sldNum" sz="quarter" idx="10"/>
          </p:nvPr>
        </p:nvSpPr>
        <p:spPr/>
        <p:txBody>
          <a:bodyPr/>
          <a:lstStyle/>
          <a:p>
            <a:fld id="{614E907F-A296-46D4-B4EC-2DF78B6546A5}" type="slidenum">
              <a:rPr lang="en-US" smtClean="0"/>
              <a:t>10</a:t>
            </a:fld>
            <a:endParaRPr lang="en-US" dirty="0"/>
          </a:p>
        </p:txBody>
      </p:sp>
    </p:spTree>
    <p:extLst>
      <p:ext uri="{BB962C8B-B14F-4D97-AF65-F5344CB8AC3E}">
        <p14:creationId xmlns:p14="http://schemas.microsoft.com/office/powerpoint/2010/main" val="77800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 questions:  How many board members, volunteers, friends and how actively involved these groups were.  How they keep current with library trends, library location and accessibility, funding situation.</a:t>
            </a:r>
          </a:p>
          <a:p>
            <a:r>
              <a:rPr lang="en-US" baseline="0" dirty="0" smtClean="0"/>
              <a:t>Relationships – were they partnering with other organizations.  How they communicated with funding stakeholders, staff, board and volunteers.</a:t>
            </a:r>
          </a:p>
          <a:p>
            <a:r>
              <a:rPr lang="en-US" baseline="0" dirty="0" smtClean="0"/>
              <a:t>Services &amp; Programming:  how they decide what programs to offer and who does the programing (them, others, combination), for the littlest libraries – if a program was running, who was minding the desk?  How they responded if no one came to a program. (resilience/mind-set).</a:t>
            </a:r>
          </a:p>
          <a:p>
            <a:r>
              <a:rPr lang="en-US" baseline="0" dirty="0" smtClean="0"/>
              <a:t>Marketing – how they do it, what channels they use, how they promote memberships and process for issuing cards.</a:t>
            </a:r>
          </a:p>
          <a:p>
            <a:r>
              <a:rPr lang="en-US" baseline="0" dirty="0" smtClean="0"/>
              <a:t>Collection – how they decide what to purchase, was there a formula to determine amount spent in each area?  How was the collection promoted.</a:t>
            </a:r>
          </a:p>
          <a:p>
            <a:r>
              <a:rPr lang="en-US" baseline="0" dirty="0" smtClean="0"/>
              <a:t>Closing questions:  Challenges they have faced and how they approach them, what they think is the secret of their success, what advice they would offer libraries wishing to make a bigger impact.</a:t>
            </a:r>
          </a:p>
        </p:txBody>
      </p:sp>
      <p:sp>
        <p:nvSpPr>
          <p:cNvPr id="4" name="Slide Number Placeholder 3"/>
          <p:cNvSpPr>
            <a:spLocks noGrp="1"/>
          </p:cNvSpPr>
          <p:nvPr>
            <p:ph type="sldNum" sz="quarter" idx="10"/>
          </p:nvPr>
        </p:nvSpPr>
        <p:spPr/>
        <p:txBody>
          <a:bodyPr/>
          <a:lstStyle/>
          <a:p>
            <a:fld id="{614E907F-A296-46D4-B4EC-2DF78B6546A5}" type="slidenum">
              <a:rPr lang="en-US" smtClean="0"/>
              <a:t>11</a:t>
            </a:fld>
            <a:endParaRPr lang="en-US" dirty="0"/>
          </a:p>
        </p:txBody>
      </p:sp>
    </p:spTree>
    <p:extLst>
      <p:ext uri="{BB962C8B-B14F-4D97-AF65-F5344CB8AC3E}">
        <p14:creationId xmlns:p14="http://schemas.microsoft.com/office/powerpoint/2010/main" val="97751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Board Members – Involved, not micromanagers, supportive, visionary.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Friends - </a:t>
            </a:r>
            <a:r>
              <a:rPr lang="en-US" dirty="0" smtClean="0">
                <a:solidFill>
                  <a:schemeClr val="bg1"/>
                </a:solidFill>
                <a:effectLst/>
              </a:rPr>
              <a:t>running casinos and other fundraisers (garden tours, big book sales, silent auctions, sale tables at markets, bingos, garage sales, pancake breakfasts, grant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bg1"/>
                </a:solidFill>
                <a:effectLst/>
              </a:rPr>
              <a:t>Volunteers - </a:t>
            </a:r>
            <a:r>
              <a:rPr lang="en-US" dirty="0" smtClean="0">
                <a:solidFill>
                  <a:schemeClr val="bg1"/>
                </a:solidFill>
                <a:effectLst/>
              </a:rPr>
              <a:t> (shelf reading, shelving, programming, cleaning toys, delivering books - outreach, photocopying, shredding, dusting, helping with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solidFill>
                  <a:schemeClr val="bg1"/>
                </a:solidFill>
                <a:effectLst/>
              </a:rPr>
              <a:t>They valued continuing education - </a:t>
            </a:r>
            <a:r>
              <a:rPr lang="en-US" dirty="0" smtClean="0">
                <a:solidFill>
                  <a:schemeClr val="bg1"/>
                </a:solidFill>
                <a:effectLst/>
              </a:rPr>
              <a:t> (conferences, workshops, webinars, websites, online courses, PLSB symposium, Board Basics, the SAIT library operations diploma, regional libraries and ALTA memberships were important)</a:t>
            </a:r>
            <a:endParaRPr lang="en-US" baseline="0" dirty="0" smtClean="0"/>
          </a:p>
        </p:txBody>
      </p:sp>
      <p:sp>
        <p:nvSpPr>
          <p:cNvPr id="4" name="Slide Number Placeholder 3"/>
          <p:cNvSpPr>
            <a:spLocks noGrp="1"/>
          </p:cNvSpPr>
          <p:nvPr>
            <p:ph type="sldNum" sz="quarter" idx="10"/>
          </p:nvPr>
        </p:nvSpPr>
        <p:spPr/>
        <p:txBody>
          <a:bodyPr/>
          <a:lstStyle/>
          <a:p>
            <a:fld id="{614E907F-A296-46D4-B4EC-2DF78B6546A5}" type="slidenum">
              <a:rPr lang="en-US" smtClean="0"/>
              <a:t>12</a:t>
            </a:fld>
            <a:endParaRPr lang="en-US" dirty="0"/>
          </a:p>
        </p:txBody>
      </p:sp>
    </p:spTree>
    <p:extLst>
      <p:ext uri="{BB962C8B-B14F-4D97-AF65-F5344CB8AC3E}">
        <p14:creationId xmlns:p14="http://schemas.microsoft.com/office/powerpoint/2010/main" val="136085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4E907F-A296-46D4-B4EC-2DF78B6546A5}" type="slidenum">
              <a:rPr lang="en-US" smtClean="0"/>
              <a:t>13</a:t>
            </a:fld>
            <a:endParaRPr lang="en-US" dirty="0"/>
          </a:p>
        </p:txBody>
      </p:sp>
    </p:spTree>
    <p:extLst>
      <p:ext uri="{BB962C8B-B14F-4D97-AF65-F5344CB8AC3E}">
        <p14:creationId xmlns:p14="http://schemas.microsoft.com/office/powerpoint/2010/main" val="359344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4E907F-A296-46D4-B4EC-2DF78B6546A5}" type="slidenum">
              <a:rPr lang="en-US" smtClean="0"/>
              <a:t>14</a:t>
            </a:fld>
            <a:endParaRPr lang="en-US" dirty="0"/>
          </a:p>
        </p:txBody>
      </p:sp>
    </p:spTree>
    <p:extLst>
      <p:ext uri="{BB962C8B-B14F-4D97-AF65-F5344CB8AC3E}">
        <p14:creationId xmlns:p14="http://schemas.microsoft.com/office/powerpoint/2010/main" val="268703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4E907F-A296-46D4-B4EC-2DF78B6546A5}" type="slidenum">
              <a:rPr lang="en-US" smtClean="0"/>
              <a:t>15</a:t>
            </a:fld>
            <a:endParaRPr lang="en-US" dirty="0"/>
          </a:p>
        </p:txBody>
      </p:sp>
    </p:spTree>
    <p:extLst>
      <p:ext uri="{BB962C8B-B14F-4D97-AF65-F5344CB8AC3E}">
        <p14:creationId xmlns:p14="http://schemas.microsoft.com/office/powerpoint/2010/main" val="283919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asked them all what they thought was the secret of their success and received a number of answers, some were very similar to others so here we have grouped them together along the same themes.</a:t>
            </a:r>
          </a:p>
        </p:txBody>
      </p:sp>
      <p:sp>
        <p:nvSpPr>
          <p:cNvPr id="4" name="Slide Number Placeholder 3"/>
          <p:cNvSpPr>
            <a:spLocks noGrp="1"/>
          </p:cNvSpPr>
          <p:nvPr>
            <p:ph type="sldNum" sz="quarter" idx="10"/>
          </p:nvPr>
        </p:nvSpPr>
        <p:spPr/>
        <p:txBody>
          <a:bodyPr/>
          <a:lstStyle/>
          <a:p>
            <a:fld id="{614E907F-A296-46D4-B4EC-2DF78B6546A5}" type="slidenum">
              <a:rPr lang="en-US" smtClean="0"/>
              <a:t>16</a:t>
            </a:fld>
            <a:endParaRPr lang="en-US" dirty="0"/>
          </a:p>
        </p:txBody>
      </p:sp>
    </p:spTree>
    <p:extLst>
      <p:ext uri="{BB962C8B-B14F-4D97-AF65-F5344CB8AC3E}">
        <p14:creationId xmlns:p14="http://schemas.microsoft.com/office/powerpoint/2010/main" val="283446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smtClean="0"/>
              <a:t>when you</a:t>
            </a:r>
            <a:r>
              <a:rPr lang="en-US" baseline="0" dirty="0" smtClean="0"/>
              <a:t> are the library manager in a rural library how do you maximize your time to accomplish the never ending list of things that need to be done?</a:t>
            </a:r>
          </a:p>
          <a:p>
            <a:endParaRPr lang="en-US" dirty="0" smtClean="0"/>
          </a:p>
          <a:p>
            <a:r>
              <a:rPr lang="en-US" dirty="0" smtClean="0"/>
              <a:t>Remember you don’t have to do it all (delegate, delegate)</a:t>
            </a:r>
          </a:p>
          <a:p>
            <a:endParaRPr lang="en-US" baseline="0" dirty="0" smtClean="0"/>
          </a:p>
        </p:txBody>
      </p:sp>
      <p:sp>
        <p:nvSpPr>
          <p:cNvPr id="4" name="Slide Number Placeholder 3"/>
          <p:cNvSpPr>
            <a:spLocks noGrp="1"/>
          </p:cNvSpPr>
          <p:nvPr>
            <p:ph type="sldNum" sz="quarter" idx="10"/>
          </p:nvPr>
        </p:nvSpPr>
        <p:spPr/>
        <p:txBody>
          <a:bodyPr/>
          <a:lstStyle/>
          <a:p>
            <a:fld id="{614E907F-A296-46D4-B4EC-2DF78B6546A5}" type="slidenum">
              <a:rPr lang="en-US" smtClean="0"/>
              <a:t>17</a:t>
            </a:fld>
            <a:endParaRPr lang="en-US" dirty="0"/>
          </a:p>
        </p:txBody>
      </p:sp>
    </p:spTree>
    <p:extLst>
      <p:ext uri="{BB962C8B-B14F-4D97-AF65-F5344CB8AC3E}">
        <p14:creationId xmlns:p14="http://schemas.microsoft.com/office/powerpoint/2010/main" val="3348786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regional library as often as possible.  Become a super user of their services!</a:t>
            </a:r>
          </a:p>
          <a:p>
            <a:r>
              <a:rPr lang="en-US" dirty="0" smtClean="0"/>
              <a:t>Sometimes</a:t>
            </a:r>
            <a:r>
              <a:rPr lang="en-US" baseline="0" dirty="0" smtClean="0"/>
              <a:t> we feel that we need to do it all, sometimes we are not comfortable if we are not behind the wheel, sometimes we worry that others will come in and take over on us.  We need to fight these fears so that we can take advantage of everything that is offered to us, to free up our time to do the work that only we can do in our communities with our community members.</a:t>
            </a:r>
          </a:p>
          <a:p>
            <a:endParaRPr lang="en-US" dirty="0" smtClean="0"/>
          </a:p>
          <a:p>
            <a:r>
              <a:rPr lang="en-US" dirty="0" smtClean="0"/>
              <a:t>Programming</a:t>
            </a:r>
            <a:r>
              <a:rPr lang="en-US" baseline="0" dirty="0" smtClean="0"/>
              <a:t> boxes at Parkland - </a:t>
            </a:r>
            <a:r>
              <a:rPr lang="en-US" dirty="0" smtClean="0"/>
              <a:t>LEGO Mindstorms – sitting in Parkland unused – travesty!</a:t>
            </a:r>
          </a:p>
          <a:p>
            <a:r>
              <a:rPr lang="en-US" dirty="0" smtClean="0"/>
              <a:t>Tell them how they can help you further.</a:t>
            </a:r>
          </a:p>
          <a:p>
            <a:r>
              <a:rPr lang="en-US" dirty="0" smtClean="0"/>
              <a:t>Show up to events – often the libraries that need it most don’t come out to meetings and continuing education opportunities.  Boards must support</a:t>
            </a:r>
            <a:r>
              <a:rPr lang="en-US" baseline="0" dirty="0" smtClean="0"/>
              <a:t> attendance at these events and find ways to do it economically.  As lovely as ALC is, not many little libraries can afford to attend – how can we make all of this information available to them?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18</a:t>
            </a:fld>
            <a:endParaRPr lang="en-US" dirty="0"/>
          </a:p>
        </p:txBody>
      </p:sp>
    </p:spTree>
    <p:extLst>
      <p:ext uri="{BB962C8B-B14F-4D97-AF65-F5344CB8AC3E}">
        <p14:creationId xmlns:p14="http://schemas.microsoft.com/office/powerpoint/2010/main" val="117911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19</a:t>
            </a:fld>
            <a:endParaRPr lang="en-US" dirty="0"/>
          </a:p>
        </p:txBody>
      </p:sp>
    </p:spTree>
    <p:extLst>
      <p:ext uri="{BB962C8B-B14F-4D97-AF65-F5344CB8AC3E}">
        <p14:creationId xmlns:p14="http://schemas.microsoft.com/office/powerpoint/2010/main" val="25803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Thank-you </a:t>
            </a:r>
            <a:r>
              <a:rPr lang="en-US" baseline="0" dirty="0" smtClean="0"/>
              <a:t>for coming to our session</a:t>
            </a:r>
            <a:r>
              <a:rPr lang="en-US" baseline="0" dirty="0" smtClean="0"/>
              <a:t>! </a:t>
            </a:r>
            <a:r>
              <a:rPr lang="en-US" baseline="0" dirty="0" smtClean="0"/>
              <a:t>We did not anticipate such an amazing turn out. </a:t>
            </a:r>
          </a:p>
          <a:p>
            <a:endParaRPr lang="en-US" baseline="0" dirty="0" smtClean="0"/>
          </a:p>
          <a:p>
            <a:r>
              <a:rPr lang="en-US" baseline="0" dirty="0" smtClean="0"/>
              <a:t>Jane </a:t>
            </a:r>
            <a:r>
              <a:rPr lang="en-US" baseline="0" dirty="0" smtClean="0"/>
              <a:t>has been a trustee for over 12 years, sitting a chair for about 10 of those years. She has sat on ALTA’s board as an alternate for Area 3 (Parkland) about 3 years. She served as a middle school librarian for 15 years. Retiring in 2015. She is a second generation librarian. </a:t>
            </a:r>
            <a:endParaRPr lang="en-US" baseline="0" dirty="0" smtClean="0"/>
          </a:p>
          <a:p>
            <a:endParaRPr lang="en-US" baseline="0" dirty="0" smtClean="0"/>
          </a:p>
          <a:p>
            <a:r>
              <a:rPr lang="en-US" baseline="0" dirty="0" smtClean="0"/>
              <a:t>Rhonda </a:t>
            </a:r>
            <a:r>
              <a:rPr lang="en-US" baseline="0" dirty="0" smtClean="0"/>
              <a:t>has extensive library management experience; including being the driving force behind the set up of the </a:t>
            </a:r>
            <a:r>
              <a:rPr lang="en-US" baseline="0" dirty="0" smtClean="0"/>
              <a:t>judicial </a:t>
            </a:r>
            <a:r>
              <a:rPr lang="en-US" baseline="0" dirty="0" smtClean="0"/>
              <a:t>library in the amazingly beautiful Calgary Courthouse. Hoping to find a place in public libraries Rhonda became a consultant for Parkland Regional Library in Lacombe. But she still wanted her OWN library, so after 5 years she left Parkland for the bright lights of Stettler! Joining us last August. </a:t>
            </a:r>
            <a:endParaRPr lang="en-US" baseline="0" dirty="0" smtClean="0"/>
          </a:p>
          <a:p>
            <a:endParaRPr lang="en-US" baseline="0" dirty="0" smtClean="0"/>
          </a:p>
          <a:p>
            <a:r>
              <a:rPr lang="en-US" baseline="0" dirty="0" smtClean="0"/>
              <a:t>We </a:t>
            </a:r>
            <a:r>
              <a:rPr lang="en-US" baseline="0" dirty="0" smtClean="0"/>
              <a:t>both love </a:t>
            </a:r>
            <a:r>
              <a:rPr lang="en-US" baseline="0" dirty="0" smtClean="0"/>
              <a:t>libraries.  So </a:t>
            </a:r>
            <a:r>
              <a:rPr lang="en-US" baseline="0" dirty="0" smtClean="0"/>
              <a:t>you are getting two perspectives today, one from the Library manager aspect and one that will hopefully be helpful to trustees.</a:t>
            </a:r>
          </a:p>
        </p:txBody>
      </p:sp>
      <p:sp>
        <p:nvSpPr>
          <p:cNvPr id="4" name="Slide Number Placeholder 3"/>
          <p:cNvSpPr>
            <a:spLocks noGrp="1"/>
          </p:cNvSpPr>
          <p:nvPr>
            <p:ph type="sldNum" sz="quarter" idx="10"/>
          </p:nvPr>
        </p:nvSpPr>
        <p:spPr/>
        <p:txBody>
          <a:bodyPr/>
          <a:lstStyle/>
          <a:p>
            <a:fld id="{614E907F-A296-46D4-B4EC-2DF78B6546A5}" type="slidenum">
              <a:rPr lang="en-US" smtClean="0"/>
              <a:t>2</a:t>
            </a:fld>
            <a:endParaRPr lang="en-US" dirty="0"/>
          </a:p>
        </p:txBody>
      </p:sp>
    </p:spTree>
    <p:extLst>
      <p:ext uri="{BB962C8B-B14F-4D97-AF65-F5344CB8AC3E}">
        <p14:creationId xmlns:p14="http://schemas.microsoft.com/office/powerpoint/2010/main" val="180450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20</a:t>
            </a:fld>
            <a:endParaRPr lang="en-US" dirty="0"/>
          </a:p>
        </p:txBody>
      </p:sp>
    </p:spTree>
    <p:extLst>
      <p:ext uri="{BB962C8B-B14F-4D97-AF65-F5344CB8AC3E}">
        <p14:creationId xmlns:p14="http://schemas.microsoft.com/office/powerpoint/2010/main" val="131943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encourage us all to be more diligent</a:t>
            </a:r>
            <a:r>
              <a:rPr lang="en-US" baseline="0" dirty="0" smtClean="0"/>
              <a:t> in uploading materials to the Library Toolshed.  Before you create something, look to the toolshed to see if someone has already created it.  Upload it in an editable format – please, save us from needing to recreate it.</a:t>
            </a:r>
          </a:p>
          <a:p>
            <a:r>
              <a:rPr lang="en-US" baseline="0" dirty="0" smtClean="0"/>
              <a:t>Program plans – planning documents – brochures and pamphlets.  Perhaps this is something the regional libraries can take an active role in – gathering this information from their member libraries and uploading it to the toolshed (because managers in little libraries are often super busy and we want to work together to lighten the load not increase it.</a:t>
            </a:r>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21</a:t>
            </a:fld>
            <a:endParaRPr lang="en-US" dirty="0"/>
          </a:p>
        </p:txBody>
      </p:sp>
    </p:spTree>
    <p:extLst>
      <p:ext uri="{BB962C8B-B14F-4D97-AF65-F5344CB8AC3E}">
        <p14:creationId xmlns:p14="http://schemas.microsoft.com/office/powerpoint/2010/main" val="301421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importance of policy cannot be overstated. Up-to-date polices make everyone’s jobs easier. They give guidance to your team when they need to handle everyday and extraordinary situations. Good polices help your board when you are considering agenda items, or the ever-changing issues facing libraries today. Good policies give structure to how your library will function. They are literally a living document that is a gift to your staff, your library, and your community. Overwhelming? Your policies do not all have to be renewed at once. And you have many resources that you can access for ideas, and sample policies. E.g. your regional library system, ALTA, other libraries of similar size and region.</a:t>
            </a:r>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22</a:t>
            </a:fld>
            <a:endParaRPr lang="en-US" dirty="0"/>
          </a:p>
        </p:txBody>
      </p:sp>
    </p:spTree>
    <p:extLst>
      <p:ext uri="{BB962C8B-B14F-4D97-AF65-F5344CB8AC3E}">
        <p14:creationId xmlns:p14="http://schemas.microsoft.com/office/powerpoint/2010/main" val="1408003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 lot answers when you do your Plan</a:t>
            </a:r>
            <a:r>
              <a:rPr lang="en-US" baseline="0" dirty="0" smtClean="0"/>
              <a:t> of Service consultations. </a:t>
            </a:r>
          </a:p>
          <a:p>
            <a:pPr marL="171450" indent="-171450">
              <a:buFontTx/>
              <a:buChar char="-"/>
            </a:pPr>
            <a:r>
              <a:rPr lang="en-US" dirty="0" smtClean="0"/>
              <a:t>When searching for partners, or help with programming, or funding, don’t be shy,</a:t>
            </a:r>
            <a:r>
              <a:rPr lang="en-US" baseline="0" dirty="0" smtClean="0"/>
              <a:t> ask everyone you can think of. You never know what they have to offer. </a:t>
            </a:r>
          </a:p>
          <a:p>
            <a:pPr marL="171450" indent="-171450">
              <a:buFontTx/>
              <a:buChar char="-"/>
            </a:pPr>
            <a:r>
              <a:rPr lang="en-US" baseline="0" dirty="0" smtClean="0"/>
              <a:t>People of community often have similar interests and will be come out.</a:t>
            </a:r>
          </a:p>
          <a:p>
            <a:pPr marL="171450" indent="-171450">
              <a:buFontTx/>
              <a:buChar char="-"/>
            </a:pPr>
            <a:r>
              <a:rPr lang="en-US" baseline="0" dirty="0" smtClean="0"/>
              <a:t>Some ideas are local schools, teachers, RCMP, Artists, weavers, potters, storytellers, businesses, fitness, yoga, lawyers (wills &amp; estates), employment </a:t>
            </a:r>
            <a:r>
              <a:rPr lang="en-US" baseline="0" dirty="0" err="1" smtClean="0"/>
              <a:t>centre</a:t>
            </a:r>
            <a:r>
              <a:rPr lang="en-US" baseline="0" dirty="0" smtClean="0"/>
              <a:t>, theatre group, sports groups, health nurse, . </a:t>
            </a:r>
          </a:p>
          <a:p>
            <a:pPr marL="171450" indent="-171450">
              <a:buFontTx/>
              <a:buChar char="-"/>
            </a:pPr>
            <a:r>
              <a:rPr lang="en-US" baseline="0" dirty="0" smtClean="0"/>
              <a:t>If you don’t know what everyone does, your patrons probably don’t either.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23</a:t>
            </a:fld>
            <a:endParaRPr lang="en-US" dirty="0"/>
          </a:p>
        </p:txBody>
      </p:sp>
    </p:spTree>
    <p:extLst>
      <p:ext uri="{BB962C8B-B14F-4D97-AF65-F5344CB8AC3E}">
        <p14:creationId xmlns:p14="http://schemas.microsoft.com/office/powerpoint/2010/main" val="140800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Our most successful?</a:t>
            </a:r>
            <a:r>
              <a:rPr lang="en-US" baseline="0" dirty="0" smtClean="0"/>
              <a:t>  </a:t>
            </a:r>
            <a:r>
              <a:rPr lang="en-US" baseline="0" dirty="0" smtClean="0"/>
              <a:t>Robert Raymond </a:t>
            </a:r>
            <a:r>
              <a:rPr lang="en-US" baseline="0" dirty="0" smtClean="0"/>
              <a:t>Cook</a:t>
            </a:r>
          </a:p>
          <a:p>
            <a:pPr marL="171450" indent="-171450">
              <a:buFontTx/>
              <a:buChar char="-"/>
            </a:pPr>
            <a:r>
              <a:rPr lang="en-US" dirty="0" smtClean="0"/>
              <a:t>Ideas</a:t>
            </a:r>
            <a:r>
              <a:rPr lang="en-US" baseline="0" dirty="0" smtClean="0"/>
              <a:t> </a:t>
            </a:r>
            <a:r>
              <a:rPr lang="en-US" baseline="0" dirty="0" smtClean="0"/>
              <a:t>do not have to be big to be successful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24</a:t>
            </a:fld>
            <a:endParaRPr lang="en-US" dirty="0"/>
          </a:p>
        </p:txBody>
      </p:sp>
    </p:spTree>
    <p:extLst>
      <p:ext uri="{BB962C8B-B14F-4D97-AF65-F5344CB8AC3E}">
        <p14:creationId xmlns:p14="http://schemas.microsoft.com/office/powerpoint/2010/main" val="140800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Suddenly becoming a library trustee can be daunting but know you are not alone;</a:t>
            </a:r>
            <a:r>
              <a:rPr lang="en-US" baseline="0" dirty="0" smtClean="0"/>
              <a:t> stumbling about in the dark. </a:t>
            </a:r>
          </a:p>
          <a:p>
            <a:pPr marL="171450" indent="-171450">
              <a:buFontTx/>
              <a:buChar char="-"/>
            </a:pPr>
            <a:r>
              <a:rPr lang="en-US" dirty="0" smtClean="0"/>
              <a:t>As</a:t>
            </a:r>
            <a:r>
              <a:rPr lang="en-US" baseline="0" dirty="0" smtClean="0"/>
              <a:t> well as your local partners there’s so many more places you can go for ideas, help, and knowledge here’s a few.</a:t>
            </a:r>
          </a:p>
          <a:p>
            <a:pPr marL="171450" indent="-171450">
              <a:buFontTx/>
              <a:buChar char="-"/>
            </a:pPr>
            <a:r>
              <a:rPr lang="en-US" baseline="0" dirty="0" smtClean="0"/>
              <a:t>Alberta Library Trustees Association: </a:t>
            </a:r>
            <a:r>
              <a:rPr lang="en-US" baseline="0" dirty="0" smtClean="0"/>
              <a:t>Check out their Website. Trustee Education, Advocacy ideas, tools and contacts. </a:t>
            </a:r>
          </a:p>
          <a:p>
            <a:pPr marL="171450" indent="-171450">
              <a:buFontTx/>
              <a:buChar char="-"/>
            </a:pPr>
            <a:r>
              <a:rPr lang="en-US" baseline="0" dirty="0" smtClean="0"/>
              <a:t>Trustee Link – Q &amp; A’s.</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25</a:t>
            </a:fld>
            <a:endParaRPr lang="en-US" dirty="0"/>
          </a:p>
        </p:txBody>
      </p:sp>
    </p:spTree>
    <p:extLst>
      <p:ext uri="{BB962C8B-B14F-4D97-AF65-F5344CB8AC3E}">
        <p14:creationId xmlns:p14="http://schemas.microsoft.com/office/powerpoint/2010/main" val="1408003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E907F-A296-46D4-B4EC-2DF78B6546A5}" type="slidenum">
              <a:rPr lang="en-US" smtClean="0"/>
              <a:t>26</a:t>
            </a:fld>
            <a:endParaRPr lang="en-US" dirty="0"/>
          </a:p>
        </p:txBody>
      </p:sp>
    </p:spTree>
    <p:extLst>
      <p:ext uri="{BB962C8B-B14F-4D97-AF65-F5344CB8AC3E}">
        <p14:creationId xmlns:p14="http://schemas.microsoft.com/office/powerpoint/2010/main" val="148932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Rural Library people think they are the “minority” when they come to this conference. But they certainly are not a minority in Alberta. AND they are very, very important in Alberta’s library scene. </a:t>
            </a:r>
            <a:endParaRPr lang="en-US" baseline="0" dirty="0" smtClean="0"/>
          </a:p>
          <a:p>
            <a:pPr marL="0" indent="0">
              <a:buFontTx/>
              <a:buNone/>
            </a:pPr>
            <a:endParaRPr lang="en-US" baseline="0" dirty="0" smtClean="0"/>
          </a:p>
          <a:p>
            <a:pPr marL="0" indent="0">
              <a:buFontTx/>
              <a:buNone/>
            </a:pPr>
            <a:r>
              <a:rPr lang="en-US" baseline="0" dirty="0" smtClean="0"/>
              <a:t>Majority </a:t>
            </a:r>
            <a:r>
              <a:rPr lang="en-US" baseline="0" dirty="0" smtClean="0"/>
              <a:t>of Alberta’s libraries are rural. And most rural communities have a library. </a:t>
            </a:r>
          </a:p>
        </p:txBody>
      </p:sp>
      <p:sp>
        <p:nvSpPr>
          <p:cNvPr id="4" name="Slide Number Placeholder 3"/>
          <p:cNvSpPr>
            <a:spLocks noGrp="1"/>
          </p:cNvSpPr>
          <p:nvPr>
            <p:ph type="sldNum" sz="quarter" idx="10"/>
          </p:nvPr>
        </p:nvSpPr>
        <p:spPr/>
        <p:txBody>
          <a:bodyPr/>
          <a:lstStyle/>
          <a:p>
            <a:fld id="{614E907F-A296-46D4-B4EC-2DF78B6546A5}" type="slidenum">
              <a:rPr lang="en-US" smtClean="0"/>
              <a:t>3</a:t>
            </a:fld>
            <a:endParaRPr lang="en-US" dirty="0"/>
          </a:p>
        </p:txBody>
      </p:sp>
    </p:spTree>
    <p:extLst>
      <p:ext uri="{BB962C8B-B14F-4D97-AF65-F5344CB8AC3E}">
        <p14:creationId xmlns:p14="http://schemas.microsoft.com/office/powerpoint/2010/main" val="291959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aim today is give you some ideas, and perhaps alert you to some resources that you are not familiar with, in the hopes of giving you a bit of “support” we will offer you some Lycra for your library, in its budget, and in its programming and administration.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4</a:t>
            </a:fld>
            <a:endParaRPr lang="en-US" dirty="0"/>
          </a:p>
        </p:txBody>
      </p:sp>
    </p:spTree>
    <p:extLst>
      <p:ext uri="{BB962C8B-B14F-4D97-AF65-F5344CB8AC3E}">
        <p14:creationId xmlns:p14="http://schemas.microsoft.com/office/powerpoint/2010/main" val="413165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Bright </a:t>
            </a:r>
            <a:r>
              <a:rPr lang="en-US" baseline="0" dirty="0" smtClean="0"/>
              <a:t>Spots Study </a:t>
            </a:r>
            <a:r>
              <a:rPr lang="en-US" baseline="0" dirty="0" smtClean="0"/>
              <a:t>happened </a:t>
            </a:r>
            <a:r>
              <a:rPr lang="en-US" baseline="0" dirty="0" smtClean="0"/>
              <a:t>in </a:t>
            </a:r>
            <a:r>
              <a:rPr lang="en-US" baseline="0" dirty="0" smtClean="0"/>
              <a:t>Manitoba and a report was </a:t>
            </a:r>
            <a:r>
              <a:rPr lang="en-US" baseline="0" dirty="0" smtClean="0"/>
              <a:t>presented at a conference in Manitoba in 2018. The study was very interesting to </a:t>
            </a:r>
            <a:r>
              <a:rPr lang="en-US" baseline="0" dirty="0" smtClean="0"/>
              <a:t>me because as a consultant, I noticed that </a:t>
            </a:r>
            <a:r>
              <a:rPr lang="en-US" baseline="0" dirty="0" smtClean="0"/>
              <a:t>some libraries were doing very well with really limited resources, while other similarly resourced libraries were floundering.  Libraries have their own personalities and energy, some were high energy and interesting things were happening for them, others were very low </a:t>
            </a:r>
            <a:r>
              <a:rPr lang="en-US" baseline="0" dirty="0" smtClean="0"/>
              <a:t>energy for a variety of reasons. Anthony </a:t>
            </a:r>
            <a:r>
              <a:rPr lang="en-US" baseline="0" dirty="0" smtClean="0"/>
              <a:t>uploaded </a:t>
            </a:r>
            <a:r>
              <a:rPr lang="en-US" baseline="0" dirty="0" smtClean="0"/>
              <a:t>his report and presentation to </a:t>
            </a:r>
            <a:r>
              <a:rPr lang="en-US" baseline="0" dirty="0" smtClean="0"/>
              <a:t>the Toolshed, so you can find it there.</a:t>
            </a:r>
          </a:p>
          <a:p>
            <a:endParaRPr lang="en-US" dirty="0" smtClean="0"/>
          </a:p>
          <a:p>
            <a:r>
              <a:rPr lang="en-US" dirty="0" smtClean="0"/>
              <a:t>When</a:t>
            </a:r>
            <a:r>
              <a:rPr lang="en-US" baseline="0" dirty="0" smtClean="0"/>
              <a:t> he was a consultant with the Manitoba PLSB he noticed the same thing – some libraries were doing very well as compared to other libraries.</a:t>
            </a:r>
          </a:p>
          <a:p>
            <a:endParaRPr lang="en-US" baseline="0" dirty="0" smtClean="0"/>
          </a:p>
          <a:p>
            <a:r>
              <a:rPr lang="en-US" baseline="0" dirty="0" smtClean="0"/>
              <a:t>He used circulation statistics to identify the libraries that were doing well and then visited the top 10 performing libraries to see what they were doing differently.</a:t>
            </a:r>
          </a:p>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5</a:t>
            </a:fld>
            <a:endParaRPr lang="en-US" dirty="0"/>
          </a:p>
        </p:txBody>
      </p:sp>
    </p:spTree>
    <p:extLst>
      <p:ext uri="{BB962C8B-B14F-4D97-AF65-F5344CB8AC3E}">
        <p14:creationId xmlns:p14="http://schemas.microsoft.com/office/powerpoint/2010/main" val="344563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 was inspired to do this study by two books, “Switch” and “</a:t>
            </a:r>
            <a:r>
              <a:rPr lang="en-US" baseline="0" dirty="0" smtClean="0"/>
              <a:t>The Power of Positive Deviance” – the ideas in these books </a:t>
            </a:r>
            <a:r>
              <a:rPr lang="en-US" dirty="0" smtClean="0"/>
              <a:t>can be summed up as: </a:t>
            </a:r>
          </a:p>
          <a:p>
            <a:endParaRPr lang="en-US" dirty="0" smtClean="0"/>
          </a:p>
          <a:p>
            <a:r>
              <a:rPr lang="en-US" dirty="0" smtClean="0"/>
              <a:t>When everyone is facing a challenging issue, with the same resources, there are usually some </a:t>
            </a:r>
            <a:r>
              <a:rPr lang="en-US" b="1" dirty="0" smtClean="0"/>
              <a:t>people in that community who have already solved the problem. Sometimes you just need to find those examples and share with the group.</a:t>
            </a:r>
            <a:endParaRPr lang="en-US" b="1" dirty="0"/>
          </a:p>
        </p:txBody>
      </p:sp>
      <p:sp>
        <p:nvSpPr>
          <p:cNvPr id="4" name="Slide Number Placeholder 3"/>
          <p:cNvSpPr>
            <a:spLocks noGrp="1"/>
          </p:cNvSpPr>
          <p:nvPr>
            <p:ph type="sldNum" sz="quarter" idx="10"/>
          </p:nvPr>
        </p:nvSpPr>
        <p:spPr/>
        <p:txBody>
          <a:bodyPr/>
          <a:lstStyle/>
          <a:p>
            <a:fld id="{614E907F-A296-46D4-B4EC-2DF78B6546A5}" type="slidenum">
              <a:rPr lang="en-US" smtClean="0"/>
              <a:t>6</a:t>
            </a:fld>
            <a:endParaRPr lang="en-US" dirty="0"/>
          </a:p>
        </p:txBody>
      </p:sp>
    </p:spTree>
    <p:extLst>
      <p:ext uri="{BB962C8B-B14F-4D97-AF65-F5344CB8AC3E}">
        <p14:creationId xmlns:p14="http://schemas.microsoft.com/office/powerpoint/2010/main" val="384408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Anthony found</a:t>
            </a:r>
            <a:r>
              <a:rPr lang="en-US" baseline="0" dirty="0" smtClean="0"/>
              <a:t> was that the Head Librarian had a big impact on the success of the library.  We would go further and say the administrative group (Board) needs to have a growth mindset as well, in order to support via policy and </a:t>
            </a:r>
            <a:r>
              <a:rPr lang="en-US" baseline="0" dirty="0" smtClean="0"/>
              <a:t>vision, </a:t>
            </a:r>
            <a:r>
              <a:rPr lang="en-US" baseline="0" dirty="0" smtClean="0"/>
              <a:t>a positive direction for the library.</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Anthony found that a growth mindset led Library Managers to enable best practices in four key areas:</a:t>
            </a:r>
          </a:p>
          <a:p>
            <a:r>
              <a:rPr lang="en-US" sz="1200" b="0" i="0" u="none" strike="noStrike" kern="1200" baseline="0" dirty="0" smtClean="0">
                <a:solidFill>
                  <a:schemeClr val="tx1"/>
                </a:solidFill>
                <a:latin typeface="+mn-lt"/>
                <a:ea typeface="+mn-ea"/>
                <a:cs typeface="+mn-cs"/>
              </a:rPr>
              <a:t>1. Building &amp; Space: building is highly recognizable and easy to access, it is both relaxing and exciting, purpose built, ample parking, next to green space or recreation space, clear signage outside “Library”, ample natural light inside, space to spend time and relax, tidy and well organized, extensive and consistent opening hours (+45 per week on average).</a:t>
            </a:r>
          </a:p>
          <a:p>
            <a:r>
              <a:rPr lang="en-US" sz="1200" b="0" i="0" u="none" strike="noStrike" kern="1200" baseline="0" dirty="0" smtClean="0">
                <a:solidFill>
                  <a:schemeClr val="tx1"/>
                </a:solidFill>
                <a:latin typeface="+mn-lt"/>
                <a:ea typeface="+mn-ea"/>
                <a:cs typeface="+mn-cs"/>
              </a:rPr>
              <a:t>2. Community buy in: Library has close and ongoing ties with local community groups and business. They participate in cross promotion; Community displays within library, regular visits from groups in town, large annual events, a good and ongoing relationship with local media</a:t>
            </a:r>
          </a:p>
          <a:p>
            <a:r>
              <a:rPr lang="en-US" sz="1200" b="0" i="0" u="none" strike="noStrike" kern="1200" baseline="0" dirty="0" smtClean="0">
                <a:solidFill>
                  <a:schemeClr val="tx1"/>
                </a:solidFill>
                <a:latin typeface="+mn-lt"/>
                <a:ea typeface="+mn-ea"/>
                <a:cs typeface="+mn-cs"/>
              </a:rPr>
              <a:t>3. Welcoming &amp; Barrier free: customer service is paramount, easy to sign up and renew card, flexible and community tailored fine policies, lots of waiving and 3 locations had no fines, minimal and friendly signage, helpful staff who never turn people away</a:t>
            </a:r>
          </a:p>
          <a:p>
            <a:r>
              <a:rPr lang="en-US" sz="1200" b="0" i="0" u="none" strike="noStrike" kern="1200" baseline="0" dirty="0" smtClean="0">
                <a:solidFill>
                  <a:schemeClr val="tx1"/>
                </a:solidFill>
                <a:latin typeface="+mn-lt"/>
                <a:ea typeface="+mn-ea"/>
                <a:cs typeface="+mn-cs"/>
              </a:rPr>
              <a:t>4. Responsive Collection:  Frequent and extensive weeding; extremely responsive to patron requests, not crowded, visibly current, face out displays throughout, meets the needs of the community</a:t>
            </a:r>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7</a:t>
            </a:fld>
            <a:endParaRPr lang="en-US" dirty="0"/>
          </a:p>
        </p:txBody>
      </p:sp>
    </p:spTree>
    <p:extLst>
      <p:ext uri="{BB962C8B-B14F-4D97-AF65-F5344CB8AC3E}">
        <p14:creationId xmlns:p14="http://schemas.microsoft.com/office/powerpoint/2010/main" val="279458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E907F-A296-46D4-B4EC-2DF78B6546A5}" type="slidenum">
              <a:rPr lang="en-US" smtClean="0"/>
              <a:t>8</a:t>
            </a:fld>
            <a:endParaRPr lang="en-US" dirty="0"/>
          </a:p>
        </p:txBody>
      </p:sp>
    </p:spTree>
    <p:extLst>
      <p:ext uri="{BB962C8B-B14F-4D97-AF65-F5344CB8AC3E}">
        <p14:creationId xmlns:p14="http://schemas.microsoft.com/office/powerpoint/2010/main" val="89791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Scatter</a:t>
            </a:r>
            <a:r>
              <a:rPr lang="en-US" baseline="0" dirty="0" smtClean="0"/>
              <a:t> charts enable you to quickly identify the outliers.</a:t>
            </a:r>
          </a:p>
          <a:p>
            <a:r>
              <a:rPr lang="en-US" baseline="0" dirty="0" smtClean="0"/>
              <a:t>Looked at Hours open per year (to see how available the libraries were to their community members)</a:t>
            </a:r>
          </a:p>
          <a:p>
            <a:r>
              <a:rPr lang="en-US" baseline="0" dirty="0" smtClean="0"/>
              <a:t>Program Participants – to see who was engaging their communities in programming most effectively.</a:t>
            </a:r>
          </a:p>
          <a:p>
            <a:r>
              <a:rPr lang="en-US" baseline="0" dirty="0" smtClean="0"/>
              <a:t>Also looked at circulation, annual visitors and cardholders.</a:t>
            </a:r>
          </a:p>
        </p:txBody>
      </p:sp>
      <p:sp>
        <p:nvSpPr>
          <p:cNvPr id="4" name="Slide Number Placeholder 3"/>
          <p:cNvSpPr>
            <a:spLocks noGrp="1"/>
          </p:cNvSpPr>
          <p:nvPr>
            <p:ph type="sldNum" sz="quarter" idx="10"/>
          </p:nvPr>
        </p:nvSpPr>
        <p:spPr/>
        <p:txBody>
          <a:bodyPr/>
          <a:lstStyle/>
          <a:p>
            <a:fld id="{614E907F-A296-46D4-B4EC-2DF78B6546A5}" type="slidenum">
              <a:rPr lang="en-US" smtClean="0"/>
              <a:t>9</a:t>
            </a:fld>
            <a:endParaRPr lang="en-US" dirty="0"/>
          </a:p>
        </p:txBody>
      </p:sp>
    </p:spTree>
    <p:extLst>
      <p:ext uri="{BB962C8B-B14F-4D97-AF65-F5344CB8AC3E}">
        <p14:creationId xmlns:p14="http://schemas.microsoft.com/office/powerpoint/2010/main" val="4046267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939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599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2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13331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0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068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2753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734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5/1/2019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08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17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056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3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221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057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743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408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686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9000" b="-19000"/>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047643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librarytoolshed.c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alberta.ca/public-library-services-branch" TargetMode="External"/><Relationship Id="rId5" Type="http://schemas.openxmlformats.org/officeDocument/2006/relationships/hyperlink" Target="http://www.librarytrustees.ab.ca/"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3" y="2733709"/>
            <a:ext cx="8628513" cy="1373070"/>
          </a:xfrm>
        </p:spPr>
        <p:txBody>
          <a:bodyPr anchor="ctr" anchorCtr="0"/>
          <a:lstStyle/>
          <a:p>
            <a:pPr algn="ctr"/>
            <a:r>
              <a:rPr lang="en-US" sz="5000" dirty="0" smtClean="0">
                <a:solidFill>
                  <a:schemeClr val="accent1"/>
                </a:solidFill>
              </a:rPr>
              <a:t>Big Ideas for Little Libraries</a:t>
            </a:r>
            <a:endParaRPr lang="en-US" sz="5000" dirty="0">
              <a:solidFill>
                <a:schemeClr val="accent1"/>
              </a:solidFill>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3454" t="12040" b="11406"/>
          <a:stretch/>
        </p:blipFill>
        <p:spPr bwMode="auto">
          <a:xfrm>
            <a:off x="9277815" y="2864087"/>
            <a:ext cx="2914185" cy="1005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2138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The Interviews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13" name="Content Placeholder 12"/>
          <p:cNvSpPr>
            <a:spLocks noGrp="1"/>
          </p:cNvSpPr>
          <p:nvPr>
            <p:ph sz="half" idx="2"/>
          </p:nvPr>
        </p:nvSpPr>
        <p:spPr>
          <a:xfrm>
            <a:off x="5794148" y="2608662"/>
            <a:ext cx="4700058" cy="3599316"/>
          </a:xfrm>
        </p:spPr>
        <p:txBody>
          <a:bodyPr/>
          <a:lstStyle/>
          <a:p>
            <a:r>
              <a:rPr lang="en-US" sz="2400" dirty="0" smtClean="0">
                <a:solidFill>
                  <a:schemeClr val="bg1">
                    <a:lumMod val="90000"/>
                    <a:lumOff val="10000"/>
                  </a:schemeClr>
                </a:solidFill>
                <a:effectLst/>
              </a:rPr>
              <a:t>Identified 39 libraries</a:t>
            </a:r>
          </a:p>
          <a:p>
            <a:r>
              <a:rPr lang="en-US" sz="2400" dirty="0" smtClean="0">
                <a:solidFill>
                  <a:schemeClr val="bg1">
                    <a:lumMod val="90000"/>
                    <a:lumOff val="10000"/>
                  </a:schemeClr>
                </a:solidFill>
                <a:effectLst/>
              </a:rPr>
              <a:t>Sent an email asking for interviews</a:t>
            </a:r>
          </a:p>
          <a:p>
            <a:r>
              <a:rPr lang="en-US" sz="2400" dirty="0" smtClean="0">
                <a:solidFill>
                  <a:schemeClr val="bg1">
                    <a:lumMod val="90000"/>
                    <a:lumOff val="10000"/>
                  </a:schemeClr>
                </a:solidFill>
                <a:effectLst/>
              </a:rPr>
              <a:t>Called and spoke with 14 libraries </a:t>
            </a:r>
          </a:p>
          <a:p>
            <a:r>
              <a:rPr lang="en-US" sz="2400" dirty="0" smtClean="0">
                <a:solidFill>
                  <a:schemeClr val="bg1">
                    <a:lumMod val="90000"/>
                    <a:lumOff val="10000"/>
                  </a:schemeClr>
                </a:solidFill>
                <a:effectLst/>
              </a:rPr>
              <a:t>Received a further 7 interviews via email</a:t>
            </a:r>
          </a:p>
          <a:p>
            <a:r>
              <a:rPr lang="en-US" sz="2400" dirty="0" smtClean="0">
                <a:solidFill>
                  <a:schemeClr val="bg1">
                    <a:lumMod val="90000"/>
                    <a:lumOff val="10000"/>
                  </a:schemeClr>
                </a:solidFill>
                <a:effectLst/>
              </a:rPr>
              <a:t>Did not speak to all 39 due to time constraints on both sides</a:t>
            </a:r>
          </a:p>
          <a:p>
            <a:endParaRPr lang="en-US" dirty="0"/>
          </a:p>
        </p:txBody>
      </p:sp>
      <p:pic>
        <p:nvPicPr>
          <p:cNvPr id="4" name="Content Placeholder 3"/>
          <p:cNvPicPr>
            <a:picLocks noGrp="1" noChangeAspect="1"/>
          </p:cNvPicPr>
          <p:nvPr>
            <p:ph sz="half" idx="1"/>
          </p:nvPr>
        </p:nvPicPr>
        <p:blipFill>
          <a:blip r:embed="rId4"/>
          <a:stretch>
            <a:fillRect/>
          </a:stretch>
        </p:blipFill>
        <p:spPr>
          <a:xfrm>
            <a:off x="842964" y="2502600"/>
            <a:ext cx="3629024" cy="4110601"/>
          </a:xfrm>
          <a:prstGeom prst="rect">
            <a:avLst/>
          </a:prstGeom>
        </p:spPr>
      </p:pic>
    </p:spTree>
    <p:extLst>
      <p:ext uri="{BB962C8B-B14F-4D97-AF65-F5344CB8AC3E}">
        <p14:creationId xmlns:p14="http://schemas.microsoft.com/office/powerpoint/2010/main" val="2801295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The Interview Questions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13" name="Content Placeholder 12"/>
          <p:cNvSpPr>
            <a:spLocks noGrp="1"/>
          </p:cNvSpPr>
          <p:nvPr>
            <p:ph sz="half" idx="2"/>
          </p:nvPr>
        </p:nvSpPr>
        <p:spPr>
          <a:xfrm>
            <a:off x="5794147" y="2608662"/>
            <a:ext cx="5607277" cy="3599316"/>
          </a:xfrm>
        </p:spPr>
        <p:txBody>
          <a:bodyPr>
            <a:normAutofit/>
          </a:bodyPr>
          <a:lstStyle/>
          <a:p>
            <a:r>
              <a:rPr lang="en-US" sz="2400" dirty="0" smtClean="0">
                <a:solidFill>
                  <a:schemeClr val="bg1">
                    <a:lumMod val="90000"/>
                    <a:lumOff val="10000"/>
                  </a:schemeClr>
                </a:solidFill>
                <a:effectLst/>
              </a:rPr>
              <a:t>General opening questions</a:t>
            </a:r>
          </a:p>
          <a:p>
            <a:r>
              <a:rPr lang="en-US" sz="2400" dirty="0" smtClean="0">
                <a:solidFill>
                  <a:schemeClr val="bg1">
                    <a:lumMod val="90000"/>
                    <a:lumOff val="10000"/>
                  </a:schemeClr>
                </a:solidFill>
                <a:effectLst/>
              </a:rPr>
              <a:t>Relationships and communication</a:t>
            </a:r>
          </a:p>
          <a:p>
            <a:r>
              <a:rPr lang="en-US" sz="2400" dirty="0" smtClean="0">
                <a:solidFill>
                  <a:schemeClr val="bg1">
                    <a:lumMod val="90000"/>
                    <a:lumOff val="10000"/>
                  </a:schemeClr>
                </a:solidFill>
                <a:effectLst/>
              </a:rPr>
              <a:t>Services and Programming</a:t>
            </a:r>
          </a:p>
          <a:p>
            <a:r>
              <a:rPr lang="en-US" sz="2400" dirty="0" smtClean="0">
                <a:solidFill>
                  <a:schemeClr val="bg1">
                    <a:lumMod val="90000"/>
                    <a:lumOff val="10000"/>
                  </a:schemeClr>
                </a:solidFill>
                <a:effectLst/>
              </a:rPr>
              <a:t>Marketing</a:t>
            </a:r>
          </a:p>
          <a:p>
            <a:r>
              <a:rPr lang="en-US" sz="2400" dirty="0" smtClean="0">
                <a:solidFill>
                  <a:schemeClr val="bg1">
                    <a:lumMod val="90000"/>
                    <a:lumOff val="10000"/>
                  </a:schemeClr>
                </a:solidFill>
                <a:effectLst/>
              </a:rPr>
              <a:t>Collections</a:t>
            </a:r>
          </a:p>
          <a:p>
            <a:r>
              <a:rPr lang="en-US" sz="2400" dirty="0" smtClean="0">
                <a:solidFill>
                  <a:schemeClr val="bg1">
                    <a:lumMod val="90000"/>
                    <a:lumOff val="10000"/>
                  </a:schemeClr>
                </a:solidFill>
                <a:effectLst/>
              </a:rPr>
              <a:t>Closing questions</a:t>
            </a:r>
          </a:p>
          <a:p>
            <a:endParaRPr lang="en-US" dirty="0"/>
          </a:p>
        </p:txBody>
      </p:sp>
      <p:pic>
        <p:nvPicPr>
          <p:cNvPr id="4" name="Content Placeholder 3"/>
          <p:cNvPicPr>
            <a:picLocks noGrp="1" noChangeAspect="1"/>
          </p:cNvPicPr>
          <p:nvPr>
            <p:ph sz="half" idx="1"/>
          </p:nvPr>
        </p:nvPicPr>
        <p:blipFill>
          <a:blip r:embed="rId4"/>
          <a:stretch>
            <a:fillRect/>
          </a:stretch>
        </p:blipFill>
        <p:spPr>
          <a:xfrm>
            <a:off x="681038" y="2701574"/>
            <a:ext cx="4697412" cy="2869315"/>
          </a:xfrm>
          <a:prstGeom prst="rect">
            <a:avLst/>
          </a:prstGeom>
        </p:spPr>
      </p:pic>
    </p:spTree>
    <p:extLst>
      <p:ext uri="{BB962C8B-B14F-4D97-AF65-F5344CB8AC3E}">
        <p14:creationId xmlns:p14="http://schemas.microsoft.com/office/powerpoint/2010/main" val="1569317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What </a:t>
            </a:r>
            <a:r>
              <a:rPr lang="en-US" dirty="0">
                <a:solidFill>
                  <a:schemeClr val="accent1"/>
                </a:solidFill>
              </a:rPr>
              <a:t>W</a:t>
            </a:r>
            <a:r>
              <a:rPr lang="en-US" dirty="0" smtClean="0">
                <a:solidFill>
                  <a:schemeClr val="accent1"/>
                </a:solidFill>
              </a:rPr>
              <a:t>e Learned from the 21</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3" name="Content Placeholder 2"/>
          <p:cNvSpPr>
            <a:spLocks noGrp="1"/>
          </p:cNvSpPr>
          <p:nvPr>
            <p:ph sz="half" idx="1"/>
          </p:nvPr>
        </p:nvSpPr>
        <p:spPr>
          <a:xfrm>
            <a:off x="208832" y="2336873"/>
            <a:ext cx="11306894" cy="4392540"/>
          </a:xfrm>
        </p:spPr>
        <p:txBody>
          <a:bodyPr>
            <a:normAutofit fontScale="92500" lnSpcReduction="20000"/>
          </a:bodyPr>
          <a:lstStyle/>
          <a:p>
            <a:pPr>
              <a:lnSpc>
                <a:spcPct val="134000"/>
              </a:lnSpc>
              <a:spcBef>
                <a:spcPts val="0"/>
              </a:spcBef>
            </a:pPr>
            <a:r>
              <a:rPr lang="en-US" dirty="0" smtClean="0">
                <a:solidFill>
                  <a:schemeClr val="bg1"/>
                </a:solidFill>
                <a:effectLst/>
              </a:rPr>
              <a:t>Vast majority had 7+ board members.</a:t>
            </a:r>
          </a:p>
          <a:p>
            <a:pPr>
              <a:lnSpc>
                <a:spcPct val="134000"/>
              </a:lnSpc>
              <a:spcBef>
                <a:spcPts val="0"/>
              </a:spcBef>
            </a:pPr>
            <a:r>
              <a:rPr lang="en-US" dirty="0" smtClean="0">
                <a:solidFill>
                  <a:schemeClr val="bg1"/>
                </a:solidFill>
                <a:effectLst/>
              </a:rPr>
              <a:t>Most also had a Friend’s group or planned to establish/re-establish one. </a:t>
            </a:r>
          </a:p>
          <a:p>
            <a:pPr>
              <a:lnSpc>
                <a:spcPct val="134000"/>
              </a:lnSpc>
              <a:spcBef>
                <a:spcPts val="0"/>
              </a:spcBef>
            </a:pPr>
            <a:r>
              <a:rPr lang="en-US" dirty="0" smtClean="0">
                <a:solidFill>
                  <a:schemeClr val="bg1"/>
                </a:solidFill>
                <a:effectLst/>
              </a:rPr>
              <a:t>Many had other volunteers working in the library.</a:t>
            </a:r>
          </a:p>
          <a:p>
            <a:pPr>
              <a:lnSpc>
                <a:spcPct val="134000"/>
              </a:lnSpc>
              <a:spcBef>
                <a:spcPts val="0"/>
              </a:spcBef>
            </a:pPr>
            <a:r>
              <a:rPr lang="en-US" dirty="0" smtClean="0">
                <a:solidFill>
                  <a:schemeClr val="bg1"/>
                </a:solidFill>
                <a:effectLst/>
              </a:rPr>
              <a:t>They valued continuing education for all team members, and shared what they learned. </a:t>
            </a:r>
          </a:p>
          <a:p>
            <a:pPr>
              <a:lnSpc>
                <a:spcPct val="134000"/>
              </a:lnSpc>
              <a:spcBef>
                <a:spcPts val="0"/>
              </a:spcBef>
            </a:pPr>
            <a:r>
              <a:rPr lang="en-US" dirty="0">
                <a:solidFill>
                  <a:schemeClr val="bg1"/>
                </a:solidFill>
                <a:effectLst/>
              </a:rPr>
              <a:t>They were always gathering </a:t>
            </a:r>
            <a:r>
              <a:rPr lang="en-US" dirty="0" smtClean="0">
                <a:solidFill>
                  <a:schemeClr val="bg1"/>
                </a:solidFill>
                <a:effectLst/>
              </a:rPr>
              <a:t>information</a:t>
            </a:r>
            <a:r>
              <a:rPr lang="en-US" dirty="0">
                <a:solidFill>
                  <a:schemeClr val="bg1"/>
                </a:solidFill>
                <a:effectLst/>
              </a:rPr>
              <a:t> </a:t>
            </a:r>
            <a:r>
              <a:rPr lang="en-US" dirty="0" smtClean="0">
                <a:solidFill>
                  <a:schemeClr val="bg1"/>
                </a:solidFill>
                <a:effectLst/>
              </a:rPr>
              <a:t>and shared it freely and frequently with one another through a variety of channels.  </a:t>
            </a:r>
          </a:p>
          <a:p>
            <a:pPr>
              <a:lnSpc>
                <a:spcPct val="134000"/>
              </a:lnSpc>
              <a:spcBef>
                <a:spcPts val="0"/>
              </a:spcBef>
            </a:pPr>
            <a:r>
              <a:rPr lang="en-US" dirty="0" smtClean="0">
                <a:solidFill>
                  <a:schemeClr val="bg1"/>
                </a:solidFill>
                <a:effectLst/>
              </a:rPr>
              <a:t>Many were located in accessible downtown locations.  Being located outside of the downtown core was not a deal breaker and many small communities had libraries located in schools.</a:t>
            </a:r>
          </a:p>
          <a:p>
            <a:pPr>
              <a:lnSpc>
                <a:spcPct val="134000"/>
              </a:lnSpc>
              <a:spcBef>
                <a:spcPts val="0"/>
              </a:spcBef>
            </a:pPr>
            <a:r>
              <a:rPr lang="en-US" dirty="0" smtClean="0">
                <a:solidFill>
                  <a:schemeClr val="bg1"/>
                </a:solidFill>
                <a:effectLst/>
              </a:rPr>
              <a:t>Most locations were physically accessible for those with mobility issues.  Flexible spaces with mobile shelving helped where space was a concern. </a:t>
            </a:r>
          </a:p>
          <a:p>
            <a:pPr>
              <a:lnSpc>
                <a:spcPct val="134000"/>
              </a:lnSpc>
              <a:spcBef>
                <a:spcPts val="0"/>
              </a:spcBef>
            </a:pPr>
            <a:r>
              <a:rPr lang="en-US" dirty="0">
                <a:solidFill>
                  <a:schemeClr val="bg1"/>
                </a:solidFill>
                <a:effectLst/>
              </a:rPr>
              <a:t>Most libraries described a stable budget situation.  No one had too much money.  </a:t>
            </a:r>
            <a:endParaRPr lang="en-US" dirty="0" smtClean="0">
              <a:solidFill>
                <a:schemeClr val="bg1"/>
              </a:solidFill>
              <a:effectLst/>
            </a:endParaRPr>
          </a:p>
          <a:p>
            <a:pPr>
              <a:lnSpc>
                <a:spcPct val="134000"/>
              </a:lnSpc>
              <a:spcBef>
                <a:spcPts val="0"/>
              </a:spcBef>
            </a:pPr>
            <a:r>
              <a:rPr lang="en-US" dirty="0" smtClean="0">
                <a:solidFill>
                  <a:schemeClr val="bg1"/>
                </a:solidFill>
                <a:effectLst/>
              </a:rPr>
              <a:t>Many </a:t>
            </a:r>
            <a:r>
              <a:rPr lang="en-US" dirty="0">
                <a:solidFill>
                  <a:schemeClr val="bg1"/>
                </a:solidFill>
                <a:effectLst/>
              </a:rPr>
              <a:t>libraries made efforts to raise funds or obtain </a:t>
            </a:r>
            <a:r>
              <a:rPr lang="en-US" dirty="0" smtClean="0">
                <a:solidFill>
                  <a:schemeClr val="bg1"/>
                </a:solidFill>
                <a:effectLst/>
              </a:rPr>
              <a:t>grants so </a:t>
            </a:r>
            <a:r>
              <a:rPr lang="en-US" dirty="0">
                <a:solidFill>
                  <a:schemeClr val="bg1"/>
                </a:solidFill>
                <a:effectLst/>
              </a:rPr>
              <a:t>they could do </a:t>
            </a:r>
            <a:r>
              <a:rPr lang="en-US" dirty="0" smtClean="0">
                <a:solidFill>
                  <a:schemeClr val="bg1"/>
                </a:solidFill>
                <a:effectLst/>
              </a:rPr>
              <a:t>more.</a:t>
            </a:r>
            <a:endParaRPr lang="en-US" dirty="0">
              <a:solidFill>
                <a:schemeClr val="bg1"/>
              </a:solidFill>
              <a:effectLst/>
            </a:endParaRPr>
          </a:p>
          <a:p>
            <a:endParaRPr lang="en-US" dirty="0">
              <a:solidFill>
                <a:schemeClr val="bg1"/>
              </a:solidFill>
              <a:effectLst/>
            </a:endParaRPr>
          </a:p>
        </p:txBody>
      </p:sp>
    </p:spTree>
    <p:extLst>
      <p:ext uri="{BB962C8B-B14F-4D97-AF65-F5344CB8AC3E}">
        <p14:creationId xmlns:p14="http://schemas.microsoft.com/office/powerpoint/2010/main" val="420265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What </a:t>
            </a:r>
            <a:r>
              <a:rPr lang="en-US" dirty="0">
                <a:solidFill>
                  <a:schemeClr val="accent1"/>
                </a:solidFill>
              </a:rPr>
              <a:t>W</a:t>
            </a:r>
            <a:r>
              <a:rPr lang="en-US" dirty="0" smtClean="0">
                <a:solidFill>
                  <a:schemeClr val="accent1"/>
                </a:solidFill>
              </a:rPr>
              <a:t>e Learned… </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3" name="Content Placeholder 2"/>
          <p:cNvSpPr>
            <a:spLocks noGrp="1"/>
          </p:cNvSpPr>
          <p:nvPr>
            <p:ph sz="half" idx="1"/>
          </p:nvPr>
        </p:nvSpPr>
        <p:spPr>
          <a:xfrm>
            <a:off x="208832" y="2336873"/>
            <a:ext cx="11306894" cy="4392540"/>
          </a:xfrm>
        </p:spPr>
        <p:txBody>
          <a:bodyPr>
            <a:normAutofit/>
          </a:bodyPr>
          <a:lstStyle/>
          <a:p>
            <a:r>
              <a:rPr lang="en-US" dirty="0" smtClean="0">
                <a:solidFill>
                  <a:schemeClr val="bg1"/>
                </a:solidFill>
                <a:effectLst/>
              </a:rPr>
              <a:t>They partnered with others on programming.</a:t>
            </a:r>
          </a:p>
          <a:p>
            <a:r>
              <a:rPr lang="en-US" dirty="0" smtClean="0">
                <a:solidFill>
                  <a:schemeClr val="bg1"/>
                </a:solidFill>
                <a:effectLst/>
              </a:rPr>
              <a:t>They tended to communicate with </a:t>
            </a:r>
            <a:r>
              <a:rPr lang="en-US" dirty="0">
                <a:solidFill>
                  <a:schemeClr val="bg1"/>
                </a:solidFill>
                <a:effectLst/>
              </a:rPr>
              <a:t>funding </a:t>
            </a:r>
            <a:r>
              <a:rPr lang="en-US" dirty="0" smtClean="0">
                <a:solidFill>
                  <a:schemeClr val="bg1"/>
                </a:solidFill>
                <a:effectLst/>
              </a:rPr>
              <a:t>stakeholders several times a year and through different channels, not just at budget time. </a:t>
            </a:r>
          </a:p>
          <a:p>
            <a:r>
              <a:rPr lang="en-CA" dirty="0" smtClean="0">
                <a:solidFill>
                  <a:schemeClr val="bg1"/>
                </a:solidFill>
                <a:effectLst/>
              </a:rPr>
              <a:t>They were resilient, if a program failed they looked at what may have been the issue. They didn’t take it personally.</a:t>
            </a:r>
          </a:p>
          <a:p>
            <a:r>
              <a:rPr lang="en-CA" dirty="0" smtClean="0">
                <a:solidFill>
                  <a:schemeClr val="bg1"/>
                </a:solidFill>
                <a:effectLst/>
              </a:rPr>
              <a:t>They promoted the library through word-of-mouth, posters, websites, social media (Buffer and </a:t>
            </a:r>
            <a:r>
              <a:rPr lang="en-CA" dirty="0" err="1" smtClean="0">
                <a:solidFill>
                  <a:schemeClr val="bg1"/>
                </a:solidFill>
                <a:effectLst/>
              </a:rPr>
              <a:t>Hootsuite</a:t>
            </a:r>
            <a:r>
              <a:rPr lang="en-CA" dirty="0" smtClean="0">
                <a:solidFill>
                  <a:schemeClr val="bg1"/>
                </a:solidFill>
                <a:effectLst/>
              </a:rPr>
              <a:t> for scheduling), signage, brochures, local media, notice boards, radio, community events (registration nights, parent council meetings, farmer’s markets) and more.</a:t>
            </a:r>
          </a:p>
          <a:p>
            <a:r>
              <a:rPr lang="en-CA" dirty="0" smtClean="0">
                <a:solidFill>
                  <a:schemeClr val="bg1"/>
                </a:solidFill>
                <a:effectLst/>
              </a:rPr>
              <a:t>They were responsive to their communities when it came to collection development.  They watched what was going out and what was being brought in.  They mentioned tools like Collection HQ, Regional Libraries, forthcoming lists, hotlists</a:t>
            </a:r>
            <a:r>
              <a:rPr lang="en-CA" smtClean="0">
                <a:solidFill>
                  <a:schemeClr val="bg1"/>
                </a:solidFill>
                <a:effectLst/>
              </a:rPr>
              <a:t>, bestseller lists.</a:t>
            </a:r>
            <a:endParaRPr lang="en-US" dirty="0" smtClean="0">
              <a:solidFill>
                <a:schemeClr val="bg1"/>
              </a:solidFill>
              <a:effectLst/>
            </a:endParaRPr>
          </a:p>
        </p:txBody>
      </p:sp>
    </p:spTree>
    <p:extLst>
      <p:ext uri="{BB962C8B-B14F-4D97-AF65-F5344CB8AC3E}">
        <p14:creationId xmlns:p14="http://schemas.microsoft.com/office/powerpoint/2010/main" val="1594199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Identifying Partnerships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pic>
        <p:nvPicPr>
          <p:cNvPr id="10" name="Content Placeholder 9"/>
          <p:cNvPicPr>
            <a:picLocks noGrp="1" noChangeAspect="1"/>
          </p:cNvPicPr>
          <p:nvPr>
            <p:ph sz="half" idx="1"/>
          </p:nvPr>
        </p:nvPicPr>
        <p:blipFill>
          <a:blip r:embed="rId4"/>
          <a:stretch>
            <a:fillRect/>
          </a:stretch>
        </p:blipFill>
        <p:spPr>
          <a:xfrm>
            <a:off x="401350" y="2543175"/>
            <a:ext cx="6148180" cy="3982986"/>
          </a:xfrm>
          <a:prstGeom prst="rect">
            <a:avLst/>
          </a:prstGeom>
        </p:spPr>
      </p:pic>
      <p:sp>
        <p:nvSpPr>
          <p:cNvPr id="11" name="TextBox 10"/>
          <p:cNvSpPr txBox="1"/>
          <p:nvPr/>
        </p:nvSpPr>
        <p:spPr>
          <a:xfrm>
            <a:off x="6363794" y="2730437"/>
            <a:ext cx="5268746" cy="2862322"/>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solidFill>
                  <a:schemeClr val="bg1">
                    <a:lumMod val="90000"/>
                    <a:lumOff val="10000"/>
                  </a:schemeClr>
                </a:solidFill>
              </a:rPr>
              <a:t>Look for organizations with similar goals</a:t>
            </a: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a:solidFill>
                  <a:schemeClr val="bg1">
                    <a:lumMod val="90000"/>
                    <a:lumOff val="10000"/>
                  </a:schemeClr>
                </a:solidFill>
              </a:rPr>
              <a:t>L</a:t>
            </a:r>
            <a:r>
              <a:rPr lang="en-CA" sz="2000" dirty="0" smtClean="0">
                <a:solidFill>
                  <a:schemeClr val="bg1">
                    <a:lumMod val="90000"/>
                    <a:lumOff val="10000"/>
                  </a:schemeClr>
                </a:solidFill>
              </a:rPr>
              <a:t>ook </a:t>
            </a:r>
            <a:r>
              <a:rPr lang="en-CA" sz="2000" dirty="0" smtClean="0">
                <a:solidFill>
                  <a:schemeClr val="bg1">
                    <a:lumMod val="90000"/>
                    <a:lumOff val="10000"/>
                  </a:schemeClr>
                </a:solidFill>
              </a:rPr>
              <a:t>for duplication of efforts</a:t>
            </a: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smtClean="0">
                <a:solidFill>
                  <a:schemeClr val="bg1">
                    <a:lumMod val="90000"/>
                    <a:lumOff val="10000"/>
                  </a:schemeClr>
                </a:solidFill>
              </a:rPr>
              <a:t>Find partners to join forces with for grant funding projects </a:t>
            </a: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smtClean="0">
                <a:solidFill>
                  <a:schemeClr val="bg1">
                    <a:lumMod val="90000"/>
                    <a:lumOff val="10000"/>
                  </a:schemeClr>
                </a:solidFill>
              </a:rPr>
              <a:t>Develop a Memorandum of Understanding (Partnership agreement) with partners.</a:t>
            </a:r>
            <a:endParaRPr lang="en-US" sz="2000" dirty="0">
              <a:solidFill>
                <a:schemeClr val="bg1">
                  <a:lumMod val="90000"/>
                  <a:lumOff val="10000"/>
                </a:schemeClr>
              </a:solidFill>
            </a:endParaRPr>
          </a:p>
        </p:txBody>
      </p:sp>
    </p:spTree>
    <p:extLst>
      <p:ext uri="{BB962C8B-B14F-4D97-AF65-F5344CB8AC3E}">
        <p14:creationId xmlns:p14="http://schemas.microsoft.com/office/powerpoint/2010/main" val="3752505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Programming</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pic>
        <p:nvPicPr>
          <p:cNvPr id="4" name="Content Placeholder 3"/>
          <p:cNvPicPr>
            <a:picLocks noGrp="1" noChangeAspect="1"/>
          </p:cNvPicPr>
          <p:nvPr>
            <p:ph sz="half" idx="1"/>
          </p:nvPr>
        </p:nvPicPr>
        <p:blipFill>
          <a:blip r:embed="rId4"/>
          <a:stretch>
            <a:fillRect/>
          </a:stretch>
        </p:blipFill>
        <p:spPr>
          <a:xfrm>
            <a:off x="168518" y="2730437"/>
            <a:ext cx="6221724" cy="3848164"/>
          </a:xfrm>
          <a:prstGeom prst="rect">
            <a:avLst/>
          </a:prstGeom>
        </p:spPr>
      </p:pic>
      <p:sp>
        <p:nvSpPr>
          <p:cNvPr id="7" name="TextBox 6"/>
          <p:cNvSpPr txBox="1"/>
          <p:nvPr/>
        </p:nvSpPr>
        <p:spPr>
          <a:xfrm>
            <a:off x="6363793" y="2730437"/>
            <a:ext cx="5454483" cy="3477875"/>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solidFill>
                  <a:schemeClr val="bg1">
                    <a:lumMod val="90000"/>
                    <a:lumOff val="10000"/>
                  </a:schemeClr>
                </a:solidFill>
              </a:rPr>
              <a:t>Align with Plan of Service</a:t>
            </a: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smtClean="0">
                <a:solidFill>
                  <a:schemeClr val="bg1">
                    <a:lumMod val="90000"/>
                    <a:lumOff val="10000"/>
                  </a:schemeClr>
                </a:solidFill>
              </a:rPr>
              <a:t>What do members of the community </a:t>
            </a:r>
            <a:r>
              <a:rPr lang="en-CA" sz="2000" dirty="0" smtClean="0">
                <a:solidFill>
                  <a:schemeClr val="bg1">
                    <a:lumMod val="90000"/>
                    <a:lumOff val="10000"/>
                  </a:schemeClr>
                </a:solidFill>
              </a:rPr>
              <a:t>want?</a:t>
            </a:r>
            <a:endParaRPr lang="en-CA" sz="2000" dirty="0" smtClean="0">
              <a:solidFill>
                <a:schemeClr val="bg1">
                  <a:lumMod val="90000"/>
                  <a:lumOff val="10000"/>
                </a:schemeClr>
              </a:solidFill>
            </a:endParaRP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smtClean="0">
                <a:solidFill>
                  <a:schemeClr val="bg1">
                    <a:lumMod val="90000"/>
                    <a:lumOff val="10000"/>
                  </a:schemeClr>
                </a:solidFill>
              </a:rPr>
              <a:t>What are other organizations doing in the community?</a:t>
            </a: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smtClean="0">
                <a:solidFill>
                  <a:schemeClr val="bg1">
                    <a:lumMod val="90000"/>
                    <a:lumOff val="10000"/>
                  </a:schemeClr>
                </a:solidFill>
              </a:rPr>
              <a:t>Get ideas from other libraries and recreation organizations</a:t>
            </a:r>
          </a:p>
          <a:p>
            <a:pPr marL="285750" indent="-285750">
              <a:buFont typeface="Arial" panose="020B0604020202020204" pitchFamily="34" charset="0"/>
              <a:buChar char="•"/>
            </a:pPr>
            <a:endParaRPr lang="en-CA" sz="2000" dirty="0" smtClean="0">
              <a:solidFill>
                <a:schemeClr val="bg1">
                  <a:lumMod val="90000"/>
                  <a:lumOff val="10000"/>
                </a:schemeClr>
              </a:solidFill>
            </a:endParaRPr>
          </a:p>
          <a:p>
            <a:pPr marL="285750" indent="-285750">
              <a:buFont typeface="Arial" panose="020B0604020202020204" pitchFamily="34" charset="0"/>
              <a:buChar char="•"/>
            </a:pPr>
            <a:r>
              <a:rPr lang="en-CA" sz="2000" dirty="0" smtClean="0">
                <a:solidFill>
                  <a:schemeClr val="bg1">
                    <a:lumMod val="90000"/>
                    <a:lumOff val="10000"/>
                  </a:schemeClr>
                </a:solidFill>
              </a:rPr>
              <a:t>What about passive programs?</a:t>
            </a:r>
            <a:endParaRPr lang="en-US" sz="2000" dirty="0">
              <a:solidFill>
                <a:schemeClr val="bg1">
                  <a:lumMod val="90000"/>
                  <a:lumOff val="10000"/>
                </a:schemeClr>
              </a:solidFill>
            </a:endParaRPr>
          </a:p>
        </p:txBody>
      </p:sp>
    </p:spTree>
    <p:extLst>
      <p:ext uri="{BB962C8B-B14F-4D97-AF65-F5344CB8AC3E}">
        <p14:creationId xmlns:p14="http://schemas.microsoft.com/office/powerpoint/2010/main" val="1374629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What is the secret of their success?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13" name="Content Placeholder 12"/>
          <p:cNvSpPr>
            <a:spLocks noGrp="1"/>
          </p:cNvSpPr>
          <p:nvPr>
            <p:ph sz="half" idx="2"/>
          </p:nvPr>
        </p:nvSpPr>
        <p:spPr>
          <a:xfrm>
            <a:off x="3988368" y="2390929"/>
            <a:ext cx="7829910" cy="4267046"/>
          </a:xfrm>
        </p:spPr>
        <p:txBody>
          <a:bodyPr>
            <a:normAutofit fontScale="32500" lnSpcReduction="20000"/>
          </a:bodyPr>
          <a:lstStyle/>
          <a:p>
            <a:pPr>
              <a:lnSpc>
                <a:spcPct val="134000"/>
              </a:lnSpc>
              <a:spcBef>
                <a:spcPts val="0"/>
              </a:spcBef>
            </a:pPr>
            <a:r>
              <a:rPr lang="en-CA" sz="5500" dirty="0" smtClean="0">
                <a:solidFill>
                  <a:schemeClr val="bg1">
                    <a:lumMod val="90000"/>
                    <a:lumOff val="10000"/>
                  </a:schemeClr>
                </a:solidFill>
                <a:effectLst/>
              </a:rPr>
              <a:t>Everyone who walks through our doors is greeted with a friendly hello, we have frequent short conversations.  We are happy to order items for patrons and ensure they know it isn’t any trouble to do so.</a:t>
            </a:r>
          </a:p>
          <a:p>
            <a:pPr>
              <a:lnSpc>
                <a:spcPct val="134000"/>
              </a:lnSpc>
              <a:spcBef>
                <a:spcPts val="0"/>
              </a:spcBef>
            </a:pPr>
            <a:r>
              <a:rPr lang="en-CA" sz="5500" dirty="0" smtClean="0">
                <a:solidFill>
                  <a:schemeClr val="bg1">
                    <a:lumMod val="90000"/>
                    <a:lumOff val="10000"/>
                  </a:schemeClr>
                </a:solidFill>
                <a:effectLst/>
              </a:rPr>
              <a:t>Get rid of negative signage, make patrons feel comfortable and valued, go above and beyond.</a:t>
            </a:r>
            <a:endParaRPr lang="en-US" sz="5500" dirty="0" smtClean="0">
              <a:solidFill>
                <a:schemeClr val="bg1">
                  <a:lumMod val="90000"/>
                  <a:lumOff val="10000"/>
                </a:schemeClr>
              </a:solidFill>
              <a:effectLst/>
            </a:endParaRPr>
          </a:p>
          <a:p>
            <a:pPr>
              <a:lnSpc>
                <a:spcPct val="134000"/>
              </a:lnSpc>
              <a:spcBef>
                <a:spcPts val="0"/>
              </a:spcBef>
            </a:pPr>
            <a:r>
              <a:rPr lang="en-CA" sz="5500" dirty="0" smtClean="0">
                <a:solidFill>
                  <a:schemeClr val="bg1">
                    <a:lumMod val="90000"/>
                    <a:lumOff val="10000"/>
                  </a:schemeClr>
                </a:solidFill>
                <a:effectLst/>
              </a:rPr>
              <a:t>Connect newcomers with events and groups in the community.  </a:t>
            </a:r>
            <a:endParaRPr lang="en-US" sz="5500" dirty="0" smtClean="0">
              <a:solidFill>
                <a:schemeClr val="bg1">
                  <a:lumMod val="90000"/>
                  <a:lumOff val="10000"/>
                </a:schemeClr>
              </a:solidFill>
              <a:effectLst/>
            </a:endParaRPr>
          </a:p>
          <a:p>
            <a:pPr>
              <a:lnSpc>
                <a:spcPct val="134000"/>
              </a:lnSpc>
              <a:spcBef>
                <a:spcPts val="0"/>
              </a:spcBef>
            </a:pPr>
            <a:r>
              <a:rPr lang="en-US" sz="5500" dirty="0" smtClean="0">
                <a:solidFill>
                  <a:schemeClr val="bg1">
                    <a:lumMod val="90000"/>
                    <a:lumOff val="10000"/>
                  </a:schemeClr>
                </a:solidFill>
                <a:effectLst/>
              </a:rPr>
              <a:t>Never put off today what you could have done yesterday.</a:t>
            </a:r>
          </a:p>
          <a:p>
            <a:pPr>
              <a:lnSpc>
                <a:spcPct val="134000"/>
              </a:lnSpc>
              <a:spcBef>
                <a:spcPts val="0"/>
              </a:spcBef>
            </a:pPr>
            <a:r>
              <a:rPr lang="en-US" sz="5500" dirty="0" smtClean="0">
                <a:solidFill>
                  <a:schemeClr val="bg1">
                    <a:lumMod val="90000"/>
                    <a:lumOff val="10000"/>
                  </a:schemeClr>
                </a:solidFill>
                <a:effectLst/>
              </a:rPr>
              <a:t>Support community organizations. If they don’t see you support them, why are they going to support you?</a:t>
            </a:r>
          </a:p>
          <a:p>
            <a:pPr>
              <a:lnSpc>
                <a:spcPct val="134000"/>
              </a:lnSpc>
              <a:spcBef>
                <a:spcPts val="0"/>
              </a:spcBef>
            </a:pPr>
            <a:r>
              <a:rPr lang="en-US" sz="5500" dirty="0" smtClean="0">
                <a:solidFill>
                  <a:schemeClr val="bg1">
                    <a:lumMod val="90000"/>
                    <a:lumOff val="10000"/>
                  </a:schemeClr>
                </a:solidFill>
                <a:effectLst/>
              </a:rPr>
              <a:t>Give staff the tools they need to thrive, send them out into the community, make sure to provide them with PD opportunities.</a:t>
            </a:r>
          </a:p>
          <a:p>
            <a:pPr>
              <a:lnSpc>
                <a:spcPct val="134000"/>
              </a:lnSpc>
              <a:spcBef>
                <a:spcPts val="0"/>
              </a:spcBef>
            </a:pPr>
            <a:r>
              <a:rPr lang="en-US" sz="5500" dirty="0" smtClean="0">
                <a:solidFill>
                  <a:schemeClr val="bg1">
                    <a:lumMod val="90000"/>
                    <a:lumOff val="10000"/>
                  </a:schemeClr>
                </a:solidFill>
                <a:effectLst/>
              </a:rPr>
              <a:t>Know your community, embrace your community, try to say yes first.</a:t>
            </a:r>
          </a:p>
          <a:p>
            <a:endParaRPr lang="en-US" dirty="0"/>
          </a:p>
        </p:txBody>
      </p:sp>
      <p:pic>
        <p:nvPicPr>
          <p:cNvPr id="10" name="Picture 9"/>
          <p:cNvPicPr>
            <a:picLocks noChangeAspect="1"/>
          </p:cNvPicPr>
          <p:nvPr/>
        </p:nvPicPr>
        <p:blipFill>
          <a:blip r:embed="rId4"/>
          <a:stretch>
            <a:fillRect/>
          </a:stretch>
        </p:blipFill>
        <p:spPr>
          <a:xfrm>
            <a:off x="261485" y="2578926"/>
            <a:ext cx="3726883" cy="2919391"/>
          </a:xfrm>
          <a:prstGeom prst="rect">
            <a:avLst/>
          </a:prstGeom>
        </p:spPr>
      </p:pic>
    </p:spTree>
    <p:extLst>
      <p:ext uri="{BB962C8B-B14F-4D97-AF65-F5344CB8AC3E}">
        <p14:creationId xmlns:p14="http://schemas.microsoft.com/office/powerpoint/2010/main" val="1489195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CA" dirty="0" smtClean="0">
                <a:solidFill>
                  <a:schemeClr val="accent1"/>
                </a:solidFill>
              </a:rPr>
              <a:t>What advice would you offer other libraries?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13" name="Content Placeholder 12"/>
          <p:cNvSpPr>
            <a:spLocks noGrp="1"/>
          </p:cNvSpPr>
          <p:nvPr>
            <p:ph sz="half" idx="2"/>
          </p:nvPr>
        </p:nvSpPr>
        <p:spPr>
          <a:xfrm>
            <a:off x="4267201" y="2397325"/>
            <a:ext cx="7924800" cy="4249338"/>
          </a:xfrm>
        </p:spPr>
        <p:txBody>
          <a:bodyPr>
            <a:normAutofit fontScale="92500"/>
          </a:bodyPr>
          <a:lstStyle/>
          <a:p>
            <a:r>
              <a:rPr lang="en-US" sz="2300" dirty="0" smtClean="0">
                <a:solidFill>
                  <a:schemeClr val="bg1">
                    <a:lumMod val="90000"/>
                    <a:lumOff val="10000"/>
                  </a:schemeClr>
                </a:solidFill>
                <a:effectLst/>
              </a:rPr>
              <a:t>Don’t assume you know what the community wants, ask.</a:t>
            </a:r>
          </a:p>
          <a:p>
            <a:r>
              <a:rPr lang="en-US" sz="2300" dirty="0" smtClean="0">
                <a:solidFill>
                  <a:schemeClr val="bg1">
                    <a:lumMod val="90000"/>
                    <a:lumOff val="10000"/>
                  </a:schemeClr>
                </a:solidFill>
                <a:effectLst/>
              </a:rPr>
              <a:t>Keep an open mind, be flexible, be friendly, invite people in.</a:t>
            </a:r>
          </a:p>
          <a:p>
            <a:r>
              <a:rPr lang="en-US" sz="2300" dirty="0" smtClean="0">
                <a:solidFill>
                  <a:schemeClr val="bg1">
                    <a:lumMod val="90000"/>
                    <a:lumOff val="10000"/>
                  </a:schemeClr>
                </a:solidFill>
                <a:effectLst/>
              </a:rPr>
              <a:t>Community partnerships are a great way to spread awareness of everything that the library offers.</a:t>
            </a:r>
          </a:p>
          <a:p>
            <a:r>
              <a:rPr lang="en-US" sz="2300" dirty="0" smtClean="0">
                <a:solidFill>
                  <a:schemeClr val="bg1">
                    <a:lumMod val="90000"/>
                    <a:lumOff val="10000"/>
                  </a:schemeClr>
                </a:solidFill>
                <a:effectLst/>
              </a:rPr>
              <a:t>Know your community, be sensitive to local conversations, </a:t>
            </a:r>
          </a:p>
          <a:p>
            <a:r>
              <a:rPr lang="en-US" sz="2300" dirty="0">
                <a:solidFill>
                  <a:schemeClr val="bg1">
                    <a:lumMod val="90000"/>
                    <a:lumOff val="10000"/>
                  </a:schemeClr>
                </a:solidFill>
                <a:effectLst/>
              </a:rPr>
              <a:t>G</a:t>
            </a:r>
            <a:r>
              <a:rPr lang="en-US" sz="2300" dirty="0" smtClean="0">
                <a:solidFill>
                  <a:schemeClr val="bg1">
                    <a:lumMod val="90000"/>
                    <a:lumOff val="10000"/>
                  </a:schemeClr>
                </a:solidFill>
                <a:effectLst/>
              </a:rPr>
              <a:t>et out into the community, participate in local events, act as a connector.</a:t>
            </a:r>
          </a:p>
          <a:p>
            <a:r>
              <a:rPr lang="en-US" sz="2300" dirty="0" smtClean="0">
                <a:solidFill>
                  <a:schemeClr val="bg1">
                    <a:lumMod val="90000"/>
                    <a:lumOff val="10000"/>
                  </a:schemeClr>
                </a:solidFill>
                <a:effectLst/>
              </a:rPr>
              <a:t>Grow your </a:t>
            </a:r>
            <a:r>
              <a:rPr lang="en-US" sz="2300" dirty="0">
                <a:solidFill>
                  <a:schemeClr val="bg1">
                    <a:lumMod val="90000"/>
                    <a:lumOff val="10000"/>
                  </a:schemeClr>
                </a:solidFill>
                <a:effectLst/>
              </a:rPr>
              <a:t>support </a:t>
            </a:r>
            <a:r>
              <a:rPr lang="en-US" sz="2300" dirty="0" smtClean="0">
                <a:solidFill>
                  <a:schemeClr val="bg1">
                    <a:lumMod val="90000"/>
                    <a:lumOff val="10000"/>
                  </a:schemeClr>
                </a:solidFill>
                <a:effectLst/>
              </a:rPr>
              <a:t>network beyond your board members, find mentors</a:t>
            </a:r>
            <a:r>
              <a:rPr lang="en-US" sz="2300" dirty="0">
                <a:solidFill>
                  <a:schemeClr val="bg1">
                    <a:lumMod val="90000"/>
                    <a:lumOff val="10000"/>
                  </a:schemeClr>
                </a:solidFill>
                <a:effectLst/>
              </a:rPr>
              <a:t>, people you </a:t>
            </a:r>
            <a:r>
              <a:rPr lang="en-US" sz="2300" dirty="0" smtClean="0">
                <a:solidFill>
                  <a:schemeClr val="bg1">
                    <a:lumMod val="90000"/>
                    <a:lumOff val="10000"/>
                  </a:schemeClr>
                </a:solidFill>
                <a:effectLst/>
              </a:rPr>
              <a:t>trust.</a:t>
            </a:r>
          </a:p>
          <a:p>
            <a:r>
              <a:rPr lang="en-US" sz="2300" dirty="0" smtClean="0">
                <a:solidFill>
                  <a:schemeClr val="bg1">
                    <a:lumMod val="90000"/>
                    <a:lumOff val="10000"/>
                  </a:schemeClr>
                </a:solidFill>
                <a:effectLst/>
              </a:rPr>
              <a:t>Dream big, you might not meet your goal, but you might meet a lot of it.</a:t>
            </a:r>
          </a:p>
          <a:p>
            <a:endParaRPr lang="en-US" dirty="0"/>
          </a:p>
        </p:txBody>
      </p:sp>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7382" y="2825950"/>
            <a:ext cx="3912437" cy="2685289"/>
          </a:xfrm>
        </p:spPr>
      </p:pic>
    </p:spTree>
    <p:extLst>
      <p:ext uri="{BB962C8B-B14F-4D97-AF65-F5344CB8AC3E}">
        <p14:creationId xmlns:p14="http://schemas.microsoft.com/office/powerpoint/2010/main" val="424490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Regional Libraries – you are not alone</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Content Placeholder 2"/>
          <p:cNvSpPr>
            <a:spLocks noGrp="1"/>
          </p:cNvSpPr>
          <p:nvPr>
            <p:ph idx="1"/>
          </p:nvPr>
        </p:nvSpPr>
        <p:spPr>
          <a:xfrm>
            <a:off x="5279924" y="2478862"/>
            <a:ext cx="6544070" cy="4237148"/>
          </a:xfrm>
        </p:spPr>
        <p:txBody>
          <a:bodyPr/>
          <a:lstStyle/>
          <a:p>
            <a:pPr marL="0" indent="0">
              <a:buNone/>
            </a:pPr>
            <a:r>
              <a:rPr lang="en-US" dirty="0" smtClean="0">
                <a:solidFill>
                  <a:schemeClr val="bg1">
                    <a:lumMod val="90000"/>
                    <a:lumOff val="10000"/>
                  </a:schemeClr>
                </a:solidFill>
                <a:effectLst/>
              </a:rPr>
              <a:t>Become a super user of their services!</a:t>
            </a:r>
          </a:p>
          <a:p>
            <a:r>
              <a:rPr lang="en-US" dirty="0" smtClean="0">
                <a:solidFill>
                  <a:schemeClr val="bg1">
                    <a:lumMod val="90000"/>
                    <a:lumOff val="10000"/>
                  </a:schemeClr>
                </a:solidFill>
                <a:effectLst/>
              </a:rPr>
              <a:t>Collections support</a:t>
            </a:r>
          </a:p>
          <a:p>
            <a:r>
              <a:rPr lang="en-US" dirty="0" smtClean="0">
                <a:solidFill>
                  <a:schemeClr val="bg1">
                    <a:lumMod val="90000"/>
                    <a:lumOff val="10000"/>
                  </a:schemeClr>
                </a:solidFill>
                <a:effectLst/>
              </a:rPr>
              <a:t>Programming support</a:t>
            </a:r>
          </a:p>
          <a:p>
            <a:r>
              <a:rPr lang="en-US" dirty="0" smtClean="0">
                <a:solidFill>
                  <a:schemeClr val="bg1">
                    <a:lumMod val="90000"/>
                    <a:lumOff val="10000"/>
                  </a:schemeClr>
                </a:solidFill>
                <a:effectLst/>
              </a:rPr>
              <a:t>Continuing Education &amp; information sharing</a:t>
            </a:r>
          </a:p>
          <a:p>
            <a:r>
              <a:rPr lang="en-US" dirty="0" smtClean="0">
                <a:solidFill>
                  <a:schemeClr val="bg1">
                    <a:lumMod val="90000"/>
                    <a:lumOff val="10000"/>
                  </a:schemeClr>
                </a:solidFill>
                <a:effectLst/>
              </a:rPr>
              <a:t>Research</a:t>
            </a:r>
          </a:p>
          <a:p>
            <a:r>
              <a:rPr lang="en-US" dirty="0" smtClean="0">
                <a:solidFill>
                  <a:schemeClr val="bg1">
                    <a:lumMod val="90000"/>
                    <a:lumOff val="10000"/>
                  </a:schemeClr>
                </a:solidFill>
                <a:effectLst/>
              </a:rPr>
              <a:t>Resource sharing (equipment &amp; collections)</a:t>
            </a:r>
          </a:p>
          <a:p>
            <a:r>
              <a:rPr lang="en-US" dirty="0" smtClean="0">
                <a:solidFill>
                  <a:schemeClr val="bg1">
                    <a:lumMod val="90000"/>
                    <a:lumOff val="10000"/>
                  </a:schemeClr>
                </a:solidFill>
                <a:effectLst/>
              </a:rPr>
              <a:t>Board support</a:t>
            </a:r>
          </a:p>
          <a:p>
            <a:r>
              <a:rPr lang="en-US" dirty="0" smtClean="0">
                <a:solidFill>
                  <a:schemeClr val="bg1">
                    <a:lumMod val="90000"/>
                    <a:lumOff val="10000"/>
                  </a:schemeClr>
                </a:solidFill>
                <a:effectLst/>
              </a:rPr>
              <a:t>Support during plan of service preparation</a:t>
            </a:r>
          </a:p>
          <a:p>
            <a:r>
              <a:rPr lang="en-US" dirty="0" smtClean="0">
                <a:solidFill>
                  <a:schemeClr val="bg1">
                    <a:lumMod val="90000"/>
                    <a:lumOff val="10000"/>
                  </a:schemeClr>
                </a:solidFill>
                <a:effectLst/>
              </a:rPr>
              <a:t>Customized statistical reports</a:t>
            </a:r>
          </a:p>
          <a:p>
            <a:endParaRPr lang="en-US" dirty="0"/>
          </a:p>
        </p:txBody>
      </p:sp>
      <p:pic>
        <p:nvPicPr>
          <p:cNvPr id="7" name="Picture 6"/>
          <p:cNvPicPr>
            <a:picLocks noChangeAspect="1"/>
          </p:cNvPicPr>
          <p:nvPr/>
        </p:nvPicPr>
        <p:blipFill>
          <a:blip r:embed="rId4"/>
          <a:stretch>
            <a:fillRect/>
          </a:stretch>
        </p:blipFill>
        <p:spPr>
          <a:xfrm>
            <a:off x="1061206" y="2478862"/>
            <a:ext cx="3412279" cy="4237148"/>
          </a:xfrm>
          <a:prstGeom prst="rect">
            <a:avLst/>
          </a:prstGeom>
        </p:spPr>
      </p:pic>
    </p:spTree>
    <p:extLst>
      <p:ext uri="{BB962C8B-B14F-4D97-AF65-F5344CB8AC3E}">
        <p14:creationId xmlns:p14="http://schemas.microsoft.com/office/powerpoint/2010/main" val="1512673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Public Library Services Branch (PLSB)</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Content Placeholder 2"/>
          <p:cNvSpPr>
            <a:spLocks noGrp="1"/>
          </p:cNvSpPr>
          <p:nvPr>
            <p:ph idx="1"/>
          </p:nvPr>
        </p:nvSpPr>
        <p:spPr>
          <a:xfrm>
            <a:off x="8111612" y="2366056"/>
            <a:ext cx="3712381" cy="4491943"/>
          </a:xfrm>
          <a:effectLst/>
        </p:spPr>
        <p:txBody>
          <a:bodyPr>
            <a:normAutofit/>
          </a:bodyPr>
          <a:lstStyle/>
          <a:p>
            <a:r>
              <a:rPr lang="en-US" dirty="0" smtClean="0">
                <a:solidFill>
                  <a:schemeClr val="bg1">
                    <a:lumMod val="90000"/>
                    <a:lumOff val="10000"/>
                  </a:schemeClr>
                </a:solidFill>
                <a:effectLst/>
              </a:rPr>
              <a:t>Legislation</a:t>
            </a:r>
          </a:p>
          <a:p>
            <a:r>
              <a:rPr lang="en-US" dirty="0" smtClean="0">
                <a:solidFill>
                  <a:schemeClr val="bg1">
                    <a:lumMod val="90000"/>
                    <a:lumOff val="10000"/>
                  </a:schemeClr>
                </a:solidFill>
                <a:effectLst/>
              </a:rPr>
              <a:t>Policy &amp; Bylaws</a:t>
            </a:r>
          </a:p>
          <a:p>
            <a:r>
              <a:rPr lang="en-US" dirty="0" smtClean="0">
                <a:solidFill>
                  <a:schemeClr val="bg1">
                    <a:lumMod val="90000"/>
                    <a:lumOff val="10000"/>
                  </a:schemeClr>
                </a:solidFill>
                <a:effectLst/>
              </a:rPr>
              <a:t>Plan of Service</a:t>
            </a:r>
          </a:p>
          <a:p>
            <a:r>
              <a:rPr lang="en-US" dirty="0" smtClean="0">
                <a:solidFill>
                  <a:schemeClr val="bg1">
                    <a:lumMod val="90000"/>
                    <a:lumOff val="10000"/>
                  </a:schemeClr>
                </a:solidFill>
                <a:effectLst/>
              </a:rPr>
              <a:t>Board Basics</a:t>
            </a:r>
          </a:p>
          <a:p>
            <a:r>
              <a:rPr lang="en-US" dirty="0" smtClean="0">
                <a:solidFill>
                  <a:schemeClr val="bg1">
                    <a:lumMod val="90000"/>
                    <a:lumOff val="10000"/>
                  </a:schemeClr>
                </a:solidFill>
                <a:effectLst/>
              </a:rPr>
              <a:t>Continuing Education</a:t>
            </a:r>
          </a:p>
          <a:p>
            <a:r>
              <a:rPr lang="en-US" dirty="0" smtClean="0">
                <a:solidFill>
                  <a:schemeClr val="bg1">
                    <a:lumMod val="90000"/>
                    <a:lumOff val="10000"/>
                  </a:schemeClr>
                </a:solidFill>
                <a:effectLst/>
              </a:rPr>
              <a:t>E-Resources</a:t>
            </a:r>
          </a:p>
          <a:p>
            <a:r>
              <a:rPr lang="en-US" dirty="0" smtClean="0">
                <a:solidFill>
                  <a:schemeClr val="bg1">
                    <a:lumMod val="90000"/>
                    <a:lumOff val="10000"/>
                  </a:schemeClr>
                </a:solidFill>
                <a:effectLst/>
              </a:rPr>
              <a:t>Annual Report, Statistics and Directory</a:t>
            </a:r>
          </a:p>
          <a:p>
            <a:r>
              <a:rPr lang="en-US" dirty="0" smtClean="0">
                <a:solidFill>
                  <a:schemeClr val="bg1">
                    <a:lumMod val="90000"/>
                    <a:lumOff val="10000"/>
                  </a:schemeClr>
                </a:solidFill>
                <a:effectLst/>
              </a:rPr>
              <a:t>NNELS/CELA</a:t>
            </a:r>
          </a:p>
          <a:p>
            <a:r>
              <a:rPr lang="en-US" dirty="0" smtClean="0">
                <a:solidFill>
                  <a:schemeClr val="bg1">
                    <a:lumMod val="90000"/>
                    <a:lumOff val="10000"/>
                  </a:schemeClr>
                </a:solidFill>
                <a:effectLst/>
              </a:rPr>
              <a:t>Indigenous </a:t>
            </a:r>
            <a:endParaRPr lang="en-US" dirty="0" smtClean="0">
              <a:solidFill>
                <a:schemeClr val="bg1">
                  <a:lumMod val="90000"/>
                  <a:lumOff val="10000"/>
                </a:schemeClr>
              </a:solidFill>
              <a:effectLst/>
            </a:endParaRPr>
          </a:p>
          <a:p>
            <a:endParaRPr lang="en-US" dirty="0">
              <a:solidFill>
                <a:schemeClr val="bg1">
                  <a:lumMod val="90000"/>
                  <a:lumOff val="10000"/>
                </a:schemeClr>
              </a:solidFill>
              <a:effectLst/>
            </a:endParaRPr>
          </a:p>
        </p:txBody>
      </p:sp>
      <p:pic>
        <p:nvPicPr>
          <p:cNvPr id="8" name="Picture 7"/>
          <p:cNvPicPr>
            <a:picLocks noChangeAspect="1"/>
          </p:cNvPicPr>
          <p:nvPr/>
        </p:nvPicPr>
        <p:blipFill>
          <a:blip r:embed="rId4"/>
          <a:stretch>
            <a:fillRect/>
          </a:stretch>
        </p:blipFill>
        <p:spPr>
          <a:xfrm>
            <a:off x="126899" y="2923494"/>
            <a:ext cx="7690893" cy="3347884"/>
          </a:xfrm>
          <a:prstGeom prst="rect">
            <a:avLst/>
          </a:prstGeom>
        </p:spPr>
      </p:pic>
    </p:spTree>
    <p:extLst>
      <p:ext uri="{BB962C8B-B14F-4D97-AF65-F5344CB8AC3E}">
        <p14:creationId xmlns:p14="http://schemas.microsoft.com/office/powerpoint/2010/main" val="2172872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4871" y="753228"/>
            <a:ext cx="10099311" cy="1080938"/>
          </a:xfrm>
        </p:spPr>
        <p:txBody>
          <a:bodyPr>
            <a:normAutofit/>
          </a:bodyPr>
          <a:lstStyle/>
          <a:p>
            <a:r>
              <a:rPr lang="en-US" sz="3400" dirty="0" smtClean="0">
                <a:solidFill>
                  <a:schemeClr val="accent1"/>
                </a:solidFill>
              </a:rPr>
              <a:t>Welcome!</a:t>
            </a:r>
            <a:endParaRPr lang="en-US" sz="34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Content Placeholder 2"/>
          <p:cNvSpPr>
            <a:spLocks noGrp="1"/>
          </p:cNvSpPr>
          <p:nvPr>
            <p:ph idx="1"/>
          </p:nvPr>
        </p:nvSpPr>
        <p:spPr/>
        <p:txBody>
          <a:bodyPr/>
          <a:lstStyle/>
          <a:p>
            <a:pPr marL="0" indent="0">
              <a:buNone/>
            </a:pPr>
            <a:endParaRPr lang="en-US" dirty="0">
              <a:effectLst/>
            </a:endParaRPr>
          </a:p>
          <a:p>
            <a:pPr marL="0" indent="0">
              <a:buNone/>
            </a:pPr>
            <a:r>
              <a:rPr lang="en-US" sz="3200" dirty="0" smtClean="0">
                <a:solidFill>
                  <a:srgbClr val="002060"/>
                </a:solidFill>
                <a:effectLst/>
              </a:rPr>
              <a:t>We are… Stettler Public Library</a:t>
            </a:r>
          </a:p>
          <a:p>
            <a:pPr marL="0" indent="0">
              <a:buNone/>
            </a:pPr>
            <a:endParaRPr lang="en-US" dirty="0">
              <a:effectLst/>
            </a:endParaRPr>
          </a:p>
          <a:p>
            <a:pPr marL="0" indent="0">
              <a:buNone/>
            </a:pPr>
            <a:r>
              <a:rPr lang="en-US" sz="2800" dirty="0" smtClean="0">
                <a:solidFill>
                  <a:schemeClr val="bg1"/>
                </a:solidFill>
                <a:effectLst/>
              </a:rPr>
              <a:t>Jane Skocdopole  LIT, (SAIT) </a:t>
            </a:r>
            <a:r>
              <a:rPr lang="en-US" dirty="0" smtClean="0">
                <a:solidFill>
                  <a:schemeClr val="bg1"/>
                </a:solidFill>
                <a:effectLst/>
              </a:rPr>
              <a:t>Chair, ALTA Alternate (Zone 3)</a:t>
            </a:r>
          </a:p>
          <a:p>
            <a:pPr marL="0" indent="0">
              <a:buNone/>
            </a:pPr>
            <a:endParaRPr lang="en-US" dirty="0">
              <a:solidFill>
                <a:schemeClr val="bg1"/>
              </a:solidFill>
              <a:effectLst/>
            </a:endParaRPr>
          </a:p>
          <a:p>
            <a:pPr marL="0" indent="0">
              <a:buNone/>
            </a:pPr>
            <a:r>
              <a:rPr lang="en-US" sz="2800" dirty="0" smtClean="0">
                <a:solidFill>
                  <a:schemeClr val="bg1"/>
                </a:solidFill>
                <a:effectLst/>
              </a:rPr>
              <a:t>Rhonda O’Neill   MLIS, (Dal) </a:t>
            </a:r>
            <a:r>
              <a:rPr lang="en-US" dirty="0" smtClean="0">
                <a:solidFill>
                  <a:schemeClr val="bg1"/>
                </a:solidFill>
                <a:effectLst/>
              </a:rPr>
              <a:t> </a:t>
            </a:r>
            <a:r>
              <a:rPr lang="en-US" dirty="0" smtClean="0">
                <a:solidFill>
                  <a:srgbClr val="002060"/>
                </a:solidFill>
                <a:effectLst/>
              </a:rPr>
              <a:t>Library Manager</a:t>
            </a:r>
            <a:endParaRPr lang="en-US" dirty="0">
              <a:solidFill>
                <a:srgbClr val="002060"/>
              </a:solidFill>
              <a:effectLst/>
            </a:endParaRPr>
          </a:p>
        </p:txBody>
      </p:sp>
    </p:spTree>
    <p:extLst>
      <p:ext uri="{BB962C8B-B14F-4D97-AF65-F5344CB8AC3E}">
        <p14:creationId xmlns:p14="http://schemas.microsoft.com/office/powerpoint/2010/main" val="727066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APLAC, TAL, LAA and other </a:t>
            </a:r>
            <a:r>
              <a:rPr lang="en-US" dirty="0">
                <a:solidFill>
                  <a:schemeClr val="accent1"/>
                </a:solidFill>
              </a:rPr>
              <a:t>n</a:t>
            </a:r>
            <a:r>
              <a:rPr lang="en-US" dirty="0" smtClean="0">
                <a:solidFill>
                  <a:schemeClr val="accent1"/>
                </a:solidFill>
              </a:rPr>
              <a:t>etworks</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Content Placeholder 2"/>
          <p:cNvSpPr>
            <a:spLocks noGrp="1"/>
          </p:cNvSpPr>
          <p:nvPr>
            <p:ph idx="1"/>
          </p:nvPr>
        </p:nvSpPr>
        <p:spPr>
          <a:xfrm>
            <a:off x="4110037" y="2579543"/>
            <a:ext cx="7386638" cy="3571874"/>
          </a:xfrm>
          <a:effectLst/>
        </p:spPr>
        <p:txBody>
          <a:bodyPr>
            <a:normAutofit fontScale="92500" lnSpcReduction="10000"/>
          </a:bodyPr>
          <a:lstStyle/>
          <a:p>
            <a:endParaRPr lang="en-US" dirty="0" smtClean="0">
              <a:solidFill>
                <a:schemeClr val="bg1">
                  <a:lumMod val="90000"/>
                  <a:lumOff val="10000"/>
                </a:schemeClr>
              </a:solidFill>
              <a:effectLst/>
            </a:endParaRPr>
          </a:p>
          <a:p>
            <a:r>
              <a:rPr lang="en-US" dirty="0" smtClean="0">
                <a:solidFill>
                  <a:schemeClr val="bg1">
                    <a:lumMod val="90000"/>
                    <a:lumOff val="10000"/>
                  </a:schemeClr>
                </a:solidFill>
                <a:effectLst/>
              </a:rPr>
              <a:t>Alberta Public Library Administrators’ Council (APLAC)</a:t>
            </a:r>
          </a:p>
          <a:p>
            <a:r>
              <a:rPr lang="en-US" dirty="0" smtClean="0">
                <a:solidFill>
                  <a:schemeClr val="bg1">
                    <a:lumMod val="90000"/>
                    <a:lumOff val="10000"/>
                  </a:schemeClr>
                </a:solidFill>
                <a:effectLst/>
              </a:rPr>
              <a:t>The Alberta Library (TAL)</a:t>
            </a:r>
          </a:p>
          <a:p>
            <a:r>
              <a:rPr lang="en-US" dirty="0" smtClean="0">
                <a:solidFill>
                  <a:schemeClr val="bg1">
                    <a:lumMod val="90000"/>
                    <a:lumOff val="10000"/>
                  </a:schemeClr>
                </a:solidFill>
                <a:effectLst/>
              </a:rPr>
              <a:t>Library Association of Alberta (LAA)</a:t>
            </a:r>
          </a:p>
          <a:p>
            <a:r>
              <a:rPr lang="en-US" dirty="0" smtClean="0">
                <a:solidFill>
                  <a:schemeClr val="bg1">
                    <a:lumMod val="90000"/>
                    <a:lumOff val="10000"/>
                  </a:schemeClr>
                </a:solidFill>
                <a:effectLst/>
              </a:rPr>
              <a:t>Facebook and LinkedIn groups as well as websites aimed at areas of interest</a:t>
            </a:r>
          </a:p>
          <a:p>
            <a:r>
              <a:rPr lang="en-US" dirty="0" smtClean="0">
                <a:solidFill>
                  <a:schemeClr val="bg1">
                    <a:lumMod val="90000"/>
                    <a:lumOff val="10000"/>
                  </a:schemeClr>
                </a:solidFill>
                <a:effectLst/>
              </a:rPr>
              <a:t>Associations outside of Alberta (Association for Rural and Small Libraries, Pacific Northwest Libraries Association,  American Library Association, Ontario Library Association, IFLA etc.)</a:t>
            </a:r>
          </a:p>
          <a:p>
            <a:endParaRPr lang="en-US" dirty="0"/>
          </a:p>
        </p:txBody>
      </p:sp>
      <p:pic>
        <p:nvPicPr>
          <p:cNvPr id="4" name="Picture 3"/>
          <p:cNvPicPr>
            <a:picLocks noChangeAspect="1"/>
          </p:cNvPicPr>
          <p:nvPr/>
        </p:nvPicPr>
        <p:blipFill>
          <a:blip r:embed="rId4"/>
          <a:stretch>
            <a:fillRect/>
          </a:stretch>
        </p:blipFill>
        <p:spPr>
          <a:xfrm>
            <a:off x="550488" y="2447167"/>
            <a:ext cx="2864225" cy="4300537"/>
          </a:xfrm>
          <a:prstGeom prst="rect">
            <a:avLst/>
          </a:prstGeom>
        </p:spPr>
      </p:pic>
    </p:spTree>
    <p:extLst>
      <p:ext uri="{BB962C8B-B14F-4D97-AF65-F5344CB8AC3E}">
        <p14:creationId xmlns:p14="http://schemas.microsoft.com/office/powerpoint/2010/main" val="2320306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63350"/>
            <a:ext cx="12192000" cy="49946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0025" y="753228"/>
            <a:ext cx="10094157" cy="1080938"/>
          </a:xfrm>
        </p:spPr>
        <p:txBody>
          <a:bodyPr>
            <a:normAutofit/>
          </a:bodyPr>
          <a:lstStyle/>
          <a:p>
            <a:r>
              <a:rPr lang="en-US" sz="3200" dirty="0" smtClean="0">
                <a:solidFill>
                  <a:schemeClr val="accent1"/>
                </a:solidFill>
              </a:rPr>
              <a:t>The Library Toolshed – https://librarytoolshed.ca</a:t>
            </a:r>
            <a:endParaRPr lang="en-US" sz="3200"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pic>
        <p:nvPicPr>
          <p:cNvPr id="8" name="Content Placeholder 7"/>
          <p:cNvPicPr>
            <a:picLocks noGrp="1" noChangeAspect="1"/>
          </p:cNvPicPr>
          <p:nvPr>
            <p:ph idx="1"/>
          </p:nvPr>
        </p:nvPicPr>
        <p:blipFill>
          <a:blip r:embed="rId4"/>
          <a:stretch>
            <a:fillRect/>
          </a:stretch>
        </p:blipFill>
        <p:spPr>
          <a:xfrm>
            <a:off x="985872" y="2080860"/>
            <a:ext cx="8880799" cy="4559630"/>
          </a:xfrm>
          <a:prstGeom prst="rect">
            <a:avLst/>
          </a:prstGeom>
        </p:spPr>
      </p:pic>
    </p:spTree>
    <p:extLst>
      <p:ext uri="{BB962C8B-B14F-4D97-AF65-F5344CB8AC3E}">
        <p14:creationId xmlns:p14="http://schemas.microsoft.com/office/powerpoint/2010/main" val="44569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Trustees: Know Your Place</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Content Placeholder 2"/>
          <p:cNvSpPr>
            <a:spLocks noGrp="1"/>
          </p:cNvSpPr>
          <p:nvPr>
            <p:ph idx="1"/>
          </p:nvPr>
        </p:nvSpPr>
        <p:spPr>
          <a:xfrm>
            <a:off x="680321" y="2336873"/>
            <a:ext cx="9613861" cy="732148"/>
          </a:xfrm>
        </p:spPr>
        <p:txBody>
          <a:bodyPr>
            <a:normAutofit/>
          </a:bodyPr>
          <a:lstStyle/>
          <a:p>
            <a:pPr marL="457200" lvl="1" indent="0">
              <a:buNone/>
            </a:pPr>
            <a:r>
              <a:rPr lang="en-US" sz="3200" dirty="0" smtClean="0">
                <a:effectLst/>
              </a:rPr>
              <a:t>You are Coach, Team Captain, and Cheerleader!</a:t>
            </a:r>
          </a:p>
          <a:p>
            <a:pPr marL="457200" lvl="1" indent="0">
              <a:buNone/>
            </a:pPr>
            <a:endParaRPr lang="en-US" sz="3200"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655" y="3069021"/>
            <a:ext cx="5486400" cy="366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2152" y="3447393"/>
            <a:ext cx="4845269" cy="2677656"/>
          </a:xfrm>
          <a:prstGeom prst="rect">
            <a:avLst/>
          </a:prstGeom>
          <a:noFill/>
        </p:spPr>
        <p:txBody>
          <a:bodyPr wrap="square" rtlCol="0">
            <a:spAutoFit/>
          </a:bodyPr>
          <a:lstStyle/>
          <a:p>
            <a:r>
              <a:rPr lang="en-CA" sz="2400" b="1" dirty="0" smtClean="0">
                <a:solidFill>
                  <a:schemeClr val="bg1"/>
                </a:solidFill>
              </a:rPr>
              <a:t>LEAD YOUR TEAM !</a:t>
            </a:r>
          </a:p>
          <a:p>
            <a:pPr marL="285750" indent="-285750">
              <a:buFontTx/>
              <a:buChar char="-"/>
            </a:pPr>
            <a:r>
              <a:rPr lang="en-CA" dirty="0" smtClean="0">
                <a:solidFill>
                  <a:schemeClr val="bg1"/>
                </a:solidFill>
              </a:rPr>
              <a:t>You sit in a position of oversight, but you do not run the library, the budget is not your money, it is community money. </a:t>
            </a:r>
          </a:p>
          <a:p>
            <a:pPr marL="285750" indent="-285750">
              <a:buFontTx/>
              <a:buChar char="-"/>
            </a:pPr>
            <a:r>
              <a:rPr lang="en-CA" dirty="0" smtClean="0">
                <a:solidFill>
                  <a:schemeClr val="bg1"/>
                </a:solidFill>
              </a:rPr>
              <a:t>Like any good coach you lead from the sidelines, </a:t>
            </a:r>
          </a:p>
          <a:p>
            <a:pPr marL="285750" indent="-285750">
              <a:buFontTx/>
              <a:buChar char="-"/>
            </a:pPr>
            <a:r>
              <a:rPr lang="en-CA" dirty="0" smtClean="0">
                <a:solidFill>
                  <a:schemeClr val="bg1"/>
                </a:solidFill>
              </a:rPr>
              <a:t>Trust that your team has the skills to win!</a:t>
            </a:r>
          </a:p>
          <a:p>
            <a:pPr marL="285750" indent="-285750">
              <a:buFontTx/>
              <a:buChar char="-"/>
            </a:pPr>
            <a:r>
              <a:rPr lang="en-CA" dirty="0" smtClean="0">
                <a:solidFill>
                  <a:schemeClr val="bg1"/>
                </a:solidFill>
              </a:rPr>
              <a:t>Give your team a great set of “rules”  - (Policy) to work from,</a:t>
            </a:r>
            <a:endParaRPr lang="en-CA" dirty="0">
              <a:solidFill>
                <a:schemeClr val="bg1"/>
              </a:solidFill>
            </a:endParaRPr>
          </a:p>
        </p:txBody>
      </p:sp>
    </p:spTree>
    <p:extLst>
      <p:ext uri="{BB962C8B-B14F-4D97-AF65-F5344CB8AC3E}">
        <p14:creationId xmlns:p14="http://schemas.microsoft.com/office/powerpoint/2010/main" val="2702221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Trustees: Know Your </a:t>
            </a:r>
            <a:r>
              <a:rPr lang="en-US" dirty="0" err="1" smtClean="0">
                <a:solidFill>
                  <a:schemeClr val="accent1"/>
                </a:solidFill>
              </a:rPr>
              <a:t>Neighbours</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pic>
        <p:nvPicPr>
          <p:cNvPr id="3074" name="Picture 2" descr="C:\Users\Skocdopole Cattle Co\AppData\Local\Microsoft\Windows\Temporary Internet Files\Content.IE5\U132YRHR\neighbors-over-the-fence-e1373163944109[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11311" y="2669628"/>
            <a:ext cx="5394313" cy="3702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475" y="2701159"/>
            <a:ext cx="5391807" cy="3785652"/>
          </a:xfrm>
          <a:prstGeom prst="rect">
            <a:avLst/>
          </a:prstGeom>
          <a:noFill/>
        </p:spPr>
        <p:txBody>
          <a:bodyPr wrap="square" rtlCol="0">
            <a:spAutoFit/>
          </a:bodyPr>
          <a:lstStyle/>
          <a:p>
            <a:pPr marL="285750" indent="-285750">
              <a:buFontTx/>
              <a:buChar char="-"/>
            </a:pPr>
            <a:r>
              <a:rPr lang="en-CA" sz="2400" dirty="0" smtClean="0">
                <a:solidFill>
                  <a:schemeClr val="bg1"/>
                </a:solidFill>
              </a:rPr>
              <a:t>BE NOSEY!</a:t>
            </a:r>
          </a:p>
          <a:p>
            <a:pPr marL="285750" indent="-285750">
              <a:buFontTx/>
              <a:buChar char="-"/>
            </a:pPr>
            <a:r>
              <a:rPr lang="en-CA" sz="2400" dirty="0" smtClean="0">
                <a:solidFill>
                  <a:schemeClr val="bg1"/>
                </a:solidFill>
              </a:rPr>
              <a:t>Who’s </a:t>
            </a:r>
            <a:r>
              <a:rPr lang="en-CA" sz="2400" dirty="0">
                <a:solidFill>
                  <a:schemeClr val="bg1"/>
                </a:solidFill>
              </a:rPr>
              <a:t>w</a:t>
            </a:r>
            <a:r>
              <a:rPr lang="en-CA" sz="2400" dirty="0" smtClean="0">
                <a:solidFill>
                  <a:schemeClr val="bg1"/>
                </a:solidFill>
              </a:rPr>
              <a:t>ho?</a:t>
            </a:r>
          </a:p>
          <a:p>
            <a:pPr marL="285750" indent="-285750">
              <a:buFontTx/>
              <a:buChar char="-"/>
            </a:pPr>
            <a:r>
              <a:rPr lang="en-CA" sz="2400" dirty="0" smtClean="0">
                <a:solidFill>
                  <a:schemeClr val="bg1"/>
                </a:solidFill>
              </a:rPr>
              <a:t>Who does what?</a:t>
            </a:r>
          </a:p>
          <a:p>
            <a:pPr marL="285750" indent="-285750">
              <a:buFontTx/>
              <a:buChar char="-"/>
            </a:pPr>
            <a:r>
              <a:rPr lang="en-CA" sz="2400" dirty="0" smtClean="0">
                <a:solidFill>
                  <a:schemeClr val="bg1"/>
                </a:solidFill>
              </a:rPr>
              <a:t>What do we have in common? Do we overlap?</a:t>
            </a:r>
          </a:p>
          <a:p>
            <a:pPr marL="285750" indent="-285750">
              <a:buFontTx/>
              <a:buChar char="-"/>
            </a:pPr>
            <a:r>
              <a:rPr lang="en-CA" sz="2400" dirty="0" smtClean="0">
                <a:solidFill>
                  <a:schemeClr val="bg1"/>
                </a:solidFill>
              </a:rPr>
              <a:t>What can we do for you? What can you do for us?</a:t>
            </a:r>
          </a:p>
          <a:p>
            <a:pPr marL="285750" indent="-285750">
              <a:buFontTx/>
              <a:buChar char="-"/>
            </a:pPr>
            <a:r>
              <a:rPr lang="en-CA" sz="2400" dirty="0" smtClean="0">
                <a:solidFill>
                  <a:schemeClr val="bg1"/>
                </a:solidFill>
              </a:rPr>
              <a:t>AHA!! Can we form a partnership?</a:t>
            </a:r>
          </a:p>
          <a:p>
            <a:pPr marL="285750" indent="-285750">
              <a:buFontTx/>
              <a:buChar char="-"/>
            </a:pPr>
            <a:r>
              <a:rPr lang="en-CA" sz="2400" dirty="0" smtClean="0">
                <a:solidFill>
                  <a:schemeClr val="bg1"/>
                </a:solidFill>
              </a:rPr>
              <a:t>Open up your community,</a:t>
            </a:r>
          </a:p>
          <a:p>
            <a:pPr marL="285750" indent="-285750">
              <a:buFontTx/>
              <a:buChar char="-"/>
            </a:pPr>
            <a:r>
              <a:rPr lang="en-CA" sz="2400" dirty="0" smtClean="0"/>
              <a:t>Always Advocate for your library!</a:t>
            </a:r>
          </a:p>
        </p:txBody>
      </p:sp>
    </p:spTree>
    <p:extLst>
      <p:ext uri="{BB962C8B-B14F-4D97-AF65-F5344CB8AC3E}">
        <p14:creationId xmlns:p14="http://schemas.microsoft.com/office/powerpoint/2010/main" val="1439942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3"/>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What’s Happening in Stettler?</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Content Placeholder 2"/>
          <p:cNvSpPr>
            <a:spLocks noGrp="1"/>
          </p:cNvSpPr>
          <p:nvPr>
            <p:ph idx="1"/>
          </p:nvPr>
        </p:nvSpPr>
        <p:spPr>
          <a:xfrm>
            <a:off x="680321" y="2481389"/>
            <a:ext cx="9613861" cy="4232093"/>
          </a:xfrm>
        </p:spPr>
        <p:txBody>
          <a:bodyPr/>
          <a:lstStyle/>
          <a:p>
            <a:pPr marL="0" indent="0">
              <a:buNone/>
            </a:pPr>
            <a:r>
              <a:rPr lang="en-US" dirty="0" smtClean="0">
                <a:effectLst/>
              </a:rPr>
              <a:t>Some of our successful partnerships/programs/fundraisers:</a:t>
            </a:r>
          </a:p>
          <a:p>
            <a:pPr marL="0" indent="0">
              <a:buNone/>
            </a:pPr>
            <a:endParaRPr lang="en-US" dirty="0" smtClean="0">
              <a:effectLst/>
            </a:endParaRPr>
          </a:p>
          <a:p>
            <a:pPr marL="0" indent="0">
              <a:lnSpc>
                <a:spcPct val="100000"/>
              </a:lnSpc>
              <a:spcBef>
                <a:spcPts val="0"/>
              </a:spcBef>
              <a:buNone/>
            </a:pPr>
            <a:r>
              <a:rPr lang="en-US" dirty="0" smtClean="0">
                <a:effectLst/>
              </a:rPr>
              <a:t>	</a:t>
            </a:r>
            <a:r>
              <a:rPr lang="en-US" dirty="0" smtClean="0">
                <a:solidFill>
                  <a:schemeClr val="bg1"/>
                </a:solidFill>
                <a:effectLst/>
              </a:rPr>
              <a:t>- Candidates’ Forum  w/ Board of Trade</a:t>
            </a:r>
          </a:p>
          <a:p>
            <a:pPr marL="0" indent="0">
              <a:lnSpc>
                <a:spcPct val="100000"/>
              </a:lnSpc>
              <a:spcBef>
                <a:spcPts val="0"/>
              </a:spcBef>
              <a:buNone/>
            </a:pPr>
            <a:r>
              <a:rPr lang="en-US" dirty="0" smtClean="0">
                <a:solidFill>
                  <a:schemeClr val="bg1"/>
                </a:solidFill>
                <a:effectLst/>
              </a:rPr>
              <a:t>	- New Authors		- Beer Tasting				- Wine Survivor		- Cooking Club</a:t>
            </a:r>
          </a:p>
          <a:p>
            <a:pPr marL="0" indent="0">
              <a:lnSpc>
                <a:spcPct val="100000"/>
              </a:lnSpc>
              <a:spcBef>
                <a:spcPts val="0"/>
              </a:spcBef>
              <a:buNone/>
            </a:pPr>
            <a:r>
              <a:rPr lang="en-US" dirty="0">
                <a:solidFill>
                  <a:schemeClr val="bg1"/>
                </a:solidFill>
                <a:effectLst/>
              </a:rPr>
              <a:t>	</a:t>
            </a:r>
            <a:r>
              <a:rPr lang="en-US" dirty="0" smtClean="0">
                <a:solidFill>
                  <a:schemeClr val="bg1"/>
                </a:solidFill>
                <a:effectLst/>
              </a:rPr>
              <a:t>- International Suppers 	- Reptiles</a:t>
            </a:r>
          </a:p>
          <a:p>
            <a:pPr marL="0" indent="0">
              <a:lnSpc>
                <a:spcPct val="100000"/>
              </a:lnSpc>
              <a:spcBef>
                <a:spcPts val="0"/>
              </a:spcBef>
              <a:buNone/>
            </a:pPr>
            <a:r>
              <a:rPr lang="en-US" dirty="0">
                <a:solidFill>
                  <a:schemeClr val="bg1"/>
                </a:solidFill>
                <a:effectLst/>
              </a:rPr>
              <a:t>	</a:t>
            </a:r>
            <a:r>
              <a:rPr lang="en-US" dirty="0" smtClean="0">
                <a:solidFill>
                  <a:schemeClr val="bg1"/>
                </a:solidFill>
                <a:effectLst/>
              </a:rPr>
              <a:t>- Genealogy			- Writer’s Group</a:t>
            </a:r>
          </a:p>
          <a:p>
            <a:pPr marL="0" indent="0">
              <a:lnSpc>
                <a:spcPct val="100000"/>
              </a:lnSpc>
              <a:spcBef>
                <a:spcPts val="0"/>
              </a:spcBef>
              <a:buNone/>
            </a:pPr>
            <a:r>
              <a:rPr lang="en-US" dirty="0">
                <a:solidFill>
                  <a:schemeClr val="bg1"/>
                </a:solidFill>
                <a:effectLst/>
              </a:rPr>
              <a:t>	</a:t>
            </a:r>
            <a:r>
              <a:rPr lang="en-US" dirty="0" smtClean="0">
                <a:solidFill>
                  <a:schemeClr val="bg1"/>
                </a:solidFill>
                <a:effectLst/>
              </a:rPr>
              <a:t>- Quilting			- Animal Rescue Group</a:t>
            </a:r>
          </a:p>
          <a:p>
            <a:pPr marL="0" indent="0">
              <a:lnSpc>
                <a:spcPct val="100000"/>
              </a:lnSpc>
              <a:spcBef>
                <a:spcPts val="0"/>
              </a:spcBef>
              <a:buNone/>
            </a:pPr>
            <a:r>
              <a:rPr lang="en-US" dirty="0">
                <a:solidFill>
                  <a:schemeClr val="bg1"/>
                </a:solidFill>
                <a:effectLst/>
              </a:rPr>
              <a:t>	</a:t>
            </a:r>
            <a:r>
              <a:rPr lang="en-US" dirty="0" smtClean="0">
                <a:solidFill>
                  <a:schemeClr val="bg1"/>
                </a:solidFill>
                <a:effectLst/>
              </a:rPr>
              <a:t>- Toy Library w/ ECDC	- Mayhem and Murder</a:t>
            </a:r>
          </a:p>
          <a:p>
            <a:pPr marL="0" indent="0">
              <a:lnSpc>
                <a:spcPct val="100000"/>
              </a:lnSpc>
              <a:spcBef>
                <a:spcPts val="0"/>
              </a:spcBef>
              <a:buNone/>
            </a:pPr>
            <a:r>
              <a:rPr lang="en-US" dirty="0">
                <a:effectLst/>
              </a:rPr>
              <a:t>	</a:t>
            </a:r>
            <a:r>
              <a:rPr lang="en-US" dirty="0" smtClean="0">
                <a:solidFill>
                  <a:schemeClr val="bg1"/>
                </a:solidFill>
                <a:effectLst/>
              </a:rPr>
              <a:t>- Historic Ghost walk w/ Friends and local Hotel</a:t>
            </a:r>
            <a:endParaRPr lang="en-US" dirty="0">
              <a:solidFill>
                <a:schemeClr val="bg1"/>
              </a:solidFill>
              <a:effectLst/>
            </a:endParaRPr>
          </a:p>
        </p:txBody>
      </p:sp>
    </p:spTree>
    <p:extLst>
      <p:ext uri="{BB962C8B-B14F-4D97-AF65-F5344CB8AC3E}">
        <p14:creationId xmlns:p14="http://schemas.microsoft.com/office/powerpoint/2010/main" val="95446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6872"/>
            <a:ext cx="12192000" cy="4521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1"/>
                </a:solidFill>
              </a:rPr>
              <a:t>Trustees: Know You Are Not Alone</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pic>
        <p:nvPicPr>
          <p:cNvPr id="5122" name="Picture 2" descr="C:\Users\Skocdopole Cattle Co\AppData\Local\Microsoft\Windows\Temporary Internet Files\Content.IE5\U132YRHR\Alone-In-The-Dark-Logo-125x125[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97116" y="2959396"/>
            <a:ext cx="2191297" cy="3070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6841" y="2690648"/>
            <a:ext cx="9228083" cy="369332"/>
          </a:xfrm>
          <a:prstGeom prst="rect">
            <a:avLst/>
          </a:prstGeom>
          <a:noFill/>
        </p:spPr>
        <p:txBody>
          <a:bodyPr wrap="square" rtlCol="0">
            <a:spAutoFit/>
          </a:bodyPr>
          <a:lstStyle/>
          <a:p>
            <a:endParaRPr lang="en-CA" dirty="0"/>
          </a:p>
        </p:txBody>
      </p:sp>
      <p:sp>
        <p:nvSpPr>
          <p:cNvPr id="7" name="TextBox 6"/>
          <p:cNvSpPr txBox="1"/>
          <p:nvPr/>
        </p:nvSpPr>
        <p:spPr>
          <a:xfrm>
            <a:off x="564986" y="2433949"/>
            <a:ext cx="8113986" cy="4431983"/>
          </a:xfrm>
          <a:prstGeom prst="rect">
            <a:avLst/>
          </a:prstGeom>
          <a:noFill/>
        </p:spPr>
        <p:txBody>
          <a:bodyPr wrap="square" rtlCol="0">
            <a:spAutoFit/>
          </a:bodyPr>
          <a:lstStyle/>
          <a:p>
            <a:pPr marL="285750" indent="-285750">
              <a:buFontTx/>
              <a:buChar char="-"/>
            </a:pPr>
            <a:r>
              <a:rPr lang="en-CA" sz="2400" dirty="0" smtClean="0"/>
              <a:t>Alberta Library Trustees Association  </a:t>
            </a:r>
            <a:r>
              <a:rPr lang="en-CA" sz="2400" dirty="0" smtClean="0">
                <a:hlinkClick r:id="rId5"/>
              </a:rPr>
              <a:t>www.librarytrustees.ab.ca</a:t>
            </a:r>
            <a:endParaRPr lang="en-CA" sz="2400" dirty="0" smtClean="0"/>
          </a:p>
          <a:p>
            <a:pPr marL="285750" indent="-285750">
              <a:buFontTx/>
              <a:buChar char="-"/>
            </a:pPr>
            <a:r>
              <a:rPr lang="en-CA" sz="2400" dirty="0" smtClean="0"/>
              <a:t>Public Library Services Branch</a:t>
            </a:r>
          </a:p>
          <a:p>
            <a:pPr marL="285750" indent="-285750">
              <a:buFontTx/>
              <a:buChar char="-"/>
            </a:pPr>
            <a:r>
              <a:rPr lang="en-CA" sz="2400" dirty="0" smtClean="0">
                <a:hlinkClick r:id="rId6"/>
              </a:rPr>
              <a:t>www.alberta.ca/public-library-services-branch</a:t>
            </a:r>
            <a:endParaRPr lang="en-CA" sz="2400" dirty="0" smtClean="0"/>
          </a:p>
          <a:p>
            <a:pPr marL="285750" indent="-285750">
              <a:buFontTx/>
              <a:buChar char="-"/>
            </a:pPr>
            <a:r>
              <a:rPr lang="en-CA" sz="2400" dirty="0" smtClean="0"/>
              <a:t>The </a:t>
            </a:r>
            <a:r>
              <a:rPr lang="en-CA" sz="2400" dirty="0"/>
              <a:t>Library </a:t>
            </a:r>
            <a:r>
              <a:rPr lang="en-CA" sz="2400" dirty="0" smtClean="0"/>
              <a:t>Toolshed</a:t>
            </a:r>
          </a:p>
          <a:p>
            <a:pPr marL="285750" indent="-285750">
              <a:buFontTx/>
              <a:buChar char="-"/>
            </a:pPr>
            <a:r>
              <a:rPr lang="en-CA" sz="2400" dirty="0" smtClean="0"/>
              <a:t> </a:t>
            </a:r>
            <a:r>
              <a:rPr lang="en-CA" sz="2400" dirty="0">
                <a:hlinkClick r:id="rId7"/>
              </a:rPr>
              <a:t>https://</a:t>
            </a:r>
            <a:r>
              <a:rPr lang="en-CA" sz="2400" dirty="0" smtClean="0">
                <a:hlinkClick r:id="rId7"/>
              </a:rPr>
              <a:t>librarytoolshed.ca</a:t>
            </a:r>
            <a:endParaRPr lang="en-CA" sz="2400" dirty="0" smtClean="0"/>
          </a:p>
          <a:p>
            <a:pPr marL="285750" indent="-285750">
              <a:buFontTx/>
              <a:buChar char="-"/>
            </a:pPr>
            <a:endParaRPr lang="en-CA" sz="2400" dirty="0" smtClean="0"/>
          </a:p>
          <a:p>
            <a:pPr marL="285750" indent="-285750">
              <a:buFontTx/>
              <a:buChar char="-"/>
            </a:pPr>
            <a:r>
              <a:rPr lang="en-CA" sz="2400" dirty="0" smtClean="0"/>
              <a:t>Your Regional Library </a:t>
            </a:r>
          </a:p>
          <a:p>
            <a:pPr marL="285750" indent="-285750">
              <a:buFontTx/>
              <a:buChar char="-"/>
            </a:pPr>
            <a:r>
              <a:rPr lang="en-CA" sz="2400" dirty="0" smtClean="0"/>
              <a:t>Your Municipal Partners</a:t>
            </a:r>
          </a:p>
          <a:p>
            <a:pPr marL="285750" indent="-285750">
              <a:buFontTx/>
              <a:buChar char="-"/>
            </a:pPr>
            <a:r>
              <a:rPr lang="en-CA" sz="2400" dirty="0" smtClean="0"/>
              <a:t>Search “rural libraries,”</a:t>
            </a:r>
          </a:p>
          <a:p>
            <a:pPr marL="285750" indent="-285750">
              <a:buFontTx/>
              <a:buChar char="-"/>
            </a:pPr>
            <a:r>
              <a:rPr lang="en-CA" sz="2400" dirty="0" smtClean="0"/>
              <a:t>NETWORK, NETWORK, NETWORK!</a:t>
            </a:r>
          </a:p>
          <a:p>
            <a:pPr marL="285750" indent="-285750">
              <a:buFontTx/>
              <a:buChar char="-"/>
            </a:pPr>
            <a:endParaRPr lang="en-CA" dirty="0"/>
          </a:p>
        </p:txBody>
      </p:sp>
    </p:spTree>
    <p:extLst>
      <p:ext uri="{BB962C8B-B14F-4D97-AF65-F5344CB8AC3E}">
        <p14:creationId xmlns:p14="http://schemas.microsoft.com/office/powerpoint/2010/main" val="95446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7200" dirty="0" smtClean="0">
                <a:solidFill>
                  <a:schemeClr val="accent1"/>
                </a:solidFill>
              </a:rPr>
              <a:t>The </a:t>
            </a:r>
            <a:r>
              <a:rPr lang="en-CA" sz="7200" dirty="0" smtClean="0"/>
              <a:t>BIG</a:t>
            </a:r>
            <a:r>
              <a:rPr lang="en-CA" sz="7200" dirty="0" smtClean="0">
                <a:solidFill>
                  <a:schemeClr val="accent1"/>
                </a:solidFill>
              </a:rPr>
              <a:t> Finish!</a:t>
            </a:r>
            <a:endParaRPr lang="en-CA" sz="7200" dirty="0">
              <a:solidFill>
                <a:schemeClr val="accent1"/>
              </a:solidFill>
            </a:endParaRPr>
          </a:p>
        </p:txBody>
      </p:sp>
      <p:sp>
        <p:nvSpPr>
          <p:cNvPr id="4" name="Rectangle 3"/>
          <p:cNvSpPr/>
          <p:nvPr/>
        </p:nvSpPr>
        <p:spPr>
          <a:xfrm>
            <a:off x="0" y="2185989"/>
            <a:ext cx="12192000" cy="467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lvl="4"/>
            <a:endParaRPr lang="en-CA" sz="3000" b="1" dirty="0" smtClean="0">
              <a:solidFill>
                <a:schemeClr val="bg1"/>
              </a:solidFill>
              <a:effectLst/>
            </a:endParaRPr>
          </a:p>
          <a:p>
            <a:pPr marL="1828800" lvl="4" indent="0">
              <a:buNone/>
            </a:pPr>
            <a:endParaRPr lang="en-CA" sz="3000" b="1" dirty="0" smtClean="0">
              <a:solidFill>
                <a:schemeClr val="bg1"/>
              </a:solidFill>
              <a:effectLst/>
            </a:endParaRPr>
          </a:p>
          <a:p>
            <a:pPr marL="1828800" lvl="4" indent="0">
              <a:buNone/>
            </a:pPr>
            <a:r>
              <a:rPr lang="en-CA" sz="3000" b="1" dirty="0" smtClean="0">
                <a:solidFill>
                  <a:schemeClr val="bg1"/>
                </a:solidFill>
                <a:effectLst/>
              </a:rPr>
              <a:t>	Now, go out there and make your </a:t>
            </a:r>
          </a:p>
          <a:p>
            <a:pPr marL="914400" lvl="2" indent="0">
              <a:buNone/>
            </a:pPr>
            <a:r>
              <a:rPr lang="en-CA" sz="3200" dirty="0">
                <a:solidFill>
                  <a:schemeClr val="bg1"/>
                </a:solidFill>
                <a:effectLst/>
              </a:rPr>
              <a:t>	</a:t>
            </a:r>
            <a:r>
              <a:rPr lang="en-CA" sz="3200" dirty="0" smtClean="0">
                <a:solidFill>
                  <a:schemeClr val="bg1"/>
                </a:solidFill>
                <a:effectLst/>
              </a:rPr>
              <a:t>		 </a:t>
            </a:r>
            <a:r>
              <a:rPr lang="en-CA" sz="4000" b="1" dirty="0" smtClean="0">
                <a:solidFill>
                  <a:schemeClr val="bg1"/>
                </a:solidFill>
                <a:effectLst/>
              </a:rPr>
              <a:t>“Little Library”</a:t>
            </a:r>
          </a:p>
          <a:p>
            <a:pPr marL="914400" lvl="2" indent="0">
              <a:buNone/>
            </a:pPr>
            <a:r>
              <a:rPr lang="en-CA" sz="3200" dirty="0" smtClean="0">
                <a:solidFill>
                  <a:schemeClr val="bg1"/>
                </a:solidFill>
              </a:rPr>
              <a:t>		“Big,” and busy, and a happening  				place in your community!!</a:t>
            </a:r>
            <a:endParaRPr lang="en-CA" sz="3200" dirty="0">
              <a:solidFill>
                <a:schemeClr val="bg1"/>
              </a:solidFill>
            </a:endParaRPr>
          </a:p>
        </p:txBody>
      </p:sp>
    </p:spTree>
    <p:extLst>
      <p:ext uri="{BB962C8B-B14F-4D97-AF65-F5344CB8AC3E}">
        <p14:creationId xmlns:p14="http://schemas.microsoft.com/office/powerpoint/2010/main" val="103237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17379"/>
            <a:ext cx="12192000" cy="44406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BF1F41"/>
              </a:solidFill>
            </a:endParaRPr>
          </a:p>
        </p:txBody>
      </p:sp>
      <p:sp>
        <p:nvSpPr>
          <p:cNvPr id="2" name="Title 1"/>
          <p:cNvSpPr>
            <a:spLocks noGrp="1"/>
          </p:cNvSpPr>
          <p:nvPr>
            <p:ph type="title"/>
          </p:nvPr>
        </p:nvSpPr>
        <p:spPr>
          <a:xfrm>
            <a:off x="194871" y="753228"/>
            <a:ext cx="10099311" cy="1080938"/>
          </a:xfrm>
        </p:spPr>
        <p:txBody>
          <a:bodyPr>
            <a:normAutofit/>
          </a:bodyPr>
          <a:lstStyle/>
          <a:p>
            <a:r>
              <a:rPr lang="en-US" sz="3400" dirty="0" smtClean="0">
                <a:solidFill>
                  <a:schemeClr val="accent1"/>
                </a:solidFill>
              </a:rPr>
              <a:t>Who are you?</a:t>
            </a:r>
            <a:endParaRPr lang="en-US" sz="34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3" name="TextBox 2"/>
          <p:cNvSpPr txBox="1"/>
          <p:nvPr/>
        </p:nvSpPr>
        <p:spPr>
          <a:xfrm>
            <a:off x="3638610" y="2848460"/>
            <a:ext cx="8271951" cy="3323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CA" sz="3200" dirty="0" smtClean="0">
                <a:solidFill>
                  <a:schemeClr val="bg1"/>
                </a:solidFill>
              </a:rPr>
              <a:t>How many here are: </a:t>
            </a:r>
          </a:p>
          <a:p>
            <a:endParaRPr lang="en-CA" sz="3200" dirty="0"/>
          </a:p>
          <a:p>
            <a:pPr marL="742950" lvl="1" indent="-285750">
              <a:buFontTx/>
              <a:buChar char="-"/>
            </a:pPr>
            <a:r>
              <a:rPr lang="en-CA" sz="3200" dirty="0" smtClean="0"/>
              <a:t>Library Staff?</a:t>
            </a:r>
          </a:p>
          <a:p>
            <a:pPr marL="742950" lvl="1" indent="-285750">
              <a:buFontTx/>
              <a:buChar char="-"/>
            </a:pPr>
            <a:r>
              <a:rPr lang="en-CA" sz="3200" dirty="0" smtClean="0"/>
              <a:t>Trustees?</a:t>
            </a:r>
          </a:p>
          <a:p>
            <a:pPr marL="742950" lvl="1" indent="-285750">
              <a:buFontTx/>
              <a:buChar char="-"/>
            </a:pPr>
            <a:r>
              <a:rPr lang="en-CA" sz="3200" dirty="0" smtClean="0"/>
              <a:t>From </a:t>
            </a:r>
            <a:r>
              <a:rPr lang="en-CA" sz="3200" dirty="0"/>
              <a:t>u</a:t>
            </a:r>
            <a:r>
              <a:rPr lang="en-CA" sz="3200" dirty="0" smtClean="0"/>
              <a:t>nder population 10,000 libraries?</a:t>
            </a:r>
          </a:p>
          <a:p>
            <a:pPr marL="742950" lvl="1" indent="-285750">
              <a:buFontTx/>
              <a:buChar char="-"/>
            </a:pPr>
            <a:r>
              <a:rPr lang="en-CA" sz="3200" dirty="0" smtClean="0"/>
              <a:t>From under Population 5,000 libraries?</a:t>
            </a:r>
          </a:p>
          <a:p>
            <a:pPr marL="285750" indent="-285750">
              <a:buFontTx/>
              <a:buChar char="-"/>
            </a:pPr>
            <a:endParaRPr lang="en-CA" dirty="0" smtClean="0"/>
          </a:p>
        </p:txBody>
      </p:sp>
      <p:pic>
        <p:nvPicPr>
          <p:cNvPr id="6" name="Picture 5"/>
          <p:cNvPicPr>
            <a:picLocks noChangeAspect="1"/>
          </p:cNvPicPr>
          <p:nvPr/>
        </p:nvPicPr>
        <p:blipFill>
          <a:blip r:embed="rId4"/>
          <a:stretch>
            <a:fillRect/>
          </a:stretch>
        </p:blipFill>
        <p:spPr>
          <a:xfrm>
            <a:off x="194871" y="2962642"/>
            <a:ext cx="3162300" cy="3095625"/>
          </a:xfrm>
          <a:prstGeom prst="rect">
            <a:avLst/>
          </a:prstGeom>
        </p:spPr>
      </p:pic>
    </p:spTree>
    <p:extLst>
      <p:ext uri="{BB962C8B-B14F-4D97-AF65-F5344CB8AC3E}">
        <p14:creationId xmlns:p14="http://schemas.microsoft.com/office/powerpoint/2010/main" val="520999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71" y="2366057"/>
            <a:ext cx="12192001" cy="45211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1891" y="753228"/>
            <a:ext cx="10152292" cy="1080938"/>
          </a:xfrm>
        </p:spPr>
        <p:txBody>
          <a:bodyPr>
            <a:normAutofit/>
          </a:bodyPr>
          <a:lstStyle/>
          <a:p>
            <a:r>
              <a:rPr lang="en-US" sz="3400" dirty="0" smtClean="0">
                <a:solidFill>
                  <a:schemeClr val="accent1"/>
                </a:solidFill>
              </a:rPr>
              <a:t>Alberta’s Libraries are…</a:t>
            </a:r>
            <a:endParaRPr lang="en-US" sz="34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345" y="717484"/>
            <a:ext cx="870648" cy="1145866"/>
          </a:xfrm>
          <a:prstGeom prst="rect">
            <a:avLst/>
          </a:prstGeom>
        </p:spPr>
      </p:pic>
      <p:sp>
        <p:nvSpPr>
          <p:cNvPr id="6" name="Content Placeholder 5"/>
          <p:cNvSpPr>
            <a:spLocks noGrp="1"/>
          </p:cNvSpPr>
          <p:nvPr>
            <p:ph idx="1"/>
          </p:nvPr>
        </p:nvSpPr>
        <p:spPr>
          <a:xfrm>
            <a:off x="3888829" y="2665321"/>
            <a:ext cx="7388198" cy="3864229"/>
          </a:xfrm>
        </p:spPr>
        <p:txBody>
          <a:bodyPr>
            <a:normAutofit/>
          </a:bodyPr>
          <a:lstStyle/>
          <a:p>
            <a:pPr marL="0" indent="0">
              <a:buNone/>
            </a:pPr>
            <a:r>
              <a:rPr lang="en-US" dirty="0" smtClean="0">
                <a:solidFill>
                  <a:schemeClr val="bg1"/>
                </a:solidFill>
                <a:effectLst/>
              </a:rPr>
              <a:t>A lot like Pantyhose…</a:t>
            </a:r>
          </a:p>
          <a:p>
            <a:pPr marL="0" indent="0">
              <a:buNone/>
            </a:pPr>
            <a:r>
              <a:rPr lang="en-US" dirty="0" smtClean="0">
                <a:solidFill>
                  <a:srgbClr val="000000"/>
                </a:solidFill>
                <a:effectLst/>
              </a:rPr>
              <a:t>	</a:t>
            </a:r>
            <a:r>
              <a:rPr lang="en-US" sz="3200" dirty="0" smtClean="0">
                <a:solidFill>
                  <a:srgbClr val="FF0000"/>
                </a:solidFill>
                <a:effectLst/>
              </a:rPr>
              <a:t>One size DOES NOT fit all!!</a:t>
            </a:r>
          </a:p>
          <a:p>
            <a:pPr>
              <a:buFontTx/>
              <a:buChar char="-"/>
            </a:pPr>
            <a:r>
              <a:rPr lang="en-US" dirty="0" smtClean="0">
                <a:solidFill>
                  <a:schemeClr val="bg1"/>
                </a:solidFill>
                <a:effectLst/>
              </a:rPr>
              <a:t>We have diverse client needs, </a:t>
            </a:r>
          </a:p>
          <a:p>
            <a:pPr>
              <a:buFontTx/>
              <a:buChar char="-"/>
            </a:pPr>
            <a:r>
              <a:rPr lang="en-US" dirty="0" smtClean="0">
                <a:solidFill>
                  <a:schemeClr val="bg1"/>
                </a:solidFill>
                <a:effectLst/>
              </a:rPr>
              <a:t>Different Budgets,</a:t>
            </a:r>
          </a:p>
          <a:p>
            <a:pPr>
              <a:buFontTx/>
              <a:buChar char="-"/>
            </a:pPr>
            <a:r>
              <a:rPr lang="en-US" dirty="0" smtClean="0">
                <a:solidFill>
                  <a:schemeClr val="bg1"/>
                </a:solidFill>
                <a:effectLst/>
              </a:rPr>
              <a:t>Geographic Locations,</a:t>
            </a:r>
          </a:p>
          <a:p>
            <a:pPr>
              <a:buFontTx/>
              <a:buChar char="-"/>
            </a:pPr>
            <a:r>
              <a:rPr lang="en-US" dirty="0" smtClean="0">
                <a:solidFill>
                  <a:schemeClr val="bg1"/>
                </a:solidFill>
                <a:effectLst/>
              </a:rPr>
              <a:t>But, we are VITAL to our communities, no matter our differences,</a:t>
            </a:r>
          </a:p>
          <a:p>
            <a:pPr>
              <a:buFontTx/>
              <a:buChar char="-"/>
            </a:pPr>
            <a:r>
              <a:rPr lang="en-US" dirty="0" smtClean="0">
                <a:solidFill>
                  <a:schemeClr val="bg1"/>
                </a:solidFill>
                <a:effectLst/>
              </a:rPr>
              <a:t>No library has “too much money.”</a:t>
            </a:r>
            <a:endParaRPr lang="en-US" dirty="0">
              <a:solidFill>
                <a:schemeClr val="bg1"/>
              </a:solidFill>
              <a:effectLst/>
            </a:endParaRPr>
          </a:p>
        </p:txBody>
      </p:sp>
      <p:pic>
        <p:nvPicPr>
          <p:cNvPr id="1026" name="Picture 2" descr="C:\Users\Skocdopole Cattle Co\AppData\Local\Microsoft\Windows\Temporary Internet Files\Content.IE5\AWDXSK7G\tight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80" y="2336873"/>
            <a:ext cx="3321268" cy="386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05048" y="3857297"/>
            <a:ext cx="168166"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399052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p:txBody>
          <a:bodyPr/>
          <a:lstStyle/>
          <a:p>
            <a:endParaRPr lang="en-US" dirty="0"/>
          </a:p>
        </p:txBody>
      </p:sp>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Bright Spots Report - Manitoba</a:t>
            </a:r>
            <a:endParaRPr lang="en-US" dirty="0">
              <a:solidFill>
                <a:schemeClr val="accent1"/>
              </a:solidFill>
            </a:endParaRPr>
          </a:p>
        </p:txBody>
      </p:sp>
      <p:pic>
        <p:nvPicPr>
          <p:cNvPr id="7" name="Content Placeholder 6"/>
          <p:cNvPicPr>
            <a:picLocks noGrp="1" noChangeAspect="1"/>
          </p:cNvPicPr>
          <p:nvPr>
            <p:ph sz="half" idx="1"/>
          </p:nvPr>
        </p:nvPicPr>
        <p:blipFill>
          <a:blip r:embed="rId3"/>
          <a:stretch>
            <a:fillRect/>
          </a:stretch>
        </p:blipFill>
        <p:spPr>
          <a:xfrm>
            <a:off x="0" y="2492476"/>
            <a:ext cx="5576201" cy="2639961"/>
          </a:xfrm>
          <a:prstGeom prst="rect">
            <a:avLst/>
          </a:prstGeom>
        </p:spPr>
      </p:pic>
      <p:pic>
        <p:nvPicPr>
          <p:cNvPr id="6" name="Picture 5"/>
          <p:cNvPicPr>
            <a:picLocks noChangeAspect="1"/>
          </p:cNvPicPr>
          <p:nvPr/>
        </p:nvPicPr>
        <p:blipFill>
          <a:blip r:embed="rId4"/>
          <a:stretch>
            <a:fillRect/>
          </a:stretch>
        </p:blipFill>
        <p:spPr>
          <a:xfrm>
            <a:off x="10946473" y="688019"/>
            <a:ext cx="871804" cy="1146147"/>
          </a:xfrm>
          <a:prstGeom prst="rect">
            <a:avLst/>
          </a:prstGeom>
        </p:spPr>
      </p:pic>
      <p:sp>
        <p:nvSpPr>
          <p:cNvPr id="8" name="TextBox 7"/>
          <p:cNvSpPr txBox="1"/>
          <p:nvPr/>
        </p:nvSpPr>
        <p:spPr>
          <a:xfrm>
            <a:off x="486697" y="5456903"/>
            <a:ext cx="4645742" cy="646331"/>
          </a:xfrm>
          <a:prstGeom prst="rect">
            <a:avLst/>
          </a:prstGeom>
          <a:noFill/>
        </p:spPr>
        <p:txBody>
          <a:bodyPr wrap="square" rtlCol="0">
            <a:spAutoFit/>
          </a:bodyPr>
          <a:lstStyle/>
          <a:p>
            <a:pPr algn="ctr"/>
            <a:r>
              <a:rPr lang="en-US" dirty="0" smtClean="0">
                <a:solidFill>
                  <a:schemeClr val="bg1">
                    <a:lumMod val="90000"/>
                    <a:lumOff val="10000"/>
                  </a:schemeClr>
                </a:solidFill>
              </a:rPr>
              <a:t>Anthony Woodward, PLSB Manitoba </a:t>
            </a:r>
          </a:p>
          <a:p>
            <a:pPr algn="ctr"/>
            <a:r>
              <a:rPr lang="en-US" dirty="0" smtClean="0">
                <a:solidFill>
                  <a:schemeClr val="bg1">
                    <a:lumMod val="90000"/>
                    <a:lumOff val="10000"/>
                  </a:schemeClr>
                </a:solidFill>
              </a:rPr>
              <a:t>(now with Regina Public Library)</a:t>
            </a:r>
            <a:endParaRPr lang="en-US" dirty="0">
              <a:solidFill>
                <a:schemeClr val="bg1">
                  <a:lumMod val="90000"/>
                  <a:lumOff val="10000"/>
                </a:schemeClr>
              </a:solidFill>
            </a:endParaRPr>
          </a:p>
        </p:txBody>
      </p:sp>
      <p:sp>
        <p:nvSpPr>
          <p:cNvPr id="3" name="TextBox 2"/>
          <p:cNvSpPr txBox="1"/>
          <p:nvPr/>
        </p:nvSpPr>
        <p:spPr>
          <a:xfrm>
            <a:off x="5844880" y="2783056"/>
            <a:ext cx="5101593" cy="3477875"/>
          </a:xfrm>
          <a:prstGeom prst="rect">
            <a:avLst/>
          </a:prstGeom>
          <a:noFill/>
        </p:spPr>
        <p:txBody>
          <a:bodyPr wrap="square" rtlCol="0">
            <a:spAutoFit/>
          </a:bodyPr>
          <a:lstStyle/>
          <a:p>
            <a:r>
              <a:rPr lang="en-US" sz="2000" dirty="0" smtClean="0">
                <a:solidFill>
                  <a:schemeClr val="bg1"/>
                </a:solidFill>
              </a:rPr>
              <a:t>Used 2015 Manitoba Library Statistics</a:t>
            </a:r>
          </a:p>
          <a:p>
            <a:endParaRPr lang="en-US" sz="2000" dirty="0">
              <a:solidFill>
                <a:schemeClr val="bg1"/>
              </a:solidFill>
            </a:endParaRPr>
          </a:p>
          <a:p>
            <a:r>
              <a:rPr lang="en-US" sz="2000" dirty="0" smtClean="0">
                <a:solidFill>
                  <a:schemeClr val="bg1"/>
                </a:solidFill>
              </a:rPr>
              <a:t>Looked at:</a:t>
            </a:r>
          </a:p>
          <a:p>
            <a:pPr lvl="1"/>
            <a:r>
              <a:rPr lang="en-US" sz="2000" dirty="0" smtClean="0">
                <a:solidFill>
                  <a:schemeClr val="bg1"/>
                </a:solidFill>
              </a:rPr>
              <a:t>1.Visits </a:t>
            </a:r>
            <a:r>
              <a:rPr lang="en-US" sz="2000" dirty="0">
                <a:solidFill>
                  <a:schemeClr val="bg1"/>
                </a:solidFill>
              </a:rPr>
              <a:t>per capita</a:t>
            </a:r>
          </a:p>
          <a:p>
            <a:pPr lvl="1"/>
            <a:r>
              <a:rPr lang="en-US" sz="2000" dirty="0">
                <a:solidFill>
                  <a:schemeClr val="bg1"/>
                </a:solidFill>
              </a:rPr>
              <a:t>2.Circulation per capita</a:t>
            </a:r>
          </a:p>
          <a:p>
            <a:pPr lvl="1"/>
            <a:r>
              <a:rPr lang="en-US" sz="2000" dirty="0">
                <a:solidFill>
                  <a:schemeClr val="bg1"/>
                </a:solidFill>
              </a:rPr>
              <a:t>3.Turnover of </a:t>
            </a:r>
            <a:r>
              <a:rPr lang="en-US" sz="2000" dirty="0" smtClean="0">
                <a:solidFill>
                  <a:schemeClr val="bg1"/>
                </a:solidFill>
              </a:rPr>
              <a:t>collection</a:t>
            </a:r>
          </a:p>
          <a:p>
            <a:pPr lvl="1"/>
            <a:endParaRPr lang="en-US" sz="2000" dirty="0">
              <a:solidFill>
                <a:schemeClr val="bg1"/>
              </a:solidFill>
            </a:endParaRPr>
          </a:p>
          <a:p>
            <a:r>
              <a:rPr lang="en-US" sz="2000" dirty="0" smtClean="0">
                <a:solidFill>
                  <a:schemeClr val="bg1"/>
                </a:solidFill>
              </a:rPr>
              <a:t>Narrowed it down to the top 10 performing libraries and then visited those locations to see what, if anything, they were doing differently.</a:t>
            </a:r>
            <a:endParaRPr lang="en-US" sz="2000" dirty="0">
              <a:solidFill>
                <a:schemeClr val="bg1"/>
              </a:solidFill>
            </a:endParaRPr>
          </a:p>
        </p:txBody>
      </p:sp>
    </p:spTree>
    <p:extLst>
      <p:ext uri="{BB962C8B-B14F-4D97-AF65-F5344CB8AC3E}">
        <p14:creationId xmlns:p14="http://schemas.microsoft.com/office/powerpoint/2010/main" val="2157670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338388"/>
            <a:ext cx="12039600" cy="4672012"/>
          </a:xfrm>
          <a:prstGeom prst="rect">
            <a:avLst/>
          </a:prstGeom>
          <a:solidFill>
            <a:schemeClr val="accent1"/>
          </a:solidFill>
        </p:spPr>
        <p:txBody>
          <a:bodyPr wrap="square" rtlCol="0">
            <a:spAutoFit/>
          </a:bodyPr>
          <a:lstStyle/>
          <a:p>
            <a:endParaRPr lang="en-US" dirty="0"/>
          </a:p>
        </p:txBody>
      </p:sp>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Positive Deviance or Bright Spots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pic>
        <p:nvPicPr>
          <p:cNvPr id="3" name="Content Placeholder 2"/>
          <p:cNvPicPr>
            <a:picLocks noGrp="1" noChangeAspect="1"/>
          </p:cNvPicPr>
          <p:nvPr>
            <p:ph sz="half" idx="2"/>
          </p:nvPr>
        </p:nvPicPr>
        <p:blipFill>
          <a:blip r:embed="rId4"/>
          <a:stretch>
            <a:fillRect/>
          </a:stretch>
        </p:blipFill>
        <p:spPr>
          <a:xfrm>
            <a:off x="4167365" y="2559075"/>
            <a:ext cx="2333625" cy="3467100"/>
          </a:xfrm>
          <a:prstGeom prst="rect">
            <a:avLst/>
          </a:prstGeom>
        </p:spPr>
      </p:pic>
      <p:pic>
        <p:nvPicPr>
          <p:cNvPr id="9" name="Content Placeholder 8"/>
          <p:cNvPicPr>
            <a:picLocks noGrp="1" noChangeAspect="1"/>
          </p:cNvPicPr>
          <p:nvPr>
            <p:ph sz="half" idx="1"/>
          </p:nvPr>
        </p:nvPicPr>
        <p:blipFill>
          <a:blip r:embed="rId5"/>
          <a:stretch>
            <a:fillRect/>
          </a:stretch>
        </p:blipFill>
        <p:spPr>
          <a:xfrm>
            <a:off x="1359386" y="2559075"/>
            <a:ext cx="2337901" cy="3480484"/>
          </a:xfrm>
          <a:prstGeom prst="rect">
            <a:avLst/>
          </a:prstGeom>
        </p:spPr>
      </p:pic>
      <p:sp>
        <p:nvSpPr>
          <p:cNvPr id="10" name="TextBox 9"/>
          <p:cNvSpPr txBox="1"/>
          <p:nvPr/>
        </p:nvSpPr>
        <p:spPr>
          <a:xfrm>
            <a:off x="7521678" y="3156154"/>
            <a:ext cx="4085303" cy="1938992"/>
          </a:xfrm>
          <a:prstGeom prst="rect">
            <a:avLst/>
          </a:prstGeom>
          <a:noFill/>
        </p:spPr>
        <p:txBody>
          <a:bodyPr wrap="square" rtlCol="0">
            <a:spAutoFit/>
          </a:bodyPr>
          <a:lstStyle/>
          <a:p>
            <a:r>
              <a:rPr lang="en-US" sz="4000" dirty="0" smtClean="0">
                <a:solidFill>
                  <a:schemeClr val="bg1">
                    <a:lumMod val="90000"/>
                    <a:lumOff val="10000"/>
                  </a:schemeClr>
                </a:solidFill>
              </a:rPr>
              <a:t>What’s working and how can we do more of it?</a:t>
            </a:r>
            <a:endParaRPr lang="en-US" sz="4000" dirty="0">
              <a:solidFill>
                <a:schemeClr val="bg1">
                  <a:lumMod val="90000"/>
                  <a:lumOff val="10000"/>
                </a:schemeClr>
              </a:solidFill>
            </a:endParaRPr>
          </a:p>
        </p:txBody>
      </p:sp>
    </p:spTree>
    <p:extLst>
      <p:ext uri="{BB962C8B-B14F-4D97-AF65-F5344CB8AC3E}">
        <p14:creationId xmlns:p14="http://schemas.microsoft.com/office/powerpoint/2010/main" val="866469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Findings of the Bright Spots Report</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pic>
        <p:nvPicPr>
          <p:cNvPr id="3" name="Content Placeholder 2"/>
          <p:cNvPicPr>
            <a:picLocks noGrp="1" noChangeAspect="1"/>
          </p:cNvPicPr>
          <p:nvPr>
            <p:ph sz="half" idx="2"/>
          </p:nvPr>
        </p:nvPicPr>
        <p:blipFill>
          <a:blip r:embed="rId4"/>
          <a:stretch>
            <a:fillRect/>
          </a:stretch>
        </p:blipFill>
        <p:spPr>
          <a:xfrm>
            <a:off x="5080535" y="2493819"/>
            <a:ext cx="6871146" cy="3940232"/>
          </a:xfrm>
          <a:prstGeom prst="rect">
            <a:avLst/>
          </a:prstGeom>
        </p:spPr>
      </p:pic>
      <p:pic>
        <p:nvPicPr>
          <p:cNvPr id="12" name="Content Placeholder 11"/>
          <p:cNvPicPr>
            <a:picLocks noGrp="1" noChangeAspect="1"/>
          </p:cNvPicPr>
          <p:nvPr>
            <p:ph sz="half" idx="1"/>
          </p:nvPr>
        </p:nvPicPr>
        <p:blipFill>
          <a:blip r:embed="rId5"/>
          <a:stretch>
            <a:fillRect/>
          </a:stretch>
        </p:blipFill>
        <p:spPr>
          <a:xfrm>
            <a:off x="412955" y="2336800"/>
            <a:ext cx="4483238" cy="4322261"/>
          </a:xfrm>
          <a:prstGeom prst="rect">
            <a:avLst/>
          </a:prstGeom>
        </p:spPr>
      </p:pic>
    </p:spTree>
    <p:extLst>
      <p:ext uri="{BB962C8B-B14F-4D97-AF65-F5344CB8AC3E}">
        <p14:creationId xmlns:p14="http://schemas.microsoft.com/office/powerpoint/2010/main" val="3671325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Finding Albertan “Bright Spots”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sp>
        <p:nvSpPr>
          <p:cNvPr id="4" name="Content Placeholder 3"/>
          <p:cNvSpPr>
            <a:spLocks noGrp="1"/>
          </p:cNvSpPr>
          <p:nvPr>
            <p:ph sz="half" idx="2"/>
          </p:nvPr>
        </p:nvSpPr>
        <p:spPr>
          <a:xfrm>
            <a:off x="7118219" y="2565472"/>
            <a:ext cx="4700058" cy="3949627"/>
          </a:xfrm>
        </p:spPr>
        <p:txBody>
          <a:bodyPr/>
          <a:lstStyle/>
          <a:p>
            <a:pPr marL="0" indent="0" algn="ctr">
              <a:buNone/>
            </a:pPr>
            <a:r>
              <a:rPr lang="en-US" sz="3200" dirty="0" smtClean="0">
                <a:solidFill>
                  <a:schemeClr val="bg1">
                    <a:lumMod val="90000"/>
                    <a:lumOff val="10000"/>
                  </a:schemeClr>
                </a:solidFill>
                <a:effectLst/>
              </a:rPr>
              <a:t>2016 Statistics</a:t>
            </a:r>
          </a:p>
          <a:p>
            <a:endParaRPr lang="en-US" dirty="0" smtClean="0">
              <a:solidFill>
                <a:schemeClr val="bg1">
                  <a:lumMod val="90000"/>
                  <a:lumOff val="10000"/>
                </a:schemeClr>
              </a:solidFill>
              <a:effectLst/>
            </a:endParaRPr>
          </a:p>
          <a:p>
            <a:r>
              <a:rPr lang="en-US" dirty="0" smtClean="0">
                <a:solidFill>
                  <a:schemeClr val="bg1">
                    <a:lumMod val="90000"/>
                    <a:lumOff val="10000"/>
                  </a:schemeClr>
                </a:solidFill>
                <a:effectLst/>
              </a:rPr>
              <a:t>Looked at communities with populations under 10,000.</a:t>
            </a:r>
          </a:p>
          <a:p>
            <a:r>
              <a:rPr lang="en-US" dirty="0" smtClean="0">
                <a:solidFill>
                  <a:schemeClr val="bg1">
                    <a:lumMod val="90000"/>
                    <a:lumOff val="10000"/>
                  </a:schemeClr>
                </a:solidFill>
                <a:effectLst/>
              </a:rPr>
              <a:t>Did not include municipalities operating multiple locations.</a:t>
            </a:r>
          </a:p>
          <a:p>
            <a:r>
              <a:rPr lang="en-US" dirty="0" smtClean="0">
                <a:solidFill>
                  <a:schemeClr val="bg1">
                    <a:lumMod val="90000"/>
                    <a:lumOff val="10000"/>
                  </a:schemeClr>
                </a:solidFill>
                <a:effectLst/>
              </a:rPr>
              <a:t>Grouped into population sets: 0-500, 501-1000, 1001-3000, 3001-5000, 5001-10,000</a:t>
            </a:r>
          </a:p>
        </p:txBody>
      </p:sp>
      <p:pic>
        <p:nvPicPr>
          <p:cNvPr id="7" name="Content Placeholder 6"/>
          <p:cNvPicPr>
            <a:picLocks noGrp="1" noChangeAspect="1"/>
          </p:cNvPicPr>
          <p:nvPr>
            <p:ph sz="half" idx="1"/>
          </p:nvPr>
        </p:nvPicPr>
        <p:blipFill>
          <a:blip r:embed="rId4"/>
          <a:stretch>
            <a:fillRect/>
          </a:stretch>
        </p:blipFill>
        <p:spPr>
          <a:xfrm>
            <a:off x="148223" y="2871788"/>
            <a:ext cx="6674712" cy="2928937"/>
          </a:xfrm>
          <a:prstGeom prst="rect">
            <a:avLst/>
          </a:prstGeom>
        </p:spPr>
      </p:pic>
    </p:spTree>
    <p:extLst>
      <p:ext uri="{BB962C8B-B14F-4D97-AF65-F5344CB8AC3E}">
        <p14:creationId xmlns:p14="http://schemas.microsoft.com/office/powerpoint/2010/main" val="778135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85988"/>
            <a:ext cx="12192000" cy="4672012"/>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solidFill>
                  <a:schemeClr val="accent1"/>
                </a:solidFill>
              </a:rPr>
              <a:t>Using the Data to Identify “Bright Spots”</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0946473" y="688019"/>
            <a:ext cx="871804" cy="1146147"/>
          </a:xfrm>
          <a:prstGeom prst="rect">
            <a:avLst/>
          </a:prstGeom>
        </p:spPr>
      </p:pic>
      <p:pic>
        <p:nvPicPr>
          <p:cNvPr id="10" name="Content Placeholder 9"/>
          <p:cNvPicPr>
            <a:picLocks noGrp="1" noChangeAspect="1"/>
          </p:cNvPicPr>
          <p:nvPr>
            <p:ph sz="half" idx="2"/>
          </p:nvPr>
        </p:nvPicPr>
        <p:blipFill>
          <a:blip r:embed="rId4"/>
          <a:stretch>
            <a:fillRect/>
          </a:stretch>
        </p:blipFill>
        <p:spPr>
          <a:xfrm>
            <a:off x="6781800" y="2778919"/>
            <a:ext cx="4600575" cy="2771775"/>
          </a:xfrm>
          <a:prstGeom prst="rect">
            <a:avLst/>
          </a:prstGeom>
        </p:spPr>
      </p:pic>
      <p:pic>
        <p:nvPicPr>
          <p:cNvPr id="9" name="Content Placeholder 8"/>
          <p:cNvPicPr>
            <a:picLocks noGrp="1" noChangeAspect="1"/>
          </p:cNvPicPr>
          <p:nvPr>
            <p:ph sz="half" idx="1"/>
          </p:nvPr>
        </p:nvPicPr>
        <p:blipFill>
          <a:blip r:embed="rId5"/>
          <a:stretch>
            <a:fillRect/>
          </a:stretch>
        </p:blipFill>
        <p:spPr>
          <a:xfrm>
            <a:off x="748506" y="2778919"/>
            <a:ext cx="4562475" cy="2714625"/>
          </a:xfrm>
          <a:prstGeom prst="rect">
            <a:avLst/>
          </a:prstGeom>
        </p:spPr>
      </p:pic>
    </p:spTree>
    <p:extLst>
      <p:ext uri="{BB962C8B-B14F-4D97-AF65-F5344CB8AC3E}">
        <p14:creationId xmlns:p14="http://schemas.microsoft.com/office/powerpoint/2010/main" val="385022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Custom 3">
      <a:dk1>
        <a:srgbClr val="002060"/>
      </a:dk1>
      <a:lt1>
        <a:srgbClr val="BF1F41"/>
      </a:lt1>
      <a:dk2>
        <a:srgbClr val="444D26"/>
      </a:dk2>
      <a:lt2>
        <a:srgbClr val="FEFAC9"/>
      </a:lt2>
      <a:accent1>
        <a:srgbClr val="FFFFFF"/>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5779</TotalTime>
  <Words>3205</Words>
  <Application>Microsoft Office PowerPoint</Application>
  <PresentationFormat>Widescreen</PresentationFormat>
  <Paragraphs>269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Trebuchet MS</vt:lpstr>
      <vt:lpstr>Berlin</vt:lpstr>
      <vt:lpstr>Big Ideas for Little Libraries</vt:lpstr>
      <vt:lpstr>Welcome!</vt:lpstr>
      <vt:lpstr>Who are you?</vt:lpstr>
      <vt:lpstr>Alberta’s Libraries are…</vt:lpstr>
      <vt:lpstr>Bright Spots Report - Manitoba</vt:lpstr>
      <vt:lpstr>Positive Deviance or Bright Spots</vt:lpstr>
      <vt:lpstr>Findings of the Bright Spots Report</vt:lpstr>
      <vt:lpstr>Finding Albertan “Bright Spots”</vt:lpstr>
      <vt:lpstr>Using the Data to Identify “Bright Spots”</vt:lpstr>
      <vt:lpstr>The Interviews</vt:lpstr>
      <vt:lpstr>The Interview Questions</vt:lpstr>
      <vt:lpstr>What We Learned from the 21</vt:lpstr>
      <vt:lpstr>What We Learned… </vt:lpstr>
      <vt:lpstr>Identifying Partnerships</vt:lpstr>
      <vt:lpstr>Programming</vt:lpstr>
      <vt:lpstr>What is the secret of their success?</vt:lpstr>
      <vt:lpstr>What advice would you offer other libraries?</vt:lpstr>
      <vt:lpstr>Regional Libraries – you are not alone</vt:lpstr>
      <vt:lpstr>Public Library Services Branch (PLSB)</vt:lpstr>
      <vt:lpstr>APLAC, TAL, LAA and other networks</vt:lpstr>
      <vt:lpstr>The Library Toolshed – https://librarytoolshed.ca</vt:lpstr>
      <vt:lpstr>Trustees: Know Your Place</vt:lpstr>
      <vt:lpstr>Trustees: Know Your Neighbours</vt:lpstr>
      <vt:lpstr>What’s Happening in Stettler?</vt:lpstr>
      <vt:lpstr>Trustees: Know You Are Not Alone</vt:lpstr>
      <vt:lpstr>The BIG Finish!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Budget</dc:title>
  <dc:creator>Andrew Brysiuk</dc:creator>
  <cp:lastModifiedBy>AST Manager</cp:lastModifiedBy>
  <cp:revision>147</cp:revision>
  <cp:lastPrinted>2018-12-12T00:23:01Z</cp:lastPrinted>
  <dcterms:created xsi:type="dcterms:W3CDTF">2016-11-09T15:48:45Z</dcterms:created>
  <dcterms:modified xsi:type="dcterms:W3CDTF">2019-05-01T22:16:41Z</dcterms:modified>
</cp:coreProperties>
</file>