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403" r:id="rId2"/>
    <p:sldId id="288" r:id="rId3"/>
    <p:sldId id="379" r:id="rId4"/>
    <p:sldId id="405" r:id="rId5"/>
    <p:sldId id="286" r:id="rId6"/>
    <p:sldId id="282" r:id="rId7"/>
    <p:sldId id="291" r:id="rId8"/>
    <p:sldId id="381" r:id="rId9"/>
    <p:sldId id="418" r:id="rId10"/>
    <p:sldId id="290" r:id="rId11"/>
    <p:sldId id="415" r:id="rId12"/>
    <p:sldId id="271" r:id="rId13"/>
    <p:sldId id="313" r:id="rId14"/>
    <p:sldId id="375" r:id="rId15"/>
    <p:sldId id="314" r:id="rId16"/>
    <p:sldId id="338" r:id="rId17"/>
    <p:sldId id="318"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342" r:id="rId35"/>
    <p:sldId id="343" r:id="rId36"/>
    <p:sldId id="344" r:id="rId37"/>
    <p:sldId id="345" r:id="rId38"/>
    <p:sldId id="346" r:id="rId39"/>
    <p:sldId id="362" r:id="rId40"/>
    <p:sldId id="363" r:id="rId41"/>
    <p:sldId id="365" r:id="rId42"/>
    <p:sldId id="364" r:id="rId43"/>
    <p:sldId id="366" r:id="rId44"/>
    <p:sldId id="414" r:id="rId45"/>
    <p:sldId id="413" r:id="rId46"/>
    <p:sldId id="352" r:id="rId47"/>
    <p:sldId id="401" r:id="rId48"/>
    <p:sldId id="402" r:id="rId49"/>
    <p:sldId id="369" r:id="rId50"/>
    <p:sldId id="384" r:id="rId51"/>
    <p:sldId id="370" r:id="rId52"/>
    <p:sldId id="372" r:id="rId53"/>
    <p:sldId id="373" r:id="rId54"/>
    <p:sldId id="353" r:id="rId55"/>
    <p:sldId id="374" r:id="rId56"/>
    <p:sldId id="412" r:id="rId57"/>
    <p:sldId id="267" r:id="rId58"/>
    <p:sldId id="41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277"/>
    <p:restoredTop sz="86444"/>
  </p:normalViewPr>
  <p:slideViewPr>
    <p:cSldViewPr snapToGrid="0" snapToObjects="1">
      <p:cViewPr>
        <p:scale>
          <a:sx n="62" d="100"/>
          <a:sy n="62" d="100"/>
        </p:scale>
        <p:origin x="144" y="6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NULL" TargetMode="Externa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NULL" TargetMode="Externa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1"/>
              </a:solidFill>
              <a:ln w="19050">
                <a:solidFill>
                  <a:schemeClr val="bg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72582761080265"/>
                  <c:y val="-0.184379342288096"/>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00799107704787347"/>
                  <c:y val="-0.0140535741855797"/>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00228434648867454"/>
                  <c:y val="-0.0228717660778301"/>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Sheet1!$A$1:$C$1</c:f>
              <c:strCache>
                <c:ptCount val="3"/>
                <c:pt idx="0">
                  <c:v>Print </c:v>
                </c:pt>
                <c:pt idx="1">
                  <c:v>Electronic</c:v>
                </c:pt>
                <c:pt idx="2">
                  <c:v>No Preference</c:v>
                </c:pt>
              </c:strCache>
            </c:strRef>
          </c:cat>
          <c:val>
            <c:numRef>
              <c:f>Sheet1!$A$2:$C$2</c:f>
              <c:numCache>
                <c:formatCode>0%</c:formatCode>
                <c:ptCount val="3"/>
                <c:pt idx="0" formatCode="0.00%">
                  <c:v>0.741</c:v>
                </c:pt>
                <c:pt idx="1">
                  <c:v>0.14</c:v>
                </c:pt>
                <c:pt idx="2" formatCode="0.00%">
                  <c:v>0.119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2">
        <a:lumMod val="50000"/>
      </a:schemeClr>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Print</c:v>
                </c:pt>
              </c:strCache>
            </c:strRef>
          </c:tx>
          <c:spPr>
            <a:solidFill>
              <a:srgbClr val="ED7D3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Civil Engineering</c:v>
                </c:pt>
                <c:pt idx="1">
                  <c:v>Environmental Science</c:v>
                </c:pt>
                <c:pt idx="2">
                  <c:v>Mechanical Engineering</c:v>
                </c:pt>
                <c:pt idx="3">
                  <c:v>Other</c:v>
                </c:pt>
              </c:strCache>
            </c:strRef>
          </c:cat>
          <c:val>
            <c:numRef>
              <c:f>Sheet1!$B$2:$B$5</c:f>
              <c:numCache>
                <c:formatCode>0%</c:formatCode>
                <c:ptCount val="4"/>
                <c:pt idx="0">
                  <c:v>0.82</c:v>
                </c:pt>
                <c:pt idx="1">
                  <c:v>0.5</c:v>
                </c:pt>
                <c:pt idx="2" formatCode="0.00%">
                  <c:v>0.776</c:v>
                </c:pt>
                <c:pt idx="3" formatCode="0.00%">
                  <c:v>0.714</c:v>
                </c:pt>
              </c:numCache>
            </c:numRef>
          </c:val>
        </c:ser>
        <c:ser>
          <c:idx val="1"/>
          <c:order val="1"/>
          <c:tx>
            <c:strRef>
              <c:f>Sheet1!$C$1</c:f>
              <c:strCache>
                <c:ptCount val="1"/>
                <c:pt idx="0">
                  <c:v>Electronic</c:v>
                </c:pt>
              </c:strCache>
            </c:strRef>
          </c:tx>
          <c:spPr>
            <a:solidFill>
              <a:sysClr val="window" lastClr="FFFFFF"/>
            </a:solidFill>
            <a:ln>
              <a:solidFill>
                <a:srgbClr val="E7E6E6">
                  <a:lumMod val="90000"/>
                </a:srgb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Civil Engineering</c:v>
                </c:pt>
                <c:pt idx="1">
                  <c:v>Environmental Science</c:v>
                </c:pt>
                <c:pt idx="2">
                  <c:v>Mechanical Engineering</c:v>
                </c:pt>
                <c:pt idx="3">
                  <c:v>Other</c:v>
                </c:pt>
              </c:strCache>
            </c:strRef>
          </c:cat>
          <c:val>
            <c:numRef>
              <c:f>Sheet1!$C$2:$C$5</c:f>
              <c:numCache>
                <c:formatCode>0.00%</c:formatCode>
                <c:ptCount val="4"/>
                <c:pt idx="0">
                  <c:v>0.082</c:v>
                </c:pt>
                <c:pt idx="1">
                  <c:v>0.269</c:v>
                </c:pt>
                <c:pt idx="2">
                  <c:v>0.122</c:v>
                </c:pt>
                <c:pt idx="3">
                  <c:v>0.286</c:v>
                </c:pt>
              </c:numCache>
            </c:numRef>
          </c:val>
        </c:ser>
        <c:ser>
          <c:idx val="2"/>
          <c:order val="2"/>
          <c:tx>
            <c:strRef>
              <c:f>Sheet1!$D$1</c:f>
              <c:strCache>
                <c:ptCount val="1"/>
                <c:pt idx="0">
                  <c:v>No Preference</c:v>
                </c:pt>
              </c:strCache>
            </c:strRef>
          </c:tx>
          <c:spPr>
            <a:solidFill>
              <a:srgbClr val="E7E6E6">
                <a:lumMod val="50000"/>
              </a:srgbClr>
            </a:solidFill>
            <a:ln>
              <a:noFill/>
            </a:ln>
            <a:effectLst/>
          </c:spPr>
          <c:invertIfNegative val="0"/>
          <c:dLbls>
            <c:dLbl>
              <c:idx val="3"/>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Civil Engineering</c:v>
                </c:pt>
                <c:pt idx="1">
                  <c:v>Environmental Science</c:v>
                </c:pt>
                <c:pt idx="2">
                  <c:v>Mechanical Engineering</c:v>
                </c:pt>
                <c:pt idx="3">
                  <c:v>Other</c:v>
                </c:pt>
              </c:strCache>
            </c:strRef>
          </c:cat>
          <c:val>
            <c:numRef>
              <c:f>Sheet1!$D$2:$D$5</c:f>
              <c:numCache>
                <c:formatCode>0.00%</c:formatCode>
                <c:ptCount val="4"/>
                <c:pt idx="0">
                  <c:v>0.098</c:v>
                </c:pt>
                <c:pt idx="1">
                  <c:v>0.231</c:v>
                </c:pt>
                <c:pt idx="2">
                  <c:v>0.102</c:v>
                </c:pt>
                <c:pt idx="3">
                  <c:v>0.0</c:v>
                </c:pt>
              </c:numCache>
            </c:numRef>
          </c:val>
        </c:ser>
        <c:dLbls>
          <c:dLblPos val="ctr"/>
          <c:showLegendKey val="0"/>
          <c:showVal val="1"/>
          <c:showCatName val="0"/>
          <c:showSerName val="0"/>
          <c:showPercent val="0"/>
          <c:showBubbleSize val="0"/>
        </c:dLbls>
        <c:gapWidth val="10"/>
        <c:overlap val="100"/>
        <c:axId val="-511159200"/>
        <c:axId val="-511154272"/>
      </c:barChart>
      <c:catAx>
        <c:axId val="-511159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511154272"/>
        <c:crosses val="autoZero"/>
        <c:auto val="1"/>
        <c:lblAlgn val="ctr"/>
        <c:lblOffset val="100"/>
        <c:noMultiLvlLbl val="0"/>
      </c:catAx>
      <c:valAx>
        <c:axId val="-51115427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11159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'ENG VS ENSC OTHER'!$B$1</c:f>
              <c:strCache>
                <c:ptCount val="1"/>
                <c:pt idx="0">
                  <c:v>Print</c:v>
                </c:pt>
              </c:strCache>
            </c:strRef>
          </c:tx>
          <c:spPr>
            <a:solidFill>
              <a:srgbClr val="ED7D3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 VS ENSC OTHER'!$A$2:$A$3</c:f>
              <c:strCache>
                <c:ptCount val="2"/>
                <c:pt idx="0">
                  <c:v>Engineering</c:v>
                </c:pt>
                <c:pt idx="1">
                  <c:v>Environmental Science and "Other"</c:v>
                </c:pt>
              </c:strCache>
            </c:strRef>
          </c:cat>
          <c:val>
            <c:numRef>
              <c:f>'ENG VS ENSC OTHER'!$B$2:$B$3</c:f>
              <c:numCache>
                <c:formatCode>0.00%</c:formatCode>
                <c:ptCount val="2"/>
                <c:pt idx="0" formatCode="0%">
                  <c:v>0.8</c:v>
                </c:pt>
                <c:pt idx="1">
                  <c:v>0.545</c:v>
                </c:pt>
              </c:numCache>
            </c:numRef>
          </c:val>
        </c:ser>
        <c:ser>
          <c:idx val="1"/>
          <c:order val="1"/>
          <c:tx>
            <c:strRef>
              <c:f>'ENG VS ENSC OTHER'!$C$1</c:f>
              <c:strCache>
                <c:ptCount val="1"/>
                <c:pt idx="0">
                  <c:v>Electronic</c:v>
                </c:pt>
              </c:strCache>
            </c:strRef>
          </c:tx>
          <c:spPr>
            <a:solidFill>
              <a:sysClr val="window" lastClr="FFFFFF"/>
            </a:solidFill>
            <a:ln>
              <a:solidFill>
                <a:srgbClr val="E7E6E6">
                  <a:lumMod val="90000"/>
                </a:srgbClr>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 VS ENSC OTHER'!$A$2:$A$3</c:f>
              <c:strCache>
                <c:ptCount val="2"/>
                <c:pt idx="0">
                  <c:v>Engineering</c:v>
                </c:pt>
                <c:pt idx="1">
                  <c:v>Environmental Science and "Other"</c:v>
                </c:pt>
              </c:strCache>
            </c:strRef>
          </c:cat>
          <c:val>
            <c:numRef>
              <c:f>'ENG VS ENSC OTHER'!$C$2:$C$3</c:f>
              <c:numCache>
                <c:formatCode>0.00%</c:formatCode>
                <c:ptCount val="2"/>
                <c:pt idx="0">
                  <c:v>0.1</c:v>
                </c:pt>
                <c:pt idx="1">
                  <c:v>0.273</c:v>
                </c:pt>
              </c:numCache>
            </c:numRef>
          </c:val>
        </c:ser>
        <c:ser>
          <c:idx val="2"/>
          <c:order val="2"/>
          <c:tx>
            <c:strRef>
              <c:f>'ENG VS ENSC OTHER'!$D$1</c:f>
              <c:strCache>
                <c:ptCount val="1"/>
                <c:pt idx="0">
                  <c:v>No Preference</c:v>
                </c:pt>
              </c:strCache>
            </c:strRef>
          </c:tx>
          <c:spPr>
            <a:solidFill>
              <a:srgbClr val="E7E6E6">
                <a:lumMod val="50000"/>
              </a:srgbClr>
            </a:solidFill>
            <a:ln>
              <a:noFill/>
            </a:ln>
            <a:effectLst/>
          </c:spPr>
          <c:invertIfNegative val="0"/>
          <c:dLbls>
            <c:dLbl>
              <c:idx val="3"/>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'ENG VS ENSC OTHER'!$A$2:$A$3</c:f>
              <c:strCache>
                <c:ptCount val="2"/>
                <c:pt idx="0">
                  <c:v>Engineering</c:v>
                </c:pt>
                <c:pt idx="1">
                  <c:v>Environmental Science and "Other"</c:v>
                </c:pt>
              </c:strCache>
            </c:strRef>
          </c:cat>
          <c:val>
            <c:numRef>
              <c:f>'ENG VS ENSC OTHER'!$D$2:$D$3</c:f>
              <c:numCache>
                <c:formatCode>0.00%</c:formatCode>
                <c:ptCount val="2"/>
                <c:pt idx="0">
                  <c:v>0.1</c:v>
                </c:pt>
                <c:pt idx="1">
                  <c:v>0.182</c:v>
                </c:pt>
              </c:numCache>
            </c:numRef>
          </c:val>
        </c:ser>
        <c:dLbls>
          <c:dLblPos val="ctr"/>
          <c:showLegendKey val="0"/>
          <c:showVal val="1"/>
          <c:showCatName val="0"/>
          <c:showSerName val="0"/>
          <c:showPercent val="0"/>
          <c:showBubbleSize val="0"/>
        </c:dLbls>
        <c:gapWidth val="10"/>
        <c:overlap val="100"/>
        <c:axId val="-509650400"/>
        <c:axId val="-509645552"/>
      </c:barChart>
      <c:catAx>
        <c:axId val="-50965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crossAx val="-509645552"/>
        <c:crosses val="autoZero"/>
        <c:auto val="1"/>
        <c:lblAlgn val="ctr"/>
        <c:lblOffset val="100"/>
        <c:noMultiLvlLbl val="0"/>
      </c:catAx>
      <c:valAx>
        <c:axId val="-50964555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09650400"/>
        <c:crosses val="autoZero"/>
        <c:crossBetween val="between"/>
      </c:valAx>
      <c:spPr>
        <a:noFill/>
        <a:ln>
          <a:noFill/>
        </a:ln>
        <a:effectLst/>
      </c:spPr>
    </c:plotArea>
    <c:legend>
      <c:legendPos val="b"/>
      <c:layout>
        <c:manualLayout>
          <c:xMode val="edge"/>
          <c:yMode val="edge"/>
          <c:x val="0.365849231634285"/>
          <c:y val="0.827043526773119"/>
          <c:w val="0.384076836206812"/>
          <c:h val="0.17295647322688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legend>
    <c:plotVisOnly val="1"/>
    <c:dispBlanksAs val="gap"/>
    <c:showDLblsOverMax val="0"/>
  </c:chart>
  <c:spPr>
    <a:solidFill>
      <a:sysClr val="windowText" lastClr="000000">
        <a:alpha val="0"/>
      </a:sysClr>
    </a:solidFill>
    <a:ln w="9525" cap="flat" cmpd="sng" algn="ctr">
      <a:solidFill>
        <a:schemeClr val="tx1">
          <a:lumMod val="15000"/>
          <a:lumOff val="85000"/>
        </a:schemeClr>
      </a:solidFill>
      <a:round/>
    </a:ln>
    <a:effectLst>
      <a:softEdge rad="1270000"/>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'ENSC_ENG_FORMAT PREFS'!$B$1</c:f>
              <c:strCache>
                <c:ptCount val="1"/>
                <c:pt idx="0">
                  <c:v>Engineering Topics</c:v>
                </c:pt>
              </c:strCache>
            </c:strRef>
          </c:tx>
          <c:spPr>
            <a:solidFill>
              <a:schemeClr val="bg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'ENSC_ENG_FORMAT PREFS'!$A$2:$A$4</c:f>
              <c:strCache>
                <c:ptCount val="3"/>
                <c:pt idx="0">
                  <c:v>Print </c:v>
                </c:pt>
                <c:pt idx="1">
                  <c:v>Electronic</c:v>
                </c:pt>
                <c:pt idx="2">
                  <c:v>No Preference</c:v>
                </c:pt>
              </c:strCache>
            </c:strRef>
          </c:cat>
          <c:val>
            <c:numRef>
              <c:f>'ENSC_ENG_FORMAT PREFS'!$B$2:$B$4</c:f>
              <c:numCache>
                <c:formatCode>0.00%</c:formatCode>
                <c:ptCount val="3"/>
                <c:pt idx="0">
                  <c:v>0.661</c:v>
                </c:pt>
                <c:pt idx="1">
                  <c:v>0.136</c:v>
                </c:pt>
                <c:pt idx="2">
                  <c:v>0.203</c:v>
                </c:pt>
              </c:numCache>
            </c:numRef>
          </c:val>
        </c:ser>
        <c:ser>
          <c:idx val="1"/>
          <c:order val="1"/>
          <c:tx>
            <c:strRef>
              <c:f>'ENSC_ENG_FORMAT PREFS'!$C$1</c:f>
              <c:strCache>
                <c:ptCount val="1"/>
                <c:pt idx="0">
                  <c:v>Environmental Science Topics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'ENSC_ENG_FORMAT PREFS'!$A$2:$A$4</c:f>
              <c:strCache>
                <c:ptCount val="3"/>
                <c:pt idx="0">
                  <c:v>Print </c:v>
                </c:pt>
                <c:pt idx="1">
                  <c:v>Electronic</c:v>
                </c:pt>
                <c:pt idx="2">
                  <c:v>No Preference</c:v>
                </c:pt>
              </c:strCache>
            </c:strRef>
          </c:cat>
          <c:val>
            <c:numRef>
              <c:f>'ENSC_ENG_FORMAT PREFS'!$C$2:$C$4</c:f>
              <c:numCache>
                <c:formatCode>0.00%</c:formatCode>
                <c:ptCount val="3"/>
                <c:pt idx="0">
                  <c:v>0.214</c:v>
                </c:pt>
                <c:pt idx="1">
                  <c:v>0.464</c:v>
                </c:pt>
                <c:pt idx="2">
                  <c:v>0.321</c:v>
                </c:pt>
              </c:numCache>
            </c:numRef>
          </c:val>
        </c:ser>
        <c:dLbls>
          <c:showLegendKey val="0"/>
          <c:showVal val="0"/>
          <c:showCatName val="0"/>
          <c:showSerName val="0"/>
          <c:showPercent val="0"/>
          <c:showBubbleSize val="0"/>
        </c:dLbls>
        <c:gapWidth val="219"/>
        <c:overlap val="-27"/>
        <c:axId val="-511228928"/>
        <c:axId val="-511052464"/>
      </c:barChart>
      <c:catAx>
        <c:axId val="-5112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11052464"/>
        <c:crosses val="autoZero"/>
        <c:auto val="1"/>
        <c:lblAlgn val="ctr"/>
        <c:lblOffset val="100"/>
        <c:noMultiLvlLbl val="0"/>
      </c:catAx>
      <c:valAx>
        <c:axId val="-5110524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1122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B89BA-DBA4-E347-B264-E3FADEB196D4}" type="datetimeFigureOut">
              <a:rPr lang="en-US" smtClean="0"/>
              <a:t>4/27/17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08885-07AD-C546-A4E7-ECE465B247EF}" type="slidenum">
              <a:rPr lang="en-US" smtClean="0"/>
              <a:t>‹#›</a:t>
            </a:fld>
            <a:endParaRPr lang="en-US"/>
          </a:p>
        </p:txBody>
      </p:sp>
    </p:spTree>
    <p:extLst>
      <p:ext uri="{BB962C8B-B14F-4D97-AF65-F5344CB8AC3E}">
        <p14:creationId xmlns:p14="http://schemas.microsoft.com/office/powerpoint/2010/main" val="20033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theawkwardyeti.com</a:t>
            </a:r>
            <a:r>
              <a:rPr lang="en-US" dirty="0" smtClean="0"/>
              <a:t>/comic/books</a:t>
            </a:r>
            <a:r>
              <a:rPr lang="en-US" dirty="0" smtClean="0"/>
              <a:t>/</a:t>
            </a:r>
          </a:p>
          <a:p>
            <a:endParaRPr lang="en-US" dirty="0" smtClean="0"/>
          </a:p>
          <a:p>
            <a:pPr rtl="0"/>
            <a:r>
              <a:rPr lang="en-US" sz="1200" b="0" i="1" u="none" strike="noStrike" kern="1200" dirty="0" smtClean="0">
                <a:solidFill>
                  <a:schemeClr val="tx1"/>
                </a:solidFill>
                <a:effectLst/>
                <a:latin typeface="+mn-lt"/>
                <a:ea typeface="+mn-ea"/>
                <a:cs typeface="+mn-cs"/>
              </a:rPr>
              <a:t>Raise your hand if you owned an Amazon first generation Kindle in 2007</a:t>
            </a:r>
            <a:endParaRPr lang="en-US" b="0" dirty="0" smtClean="0">
              <a:effectLst/>
            </a:endParaRPr>
          </a:p>
          <a:p>
            <a:pPr rtl="0"/>
            <a:r>
              <a:rPr lang="en-US" sz="1200" b="0" i="1" u="none" strike="noStrike" kern="1200" dirty="0" smtClean="0">
                <a:solidFill>
                  <a:schemeClr val="tx1"/>
                </a:solidFill>
                <a:effectLst/>
                <a:latin typeface="+mn-lt"/>
                <a:ea typeface="+mn-ea"/>
                <a:cs typeface="+mn-cs"/>
              </a:rPr>
              <a:t>Raise your hand if you own some sort of e-book reading device or tablet today  (not just a regular PC)</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 started Library School at UBC 10 years ago - the same year that Amazon released their first generation Kindle.  So the emergence of e-books on the market, and all of the resulting questions about the impact of new digital formats have been part of the background for the entirety of my career as an academic librarian.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 won’t say I didn’t share in plenty of hand wringing when some of my favorite brick and mortar book stores went out of business.   </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a:t>
            </a:fld>
            <a:endParaRPr lang="en-US"/>
          </a:p>
        </p:txBody>
      </p:sp>
    </p:spTree>
    <p:extLst>
      <p:ext uri="{BB962C8B-B14F-4D97-AF65-F5344CB8AC3E}">
        <p14:creationId xmlns:p14="http://schemas.microsoft.com/office/powerpoint/2010/main" val="214453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 who were my study participants?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56% of civil and environmental engineering majors, 39.5% of mechanical engineering majors, and 96% of environmental science majors participated in the study.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10</a:t>
            </a:fld>
            <a:endParaRPr lang="en-US"/>
          </a:p>
        </p:txBody>
      </p:sp>
    </p:spTree>
    <p:extLst>
      <p:ext uri="{BB962C8B-B14F-4D97-AF65-F5344CB8AC3E}">
        <p14:creationId xmlns:p14="http://schemas.microsoft.com/office/powerpoint/2010/main" val="46640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By undergraduate class standing, 8% of participants were freshmen, 21% sophomores, 43% juniors and 27% seniors.  </a:t>
            </a:r>
            <a:endParaRPr lang="en-US" b="0" dirty="0" smtClean="0">
              <a:effectLst/>
            </a:endParaRPr>
          </a:p>
        </p:txBody>
      </p:sp>
      <p:sp>
        <p:nvSpPr>
          <p:cNvPr id="4" name="Slide Number Placeholder 3"/>
          <p:cNvSpPr>
            <a:spLocks noGrp="1"/>
          </p:cNvSpPr>
          <p:nvPr>
            <p:ph type="sldNum" sz="quarter" idx="10"/>
          </p:nvPr>
        </p:nvSpPr>
        <p:spPr/>
        <p:txBody>
          <a:bodyPr/>
          <a:lstStyle/>
          <a:p>
            <a:fld id="{65B08885-07AD-C546-A4E7-ECE465B247EF}" type="slidenum">
              <a:rPr lang="en-US" smtClean="0"/>
              <a:t>11</a:t>
            </a:fld>
            <a:endParaRPr lang="en-US"/>
          </a:p>
        </p:txBody>
      </p:sp>
    </p:spTree>
    <p:extLst>
      <p:ext uri="{BB962C8B-B14F-4D97-AF65-F5344CB8AC3E}">
        <p14:creationId xmlns:p14="http://schemas.microsoft.com/office/powerpoint/2010/main" val="56933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Results show a strong overall preference for reading print over e-books. When asked, “In general, which type of book do you prefer to read: print or electronic?” 74.1% of respondents (N=143) indicated that they prefer print, 14% indicated that they prefer e-books, and 11.9% had no preference.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12</a:t>
            </a:fld>
            <a:endParaRPr lang="en-US"/>
          </a:p>
        </p:txBody>
      </p:sp>
    </p:spTree>
    <p:extLst>
      <p:ext uri="{BB962C8B-B14F-4D97-AF65-F5344CB8AC3E}">
        <p14:creationId xmlns:p14="http://schemas.microsoft.com/office/powerpoint/2010/main" val="84514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While overall results demonstrate a clear preference for print over e-books, disciplinary differences are also evident. Too few environmental science majors participated in the study to analyze the statistical significance of the relationship between major and general book preference for each major individually.  Nevertheless, you can see disciplinary variation.</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13</a:t>
            </a:fld>
            <a:endParaRPr lang="en-US"/>
          </a:p>
        </p:txBody>
      </p:sp>
    </p:spTree>
    <p:extLst>
      <p:ext uri="{BB962C8B-B14F-4D97-AF65-F5344CB8AC3E}">
        <p14:creationId xmlns:p14="http://schemas.microsoft.com/office/powerpoint/2010/main" val="113326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However, when the engineering majors were grouped together and compared to all others, (26 </a:t>
            </a:r>
            <a:r>
              <a:rPr lang="en-US" sz="1200" b="0" i="0" u="none" strike="noStrike" kern="1200" dirty="0" err="1" smtClean="0">
                <a:solidFill>
                  <a:schemeClr val="tx1"/>
                </a:solidFill>
                <a:effectLst/>
                <a:latin typeface="+mn-lt"/>
                <a:ea typeface="+mn-ea"/>
                <a:cs typeface="+mn-cs"/>
              </a:rPr>
              <a:t>ensc</a:t>
            </a:r>
            <a:r>
              <a:rPr lang="en-US" sz="1200" b="0" i="0" u="none" strike="noStrike" kern="1200" dirty="0" smtClean="0">
                <a:solidFill>
                  <a:schemeClr val="tx1"/>
                </a:solidFill>
                <a:effectLst/>
                <a:latin typeface="+mn-lt"/>
                <a:ea typeface="+mn-ea"/>
                <a:cs typeface="+mn-cs"/>
              </a:rPr>
              <a:t> plus 8 unknown others), a strong statistical relationship between major and book preference WAS found, with engineering majors expressing a much stronger preference for print over e-books than the other group.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14</a:t>
            </a:fld>
            <a:endParaRPr lang="en-US"/>
          </a:p>
        </p:txBody>
      </p:sp>
    </p:spTree>
    <p:extLst>
      <p:ext uri="{BB962C8B-B14F-4D97-AF65-F5344CB8AC3E}">
        <p14:creationId xmlns:p14="http://schemas.microsoft.com/office/powerpoint/2010/main" val="1533960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addition to their general book format preferences, engineering majors were asked the following question: “For engineering topics in particular, which type of book do you prefer to read: print or electronic?”  Environmental Science majors were asked a parallel question. Here, too, disciplinary differences were evident, with more engineering majors indicating a preference for print over e-books, and more environmental science majors indicating a preference for e-books over print.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15</a:t>
            </a:fld>
            <a:endParaRPr lang="en-US"/>
          </a:p>
        </p:txBody>
      </p:sp>
    </p:spTree>
    <p:extLst>
      <p:ext uri="{BB962C8B-B14F-4D97-AF65-F5344CB8AC3E}">
        <p14:creationId xmlns:p14="http://schemas.microsoft.com/office/powerpoint/2010/main" val="132561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res.publicdomainfiles.com</a:t>
            </a:r>
            <a:r>
              <a:rPr lang="en-US" dirty="0" smtClean="0"/>
              <a:t>/</a:t>
            </a:r>
            <a:r>
              <a:rPr lang="en-US" dirty="0" err="1" smtClean="0"/>
              <a:t>pdf_view</a:t>
            </a:r>
            <a:r>
              <a:rPr lang="en-US" dirty="0" smtClean="0"/>
              <a:t>/65/13550802017232.png</a:t>
            </a:r>
          </a:p>
          <a:p>
            <a:endParaRPr lang="en-US" dirty="0" smtClean="0"/>
          </a:p>
          <a:p>
            <a:pPr rtl="0"/>
            <a:r>
              <a:rPr lang="en-US" sz="1200" b="0" i="0" u="none" strike="noStrike" kern="1200" dirty="0" smtClean="0">
                <a:solidFill>
                  <a:schemeClr val="tx1"/>
                </a:solidFill>
                <a:effectLst/>
                <a:latin typeface="+mn-lt"/>
                <a:ea typeface="+mn-ea"/>
                <a:cs typeface="+mn-cs"/>
              </a:rPr>
              <a:t>The survey also included open-ended comment response-type questions in which students were asked to explain their reasons for their format preference, in addition to questions in which they were asked to identify the pros and cons of both print and e-books based on their own experiences.  </a:t>
            </a:r>
            <a:endParaRPr lang="en-US" b="0"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Here are the most frequently given “pros” of print books from these comments</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16</a:t>
            </a:fld>
            <a:endParaRPr lang="en-US"/>
          </a:p>
        </p:txBody>
      </p:sp>
    </p:spTree>
    <p:extLst>
      <p:ext uri="{BB962C8B-B14F-4D97-AF65-F5344CB8AC3E}">
        <p14:creationId xmlns:p14="http://schemas.microsoft.com/office/powerpoint/2010/main" val="14750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As you can see, usability-related reasons dominate here - using Jakob </a:t>
            </a:r>
            <a:r>
              <a:rPr lang="en-US" sz="1200" b="0" i="0" u="none" strike="noStrike" kern="1200" dirty="0" err="1" smtClean="0">
                <a:solidFill>
                  <a:schemeClr val="tx1"/>
                </a:solidFill>
                <a:effectLst/>
                <a:latin typeface="+mn-lt"/>
                <a:ea typeface="+mn-ea"/>
                <a:cs typeface="+mn-cs"/>
              </a:rPr>
              <a:t>Neilsen’s</a:t>
            </a:r>
            <a:r>
              <a:rPr lang="en-US" sz="1200" b="0" i="0" u="none" strike="noStrike" kern="1200" dirty="0" smtClean="0">
                <a:solidFill>
                  <a:schemeClr val="tx1"/>
                </a:solidFill>
                <a:effectLst/>
                <a:latin typeface="+mn-lt"/>
                <a:ea typeface="+mn-ea"/>
                <a:cs typeface="+mn-cs"/>
              </a:rPr>
              <a:t> definition of usability as: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utility and ease with which “user interfaces” are used (including the pleasure or satisfaction associated with using a tool).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17</a:t>
            </a:fld>
            <a:endParaRPr lang="en-US"/>
          </a:p>
        </p:txBody>
      </p:sp>
    </p:spTree>
    <p:extLst>
      <p:ext uri="{BB962C8B-B14F-4D97-AF65-F5344CB8AC3E}">
        <p14:creationId xmlns:p14="http://schemas.microsoft.com/office/powerpoint/2010/main" val="124048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smtClean="0">
                <a:solidFill>
                  <a:schemeClr val="tx1"/>
                </a:solidFill>
                <a:effectLst/>
                <a:latin typeface="+mn-lt"/>
                <a:ea typeface="+mn-ea"/>
                <a:cs typeface="+mn-cs"/>
              </a:rPr>
              <a:t>Readability </a:t>
            </a:r>
            <a:r>
              <a:rPr lang="en-US" sz="1200" b="0" i="1" u="none" strike="noStrike" kern="1200" dirty="0" smtClean="0">
                <a:solidFill>
                  <a:schemeClr val="tx1"/>
                </a:solidFill>
                <a:effectLst/>
                <a:latin typeface="+mn-lt"/>
                <a:ea typeface="+mn-ea"/>
                <a:cs typeface="+mn-cs"/>
              </a:rPr>
              <a:t>This code was given to comments that referred to how ‘easy’ it is to read one or the other format.  For example, </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18</a:t>
            </a:fld>
            <a:endParaRPr lang="en-US"/>
          </a:p>
        </p:txBody>
      </p:sp>
    </p:spTree>
    <p:extLst>
      <p:ext uri="{BB962C8B-B14F-4D97-AF65-F5344CB8AC3E}">
        <p14:creationId xmlns:p14="http://schemas.microsoft.com/office/powerpoint/2010/main" val="37408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strike="noStrike" kern="1200" dirty="0" smtClean="0">
                <a:solidFill>
                  <a:schemeClr val="tx1"/>
                </a:solidFill>
                <a:effectLst/>
                <a:latin typeface="+mn-lt"/>
                <a:ea typeface="+mn-ea"/>
                <a:cs typeface="+mn-cs"/>
              </a:rPr>
              <a:t>Tangibility -- </a:t>
            </a:r>
            <a:r>
              <a:rPr lang="en-US" sz="1200" b="0" i="1" u="none" strike="noStrike" kern="1200" dirty="0" smtClean="0">
                <a:solidFill>
                  <a:schemeClr val="tx1"/>
                </a:solidFill>
                <a:effectLst/>
                <a:latin typeface="+mn-lt"/>
                <a:ea typeface="+mn-ea"/>
                <a:cs typeface="+mn-cs"/>
              </a:rPr>
              <a:t>these comments referred to the tactile experience of reading print books and sometimes made connections between tangibility and focusing, retention, and learning</a:t>
            </a:r>
            <a:endParaRPr lang="en-US" sz="1200" b="1"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19</a:t>
            </a:fld>
            <a:endParaRPr lang="en-US"/>
          </a:p>
        </p:txBody>
      </p:sp>
    </p:spTree>
    <p:extLst>
      <p:ext uri="{BB962C8B-B14F-4D97-AF65-F5344CB8AC3E}">
        <p14:creationId xmlns:p14="http://schemas.microsoft.com/office/powerpoint/2010/main" val="36704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www.huffingtonpost.com/2015/02/27/print-ebooks-studies_n_6762674.html</a:t>
            </a:r>
          </a:p>
          <a:p>
            <a:endParaRPr lang="en-US" dirty="0" smtClean="0"/>
          </a:p>
          <a:p>
            <a:pPr rtl="0"/>
            <a:r>
              <a:rPr lang="en-US" sz="1200" b="0" i="0" u="none" strike="noStrike" kern="1200" dirty="0" smtClean="0">
                <a:solidFill>
                  <a:schemeClr val="tx1"/>
                </a:solidFill>
                <a:effectLst/>
                <a:latin typeface="+mn-lt"/>
                <a:ea typeface="+mn-ea"/>
                <a:cs typeface="+mn-cs"/>
              </a:rPr>
              <a:t>And I won’t say I haven’t loved seeing headlines like this one in recent years.  But the truth is that I enjoy reading both e-books and print books.  I have an iPad; active accounts at multiple libraries and last week I bought Paul Auster’s new book in hard cover.  What I’m trying to say is that the research I’m about to share with you wasn’t motivated by anything resembling a personal bias against either e- or print books.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a:t>
            </a:fld>
            <a:endParaRPr lang="en-US"/>
          </a:p>
        </p:txBody>
      </p:sp>
    </p:spTree>
    <p:extLst>
      <p:ext uri="{BB962C8B-B14F-4D97-AF65-F5344CB8AC3E}">
        <p14:creationId xmlns:p14="http://schemas.microsoft.com/office/powerpoint/2010/main" val="197387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20</a:t>
            </a:fld>
            <a:endParaRPr lang="en-US"/>
          </a:p>
        </p:txBody>
      </p:sp>
    </p:spTree>
    <p:extLst>
      <p:ext uri="{BB962C8B-B14F-4D97-AF65-F5344CB8AC3E}">
        <p14:creationId xmlns:p14="http://schemas.microsoft.com/office/powerpoint/2010/main" val="51965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21</a:t>
            </a:fld>
            <a:endParaRPr lang="en-US"/>
          </a:p>
        </p:txBody>
      </p:sp>
    </p:spTree>
    <p:extLst>
      <p:ext uri="{BB962C8B-B14F-4D97-AF65-F5344CB8AC3E}">
        <p14:creationId xmlns:p14="http://schemas.microsoft.com/office/powerpoint/2010/main" val="138809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strike="noStrike" kern="1200" dirty="0" smtClean="0">
                <a:solidFill>
                  <a:schemeClr val="tx1"/>
                </a:solidFill>
                <a:effectLst/>
                <a:latin typeface="+mn-lt"/>
                <a:ea typeface="+mn-ea"/>
                <a:cs typeface="+mn-cs"/>
              </a:rPr>
              <a:t>Navigability -- </a:t>
            </a:r>
            <a:r>
              <a:rPr lang="en-US" sz="1200" b="0" i="1" u="none" strike="noStrike" kern="1200" dirty="0" smtClean="0">
                <a:solidFill>
                  <a:schemeClr val="tx1"/>
                </a:solidFill>
                <a:effectLst/>
                <a:latin typeface="+mn-lt"/>
                <a:ea typeface="+mn-ea"/>
                <a:cs typeface="+mn-cs"/>
              </a:rPr>
              <a:t>these comments were about navigating between parts of a book, and frequently mentioned flipping back and forth between pages.  For example:</a:t>
            </a:r>
            <a:endParaRPr lang="en-US" sz="1200" b="1"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22</a:t>
            </a:fld>
            <a:endParaRPr lang="en-US"/>
          </a:p>
        </p:txBody>
      </p:sp>
    </p:spTree>
    <p:extLst>
      <p:ext uri="{BB962C8B-B14F-4D97-AF65-F5344CB8AC3E}">
        <p14:creationId xmlns:p14="http://schemas.microsoft.com/office/powerpoint/2010/main" val="367260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23</a:t>
            </a:fld>
            <a:endParaRPr lang="en-US"/>
          </a:p>
        </p:txBody>
      </p:sp>
    </p:spTree>
    <p:extLst>
      <p:ext uri="{BB962C8B-B14F-4D97-AF65-F5344CB8AC3E}">
        <p14:creationId xmlns:p14="http://schemas.microsoft.com/office/powerpoint/2010/main" val="76258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smtClean="0">
                <a:solidFill>
                  <a:schemeClr val="tx1"/>
                </a:solidFill>
                <a:effectLst/>
                <a:latin typeface="+mn-lt"/>
                <a:ea typeface="+mn-ea"/>
                <a:cs typeface="+mn-cs"/>
              </a:rPr>
              <a:t>Annotations - </a:t>
            </a:r>
            <a:r>
              <a:rPr lang="en-US" sz="1200" b="0" i="1" u="none" strike="noStrike" kern="1200" dirty="0" smtClean="0">
                <a:solidFill>
                  <a:schemeClr val="tx1"/>
                </a:solidFill>
                <a:effectLst/>
                <a:latin typeface="+mn-lt"/>
                <a:ea typeface="+mn-ea"/>
                <a:cs typeface="+mn-cs"/>
              </a:rPr>
              <a:t>these were comments about highlighting, underlining, or making notes of any sort on a text.  For example: </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24</a:t>
            </a:fld>
            <a:endParaRPr lang="en-US"/>
          </a:p>
        </p:txBody>
      </p:sp>
    </p:spTree>
    <p:extLst>
      <p:ext uri="{BB962C8B-B14F-4D97-AF65-F5344CB8AC3E}">
        <p14:creationId xmlns:p14="http://schemas.microsoft.com/office/powerpoint/2010/main" val="90908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25</a:t>
            </a:fld>
            <a:endParaRPr lang="en-US"/>
          </a:p>
        </p:txBody>
      </p:sp>
    </p:spTree>
    <p:extLst>
      <p:ext uri="{BB962C8B-B14F-4D97-AF65-F5344CB8AC3E}">
        <p14:creationId xmlns:p14="http://schemas.microsoft.com/office/powerpoint/2010/main" val="2012662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dirty="0" smtClean="0">
                <a:solidFill>
                  <a:schemeClr val="tx1"/>
                </a:solidFill>
                <a:effectLst/>
                <a:latin typeface="+mn-lt"/>
                <a:ea typeface="+mn-ea"/>
                <a:cs typeface="+mn-cs"/>
              </a:rPr>
              <a:t>Eyes - </a:t>
            </a:r>
            <a:r>
              <a:rPr lang="en-US" sz="1200" b="0" i="1" u="none" strike="noStrike" kern="1200" dirty="0" smtClean="0">
                <a:solidFill>
                  <a:schemeClr val="tx1"/>
                </a:solidFill>
                <a:effectLst/>
                <a:latin typeface="+mn-lt"/>
                <a:ea typeface="+mn-ea"/>
                <a:cs typeface="+mn-cs"/>
              </a:rPr>
              <a:t>this category of comment included anything where eyes were mentioned, most of which identified tired eyes or eyestrain as an issue associated with reading from screens.  For example:</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26</a:t>
            </a:fld>
            <a:endParaRPr lang="en-US"/>
          </a:p>
        </p:txBody>
      </p:sp>
    </p:spTree>
    <p:extLst>
      <p:ext uri="{BB962C8B-B14F-4D97-AF65-F5344CB8AC3E}">
        <p14:creationId xmlns:p14="http://schemas.microsoft.com/office/powerpoint/2010/main" val="1646897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smtClean="0">
                <a:solidFill>
                  <a:schemeClr val="tx1"/>
                </a:solidFill>
                <a:effectLst/>
                <a:latin typeface="+mn-lt"/>
                <a:ea typeface="+mn-ea"/>
                <a:cs typeface="+mn-cs"/>
              </a:rPr>
              <a:t>Bookmarking</a:t>
            </a:r>
            <a:r>
              <a:rPr lang="en-US" sz="1200" b="0" i="1" u="none" strike="noStrike" kern="1200" dirty="0" smtClean="0">
                <a:solidFill>
                  <a:schemeClr val="tx1"/>
                </a:solidFill>
                <a:effectLst/>
                <a:latin typeface="+mn-lt"/>
                <a:ea typeface="+mn-ea"/>
                <a:cs typeface="+mn-cs"/>
              </a:rPr>
              <a:t> - these comments didn’t always use the word bookmark, but referred to making place markers in texts.  For example:</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27</a:t>
            </a:fld>
            <a:endParaRPr lang="en-US"/>
          </a:p>
        </p:txBody>
      </p:sp>
    </p:spTree>
    <p:extLst>
      <p:ext uri="{BB962C8B-B14F-4D97-AF65-F5344CB8AC3E}">
        <p14:creationId xmlns:p14="http://schemas.microsoft.com/office/powerpoint/2010/main" val="100157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28</a:t>
            </a:fld>
            <a:endParaRPr lang="en-US"/>
          </a:p>
        </p:txBody>
      </p:sp>
    </p:spTree>
    <p:extLst>
      <p:ext uri="{BB962C8B-B14F-4D97-AF65-F5344CB8AC3E}">
        <p14:creationId xmlns:p14="http://schemas.microsoft.com/office/powerpoint/2010/main" val="1012212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smtClean="0">
                <a:solidFill>
                  <a:schemeClr val="tx1"/>
                </a:solidFill>
                <a:effectLst/>
                <a:latin typeface="+mn-lt"/>
                <a:ea typeface="+mn-ea"/>
                <a:cs typeface="+mn-cs"/>
              </a:rPr>
              <a:t>Connectivity - </a:t>
            </a:r>
            <a:r>
              <a:rPr lang="en-US" sz="1200" b="0" i="1" u="none" strike="noStrike" kern="1200" dirty="0" smtClean="0">
                <a:solidFill>
                  <a:schemeClr val="tx1"/>
                </a:solidFill>
                <a:effectLst/>
                <a:latin typeface="+mn-lt"/>
                <a:ea typeface="+mn-ea"/>
                <a:cs typeface="+mn-cs"/>
              </a:rPr>
              <a:t>included comments about Internet access or Power.  For example:</a:t>
            </a:r>
            <a:endParaRPr lang="en-US" sz="1200" b="1"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29</a:t>
            </a:fld>
            <a:endParaRPr lang="en-US"/>
          </a:p>
        </p:txBody>
      </p:sp>
    </p:spTree>
    <p:extLst>
      <p:ext uri="{BB962C8B-B14F-4D97-AF65-F5344CB8AC3E}">
        <p14:creationId xmlns:p14="http://schemas.microsoft.com/office/powerpoint/2010/main" val="73092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0" i="0" u="none" strike="noStrike" kern="1200" dirty="0" smtClean="0">
                <a:solidFill>
                  <a:schemeClr val="tx1"/>
                </a:solidFill>
                <a:effectLst/>
                <a:latin typeface="+mn-lt"/>
                <a:ea typeface="+mn-ea"/>
                <a:cs typeface="+mn-cs"/>
              </a:rPr>
              <a:t>In fact, the seeds of this inquiry were sown at a Physics Department meeting I happened to be attending as our library’s liaison to the colleges of science and engineering.  Physics faculty, I learned, were upset about plans to relocate some of the library’s science collection offsite.  Even though this plug had been pulled on this plan, Physics faculty - who, at Seattle U happen to be very invested in their book collection - remained on high alert.  At this meeting, they were … highly assertive about letting me know that their students don’t like e-books - that they much </a:t>
            </a:r>
            <a:r>
              <a:rPr lang="en-US" sz="1200" b="0" i="0" u="none" strike="noStrike" kern="1200" dirty="0" err="1" smtClean="0">
                <a:solidFill>
                  <a:schemeClr val="tx1"/>
                </a:solidFill>
                <a:effectLst/>
                <a:latin typeface="+mn-lt"/>
                <a:ea typeface="+mn-ea"/>
                <a:cs typeface="+mn-cs"/>
              </a:rPr>
              <a:t>prefered</a:t>
            </a:r>
            <a:r>
              <a:rPr lang="en-US" sz="1200" b="0" i="0" u="none" strike="noStrike" kern="1200" dirty="0" smtClean="0">
                <a:solidFill>
                  <a:schemeClr val="tx1"/>
                </a:solidFill>
                <a:effectLst/>
                <a:latin typeface="+mn-lt"/>
                <a:ea typeface="+mn-ea"/>
                <a:cs typeface="+mn-cs"/>
              </a:rPr>
              <a:t> to use print.  </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I’ll confess, this was news to me.  I’ll confess I wasn’t sure if I believed them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It was 2015; I hadn’t been a science liaison librarian for long, and I was operating under the assumption that 1-students in STEM are generally pretty technology-forward, and 2-this made them automatically more receptive to e-books than, perhaps, their counterparts in the humanities and social sciences.  </a:t>
            </a:r>
          </a:p>
          <a:p>
            <a:endParaRPr lang="en-US" dirty="0" smtClean="0"/>
          </a:p>
          <a:p>
            <a:endParaRPr lang="en-US" dirty="0" smtClean="0"/>
          </a:p>
          <a:p>
            <a:endParaRPr lang="en-US" dirty="0" smtClean="0"/>
          </a:p>
          <a:p>
            <a:r>
              <a:rPr lang="en-US" dirty="0" smtClean="0"/>
              <a:t>By </a:t>
            </a:r>
            <a:r>
              <a:rPr lang="en-US" dirty="0" smtClean="0"/>
              <a:t>Icely88 </a:t>
            </a:r>
            <a:r>
              <a:rPr lang="en-US" dirty="0" smtClean="0"/>
              <a:t>(Own </a:t>
            </a:r>
            <a:r>
              <a:rPr lang="en-US" dirty="0" smtClean="0"/>
              <a:t>work) [CC BY-SA 3.0 (http://</a:t>
            </a:r>
            <a:r>
              <a:rPr lang="en-US" dirty="0" err="1" smtClean="0"/>
              <a:t>creativecommons.org</a:t>
            </a:r>
            <a:r>
              <a:rPr lang="en-US" dirty="0" smtClean="0"/>
              <a:t>/licenses/by-</a:t>
            </a:r>
            <a:r>
              <a:rPr lang="en-US" dirty="0" err="1" smtClean="0"/>
              <a:t>sa</a:t>
            </a:r>
            <a:r>
              <a:rPr lang="en-US" dirty="0" smtClean="0"/>
              <a:t>/3.0</a:t>
            </a:r>
            <a:r>
              <a:rPr lang="en-US" dirty="0" smtClean="0"/>
              <a:t>)], via Wikimedia Commons</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a:t>
            </a:fld>
            <a:endParaRPr lang="en-US"/>
          </a:p>
        </p:txBody>
      </p:sp>
    </p:spTree>
    <p:extLst>
      <p:ext uri="{BB962C8B-B14F-4D97-AF65-F5344CB8AC3E}">
        <p14:creationId xmlns:p14="http://schemas.microsoft.com/office/powerpoint/2010/main" val="181594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none" strike="noStrike" kern="1200" dirty="0" smtClean="0">
                <a:solidFill>
                  <a:schemeClr val="tx1"/>
                </a:solidFill>
                <a:effectLst/>
                <a:latin typeface="+mn-lt"/>
                <a:ea typeface="+mn-ea"/>
                <a:cs typeface="+mn-cs"/>
              </a:rPr>
              <a:t>Portability - </a:t>
            </a:r>
            <a:r>
              <a:rPr lang="en-US" sz="1200" b="0" i="1" u="none" strike="noStrike" kern="1200" dirty="0" smtClean="0">
                <a:solidFill>
                  <a:schemeClr val="tx1"/>
                </a:solidFill>
                <a:effectLst/>
                <a:latin typeface="+mn-lt"/>
                <a:ea typeface="+mn-ea"/>
                <a:cs typeface="+mn-cs"/>
              </a:rPr>
              <a:t>while most comments about portability identified this as an attribute of e-books, for obvious reasons since they’re not exactly heavy in the way that print books can sometimes be, this was ALSO identified as a “pro” of print books.</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30</a:t>
            </a:fld>
            <a:endParaRPr lang="en-US"/>
          </a:p>
        </p:txBody>
      </p:sp>
    </p:spTree>
    <p:extLst>
      <p:ext uri="{BB962C8B-B14F-4D97-AF65-F5344CB8AC3E}">
        <p14:creationId xmlns:p14="http://schemas.microsoft.com/office/powerpoint/2010/main" val="1797657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31</a:t>
            </a:fld>
            <a:endParaRPr lang="en-US"/>
          </a:p>
        </p:txBody>
      </p:sp>
    </p:spTree>
    <p:extLst>
      <p:ext uri="{BB962C8B-B14F-4D97-AF65-F5344CB8AC3E}">
        <p14:creationId xmlns:p14="http://schemas.microsoft.com/office/powerpoint/2010/main" val="353440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1" u="none" strike="noStrike" kern="1200" dirty="0" smtClean="0">
                <a:solidFill>
                  <a:schemeClr val="tx1"/>
                </a:solidFill>
                <a:effectLst/>
                <a:latin typeface="+mn-lt"/>
                <a:ea typeface="+mn-ea"/>
                <a:cs typeface="+mn-cs"/>
              </a:rPr>
              <a:t>Focus/Attention -- </a:t>
            </a:r>
            <a:r>
              <a:rPr lang="en-US" sz="1200" b="0" i="1" u="none" strike="noStrike" kern="1200" dirty="0" smtClean="0">
                <a:solidFill>
                  <a:schemeClr val="tx1"/>
                </a:solidFill>
                <a:effectLst/>
                <a:latin typeface="+mn-lt"/>
                <a:ea typeface="+mn-ea"/>
                <a:cs typeface="+mn-cs"/>
              </a:rPr>
              <a:t>these comments referred to the perception that format impacts the ability to stay </a:t>
            </a:r>
            <a:r>
              <a:rPr lang="en-US" sz="1200" b="0" i="1" u="none" strike="noStrike" kern="1200" dirty="0" err="1" smtClean="0">
                <a:solidFill>
                  <a:schemeClr val="tx1"/>
                </a:solidFill>
                <a:effectLst/>
                <a:latin typeface="+mn-lt"/>
                <a:ea typeface="+mn-ea"/>
                <a:cs typeface="+mn-cs"/>
              </a:rPr>
              <a:t>focussed</a:t>
            </a:r>
            <a:r>
              <a:rPr lang="en-US" sz="1200" b="0" i="1" u="none" strike="noStrike" kern="1200" dirty="0" smtClean="0">
                <a:solidFill>
                  <a:schemeClr val="tx1"/>
                </a:solidFill>
                <a:effectLst/>
                <a:latin typeface="+mn-lt"/>
                <a:ea typeface="+mn-ea"/>
                <a:cs typeface="+mn-cs"/>
              </a:rPr>
              <a:t>, to not be distracted, and to pay attention.  For example:</a:t>
            </a:r>
            <a:endParaRPr lang="en-US" sz="1200" b="1"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32</a:t>
            </a:fld>
            <a:endParaRPr lang="en-US"/>
          </a:p>
        </p:txBody>
      </p:sp>
    </p:spTree>
    <p:extLst>
      <p:ext uri="{BB962C8B-B14F-4D97-AF65-F5344CB8AC3E}">
        <p14:creationId xmlns:p14="http://schemas.microsoft.com/office/powerpoint/2010/main" val="382927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33</a:t>
            </a:fld>
            <a:endParaRPr lang="en-US"/>
          </a:p>
        </p:txBody>
      </p:sp>
    </p:spTree>
    <p:extLst>
      <p:ext uri="{BB962C8B-B14F-4D97-AF65-F5344CB8AC3E}">
        <p14:creationId xmlns:p14="http://schemas.microsoft.com/office/powerpoint/2010/main" val="91735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34</a:t>
            </a:fld>
            <a:endParaRPr lang="en-US"/>
          </a:p>
        </p:txBody>
      </p:sp>
    </p:spTree>
    <p:extLst>
      <p:ext uri="{BB962C8B-B14F-4D97-AF65-F5344CB8AC3E}">
        <p14:creationId xmlns:p14="http://schemas.microsoft.com/office/powerpoint/2010/main" val="1491513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35</a:t>
            </a:fld>
            <a:endParaRPr lang="en-US"/>
          </a:p>
        </p:txBody>
      </p:sp>
    </p:spTree>
    <p:extLst>
      <p:ext uri="{BB962C8B-B14F-4D97-AF65-F5344CB8AC3E}">
        <p14:creationId xmlns:p14="http://schemas.microsoft.com/office/powerpoint/2010/main" val="336857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36</a:t>
            </a:fld>
            <a:endParaRPr lang="en-US"/>
          </a:p>
        </p:txBody>
      </p:sp>
    </p:spTree>
    <p:extLst>
      <p:ext uri="{BB962C8B-B14F-4D97-AF65-F5344CB8AC3E}">
        <p14:creationId xmlns:p14="http://schemas.microsoft.com/office/powerpoint/2010/main" val="1980457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37</a:t>
            </a:fld>
            <a:endParaRPr lang="en-US"/>
          </a:p>
        </p:txBody>
      </p:sp>
    </p:spTree>
    <p:extLst>
      <p:ext uri="{BB962C8B-B14F-4D97-AF65-F5344CB8AC3E}">
        <p14:creationId xmlns:p14="http://schemas.microsoft.com/office/powerpoint/2010/main" val="986309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38</a:t>
            </a:fld>
            <a:endParaRPr lang="en-US"/>
          </a:p>
        </p:txBody>
      </p:sp>
    </p:spTree>
    <p:extLst>
      <p:ext uri="{BB962C8B-B14F-4D97-AF65-F5344CB8AC3E}">
        <p14:creationId xmlns:p14="http://schemas.microsoft.com/office/powerpoint/2010/main" val="348590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39</a:t>
            </a:fld>
            <a:endParaRPr lang="en-US"/>
          </a:p>
        </p:txBody>
      </p:sp>
    </p:spTree>
    <p:extLst>
      <p:ext uri="{BB962C8B-B14F-4D97-AF65-F5344CB8AC3E}">
        <p14:creationId xmlns:p14="http://schemas.microsoft.com/office/powerpoint/2010/main" val="106136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www.flickr.com</a:t>
            </a:r>
            <a:r>
              <a:rPr lang="en-US" dirty="0" smtClean="0"/>
              <a:t>/photos/cactus22minus1/24510574494/in/photolist-kuQdj6-PK4u9r-HGDYYZ-ByTkXp-DRwa3j-E8coWL-DK9Yvp-DRw9Jy-DRwbJL-BxeVq8-DRwbof-EgjuuS-DkV6RY-xJ1dpU-yE4uR9-CkcPfm-SkVHpZ</a:t>
            </a:r>
          </a:p>
          <a:p>
            <a:endParaRPr lang="en-US" dirty="0" smtClean="0"/>
          </a:p>
          <a:p>
            <a:r>
              <a:rPr lang="en-US" sz="1200" b="0" i="0" u="none" strike="noStrike" kern="1200" dirty="0" smtClean="0">
                <a:solidFill>
                  <a:schemeClr val="tx1"/>
                </a:solidFill>
                <a:effectLst/>
                <a:latin typeface="+mn-lt"/>
                <a:ea typeface="+mn-ea"/>
                <a:cs typeface="+mn-cs"/>
              </a:rPr>
              <a:t>AND 3- It’s Seattle - you know, home of Amazon… tech-</a:t>
            </a:r>
            <a:r>
              <a:rPr lang="en-US" sz="1200" b="0" i="0" u="none" strike="noStrike" kern="1200" dirty="0" err="1" smtClean="0">
                <a:solidFill>
                  <a:schemeClr val="tx1"/>
                </a:solidFill>
                <a:effectLst/>
                <a:latin typeface="+mn-lt"/>
                <a:ea typeface="+mn-ea"/>
                <a:cs typeface="+mn-cs"/>
              </a:rPr>
              <a:t>landia</a:t>
            </a:r>
            <a:r>
              <a:rPr lang="en-US" sz="1200" b="0" i="0" u="none" strike="noStrike" kern="1200" dirty="0" smtClean="0">
                <a:solidFill>
                  <a:schemeClr val="tx1"/>
                </a:solidFill>
                <a:effectLst/>
                <a:latin typeface="+mn-lt"/>
                <a:ea typeface="+mn-ea"/>
                <a:cs typeface="+mn-cs"/>
              </a:rPr>
              <a:t> … (And that’s their new </a:t>
            </a:r>
            <a:r>
              <a:rPr lang="en-US" sz="1200" b="0" i="0" u="none" strike="noStrike" kern="1200" dirty="0" err="1" smtClean="0">
                <a:solidFill>
                  <a:schemeClr val="tx1"/>
                </a:solidFill>
                <a:effectLst/>
                <a:latin typeface="+mn-lt"/>
                <a:ea typeface="+mn-ea"/>
                <a:cs typeface="+mn-cs"/>
              </a:rPr>
              <a:t>Biodome</a:t>
            </a:r>
            <a:r>
              <a:rPr lang="en-US" sz="1200" b="0" i="0" u="none" strike="noStrike" kern="1200" dirty="0" smtClean="0">
                <a:solidFill>
                  <a:schemeClr val="tx1"/>
                </a:solidFill>
                <a:effectLst/>
                <a:latin typeface="+mn-lt"/>
                <a:ea typeface="+mn-ea"/>
                <a:cs typeface="+mn-cs"/>
              </a:rPr>
              <a:t> in construction in the downtown area).</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But Let me pile on … by describing one of the senior design projects a team of students in electrical and computer engineering completed last year:  they built a working model of the Engineering building with lighting controls for specific rooms on each floor, controlled by a Raspberry Pi (everybody here knows what that is, right?) with an interface to a Android or Apple </a:t>
            </a:r>
            <a:r>
              <a:rPr lang="en-US" sz="1200" b="0" i="0" u="none" strike="noStrike" kern="1200" dirty="0" err="1" smtClean="0">
                <a:solidFill>
                  <a:schemeClr val="tx1"/>
                </a:solidFill>
                <a:effectLst/>
                <a:latin typeface="+mn-lt"/>
                <a:ea typeface="+mn-ea"/>
                <a:cs typeface="+mn-cs"/>
              </a:rPr>
              <a:t>iWatch</a:t>
            </a:r>
            <a:r>
              <a:rPr lang="en-US" sz="1200" b="0" i="0" u="none" strike="noStrike" kern="1200" dirty="0" smtClean="0">
                <a:solidFill>
                  <a:schemeClr val="tx1"/>
                </a:solidFill>
                <a:effectLst/>
                <a:latin typeface="+mn-lt"/>
                <a:ea typeface="+mn-ea"/>
                <a:cs typeface="+mn-cs"/>
              </a:rPr>
              <a:t>.  It incorporated actual mini wind turbines stimulated with fans and solar panels (possibly stimulated with an artificial light that might actually move in an arc across the ‘sky’.  … Heard enough? </a:t>
            </a:r>
            <a:endParaRPr lang="en-US" b="0" dirty="0" smtClean="0">
              <a:effectLst/>
            </a:endParaRPr>
          </a:p>
          <a:p>
            <a:pPr rtl="0"/>
            <a:r>
              <a:rPr lang="en-US" b="0" dirty="0" smtClean="0">
                <a:effectLst/>
              </a:rPr>
              <a:t/>
            </a:r>
            <a:br>
              <a:rPr lang="en-US" b="0" dirty="0" smtClean="0">
                <a:effectLst/>
              </a:rPr>
            </a:b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 assumed it was the </a:t>
            </a:r>
            <a:r>
              <a:rPr lang="en-US" sz="1200" b="0" i="1" u="none" strike="noStrike" kern="1200" dirty="0" smtClean="0">
                <a:solidFill>
                  <a:schemeClr val="tx1"/>
                </a:solidFill>
                <a:effectLst/>
                <a:latin typeface="+mn-lt"/>
                <a:ea typeface="+mn-ea"/>
                <a:cs typeface="+mn-cs"/>
              </a:rPr>
              <a:t>faculty, </a:t>
            </a:r>
            <a:r>
              <a:rPr lang="en-US" sz="1200" b="0" i="0" u="none" strike="noStrike" kern="1200" dirty="0" smtClean="0">
                <a:solidFill>
                  <a:schemeClr val="tx1"/>
                </a:solidFill>
                <a:effectLst/>
                <a:latin typeface="+mn-lt"/>
                <a:ea typeface="+mn-ea"/>
                <a:cs typeface="+mn-cs"/>
              </a:rPr>
              <a:t>not the students who didn’t much like e-books.  So I decided to ask them - the students, that is.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a:t>
            </a:fld>
            <a:endParaRPr lang="en-US"/>
          </a:p>
        </p:txBody>
      </p:sp>
    </p:spTree>
    <p:extLst>
      <p:ext uri="{BB962C8B-B14F-4D97-AF65-F5344CB8AC3E}">
        <p14:creationId xmlns:p14="http://schemas.microsoft.com/office/powerpoint/2010/main" val="666472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40</a:t>
            </a:fld>
            <a:endParaRPr lang="en-US"/>
          </a:p>
        </p:txBody>
      </p:sp>
    </p:spTree>
    <p:extLst>
      <p:ext uri="{BB962C8B-B14F-4D97-AF65-F5344CB8AC3E}">
        <p14:creationId xmlns:p14="http://schemas.microsoft.com/office/powerpoint/2010/main" val="32289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41</a:t>
            </a:fld>
            <a:endParaRPr lang="en-US"/>
          </a:p>
        </p:txBody>
      </p:sp>
    </p:spTree>
    <p:extLst>
      <p:ext uri="{BB962C8B-B14F-4D97-AF65-F5344CB8AC3E}">
        <p14:creationId xmlns:p14="http://schemas.microsoft.com/office/powerpoint/2010/main" val="706222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42</a:t>
            </a:fld>
            <a:endParaRPr lang="en-US"/>
          </a:p>
        </p:txBody>
      </p:sp>
    </p:spTree>
    <p:extLst>
      <p:ext uri="{BB962C8B-B14F-4D97-AF65-F5344CB8AC3E}">
        <p14:creationId xmlns:p14="http://schemas.microsoft.com/office/powerpoint/2010/main" val="1226099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43</a:t>
            </a:fld>
            <a:endParaRPr lang="en-US"/>
          </a:p>
        </p:txBody>
      </p:sp>
    </p:spTree>
    <p:extLst>
      <p:ext uri="{BB962C8B-B14F-4D97-AF65-F5344CB8AC3E}">
        <p14:creationId xmlns:p14="http://schemas.microsoft.com/office/powerpoint/2010/main" val="1902398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08885-07AD-C546-A4E7-ECE465B247EF}" type="slidenum">
              <a:rPr lang="en-US" smtClean="0"/>
              <a:t>44</a:t>
            </a:fld>
            <a:endParaRPr lang="en-US"/>
          </a:p>
        </p:txBody>
      </p:sp>
    </p:spTree>
    <p:extLst>
      <p:ext uri="{BB962C8B-B14F-4D97-AF65-F5344CB8AC3E}">
        <p14:creationId xmlns:p14="http://schemas.microsoft.com/office/powerpoint/2010/main" val="1419441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your personal experience, do you feel that the tangibility of a printed book contributes to learning (reading comprehension/memory etc.)?</a:t>
            </a:r>
          </a:p>
          <a:p>
            <a:r>
              <a:rPr lang="en-US" smtClean="0"/>
              <a:t>https://www.polleverywhere.com/multiple_choice_polls/sE4FNKJu1EH8ozA</a:t>
            </a:r>
            <a:endParaRPr lang="en-US"/>
          </a:p>
        </p:txBody>
      </p:sp>
      <p:sp>
        <p:nvSpPr>
          <p:cNvPr id="4" name="Slide Number Placeholder 3"/>
          <p:cNvSpPr>
            <a:spLocks noGrp="1"/>
          </p:cNvSpPr>
          <p:nvPr>
            <p:ph type="sldNum" sz="quarter" idx="10"/>
          </p:nvPr>
        </p:nvSpPr>
        <p:spPr/>
        <p:txBody>
          <a:bodyPr/>
          <a:lstStyle/>
          <a:p>
            <a:fld id="{65B08885-07AD-C546-A4E7-ECE465B247EF}" type="slidenum">
              <a:rPr lang="en-US" smtClean="0"/>
              <a:t>45</a:t>
            </a:fld>
            <a:endParaRPr lang="en-US"/>
          </a:p>
        </p:txBody>
      </p:sp>
    </p:spTree>
    <p:extLst>
      <p:ext uri="{BB962C8B-B14F-4D97-AF65-F5344CB8AC3E}">
        <p14:creationId xmlns:p14="http://schemas.microsoft.com/office/powerpoint/2010/main" val="705967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res.publicdomainfiles.com</a:t>
            </a:r>
            <a:r>
              <a:rPr lang="en-US" dirty="0" smtClean="0"/>
              <a:t>/</a:t>
            </a:r>
            <a:r>
              <a:rPr lang="en-US" dirty="0" err="1" smtClean="0"/>
              <a:t>pdf_view</a:t>
            </a:r>
            <a:r>
              <a:rPr lang="en-US" dirty="0" smtClean="0"/>
              <a:t>/65/13550802017232.png</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46</a:t>
            </a:fld>
            <a:endParaRPr lang="en-US"/>
          </a:p>
        </p:txBody>
      </p:sp>
    </p:spTree>
    <p:extLst>
      <p:ext uri="{BB962C8B-B14F-4D97-AF65-F5344CB8AC3E}">
        <p14:creationId xmlns:p14="http://schemas.microsoft.com/office/powerpoint/2010/main" val="445025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47</a:t>
            </a:fld>
            <a:endParaRPr lang="en-US"/>
          </a:p>
        </p:txBody>
      </p:sp>
    </p:spTree>
    <p:extLst>
      <p:ext uri="{BB962C8B-B14F-4D97-AF65-F5344CB8AC3E}">
        <p14:creationId xmlns:p14="http://schemas.microsoft.com/office/powerpoint/2010/main" val="1673279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48</a:t>
            </a:fld>
            <a:endParaRPr lang="en-US"/>
          </a:p>
        </p:txBody>
      </p:sp>
    </p:spTree>
    <p:extLst>
      <p:ext uri="{BB962C8B-B14F-4D97-AF65-F5344CB8AC3E}">
        <p14:creationId xmlns:p14="http://schemas.microsoft.com/office/powerpoint/2010/main" val="185782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49</a:t>
            </a:fld>
            <a:endParaRPr lang="en-US"/>
          </a:p>
        </p:txBody>
      </p:sp>
    </p:spTree>
    <p:extLst>
      <p:ext uri="{BB962C8B-B14F-4D97-AF65-F5344CB8AC3E}">
        <p14:creationId xmlns:p14="http://schemas.microsoft.com/office/powerpoint/2010/main" val="158149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purpose of my study was to investigate whether undergraduate students in two engineering departments at Seattle U prefer reading print versus e-books, and to understand their reasons for these preferences.  </a:t>
            </a:r>
            <a:endParaRPr lang="en-US" b="0" dirty="0" smtClean="0">
              <a:effectLst/>
            </a:endParaRPr>
          </a:p>
          <a:p>
            <a:pPr rtl="0"/>
            <a:r>
              <a:rPr lang="en-US" b="0" dirty="0" smtClean="0">
                <a:effectLst/>
              </a:rPr>
              <a:t/>
            </a:r>
            <a:br>
              <a:rPr lang="en-US" b="0" dirty="0" smtClean="0">
                <a:effectLst/>
              </a:rPr>
            </a:br>
            <a:r>
              <a:rPr lang="en-US" sz="1200" b="0" i="1" u="none" strike="noStrike" kern="1200" dirty="0" smtClean="0">
                <a:solidFill>
                  <a:schemeClr val="tx1"/>
                </a:solidFill>
                <a:effectLst/>
                <a:latin typeface="+mn-lt"/>
                <a:ea typeface="+mn-ea"/>
                <a:cs typeface="+mn-cs"/>
              </a:rPr>
              <a:t>As an aside: I “prototyped” this study in Physics and Chemistry before it occurred to me that it might be interesting to be able to share my findings.  But because I hadn’t gone through the IRB application process for approval for human subjects research, I can’t share those findings.  But I smartened up a little and got IRB approval before surveying our engineering students, and those are the findings I’ll be sharing today.</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During the 2016 fall quarter, 145 students in seven courses offered by the departments of mechanical, and civil &amp; environmental engineering were surveyed.  And because some of the classes in the department of civil and environmental engineering include environmental science majors as well as engineering majors, I was able to do some comparison between engineering and environmental science majors.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a:t>
            </a:fld>
            <a:endParaRPr lang="en-US"/>
          </a:p>
        </p:txBody>
      </p:sp>
    </p:spTree>
    <p:extLst>
      <p:ext uri="{BB962C8B-B14F-4D97-AF65-F5344CB8AC3E}">
        <p14:creationId xmlns:p14="http://schemas.microsoft.com/office/powerpoint/2010/main" val="204228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50</a:t>
            </a:fld>
            <a:endParaRPr lang="en-US"/>
          </a:p>
        </p:txBody>
      </p:sp>
    </p:spTree>
    <p:extLst>
      <p:ext uri="{BB962C8B-B14F-4D97-AF65-F5344CB8AC3E}">
        <p14:creationId xmlns:p14="http://schemas.microsoft.com/office/powerpoint/2010/main" val="10329200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51</a:t>
            </a:fld>
            <a:endParaRPr lang="en-US"/>
          </a:p>
        </p:txBody>
      </p:sp>
    </p:spTree>
    <p:extLst>
      <p:ext uri="{BB962C8B-B14F-4D97-AF65-F5344CB8AC3E}">
        <p14:creationId xmlns:p14="http://schemas.microsoft.com/office/powerpoint/2010/main" val="439047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52</a:t>
            </a:fld>
            <a:endParaRPr lang="en-US"/>
          </a:p>
        </p:txBody>
      </p:sp>
    </p:spTree>
    <p:extLst>
      <p:ext uri="{BB962C8B-B14F-4D97-AF65-F5344CB8AC3E}">
        <p14:creationId xmlns:p14="http://schemas.microsoft.com/office/powerpoint/2010/main" val="1034358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53</a:t>
            </a:fld>
            <a:endParaRPr lang="en-US"/>
          </a:p>
        </p:txBody>
      </p:sp>
    </p:spTree>
    <p:extLst>
      <p:ext uri="{BB962C8B-B14F-4D97-AF65-F5344CB8AC3E}">
        <p14:creationId xmlns:p14="http://schemas.microsoft.com/office/powerpoint/2010/main" val="1442136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54</a:t>
            </a:fld>
            <a:endParaRPr lang="en-US"/>
          </a:p>
        </p:txBody>
      </p:sp>
    </p:spTree>
    <p:extLst>
      <p:ext uri="{BB962C8B-B14F-4D97-AF65-F5344CB8AC3E}">
        <p14:creationId xmlns:p14="http://schemas.microsoft.com/office/powerpoint/2010/main" val="1152838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55</a:t>
            </a:fld>
            <a:endParaRPr lang="en-US"/>
          </a:p>
        </p:txBody>
      </p:sp>
    </p:spTree>
    <p:extLst>
      <p:ext uri="{BB962C8B-B14F-4D97-AF65-F5344CB8AC3E}">
        <p14:creationId xmlns:p14="http://schemas.microsoft.com/office/powerpoint/2010/main" val="115421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Cat</a:t>
            </a:r>
            <a:r>
              <a:rPr lang="en-US" baseline="0" dirty="0" smtClean="0"/>
              <a:t> </a:t>
            </a:r>
            <a:r>
              <a:rPr lang="en-US" baseline="0" dirty="0" err="1" smtClean="0"/>
              <a:t>Giphy</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56</a:t>
            </a:fld>
            <a:endParaRPr lang="en-US"/>
          </a:p>
        </p:txBody>
      </p:sp>
    </p:spTree>
    <p:extLst>
      <p:ext uri="{BB962C8B-B14F-4D97-AF65-F5344CB8AC3E}">
        <p14:creationId xmlns:p14="http://schemas.microsoft.com/office/powerpoint/2010/main" val="21313823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08885-07AD-C546-A4E7-ECE465B247EF}" type="slidenum">
              <a:rPr lang="en-US" smtClean="0"/>
              <a:t>57</a:t>
            </a:fld>
            <a:endParaRPr lang="en-US"/>
          </a:p>
        </p:txBody>
      </p:sp>
    </p:spTree>
    <p:extLst>
      <p:ext uri="{BB962C8B-B14F-4D97-AF65-F5344CB8AC3E}">
        <p14:creationId xmlns:p14="http://schemas.microsoft.com/office/powerpoint/2010/main" val="15438811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08885-07AD-C546-A4E7-ECE465B247EF}" type="slidenum">
              <a:rPr lang="en-US" smtClean="0"/>
              <a:t>58</a:t>
            </a:fld>
            <a:endParaRPr lang="en-US"/>
          </a:p>
        </p:txBody>
      </p:sp>
    </p:spTree>
    <p:extLst>
      <p:ext uri="{BB962C8B-B14F-4D97-AF65-F5344CB8AC3E}">
        <p14:creationId xmlns:p14="http://schemas.microsoft.com/office/powerpoint/2010/main" val="180632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kern="1200" dirty="0" smtClean="0">
                <a:solidFill>
                  <a:schemeClr val="tx1"/>
                </a:solidFill>
                <a:effectLst/>
                <a:latin typeface="+mn-lt"/>
                <a:ea typeface="+mn-ea"/>
                <a:cs typeface="+mn-cs"/>
              </a:rPr>
              <a:t>How did this actually work? </a:t>
            </a:r>
            <a:r>
              <a:rPr lang="en-US" sz="1200" b="0" i="0" u="none" strike="noStrike" kern="1200" dirty="0" smtClean="0">
                <a:solidFill>
                  <a:schemeClr val="tx1"/>
                </a:solidFill>
                <a:effectLst/>
                <a:latin typeface="+mn-lt"/>
                <a:ea typeface="+mn-ea"/>
                <a:cs typeface="+mn-cs"/>
              </a:rPr>
              <a:t> I approached the chairs and library representatives from the Departments of Mechanical Engineering and the Civil / Environmental Engineering; they were interested in the investigation and agreed to participate; specific courses were selected for inclusion by the departments themselves based on availability and willingness of individual instructors to give up 10-15 minutes of class time for survey administration.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turned out to have unintended consequences as a means of faculty outreach and collaboration, since I got feedback from faculty on the survey questions, met some faculty face-to-face who I hadn’t had a chance to meet, and got facetime with students and faculty in engineering - this is unusual as I don’t tend to have many opportunities to connect face to face with our engineering programs.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6</a:t>
            </a:fld>
            <a:endParaRPr lang="en-US"/>
          </a:p>
        </p:txBody>
      </p:sp>
    </p:spTree>
    <p:extLst>
      <p:ext uri="{BB962C8B-B14F-4D97-AF65-F5344CB8AC3E}">
        <p14:creationId xmlns:p14="http://schemas.microsoft.com/office/powerpoint/2010/main" val="41657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sng" kern="1200" dirty="0" smtClean="0">
                <a:solidFill>
                  <a:schemeClr val="tx1"/>
                </a:solidFill>
                <a:effectLst/>
                <a:latin typeface="+mn-lt"/>
                <a:ea typeface="+mn-ea"/>
                <a:cs typeface="+mn-cs"/>
              </a:rPr>
              <a:t>I used paper instead of web-based surveys</a:t>
            </a:r>
            <a:r>
              <a:rPr lang="en-US" sz="1200" b="0" i="0" u="none" strike="noStrike" kern="1200" dirty="0" smtClean="0">
                <a:solidFill>
                  <a:schemeClr val="tx1"/>
                </a:solidFill>
                <a:effectLst/>
                <a:latin typeface="+mn-lt"/>
                <a:ea typeface="+mn-ea"/>
                <a:cs typeface="+mn-cs"/>
              </a:rPr>
              <a:t>.  This allowed me to deliver and collect the surveys in-person to students during class time, which contributed to a very high response rate and helped me dodge the growing problem of survey fatigue.  The downside of using a paper survey is that you have to do a lot of data-entry and transcription, but thankfully, I was able to delegate this to a work-study student.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7</a:t>
            </a:fld>
            <a:endParaRPr lang="en-US"/>
          </a:p>
        </p:txBody>
      </p:sp>
    </p:spTree>
    <p:extLst>
      <p:ext uri="{BB962C8B-B14F-4D97-AF65-F5344CB8AC3E}">
        <p14:creationId xmlns:p14="http://schemas.microsoft.com/office/powerpoint/2010/main" val="83662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survey itself contained multiple choice questions about book format preferences as well as open-ended comment response type questions that asked students to explain their reasons for their preferences.   And while it had too many questions to show it on a slide today, I’d be happy to share it with anyone offline.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8</a:t>
            </a:fld>
            <a:endParaRPr lang="en-US"/>
          </a:p>
        </p:txBody>
      </p:sp>
    </p:spTree>
    <p:extLst>
      <p:ext uri="{BB962C8B-B14F-4D97-AF65-F5344CB8AC3E}">
        <p14:creationId xmlns:p14="http://schemas.microsoft.com/office/powerpoint/2010/main" val="76377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questions from the survey I’ll be looking at responses from today.</a:t>
            </a:r>
            <a:endParaRPr lang="en-US" dirty="0"/>
          </a:p>
        </p:txBody>
      </p:sp>
      <p:sp>
        <p:nvSpPr>
          <p:cNvPr id="4" name="Slide Number Placeholder 3"/>
          <p:cNvSpPr>
            <a:spLocks noGrp="1"/>
          </p:cNvSpPr>
          <p:nvPr>
            <p:ph type="sldNum" sz="quarter" idx="10"/>
          </p:nvPr>
        </p:nvSpPr>
        <p:spPr/>
        <p:txBody>
          <a:bodyPr/>
          <a:lstStyle/>
          <a:p>
            <a:fld id="{65B08885-07AD-C546-A4E7-ECE465B247EF}" type="slidenum">
              <a:rPr lang="en-US" smtClean="0"/>
              <a:t>9</a:t>
            </a:fld>
            <a:endParaRPr lang="en-US"/>
          </a:p>
        </p:txBody>
      </p:sp>
    </p:spTree>
    <p:extLst>
      <p:ext uri="{BB962C8B-B14F-4D97-AF65-F5344CB8AC3E}">
        <p14:creationId xmlns:p14="http://schemas.microsoft.com/office/powerpoint/2010/main" val="20689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5D4DC-41EB-E749-9F8A-ABF715B9CF0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57057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D4DC-41EB-E749-9F8A-ABF715B9CF0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9446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5D4DC-41EB-E749-9F8A-ABF715B9CF0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202598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i="0">
                <a:solidFill>
                  <a:schemeClr val="bg1"/>
                </a:solidFill>
                <a:latin typeface="PT Sans" charset="-52"/>
                <a:ea typeface="PT Sans" charset="-52"/>
                <a:cs typeface="PT Sans" charset="-52"/>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i="0">
                <a:solidFill>
                  <a:schemeClr val="bg1"/>
                </a:solidFill>
                <a:latin typeface="PT Sans" charset="-52"/>
                <a:ea typeface="PT Sans" charset="-52"/>
                <a:cs typeface="PT Sans" charset="-52"/>
              </a:defRPr>
            </a:lvl1pPr>
            <a:lvl2pPr>
              <a:defRPr b="1" i="0">
                <a:solidFill>
                  <a:schemeClr val="bg1"/>
                </a:solidFill>
                <a:latin typeface="PT Sans" charset="-52"/>
                <a:ea typeface="PT Sans" charset="-52"/>
                <a:cs typeface="PT Sans" charset="-52"/>
              </a:defRPr>
            </a:lvl2pPr>
            <a:lvl3pPr>
              <a:defRPr b="1" i="0">
                <a:solidFill>
                  <a:schemeClr val="bg1"/>
                </a:solidFill>
                <a:latin typeface="PT Sans" charset="-52"/>
                <a:ea typeface="PT Sans" charset="-52"/>
                <a:cs typeface="PT Sans" charset="-52"/>
              </a:defRPr>
            </a:lvl3pPr>
            <a:lvl4pPr>
              <a:defRPr b="1" i="0">
                <a:solidFill>
                  <a:schemeClr val="bg1"/>
                </a:solidFill>
                <a:latin typeface="PT Sans" charset="-52"/>
                <a:ea typeface="PT Sans" charset="-52"/>
                <a:cs typeface="PT Sans" charset="-52"/>
              </a:defRPr>
            </a:lvl4pPr>
            <a:lvl5pPr>
              <a:defRPr b="1" i="0">
                <a:solidFill>
                  <a:schemeClr val="bg1"/>
                </a:solidFill>
                <a:latin typeface="PT Sans" charset="-52"/>
                <a:ea typeface="PT Sans" charset="-52"/>
                <a:cs typeface="PT Sans" charset="-5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CC5D4DC-41EB-E749-9F8A-ABF715B9CF0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87772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5D4DC-41EB-E749-9F8A-ABF715B9CF0B}" type="datetimeFigureOut">
              <a:rPr lang="en-US" smtClean="0"/>
              <a:t>4/27/17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71748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5D4DC-41EB-E749-9F8A-ABF715B9CF0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35960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5D4DC-41EB-E749-9F8A-ABF715B9CF0B}" type="datetimeFigureOut">
              <a:rPr lang="en-US" smtClean="0"/>
              <a:t>4/27/17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60254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5D4DC-41EB-E749-9F8A-ABF715B9CF0B}" type="datetimeFigureOut">
              <a:rPr lang="en-US" smtClean="0"/>
              <a:t>4/27/17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6626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5D4DC-41EB-E749-9F8A-ABF715B9CF0B}" type="datetimeFigureOut">
              <a:rPr lang="en-US" smtClean="0"/>
              <a:t>4/27/17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55897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5D4DC-41EB-E749-9F8A-ABF715B9CF0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60120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5D4DC-41EB-E749-9F8A-ABF715B9CF0B}" type="datetimeFigureOut">
              <a:rPr lang="en-US" smtClean="0"/>
              <a:t>4/27/17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F8D1B-1592-234D-AEE4-9AD9B26E2299}" type="slidenum">
              <a:rPr lang="en-US" smtClean="0"/>
              <a:t>‹#›</a:t>
            </a:fld>
            <a:endParaRPr lang="en-US"/>
          </a:p>
        </p:txBody>
      </p:sp>
    </p:spTree>
    <p:extLst>
      <p:ext uri="{BB962C8B-B14F-4D97-AF65-F5344CB8AC3E}">
        <p14:creationId xmlns:p14="http://schemas.microsoft.com/office/powerpoint/2010/main" val="1280937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5D4DC-41EB-E749-9F8A-ABF715B9CF0B}" type="datetimeFigureOut">
              <a:rPr lang="en-US" smtClean="0"/>
              <a:t>4/27/17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F8D1B-1592-234D-AEE4-9AD9B26E2299}" type="slidenum">
              <a:rPr lang="en-US" smtClean="0"/>
              <a:t>‹#›</a:t>
            </a:fld>
            <a:endParaRPr lang="en-US"/>
          </a:p>
        </p:txBody>
      </p:sp>
    </p:spTree>
    <p:extLst>
      <p:ext uri="{BB962C8B-B14F-4D97-AF65-F5344CB8AC3E}">
        <p14:creationId xmlns:p14="http://schemas.microsoft.com/office/powerpoint/2010/main" val="463910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Microsoft_Word_Document1.docx"/><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hyperlink" Target="https://www.flickr.com/photos/cactus22minus1/24510574494/in/photolist-kuQdj6-PK4u9r-HGDYYZ-ByTkXp-DRwa3j-E8coWL-DK9Yvp-DRw9Jy-DRwbJL-BxeVq8-DRwbof-EgjuuS-DkV6RY-xJ1dpU-yE4uR9-CkcPfm-SkVHpZ" TargetMode="External"/><Relationship Id="rId4" Type="http://schemas.openxmlformats.org/officeDocument/2006/relationships/hyperlink" Target="https://giphy.com/gifs/cat-book-reading-LkjlH3rVETgsg" TargetMode="External"/><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0"/>
            <a:ext cx="7147123" cy="6858000"/>
          </a:xfrm>
          <a:prstGeom prst="rect">
            <a:avLst/>
          </a:prstGeom>
        </p:spPr>
      </p:pic>
    </p:spTree>
    <p:extLst>
      <p:ext uri="{BB962C8B-B14F-4D97-AF65-F5344CB8AC3E}">
        <p14:creationId xmlns:p14="http://schemas.microsoft.com/office/powerpoint/2010/main" val="104463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participants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9340801"/>
              </p:ext>
            </p:extLst>
          </p:nvPr>
        </p:nvGraphicFramePr>
        <p:xfrm>
          <a:off x="838200" y="2620963"/>
          <a:ext cx="9799638" cy="1722437"/>
        </p:xfrm>
        <a:graphic>
          <a:graphicData uri="http://schemas.openxmlformats.org/presentationml/2006/ole">
            <mc:AlternateContent xmlns:mc="http://schemas.openxmlformats.org/markup-compatibility/2006">
              <mc:Choice xmlns:v="urn:schemas-microsoft-com:vml" Requires="v">
                <p:oleObj spid="_x0000_s2336" name="Document" r:id="rId4" imgW="5950026" imgH="1045234" progId="Word.Document.12">
                  <p:embed/>
                </p:oleObj>
              </mc:Choice>
              <mc:Fallback>
                <p:oleObj name="Document" r:id="rId4" imgW="5950026" imgH="1045234" progId="Word.Document.12">
                  <p:embed/>
                  <p:pic>
                    <p:nvPicPr>
                      <p:cNvPr id="0" name=""/>
                      <p:cNvPicPr/>
                      <p:nvPr/>
                    </p:nvPicPr>
                    <p:blipFill>
                      <a:blip r:embed="rId5"/>
                      <a:stretch>
                        <a:fillRect/>
                      </a:stretch>
                    </p:blipFill>
                    <p:spPr>
                      <a:xfrm>
                        <a:off x="838200" y="2620963"/>
                        <a:ext cx="9799638" cy="1722437"/>
                      </a:xfrm>
                      <a:prstGeom prst="rect">
                        <a:avLst/>
                      </a:prstGeom>
                    </p:spPr>
                  </p:pic>
                </p:oleObj>
              </mc:Fallback>
            </mc:AlternateContent>
          </a:graphicData>
        </a:graphic>
      </p:graphicFrame>
    </p:spTree>
    <p:extLst>
      <p:ext uri="{BB962C8B-B14F-4D97-AF65-F5344CB8AC3E}">
        <p14:creationId xmlns:p14="http://schemas.microsoft.com/office/powerpoint/2010/main" val="3154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Study participants by class standing</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510176134"/>
              </p:ext>
            </p:extLst>
          </p:nvPr>
        </p:nvGraphicFramePr>
        <p:xfrm>
          <a:off x="838200" y="1491902"/>
          <a:ext cx="9617766" cy="3413316"/>
        </p:xfrm>
        <a:graphic>
          <a:graphicData uri="http://schemas.openxmlformats.org/drawingml/2006/table">
            <a:tbl>
              <a:tblPr firstRow="1" bandRow="1">
                <a:tableStyleId>{2D5ABB26-0587-4C30-8999-92F81FD0307C}</a:tableStyleId>
              </a:tblPr>
              <a:tblGrid>
                <a:gridCol w="5150324"/>
                <a:gridCol w="2233721"/>
                <a:gridCol w="2233721"/>
              </a:tblGrid>
              <a:tr h="568886">
                <a:tc>
                  <a:txBody>
                    <a:bodyPr/>
                    <a:lstStyle/>
                    <a:p>
                      <a:endParaRPr lang="en-US" b="0" dirty="0">
                        <a:ln>
                          <a:solidFill>
                            <a:schemeClr val="bg1"/>
                          </a:solidFill>
                        </a:ln>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 of participants</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 of participants</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1800" b="0" dirty="0" smtClean="0">
                          <a:ln>
                            <a:solidFill>
                              <a:schemeClr val="bg1"/>
                            </a:solidFill>
                          </a:ln>
                          <a:solidFill>
                            <a:schemeClr val="bg1"/>
                          </a:solidFill>
                          <a:effectLst/>
                          <a:latin typeface="Calibri" charset="0"/>
                          <a:ea typeface="Calibri" charset="0"/>
                        </a:rPr>
                        <a:t>Freshman</a:t>
                      </a:r>
                      <a:r>
                        <a:rPr lang="en-US" sz="1800" b="0" baseline="0" dirty="0" smtClean="0">
                          <a:ln>
                            <a:solidFill>
                              <a:schemeClr val="bg1"/>
                            </a:solidFill>
                          </a:ln>
                          <a:solidFill>
                            <a:schemeClr val="bg1"/>
                          </a:solidFill>
                          <a:effectLst/>
                          <a:latin typeface="Calibri" charset="0"/>
                          <a:ea typeface="Calibri" charset="0"/>
                        </a:rPr>
                        <a:t> (Year 1)</a:t>
                      </a:r>
                      <a:endParaRPr lang="en-US" sz="18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12</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8%</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1800" b="0" dirty="0" smtClean="0">
                          <a:ln>
                            <a:solidFill>
                              <a:schemeClr val="bg1"/>
                            </a:solidFill>
                          </a:ln>
                          <a:solidFill>
                            <a:schemeClr val="bg1"/>
                          </a:solidFill>
                          <a:effectLst/>
                          <a:latin typeface="Calibri" charset="0"/>
                          <a:ea typeface="Calibri" charset="0"/>
                        </a:rPr>
                        <a:t>Sophomore (</a:t>
                      </a:r>
                      <a:r>
                        <a:rPr lang="en-US" sz="1800" b="0" baseline="0" dirty="0" smtClean="0">
                          <a:ln>
                            <a:solidFill>
                              <a:schemeClr val="bg1"/>
                            </a:solidFill>
                          </a:ln>
                          <a:solidFill>
                            <a:schemeClr val="bg1"/>
                          </a:solidFill>
                          <a:effectLst/>
                          <a:latin typeface="Calibri" charset="0"/>
                          <a:ea typeface="Calibri" charset="0"/>
                        </a:rPr>
                        <a:t> Year 2)</a:t>
                      </a:r>
                      <a:endParaRPr lang="en-US" sz="18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30</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21%</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1800" b="0" dirty="0" smtClean="0">
                          <a:ln>
                            <a:solidFill>
                              <a:schemeClr val="bg1"/>
                            </a:solidFill>
                          </a:ln>
                          <a:solidFill>
                            <a:schemeClr val="bg1"/>
                          </a:solidFill>
                          <a:effectLst/>
                          <a:latin typeface="Calibri" charset="0"/>
                          <a:ea typeface="Calibri" charset="0"/>
                        </a:rPr>
                        <a:t>Junior (Year 3)</a:t>
                      </a:r>
                      <a:endParaRPr lang="en-US" sz="18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63</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43%</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1800" b="0" dirty="0" smtClean="0">
                          <a:ln>
                            <a:solidFill>
                              <a:schemeClr val="bg1"/>
                            </a:solidFill>
                          </a:ln>
                          <a:solidFill>
                            <a:schemeClr val="bg1"/>
                          </a:solidFill>
                          <a:effectLst/>
                          <a:latin typeface="Calibri" charset="0"/>
                          <a:ea typeface="Calibri" charset="0"/>
                        </a:rPr>
                        <a:t>Senior (Year 4)</a:t>
                      </a:r>
                      <a:endParaRPr lang="en-US" sz="18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40</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b="0" dirty="0" smtClean="0">
                          <a:ln>
                            <a:solidFill>
                              <a:schemeClr val="bg1"/>
                            </a:solidFill>
                          </a:ln>
                          <a:solidFill>
                            <a:schemeClr val="bg1"/>
                          </a:solidFill>
                        </a:rPr>
                        <a:t>28%</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3657600" marR="0" lvl="8" algn="l">
                        <a:spcBef>
                          <a:spcPts val="0"/>
                        </a:spcBef>
                        <a:spcAft>
                          <a:spcPts val="0"/>
                        </a:spcAft>
                      </a:pPr>
                      <a:r>
                        <a:rPr lang="en-US" sz="1800" b="0" dirty="0" smtClean="0">
                          <a:ln>
                            <a:solidFill>
                              <a:schemeClr val="bg1"/>
                            </a:solidFill>
                          </a:ln>
                          <a:solidFill>
                            <a:schemeClr val="bg1"/>
                          </a:solidFill>
                          <a:effectLst/>
                          <a:latin typeface="PT Sans" charset="-52"/>
                          <a:ea typeface="PT Sans" charset="-52"/>
                          <a:cs typeface="PT Sans" charset="-52"/>
                        </a:rPr>
                        <a:t>Total</a:t>
                      </a:r>
                      <a:endParaRPr lang="en-US" sz="1800" b="0" dirty="0">
                        <a:ln>
                          <a:solidFill>
                            <a:schemeClr val="bg1"/>
                          </a:solidFill>
                        </a:ln>
                        <a:solidFill>
                          <a:schemeClr val="bg1"/>
                        </a:solidFill>
                        <a:effectLst/>
                        <a:latin typeface="PT Sans" charset="-52"/>
                        <a:ea typeface="PT Sans" charset="-52"/>
                        <a:cs typeface="PT Sans" charset="-52"/>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b="0" dirty="0" smtClean="0">
                          <a:ln>
                            <a:solidFill>
                              <a:schemeClr val="bg1"/>
                            </a:solidFill>
                          </a:ln>
                          <a:solidFill>
                            <a:schemeClr val="bg1"/>
                          </a:solidFill>
                        </a:rPr>
                        <a:t>145</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b="0" dirty="0" smtClean="0">
                          <a:ln>
                            <a:solidFill>
                              <a:schemeClr val="bg1"/>
                            </a:solidFill>
                          </a:ln>
                          <a:solidFill>
                            <a:schemeClr val="bg1"/>
                          </a:solidFill>
                        </a:rPr>
                        <a:t>100%</a:t>
                      </a:r>
                      <a:endParaRPr lang="en-US"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928433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 general, what type of book do you prefer to read: </a:t>
            </a:r>
            <a:br>
              <a:rPr lang="en-US" sz="2800" b="1" dirty="0" smtClean="0"/>
            </a:br>
            <a:r>
              <a:rPr lang="en-US" sz="2800" b="1" dirty="0" smtClean="0"/>
              <a:t>print or electronic?</a:t>
            </a:r>
            <a:endParaRPr lang="en-US" sz="2800" b="1" dirty="0"/>
          </a:p>
        </p:txBody>
      </p:sp>
      <p:sp>
        <p:nvSpPr>
          <p:cNvPr id="5" name="Title 1"/>
          <p:cNvSpPr txBox="1">
            <a:spLocks/>
          </p:cNvSpPr>
          <p:nvPr/>
        </p:nvSpPr>
        <p:spPr>
          <a:xfrm>
            <a:off x="8322733" y="4852457"/>
            <a:ext cx="3208867" cy="1412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smtClean="0">
                <a:solidFill>
                  <a:schemeClr val="bg1"/>
                </a:solidFill>
                <a:latin typeface="PT Sans" charset="-52"/>
                <a:ea typeface="PT Sans" charset="-52"/>
                <a:cs typeface="PT Sans" charset="-52"/>
              </a:rPr>
              <a:t>N=143</a:t>
            </a:r>
            <a:endParaRPr lang="en-US" sz="2000" dirty="0">
              <a:solidFill>
                <a:schemeClr val="bg1"/>
              </a:solidFill>
              <a:latin typeface="PT Sans" charset="-52"/>
              <a:ea typeface="PT Sans" charset="-52"/>
              <a:cs typeface="PT Sans" charset="-52"/>
            </a:endParaRPr>
          </a:p>
        </p:txBody>
      </p:sp>
      <p:graphicFrame>
        <p:nvGraphicFramePr>
          <p:cNvPr id="8" name="Chart 7"/>
          <p:cNvGraphicFramePr>
            <a:graphicFrameLocks/>
          </p:cNvGraphicFramePr>
          <p:nvPr>
            <p:extLst>
              <p:ext uri="{D42A27DB-BD31-4B8C-83A1-F6EECF244321}">
                <p14:modId xmlns:p14="http://schemas.microsoft.com/office/powerpoint/2010/main" val="3283134144"/>
              </p:ext>
            </p:extLst>
          </p:nvPr>
        </p:nvGraphicFramePr>
        <p:xfrm>
          <a:off x="838200" y="1909348"/>
          <a:ext cx="8792449" cy="463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58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Book format preference by major</a:t>
            </a:r>
            <a:r>
              <a:rPr lang="en-US" b="1" dirty="0" smtClean="0">
                <a:effectLst/>
              </a:rPr>
              <a:t> </a:t>
            </a:r>
            <a:endParaRPr lang="en-US" b="1" dirty="0"/>
          </a:p>
        </p:txBody>
      </p:sp>
      <p:sp>
        <p:nvSpPr>
          <p:cNvPr id="5" name="Title 1"/>
          <p:cNvSpPr txBox="1">
            <a:spLocks/>
          </p:cNvSpPr>
          <p:nvPr/>
        </p:nvSpPr>
        <p:spPr>
          <a:xfrm>
            <a:off x="8322733" y="5385857"/>
            <a:ext cx="3208867" cy="1412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smtClean="0">
                <a:solidFill>
                  <a:schemeClr val="bg1"/>
                </a:solidFill>
                <a:latin typeface="PT Sans" charset="-52"/>
                <a:ea typeface="PT Sans" charset="-52"/>
                <a:cs typeface="PT Sans" charset="-52"/>
              </a:rPr>
              <a:t>N=143</a:t>
            </a:r>
            <a:endParaRPr lang="en-US" sz="2000" dirty="0">
              <a:solidFill>
                <a:schemeClr val="bg1"/>
              </a:solidFill>
              <a:latin typeface="PT Sans" charset="-52"/>
              <a:ea typeface="PT Sans" charset="-52"/>
              <a:cs typeface="PT Sans" charset="-52"/>
            </a:endParaRPr>
          </a:p>
        </p:txBody>
      </p:sp>
      <p:graphicFrame>
        <p:nvGraphicFramePr>
          <p:cNvPr id="6" name="Chart 5"/>
          <p:cNvGraphicFramePr>
            <a:graphicFrameLocks noChangeAspect="1"/>
          </p:cNvGraphicFramePr>
          <p:nvPr>
            <p:extLst>
              <p:ext uri="{D42A27DB-BD31-4B8C-83A1-F6EECF244321}">
                <p14:modId xmlns:p14="http://schemas.microsoft.com/office/powerpoint/2010/main" val="1919403728"/>
              </p:ext>
            </p:extLst>
          </p:nvPr>
        </p:nvGraphicFramePr>
        <p:xfrm>
          <a:off x="838200" y="2140902"/>
          <a:ext cx="11042113" cy="2794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628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Overall book format </a:t>
            </a:r>
            <a:r>
              <a:rPr lang="en-US" b="1" dirty="0" smtClean="0"/>
              <a:t>preferences:</a:t>
            </a:r>
            <a:br>
              <a:rPr lang="en-US" b="1" dirty="0" smtClean="0"/>
            </a:br>
            <a:r>
              <a:rPr lang="en-US" b="1" dirty="0" smtClean="0"/>
              <a:t>Engineering vs. Environmental Science majors</a:t>
            </a:r>
            <a:endParaRPr lang="en-US" dirty="0"/>
          </a:p>
        </p:txBody>
      </p:sp>
      <p:sp>
        <p:nvSpPr>
          <p:cNvPr id="5" name="TextBox 4"/>
          <p:cNvSpPr txBox="1"/>
          <p:nvPr/>
        </p:nvSpPr>
        <p:spPr>
          <a:xfrm>
            <a:off x="838200" y="5929746"/>
            <a:ext cx="5638800" cy="369332"/>
          </a:xfrm>
          <a:prstGeom prst="rect">
            <a:avLst/>
          </a:prstGeom>
          <a:noFill/>
        </p:spPr>
        <p:txBody>
          <a:bodyPr wrap="square" rtlCol="0">
            <a:spAutoFit/>
          </a:bodyPr>
          <a:lstStyle/>
          <a:p>
            <a:r>
              <a:rPr lang="en-US" i="1" dirty="0">
                <a:solidFill>
                  <a:schemeClr val="bg1"/>
                </a:solidFill>
              </a:rPr>
              <a:t>X</a:t>
            </a:r>
            <a:r>
              <a:rPr lang="en-US" i="1" baseline="30000" dirty="0">
                <a:solidFill>
                  <a:schemeClr val="bg1"/>
                </a:solidFill>
              </a:rPr>
              <a:t>2</a:t>
            </a:r>
            <a:r>
              <a:rPr lang="en-US" dirty="0">
                <a:solidFill>
                  <a:schemeClr val="bg1"/>
                </a:solidFill>
              </a:rPr>
              <a:t> (2, </a:t>
            </a:r>
            <a:r>
              <a:rPr lang="en-US" i="1" dirty="0">
                <a:solidFill>
                  <a:schemeClr val="bg1"/>
                </a:solidFill>
              </a:rPr>
              <a:t>N</a:t>
            </a:r>
            <a:r>
              <a:rPr lang="en-US" dirty="0">
                <a:solidFill>
                  <a:schemeClr val="bg1"/>
                </a:solidFill>
              </a:rPr>
              <a:t>=143)=9.063, </a:t>
            </a:r>
            <a:r>
              <a:rPr lang="en-US" i="1" dirty="0">
                <a:solidFill>
                  <a:schemeClr val="bg1"/>
                </a:solidFill>
              </a:rPr>
              <a:t>p</a:t>
            </a:r>
            <a:r>
              <a:rPr lang="en-US" dirty="0">
                <a:solidFill>
                  <a:schemeClr val="bg1"/>
                </a:solidFill>
              </a:rPr>
              <a:t>=.011</a:t>
            </a:r>
          </a:p>
        </p:txBody>
      </p:sp>
      <p:graphicFrame>
        <p:nvGraphicFramePr>
          <p:cNvPr id="9" name="Chart 8"/>
          <p:cNvGraphicFramePr>
            <a:graphicFrameLocks noChangeAspect="1"/>
          </p:cNvGraphicFramePr>
          <p:nvPr>
            <p:extLst>
              <p:ext uri="{D42A27DB-BD31-4B8C-83A1-F6EECF244321}">
                <p14:modId xmlns:p14="http://schemas.microsoft.com/office/powerpoint/2010/main" val="4291334811"/>
              </p:ext>
            </p:extLst>
          </p:nvPr>
        </p:nvGraphicFramePr>
        <p:xfrm>
          <a:off x="712921" y="2876866"/>
          <a:ext cx="10969516" cy="2038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26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normAutofit/>
          </a:bodyPr>
          <a:lstStyle/>
          <a:p>
            <a:r>
              <a:rPr lang="en-US" b="1" dirty="0"/>
              <a:t>Book format preference by </a:t>
            </a:r>
            <a:r>
              <a:rPr lang="en-US" b="1" dirty="0" smtClean="0"/>
              <a:t>subject</a:t>
            </a:r>
            <a:endParaRPr lang="en-US" b="1" dirty="0"/>
          </a:p>
        </p:txBody>
      </p:sp>
      <p:graphicFrame>
        <p:nvGraphicFramePr>
          <p:cNvPr id="6" name="Chart 5"/>
          <p:cNvGraphicFramePr/>
          <p:nvPr>
            <p:extLst>
              <p:ext uri="{D42A27DB-BD31-4B8C-83A1-F6EECF244321}">
                <p14:modId xmlns:p14="http://schemas.microsoft.com/office/powerpoint/2010/main" val="641687704"/>
              </p:ext>
            </p:extLst>
          </p:nvPr>
        </p:nvGraphicFramePr>
        <p:xfrm>
          <a:off x="838200" y="1890714"/>
          <a:ext cx="9877425" cy="3995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1182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Print Books: the “Pros”</a:t>
            </a:r>
            <a:endParaRPr lang="en-US" b="1" dirty="0"/>
          </a:p>
        </p:txBody>
      </p:sp>
      <p:sp>
        <p:nvSpPr>
          <p:cNvPr id="6" name="TextBox 5"/>
          <p:cNvSpPr txBox="1"/>
          <p:nvPr/>
        </p:nvSpPr>
        <p:spPr>
          <a:xfrm>
            <a:off x="0" y="1915928"/>
            <a:ext cx="12192000" cy="4283224"/>
          </a:xfrm>
          <a:prstGeom prst="rect">
            <a:avLst/>
          </a:prstGeom>
          <a:noFill/>
        </p:spPr>
        <p:txBody>
          <a:bodyPr wrap="square" rtlCol="0">
            <a:spAutoFit/>
          </a:bodyPr>
          <a:lstStyle/>
          <a:p>
            <a:pPr algn="ctr">
              <a:spcAft>
                <a:spcPts val="120"/>
              </a:spcAft>
            </a:pPr>
            <a:r>
              <a:rPr lang="en-US" sz="2400" b="1" dirty="0" smtClean="0">
                <a:solidFill>
                  <a:schemeClr val="bg1"/>
                </a:solidFill>
                <a:latin typeface="PT Sans" charset="-52"/>
                <a:ea typeface="PT Sans" charset="-52"/>
                <a:cs typeface="PT Sans" charset="-52"/>
              </a:rPr>
              <a:t>Readability</a:t>
            </a:r>
          </a:p>
          <a:p>
            <a:pPr algn="ctr">
              <a:spcAft>
                <a:spcPts val="120"/>
              </a:spcAft>
            </a:pPr>
            <a:r>
              <a:rPr lang="en-US" sz="2400" b="1" dirty="0" smtClean="0">
                <a:solidFill>
                  <a:schemeClr val="bg1"/>
                </a:solidFill>
                <a:latin typeface="PT Sans" charset="-52"/>
                <a:ea typeface="PT Sans" charset="-52"/>
                <a:cs typeface="PT Sans" charset="-52"/>
              </a:rPr>
              <a:t>Tangibility</a:t>
            </a:r>
          </a:p>
          <a:p>
            <a:pPr algn="ctr">
              <a:spcAft>
                <a:spcPts val="120"/>
              </a:spcAft>
            </a:pPr>
            <a:r>
              <a:rPr lang="en-US" sz="2400" b="1" dirty="0" smtClean="0">
                <a:solidFill>
                  <a:schemeClr val="bg1"/>
                </a:solidFill>
                <a:latin typeface="PT Sans" charset="-52"/>
                <a:ea typeface="PT Sans" charset="-52"/>
                <a:cs typeface="PT Sans" charset="-52"/>
              </a:rPr>
              <a:t>Navigability</a:t>
            </a:r>
          </a:p>
          <a:p>
            <a:pPr algn="ctr">
              <a:spcAft>
                <a:spcPts val="120"/>
              </a:spcAft>
            </a:pPr>
            <a:endParaRPr lang="en-US" sz="2400" b="1" dirty="0" smtClean="0">
              <a:solidFill>
                <a:schemeClr val="bg1"/>
              </a:solidFill>
              <a:latin typeface="PT Sans" charset="-52"/>
              <a:ea typeface="PT Sans" charset="-52"/>
              <a:cs typeface="PT Sans" charset="-52"/>
            </a:endParaRPr>
          </a:p>
          <a:p>
            <a:pPr algn="ctr">
              <a:spcAft>
                <a:spcPts val="120"/>
              </a:spcAft>
            </a:pPr>
            <a:r>
              <a:rPr lang="en-US" sz="2400" b="1" dirty="0" smtClean="0">
                <a:solidFill>
                  <a:schemeClr val="bg1"/>
                </a:solidFill>
                <a:latin typeface="PT Sans" charset="-52"/>
                <a:ea typeface="PT Sans" charset="-52"/>
                <a:cs typeface="PT Sans" charset="-52"/>
              </a:rPr>
              <a:t>Annotating</a:t>
            </a:r>
          </a:p>
          <a:p>
            <a:pPr algn="ctr">
              <a:spcAft>
                <a:spcPts val="120"/>
              </a:spcAft>
            </a:pPr>
            <a:r>
              <a:rPr lang="en-US" sz="2400" b="1" dirty="0" smtClean="0">
                <a:solidFill>
                  <a:schemeClr val="bg1"/>
                </a:solidFill>
                <a:latin typeface="PT Sans" charset="-52"/>
                <a:ea typeface="PT Sans" charset="-52"/>
                <a:cs typeface="PT Sans" charset="-52"/>
              </a:rPr>
              <a:t>Easier on eyes</a:t>
            </a:r>
          </a:p>
          <a:p>
            <a:pPr algn="ctr">
              <a:spcAft>
                <a:spcPts val="120"/>
              </a:spcAft>
            </a:pPr>
            <a:r>
              <a:rPr lang="en-US" sz="2400" b="1" dirty="0" smtClean="0">
                <a:solidFill>
                  <a:schemeClr val="bg1"/>
                </a:solidFill>
                <a:latin typeface="PT Sans" charset="-52"/>
                <a:ea typeface="PT Sans" charset="-52"/>
                <a:cs typeface="PT Sans" charset="-52"/>
              </a:rPr>
              <a:t>Bookmarking</a:t>
            </a:r>
          </a:p>
          <a:p>
            <a:pPr algn="ctr">
              <a:spcAft>
                <a:spcPts val="120"/>
              </a:spcAft>
            </a:pPr>
            <a:endParaRPr lang="en-US" sz="2400" b="1" dirty="0" smtClean="0">
              <a:solidFill>
                <a:schemeClr val="bg1"/>
              </a:solidFill>
              <a:latin typeface="PT Sans" charset="-52"/>
              <a:ea typeface="PT Sans" charset="-52"/>
              <a:cs typeface="PT Sans" charset="-52"/>
            </a:endParaRPr>
          </a:p>
          <a:p>
            <a:pPr algn="ctr">
              <a:spcAft>
                <a:spcPts val="120"/>
              </a:spcAft>
            </a:pPr>
            <a:r>
              <a:rPr lang="en-US" sz="2400" b="1" dirty="0" smtClean="0">
                <a:solidFill>
                  <a:schemeClr val="bg1"/>
                </a:solidFill>
                <a:latin typeface="PT Sans" charset="-52"/>
                <a:ea typeface="PT Sans" charset="-52"/>
                <a:cs typeface="PT Sans" charset="-52"/>
              </a:rPr>
              <a:t>Connectivity</a:t>
            </a:r>
          </a:p>
          <a:p>
            <a:pPr algn="ctr">
              <a:spcAft>
                <a:spcPts val="120"/>
              </a:spcAft>
            </a:pPr>
            <a:r>
              <a:rPr lang="en-US" sz="2400" b="1" dirty="0" smtClean="0">
                <a:solidFill>
                  <a:schemeClr val="bg1"/>
                </a:solidFill>
                <a:latin typeface="PT Sans" charset="-52"/>
                <a:ea typeface="PT Sans" charset="-52"/>
                <a:cs typeface="PT Sans" charset="-52"/>
              </a:rPr>
              <a:t>Portability</a:t>
            </a:r>
          </a:p>
          <a:p>
            <a:pPr algn="ctr">
              <a:spcAft>
                <a:spcPts val="120"/>
              </a:spcAft>
            </a:pPr>
            <a:r>
              <a:rPr lang="en-US" sz="2400" b="1" dirty="0" smtClean="0">
                <a:solidFill>
                  <a:schemeClr val="bg1"/>
                </a:solidFill>
                <a:latin typeface="PT Sans" charset="-52"/>
                <a:ea typeface="PT Sans" charset="-52"/>
                <a:cs typeface="PT Sans" charset="-52"/>
              </a:rPr>
              <a:t>Focus/Attention</a:t>
            </a:r>
            <a:endParaRPr lang="en-US" sz="24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64" y="1336884"/>
            <a:ext cx="1263829" cy="2059329"/>
          </a:xfrm>
          <a:prstGeom prst="rect">
            <a:avLst/>
          </a:prstGeom>
        </p:spPr>
      </p:pic>
    </p:spTree>
    <p:extLst>
      <p:ext uri="{BB962C8B-B14F-4D97-AF65-F5344CB8AC3E}">
        <p14:creationId xmlns:p14="http://schemas.microsoft.com/office/powerpoint/2010/main" val="74744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0862"/>
            <a:ext cx="10515600" cy="1325563"/>
          </a:xfrm>
        </p:spPr>
        <p:txBody>
          <a:bodyPr>
            <a:normAutofit/>
          </a:bodyPr>
          <a:lstStyle/>
          <a:p>
            <a:pPr algn="ctr"/>
            <a:r>
              <a:rPr lang="en-US" b="1" dirty="0" smtClean="0">
                <a:solidFill>
                  <a:schemeClr val="bg1"/>
                </a:solidFill>
                <a:latin typeface="PT Sans Caption" charset="-52"/>
                <a:ea typeface="PT Sans Caption" charset="-52"/>
                <a:cs typeface="PT Sans Caption" charset="-52"/>
              </a:rPr>
              <a:t>Usability</a:t>
            </a:r>
            <a:endParaRPr lang="en-US"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657225" y="2711982"/>
            <a:ext cx="10877550" cy="1631216"/>
          </a:xfrm>
          <a:prstGeom prst="rect">
            <a:avLst/>
          </a:prstGeom>
          <a:solidFill>
            <a:schemeClr val="accent2">
              <a:lumMod val="50000"/>
            </a:schemeClr>
          </a:solidFill>
        </p:spPr>
        <p:txBody>
          <a:bodyPr wrap="square" rtlCol="0">
            <a:spAutoFit/>
          </a:bodyPr>
          <a:lstStyle/>
          <a:p>
            <a:pPr algn="ctr"/>
            <a:r>
              <a:rPr lang="en-US" sz="2800" b="1" dirty="0" smtClean="0">
                <a:solidFill>
                  <a:schemeClr val="bg1"/>
                </a:solidFill>
                <a:latin typeface="PT Sans" charset="-52"/>
                <a:ea typeface="PT Sans" charset="-52"/>
                <a:cs typeface="PT Sans" charset="-52"/>
              </a:rPr>
              <a:t>The </a:t>
            </a:r>
            <a:r>
              <a:rPr lang="en-US" sz="2800" b="1" dirty="0">
                <a:solidFill>
                  <a:schemeClr val="bg1"/>
                </a:solidFill>
                <a:latin typeface="PT Sans" charset="-52"/>
                <a:ea typeface="PT Sans" charset="-52"/>
                <a:cs typeface="PT Sans" charset="-52"/>
              </a:rPr>
              <a:t>utility and ease with which “user interfaces” are used (including the pleasure or satisfaction associated with using a tool).</a:t>
            </a:r>
          </a:p>
          <a:p>
            <a:endParaRPr lang="en-US" sz="2400" dirty="0">
              <a:latin typeface="Times New Roman" charset="0"/>
              <a:ea typeface="Calibri" charset="0"/>
            </a:endParaRPr>
          </a:p>
          <a:p>
            <a:endParaRPr lang="en-US" sz="2000" dirty="0">
              <a:latin typeface="Times New Roman" charset="0"/>
              <a:ea typeface="Calibri" charset="0"/>
            </a:endParaRPr>
          </a:p>
        </p:txBody>
      </p:sp>
      <p:sp>
        <p:nvSpPr>
          <p:cNvPr id="3" name="Rectangle 2"/>
          <p:cNvSpPr/>
          <p:nvPr/>
        </p:nvSpPr>
        <p:spPr>
          <a:xfrm>
            <a:off x="657224" y="5710535"/>
            <a:ext cx="11369123" cy="646331"/>
          </a:xfrm>
          <a:prstGeom prst="rect">
            <a:avLst/>
          </a:prstGeom>
        </p:spPr>
        <p:txBody>
          <a:bodyPr wrap="square">
            <a:spAutoFit/>
          </a:bodyPr>
          <a:lstStyle/>
          <a:p>
            <a:pPr marL="228600" marR="0" indent="-228600">
              <a:spcBef>
                <a:spcPts val="0"/>
              </a:spcBef>
              <a:spcAft>
                <a:spcPts val="0"/>
              </a:spcAft>
            </a:pPr>
            <a:r>
              <a:rPr lang="en-US" dirty="0">
                <a:solidFill>
                  <a:schemeClr val="bg1"/>
                </a:solidFill>
                <a:latin typeface="Calibri" charset="0"/>
                <a:ea typeface="Calibri" charset="0"/>
                <a:cs typeface="Arial" charset="0"/>
              </a:rPr>
              <a:t>Nielsen, Jakob.  (2012).  Usability 101: Introduction to usability.  Retrieved from https://www.nngroup.com/articles/usability-101-introduction-to-usability/</a:t>
            </a:r>
            <a:endParaRPr lang="en-US" sz="2000" dirty="0">
              <a:solidFill>
                <a:schemeClr val="bg1"/>
              </a:solidFill>
              <a:effectLst/>
              <a:latin typeface="Times New Roman" charset="0"/>
              <a:ea typeface="Calibri" charset="0"/>
            </a:endParaRPr>
          </a:p>
        </p:txBody>
      </p:sp>
    </p:spTree>
    <p:extLst>
      <p:ext uri="{BB962C8B-B14F-4D97-AF65-F5344CB8AC3E}">
        <p14:creationId xmlns:p14="http://schemas.microsoft.com/office/powerpoint/2010/main" val="416869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Readability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rPr>
              <a:t>“It’s easier for me to read printed books.”</a:t>
            </a:r>
            <a:endParaRPr lang="en-US" sz="2000" b="1" dirty="0">
              <a:solidFill>
                <a:schemeClr val="bg1"/>
              </a:solidFill>
              <a:latin typeface="Times New Roman" charset="0"/>
              <a:ea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772538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Tangibility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206584"/>
            <a:ext cx="10877550" cy="1754326"/>
          </a:xfrm>
          <a:prstGeom prst="rect">
            <a:avLst/>
          </a:prstGeom>
          <a:solidFill>
            <a:schemeClr val="accent2">
              <a:lumMod val="50000"/>
            </a:schemeClr>
          </a:solidFill>
        </p:spPr>
        <p:txBody>
          <a:bodyPr wrap="square" rtlCol="0">
            <a:spAutoFit/>
          </a:bodyPr>
          <a:lstStyle/>
          <a:p>
            <a:pPr algn="ctr"/>
            <a:r>
              <a:rPr lang="en-US" sz="3600" b="1" dirty="0">
                <a:solidFill>
                  <a:schemeClr val="bg1"/>
                </a:solidFill>
                <a:latin typeface="PT Sans" charset="-52"/>
                <a:ea typeface="PT Sans" charset="-52"/>
                <a:cs typeface="PT Sans" charset="-52"/>
              </a:rPr>
              <a:t>“I prefer to have a tangible item in my hand when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I </a:t>
            </a:r>
            <a:r>
              <a:rPr lang="en-US" sz="3600" b="1" dirty="0">
                <a:solidFill>
                  <a:schemeClr val="bg1"/>
                </a:solidFill>
                <a:latin typeface="PT Sans" charset="-52"/>
                <a:ea typeface="PT Sans" charset="-52"/>
                <a:cs typeface="PT Sans" charset="-52"/>
              </a:rPr>
              <a:t>am researching. I focus more easily rather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than </a:t>
            </a:r>
            <a:r>
              <a:rPr lang="en-US" sz="3600" b="1" dirty="0">
                <a:solidFill>
                  <a:schemeClr val="bg1"/>
                </a:solidFill>
                <a:latin typeface="PT Sans" charset="-52"/>
                <a:ea typeface="PT Sans" charset="-52"/>
                <a:cs typeface="PT Sans" charset="-52"/>
              </a:rPr>
              <a:t>looking on a computer screen."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08245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0609" y="609599"/>
            <a:ext cx="7640906" cy="5456527"/>
          </a:xfrm>
          <a:effectLst>
            <a:softEdge rad="762000"/>
          </a:effectLst>
        </p:spPr>
      </p:pic>
      <p:sp>
        <p:nvSpPr>
          <p:cNvPr id="3" name="Rectangle 2"/>
          <p:cNvSpPr/>
          <p:nvPr/>
        </p:nvSpPr>
        <p:spPr>
          <a:xfrm>
            <a:off x="2953061" y="6201592"/>
            <a:ext cx="8798671" cy="276999"/>
          </a:xfrm>
          <a:prstGeom prst="rect">
            <a:avLst/>
          </a:prstGeom>
        </p:spPr>
        <p:txBody>
          <a:bodyPr wrap="square">
            <a:spAutoFit/>
          </a:bodyPr>
          <a:lstStyle/>
          <a:p>
            <a:r>
              <a:rPr lang="en-US" sz="1200" dirty="0">
                <a:solidFill>
                  <a:schemeClr val="tx1">
                    <a:lumMod val="50000"/>
                    <a:lumOff val="50000"/>
                  </a:schemeClr>
                </a:solidFill>
              </a:rPr>
              <a:t>http://www.huffingtonpost.com/2015/02/27/print-ebooks-studies_n_6762674.html</a:t>
            </a:r>
          </a:p>
        </p:txBody>
      </p:sp>
    </p:spTree>
    <p:extLst>
      <p:ext uri="{BB962C8B-B14F-4D97-AF65-F5344CB8AC3E}">
        <p14:creationId xmlns:p14="http://schemas.microsoft.com/office/powerpoint/2010/main" val="1805311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Tangibility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584275"/>
            <a:ext cx="10877550" cy="1323439"/>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 find the tactile experience is helpful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in </a:t>
            </a:r>
            <a:r>
              <a:rPr lang="en-US" sz="4000" b="1" dirty="0">
                <a:solidFill>
                  <a:schemeClr val="bg1"/>
                </a:solidFill>
                <a:latin typeface="PT Sans" charset="-52"/>
                <a:ea typeface="PT Sans" charset="-52"/>
                <a:cs typeface="PT Sans" charset="-52"/>
              </a:rPr>
              <a:t>the recall of what was read.”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023749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Tangibility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584275"/>
            <a:ext cx="10877550" cy="1323439"/>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“Something about having it physically </a:t>
            </a:r>
            <a:r>
              <a:rPr lang="en-US" sz="4000" b="1" dirty="0" smtClean="0">
                <a:solidFill>
                  <a:schemeClr val="bg1"/>
                </a:solidFill>
                <a:latin typeface="PT Sans" charset="-52"/>
                <a:ea typeface="PT Sans" charset="-52"/>
                <a:cs typeface="PT Sans" charset="-52"/>
              </a:rPr>
              <a:t>helps </a:t>
            </a:r>
          </a:p>
          <a:p>
            <a:pPr algn="ctr"/>
            <a:r>
              <a:rPr lang="en-US" sz="4000" b="1" dirty="0" smtClean="0">
                <a:solidFill>
                  <a:schemeClr val="bg1"/>
                </a:solidFill>
                <a:latin typeface="PT Sans" charset="-52"/>
                <a:ea typeface="PT Sans" charset="-52"/>
                <a:cs typeface="PT Sans" charset="-52"/>
              </a:rPr>
              <a:t>my </a:t>
            </a:r>
            <a:r>
              <a:rPr lang="en-US" sz="4000" b="1" dirty="0">
                <a:solidFill>
                  <a:schemeClr val="bg1"/>
                </a:solidFill>
                <a:latin typeface="PT Sans" charset="-52"/>
                <a:ea typeface="PT Sans" charset="-52"/>
                <a:cs typeface="PT Sans" charset="-52"/>
              </a:rPr>
              <a:t>understanding.”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972261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Navigability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989915"/>
            <a:ext cx="10877550" cy="1938992"/>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 prefer to be able to flip back to a page with ease, this is not present with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electronic </a:t>
            </a:r>
            <a:r>
              <a:rPr lang="en-US" sz="4000" b="1" dirty="0">
                <a:solidFill>
                  <a:schemeClr val="bg1"/>
                </a:solidFill>
                <a:latin typeface="PT Sans" charset="-52"/>
                <a:ea typeface="PT Sans" charset="-52"/>
                <a:cs typeface="PT Sans" charset="-52"/>
              </a:rPr>
              <a:t>books.”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49399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Navigability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661368" y="1154200"/>
            <a:ext cx="10913165" cy="1754326"/>
          </a:xfrm>
          <a:prstGeom prst="rect">
            <a:avLst/>
          </a:prstGeom>
          <a:solidFill>
            <a:schemeClr val="accent2">
              <a:lumMod val="50000"/>
            </a:schemeClr>
          </a:solidFill>
        </p:spPr>
        <p:txBody>
          <a:bodyPr wrap="square" rtlCol="0">
            <a:spAutoFit/>
          </a:bodyPr>
          <a:lstStyle/>
          <a:p>
            <a:pPr algn="ctr"/>
            <a:r>
              <a:rPr lang="en-US" sz="3600" b="1" dirty="0">
                <a:solidFill>
                  <a:schemeClr val="bg1"/>
                </a:solidFill>
                <a:latin typeface="PT Sans" charset="-52"/>
                <a:ea typeface="PT Sans" charset="-52"/>
                <a:cs typeface="PT Sans" charset="-52"/>
              </a:rPr>
              <a:t>“Navigating to appendices/tables is infinitely easier </a:t>
            </a:r>
            <a:r>
              <a:rPr lang="en-US" sz="3600" b="1" dirty="0" smtClean="0">
                <a:solidFill>
                  <a:schemeClr val="bg1"/>
                </a:solidFill>
                <a:latin typeface="PT Sans" charset="-52"/>
                <a:ea typeface="PT Sans" charset="-52"/>
                <a:cs typeface="PT Sans" charset="-52"/>
              </a:rPr>
              <a:t>in </a:t>
            </a:r>
            <a:r>
              <a:rPr lang="en-US" sz="3600" b="1" dirty="0">
                <a:solidFill>
                  <a:schemeClr val="bg1"/>
                </a:solidFill>
                <a:latin typeface="PT Sans" charset="-52"/>
                <a:ea typeface="PT Sans" charset="-52"/>
                <a:cs typeface="PT Sans" charset="-52"/>
              </a:rPr>
              <a:t>print than online. Comparing values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is </a:t>
            </a:r>
            <a:r>
              <a:rPr lang="en-US" sz="3600" b="1" dirty="0">
                <a:solidFill>
                  <a:schemeClr val="bg1"/>
                </a:solidFill>
                <a:latin typeface="PT Sans" charset="-52"/>
                <a:ea typeface="PT Sans" charset="-52"/>
                <a:cs typeface="PT Sans" charset="-52"/>
              </a:rPr>
              <a:t>also more straightforward.”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813657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Annotating</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661368" y="1472249"/>
            <a:ext cx="10913165" cy="1200329"/>
          </a:xfrm>
          <a:prstGeom prst="rect">
            <a:avLst/>
          </a:prstGeom>
          <a:solidFill>
            <a:schemeClr val="accent2">
              <a:lumMod val="50000"/>
            </a:schemeClr>
          </a:solidFill>
        </p:spPr>
        <p:txBody>
          <a:bodyPr wrap="square" rtlCol="0">
            <a:spAutoFit/>
          </a:bodyPr>
          <a:lstStyle/>
          <a:p>
            <a:pPr algn="ctr"/>
            <a:r>
              <a:rPr lang="en-US" sz="3600" b="1">
                <a:solidFill>
                  <a:schemeClr val="bg1"/>
                </a:solidFill>
                <a:latin typeface="PT Sans" charset="-52"/>
                <a:ea typeface="PT Sans" charset="-52"/>
                <a:cs typeface="PT Sans" charset="-52"/>
              </a:rPr>
              <a:t>[Print books make it] “Easier to track important info via highlighter and underlining .”</a:t>
            </a:r>
            <a:endParaRPr lang="en-US" sz="36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75916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Annotating</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“Easier to make margin notes.”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29217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Eyes</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“My eyes get tired when I use e-books”.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3736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Bookmarking</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0" y="1822811"/>
            <a:ext cx="12192000" cy="707886"/>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“Pros: dogearing pages.”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142304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Bookmarking</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latin typeface="PT Sans" charset="-52"/>
                <a:ea typeface="PT Sans" charset="-52"/>
                <a:cs typeface="PT Sans" charset="-52"/>
              </a:rPr>
              <a:t>“I like being able to mark pages with tabs.”</a:t>
            </a:r>
            <a:endParaRPr lang="en-US" sz="40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913846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Connectivity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latin typeface="PT Sans" charset="-52"/>
                <a:ea typeface="PT Sans" charset="-52"/>
                <a:cs typeface="PT Sans" charset="-52"/>
              </a:rPr>
              <a:t>“don't </a:t>
            </a:r>
            <a:r>
              <a:rPr lang="en-US" sz="4000" b="1" dirty="0">
                <a:solidFill>
                  <a:schemeClr val="bg1"/>
                </a:solidFill>
                <a:latin typeface="PT Sans" charset="-52"/>
                <a:ea typeface="PT Sans" charset="-52"/>
                <a:cs typeface="PT Sans" charset="-52"/>
              </a:rPr>
              <a:t>need internet/power to access.”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20085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113" y="14283"/>
            <a:ext cx="9263270" cy="6836294"/>
          </a:xfrm>
          <a:prstGeom prst="rect">
            <a:avLst/>
          </a:prstGeom>
          <a:effectLst>
            <a:softEdge rad="1193800"/>
          </a:effectLst>
        </p:spPr>
      </p:pic>
    </p:spTree>
    <p:extLst>
      <p:ext uri="{BB962C8B-B14F-4D97-AF65-F5344CB8AC3E}">
        <p14:creationId xmlns:p14="http://schemas.microsoft.com/office/powerpoint/2010/main" val="1869076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Portability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544518"/>
            <a:ext cx="10877550" cy="1323439"/>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 like that they are portable, do not depend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on </a:t>
            </a:r>
            <a:r>
              <a:rPr lang="en-US" sz="4000" b="1" dirty="0">
                <a:solidFill>
                  <a:schemeClr val="bg1"/>
                </a:solidFill>
                <a:latin typeface="PT Sans" charset="-52"/>
                <a:ea typeface="PT Sans" charset="-52"/>
                <a:cs typeface="PT Sans" charset="-52"/>
              </a:rPr>
              <a:t>technology, wifi, batteries,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031828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Portability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“They are much easier to read on a bus.”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76482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Focus &amp; Attention</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544517"/>
            <a:ext cx="10877550" cy="1323439"/>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 think I pay more attention when I read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a </a:t>
            </a:r>
            <a:r>
              <a:rPr lang="en-US" sz="4000" b="1" dirty="0">
                <a:solidFill>
                  <a:schemeClr val="bg1"/>
                </a:solidFill>
                <a:latin typeface="PT Sans" charset="-52"/>
                <a:ea typeface="PT Sans" charset="-52"/>
                <a:cs typeface="PT Sans" charset="-52"/>
              </a:rPr>
              <a:t>printed book.”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2003761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Focus &amp; Attention</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“I’m less likely to get distracted.”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893395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dirty="0" smtClean="0"/>
              <a:t>Print Books: the “Cons”</a:t>
            </a:r>
            <a:endParaRPr lang="en-US" b="1" dirty="0"/>
          </a:p>
        </p:txBody>
      </p:sp>
      <p:sp>
        <p:nvSpPr>
          <p:cNvPr id="7" name="TextBox 6"/>
          <p:cNvSpPr txBox="1"/>
          <p:nvPr/>
        </p:nvSpPr>
        <p:spPr>
          <a:xfrm>
            <a:off x="0" y="1988905"/>
            <a:ext cx="12192000" cy="4154984"/>
          </a:xfrm>
          <a:prstGeom prst="rect">
            <a:avLst/>
          </a:prstGeom>
          <a:noFill/>
        </p:spPr>
        <p:txBody>
          <a:bodyPr wrap="square" rtlCol="0">
            <a:spAutoFit/>
          </a:bodyPr>
          <a:lstStyle/>
          <a:p>
            <a:pPr algn="ctr"/>
            <a:r>
              <a:rPr lang="en-US" sz="2400" b="1" dirty="0" smtClean="0">
                <a:solidFill>
                  <a:schemeClr val="bg1"/>
                </a:solidFill>
                <a:latin typeface="PT Sans" charset="-52"/>
                <a:ea typeface="PT Sans" charset="-52"/>
                <a:cs typeface="PT Sans" charset="-52"/>
              </a:rPr>
              <a:t>Weight</a:t>
            </a:r>
          </a:p>
          <a:p>
            <a:pPr algn="ctr"/>
            <a:r>
              <a:rPr lang="en-US" sz="2400" b="1" dirty="0" smtClean="0">
                <a:solidFill>
                  <a:schemeClr val="bg1"/>
                </a:solidFill>
                <a:latin typeface="PT Sans" charset="-52"/>
                <a:ea typeface="PT Sans" charset="-52"/>
                <a:cs typeface="PT Sans" charset="-52"/>
              </a:rPr>
              <a:t>Cost</a:t>
            </a:r>
          </a:p>
          <a:p>
            <a:pPr algn="ctr"/>
            <a:r>
              <a:rPr lang="en-US" sz="2400" b="1" dirty="0" smtClean="0">
                <a:solidFill>
                  <a:schemeClr val="bg1"/>
                </a:solidFill>
                <a:latin typeface="PT Sans" charset="-52"/>
                <a:ea typeface="PT Sans" charset="-52"/>
                <a:cs typeface="PT Sans" charset="-52"/>
              </a:rPr>
              <a:t>Portability</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Accessibility</a:t>
            </a:r>
          </a:p>
          <a:p>
            <a:pPr algn="ctr"/>
            <a:r>
              <a:rPr lang="en-US" sz="2400" b="1" dirty="0" smtClean="0">
                <a:solidFill>
                  <a:schemeClr val="bg1"/>
                </a:solidFill>
                <a:latin typeface="PT Sans" charset="-52"/>
                <a:ea typeface="PT Sans" charset="-52"/>
                <a:cs typeface="PT Sans" charset="-52"/>
              </a:rPr>
              <a:t>Space</a:t>
            </a:r>
          </a:p>
          <a:p>
            <a:pPr algn="ctr"/>
            <a:r>
              <a:rPr lang="en-US" sz="2400" b="1" dirty="0" smtClean="0">
                <a:solidFill>
                  <a:schemeClr val="bg1"/>
                </a:solidFill>
                <a:latin typeface="PT Sans" charset="-52"/>
                <a:ea typeface="PT Sans" charset="-52"/>
                <a:cs typeface="PT Sans" charset="-52"/>
              </a:rPr>
              <a:t>Searchability</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Environment (sustainability)</a:t>
            </a:r>
          </a:p>
          <a:p>
            <a:pPr algn="ctr"/>
            <a:r>
              <a:rPr lang="en-US" sz="2400" b="1" dirty="0" smtClean="0">
                <a:solidFill>
                  <a:schemeClr val="bg1"/>
                </a:solidFill>
                <a:latin typeface="PT Sans" charset="-52"/>
                <a:ea typeface="PT Sans" charset="-52"/>
                <a:cs typeface="PT Sans" charset="-52"/>
              </a:rPr>
              <a:t>Convenience</a:t>
            </a:r>
          </a:p>
          <a:p>
            <a:pPr algn="ctr"/>
            <a:r>
              <a:rPr lang="en-US" sz="2400" b="1" dirty="0" smtClean="0">
                <a:solidFill>
                  <a:schemeClr val="bg1"/>
                </a:solidFill>
                <a:latin typeface="PT Sans" charset="-52"/>
                <a:ea typeface="PT Sans" charset="-52"/>
                <a:cs typeface="PT Sans" charset="-52"/>
              </a:rPr>
              <a:t>Damage</a:t>
            </a:r>
            <a:endParaRPr lang="en-US" sz="24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47450">
            <a:off x="10076316" y="557982"/>
            <a:ext cx="1390304" cy="2265412"/>
          </a:xfrm>
          <a:prstGeom prst="rect">
            <a:avLst/>
          </a:prstGeom>
        </p:spPr>
      </p:pic>
    </p:spTree>
    <p:extLst>
      <p:ext uri="{BB962C8B-B14F-4D97-AF65-F5344CB8AC3E}">
        <p14:creationId xmlns:p14="http://schemas.microsoft.com/office/powerpoint/2010/main" val="1792746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Weight</a:t>
            </a:r>
            <a:endParaRPr lang="en-US" sz="2000" dirty="0">
              <a:solidFill>
                <a:schemeClr val="bg1"/>
              </a:solidFill>
              <a:latin typeface="PT Sans" charset="-52"/>
              <a:ea typeface="PT Sans" charset="-52"/>
              <a:cs typeface="PT Sans" charset="-52"/>
            </a:endParaRPr>
          </a:p>
        </p:txBody>
      </p:sp>
      <p:sp>
        <p:nvSpPr>
          <p:cNvPr id="3" name="Rectangle 2"/>
          <p:cNvSpPr/>
          <p:nvPr/>
        </p:nvSpPr>
        <p:spPr>
          <a:xfrm>
            <a:off x="1585997" y="1732414"/>
            <a:ext cx="9020005" cy="707886"/>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“heavy, waste of paper”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780203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Cost</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6" name="Rectangle 5"/>
          <p:cNvSpPr/>
          <p:nvPr/>
        </p:nvSpPr>
        <p:spPr>
          <a:xfrm>
            <a:off x="1585997" y="1514924"/>
            <a:ext cx="9020005" cy="707886"/>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“expensive”</a:t>
            </a:r>
            <a:endParaRPr lang="en-US" sz="4000" b="1" dirty="0">
              <a:solidFill>
                <a:schemeClr val="bg1"/>
              </a:solidFill>
              <a:latin typeface="PT Sans" charset="-52"/>
              <a:ea typeface="PT Sans" charset="-52"/>
              <a:cs typeface="PT Sans" charset="-52"/>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082739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Portability</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6" name="Rectangle 5"/>
          <p:cNvSpPr/>
          <p:nvPr/>
        </p:nvSpPr>
        <p:spPr>
          <a:xfrm>
            <a:off x="655983" y="1236631"/>
            <a:ext cx="11018566" cy="1200329"/>
          </a:xfrm>
          <a:prstGeom prst="rect">
            <a:avLst/>
          </a:prstGeom>
        </p:spPr>
        <p:txBody>
          <a:bodyPr wrap="square">
            <a:spAutoFit/>
          </a:bodyPr>
          <a:lstStyle/>
          <a:p>
            <a:pPr algn="ctr"/>
            <a:r>
              <a:rPr lang="en-US" sz="3600" b="1" dirty="0" smtClean="0">
                <a:solidFill>
                  <a:schemeClr val="bg1"/>
                </a:solidFill>
                <a:latin typeface="PT Sans" charset="-52"/>
                <a:ea typeface="PT Sans" charset="-52"/>
                <a:cs typeface="PT Sans" charset="-52"/>
              </a:rPr>
              <a:t>“It's </a:t>
            </a:r>
            <a:r>
              <a:rPr lang="en-US" sz="3600" b="1" dirty="0">
                <a:solidFill>
                  <a:schemeClr val="bg1"/>
                </a:solidFill>
                <a:latin typeface="PT Sans" charset="-52"/>
                <a:ea typeface="PT Sans" charset="-52"/>
                <a:cs typeface="PT Sans" charset="-52"/>
              </a:rPr>
              <a:t>easier to bring my laptop with two books for two classes than bring two huge </a:t>
            </a:r>
            <a:r>
              <a:rPr lang="en-US" sz="3600" b="1" dirty="0" smtClean="0">
                <a:solidFill>
                  <a:schemeClr val="bg1"/>
                </a:solidFill>
                <a:latin typeface="PT Sans" charset="-52"/>
                <a:ea typeface="PT Sans" charset="-52"/>
                <a:cs typeface="PT Sans" charset="-52"/>
              </a:rPr>
              <a:t>books.”</a:t>
            </a:r>
            <a:endParaRPr lang="en-US" sz="3600" b="1" dirty="0">
              <a:solidFill>
                <a:schemeClr val="bg1"/>
              </a:solidFill>
              <a:latin typeface="PT Sans" charset="-52"/>
              <a:ea typeface="PT Sans" charset="-52"/>
              <a:cs typeface="PT Sans" charset="-52"/>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698930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Accessibility</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8200" y="1213152"/>
            <a:ext cx="10515600" cy="1323439"/>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“Easy </a:t>
            </a:r>
            <a:r>
              <a:rPr lang="en-US" sz="4000" b="1" dirty="0">
                <a:solidFill>
                  <a:schemeClr val="bg1"/>
                </a:solidFill>
                <a:latin typeface="PT Sans" charset="-52"/>
                <a:ea typeface="PT Sans" charset="-52"/>
                <a:cs typeface="PT Sans" charset="-52"/>
              </a:rPr>
              <a:t>access 24/7. Whereas print can sometimes not be </a:t>
            </a:r>
            <a:r>
              <a:rPr lang="en-US" sz="4000" b="1" dirty="0" smtClean="0">
                <a:solidFill>
                  <a:schemeClr val="bg1"/>
                </a:solidFill>
                <a:latin typeface="PT Sans" charset="-52"/>
                <a:ea typeface="PT Sans" charset="-52"/>
                <a:cs typeface="PT Sans" charset="-52"/>
              </a:rPr>
              <a:t>available.”</a:t>
            </a:r>
            <a:endParaRPr lang="en-US" sz="40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476486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Space</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8200" y="811061"/>
            <a:ext cx="10515600" cy="1754326"/>
          </a:xfrm>
          <a:prstGeom prst="rect">
            <a:avLst/>
          </a:prstGeom>
        </p:spPr>
        <p:txBody>
          <a:bodyPr wrap="square">
            <a:spAutoFit/>
          </a:bodyPr>
          <a:lstStyle/>
          <a:p>
            <a:pPr algn="ctr"/>
            <a:r>
              <a:rPr lang="en-US" sz="3600" b="1" dirty="0" smtClean="0">
                <a:solidFill>
                  <a:schemeClr val="bg1"/>
                </a:solidFill>
                <a:latin typeface="PT Sans" charset="-52"/>
                <a:ea typeface="PT Sans" charset="-52"/>
                <a:cs typeface="PT Sans" charset="-52"/>
              </a:rPr>
              <a:t>“They </a:t>
            </a:r>
            <a:r>
              <a:rPr lang="en-US" sz="3600" b="1" dirty="0">
                <a:solidFill>
                  <a:schemeClr val="bg1"/>
                </a:solidFill>
                <a:latin typeface="PT Sans" charset="-52"/>
                <a:ea typeface="PT Sans" charset="-52"/>
                <a:cs typeface="PT Sans" charset="-52"/>
              </a:rPr>
              <a:t>can be heavy or bulky. They use a lot of paper and take up a lot more space (as I'm sure is an issue in the library</a:t>
            </a:r>
            <a:r>
              <a:rPr lang="en-US" sz="3600" b="1" dirty="0" smtClean="0">
                <a:solidFill>
                  <a:schemeClr val="bg1"/>
                </a:solidFill>
                <a:latin typeface="PT Sans" charset="-52"/>
                <a:ea typeface="PT Sans" charset="-52"/>
                <a:cs typeface="PT Sans" charset="-52"/>
              </a:rPr>
              <a:t>).”</a:t>
            </a:r>
            <a:endParaRPr lang="en-US" sz="36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49275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6217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Searchability</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8200" y="1135822"/>
            <a:ext cx="10515600" cy="1323439"/>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“requires </a:t>
            </a:r>
            <a:r>
              <a:rPr lang="en-US" sz="4000" b="1" dirty="0">
                <a:solidFill>
                  <a:schemeClr val="bg1"/>
                </a:solidFill>
                <a:latin typeface="PT Sans" charset="-52"/>
                <a:ea typeface="PT Sans" charset="-52"/>
                <a:cs typeface="PT Sans" charset="-52"/>
              </a:rPr>
              <a:t>searching through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chapter manually”</a:t>
            </a:r>
            <a:endParaRPr lang="en-US" sz="40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067546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Environment (sustainability)</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4656" y="713965"/>
            <a:ext cx="10515600" cy="1754326"/>
          </a:xfrm>
          <a:prstGeom prst="rect">
            <a:avLst/>
          </a:prstGeom>
        </p:spPr>
        <p:txBody>
          <a:bodyPr wrap="square">
            <a:spAutoFit/>
          </a:bodyPr>
          <a:lstStyle/>
          <a:p>
            <a:pPr algn="ctr"/>
            <a:r>
              <a:rPr lang="en-US" sz="3600" b="1" dirty="0" smtClean="0">
                <a:solidFill>
                  <a:schemeClr val="bg1"/>
                </a:solidFill>
              </a:rPr>
              <a:t>“Though </a:t>
            </a:r>
            <a:r>
              <a:rPr lang="en-US" sz="3600" b="1" dirty="0">
                <a:solidFill>
                  <a:schemeClr val="bg1"/>
                </a:solidFill>
              </a:rPr>
              <a:t>I actually prefer reading print materials, </a:t>
            </a:r>
            <a:endParaRPr lang="en-US" sz="3600" b="1" dirty="0" smtClean="0">
              <a:solidFill>
                <a:schemeClr val="bg1"/>
              </a:solidFill>
            </a:endParaRPr>
          </a:p>
          <a:p>
            <a:pPr algn="ctr"/>
            <a:r>
              <a:rPr lang="en-US" sz="3600" b="1" dirty="0" smtClean="0">
                <a:solidFill>
                  <a:schemeClr val="bg1"/>
                </a:solidFill>
              </a:rPr>
              <a:t>the </a:t>
            </a:r>
            <a:r>
              <a:rPr lang="en-US" sz="3600" b="1" dirty="0">
                <a:solidFill>
                  <a:schemeClr val="bg1"/>
                </a:solidFill>
              </a:rPr>
              <a:t>environmental benefit of electronic sources </a:t>
            </a:r>
            <a:endParaRPr lang="en-US" sz="3600" b="1" dirty="0" smtClean="0">
              <a:solidFill>
                <a:schemeClr val="bg1"/>
              </a:solidFill>
            </a:endParaRPr>
          </a:p>
          <a:p>
            <a:pPr algn="ctr"/>
            <a:r>
              <a:rPr lang="en-US" sz="3600" b="1" dirty="0" smtClean="0">
                <a:solidFill>
                  <a:schemeClr val="bg1"/>
                </a:solidFill>
              </a:rPr>
              <a:t>is </a:t>
            </a:r>
            <a:r>
              <a:rPr lang="en-US" sz="3600" b="1" dirty="0">
                <a:solidFill>
                  <a:schemeClr val="bg1"/>
                </a:solidFill>
              </a:rPr>
              <a:t>more important to me personally</a:t>
            </a:r>
            <a:r>
              <a:rPr lang="en-US" sz="3600" b="1" dirty="0" smtClean="0">
                <a:solidFill>
                  <a:schemeClr val="bg1"/>
                </a:solidFill>
              </a:rPr>
              <a:t>.”</a:t>
            </a:r>
            <a:endParaRPr lang="en-US" sz="36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373986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Environment (sustainability)</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8200" y="1653982"/>
            <a:ext cx="10515600" cy="707886"/>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a:t>
            </a:r>
            <a:r>
              <a:rPr lang="en-US" sz="4000" b="1" dirty="0">
                <a:solidFill>
                  <a:schemeClr val="bg1"/>
                </a:solidFill>
                <a:latin typeface="PT Sans" charset="-52"/>
                <a:ea typeface="PT Sans" charset="-52"/>
                <a:cs typeface="PT Sans" charset="-52"/>
              </a:rPr>
              <a:t>P</a:t>
            </a:r>
            <a:r>
              <a:rPr lang="en-US" sz="4000" b="1" dirty="0" smtClean="0">
                <a:solidFill>
                  <a:schemeClr val="bg1"/>
                </a:solidFill>
                <a:latin typeface="PT Sans" charset="-52"/>
                <a:ea typeface="PT Sans" charset="-52"/>
                <a:cs typeface="PT Sans" charset="-52"/>
              </a:rPr>
              <a:t>aper </a:t>
            </a:r>
            <a:r>
              <a:rPr lang="en-US" sz="4000" b="1" dirty="0">
                <a:solidFill>
                  <a:schemeClr val="bg1"/>
                </a:solidFill>
                <a:latin typeface="PT Sans" charset="-52"/>
                <a:ea typeface="PT Sans" charset="-52"/>
                <a:cs typeface="PT Sans" charset="-52"/>
              </a:rPr>
              <a:t>comes from </a:t>
            </a:r>
            <a:r>
              <a:rPr lang="en-US" sz="4000" b="1" dirty="0" smtClean="0">
                <a:solidFill>
                  <a:schemeClr val="bg1"/>
                </a:solidFill>
                <a:latin typeface="PT Sans" charset="-52"/>
                <a:ea typeface="PT Sans" charset="-52"/>
                <a:cs typeface="PT Sans" charset="-52"/>
              </a:rPr>
              <a:t>trees.”</a:t>
            </a:r>
            <a:endParaRPr lang="en-US" sz="40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332236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267722"/>
            <a:ext cx="10515600" cy="1325563"/>
          </a:xfrm>
        </p:spPr>
        <p:txBody>
          <a:bodyPr>
            <a:normAutofit/>
          </a:bodyPr>
          <a:lstStyle/>
          <a:p>
            <a:pPr algn="ctr"/>
            <a:r>
              <a:rPr lang="en-US" sz="2800" b="1" dirty="0" smtClean="0">
                <a:solidFill>
                  <a:schemeClr val="bg1"/>
                </a:solidFill>
                <a:latin typeface="PT Sans" charset="-52"/>
                <a:ea typeface="PT Sans" charset="-52"/>
                <a:cs typeface="PT Sans" charset="-52"/>
              </a:rPr>
              <a:t>Damage &amp; loss</a:t>
            </a:r>
            <a:endParaRPr lang="en-US" sz="2000" dirty="0">
              <a:solidFill>
                <a:schemeClr val="bg1"/>
              </a:solidFill>
              <a:latin typeface="PT Sans" charset="-52"/>
              <a:ea typeface="PT Sans" charset="-52"/>
              <a:cs typeface="PT Sans" charset="-52"/>
            </a:endParaRPr>
          </a:p>
        </p:txBody>
      </p:sp>
      <p:sp>
        <p:nvSpPr>
          <p:cNvPr id="4" name="TextBox 3"/>
          <p:cNvSpPr txBox="1"/>
          <p:nvPr/>
        </p:nvSpPr>
        <p:spPr>
          <a:xfrm>
            <a:off x="510363" y="1760405"/>
            <a:ext cx="11164186" cy="707886"/>
          </a:xfrm>
          <a:prstGeom prst="rect">
            <a:avLst/>
          </a:prstGeom>
          <a:noFill/>
        </p:spPr>
        <p:txBody>
          <a:bodyPr wrap="square" rtlCol="0">
            <a:spAutoFit/>
          </a:bodyPr>
          <a:lstStyle/>
          <a:p>
            <a:pPr algn="ctr"/>
            <a:endParaRPr lang="en-US" sz="4000" b="1" dirty="0">
              <a:solidFill>
                <a:schemeClr val="bg1"/>
              </a:solidFill>
              <a:latin typeface="PT Sans" charset="-52"/>
              <a:ea typeface="PT Sans" charset="-52"/>
              <a:cs typeface="PT Sans" charset="-52"/>
            </a:endParaRPr>
          </a:p>
        </p:txBody>
      </p:sp>
      <p:sp>
        <p:nvSpPr>
          <p:cNvPr id="3" name="Rectangle 2"/>
          <p:cNvSpPr/>
          <p:nvPr/>
        </p:nvSpPr>
        <p:spPr>
          <a:xfrm>
            <a:off x="838200" y="1653982"/>
            <a:ext cx="10515600" cy="707886"/>
          </a:xfrm>
          <a:prstGeom prst="rect">
            <a:avLst/>
          </a:prstGeom>
        </p:spPr>
        <p:txBody>
          <a:bodyPr wrap="square">
            <a:spAutoFit/>
          </a:bodyPr>
          <a:lstStyle/>
          <a:p>
            <a:pPr algn="ctr"/>
            <a:r>
              <a:rPr lang="en-US" sz="4000" b="1" dirty="0" smtClean="0">
                <a:solidFill>
                  <a:schemeClr val="bg1"/>
                </a:solidFill>
                <a:latin typeface="PT Sans" charset="-52"/>
                <a:ea typeface="PT Sans" charset="-52"/>
                <a:cs typeface="PT Sans" charset="-52"/>
              </a:rPr>
              <a:t>“Easy </a:t>
            </a:r>
            <a:r>
              <a:rPr lang="en-US" sz="4000" b="1" dirty="0">
                <a:solidFill>
                  <a:schemeClr val="bg1"/>
                </a:solidFill>
                <a:latin typeface="PT Sans" charset="-52"/>
                <a:ea typeface="PT Sans" charset="-52"/>
                <a:cs typeface="PT Sans" charset="-52"/>
              </a:rPr>
              <a:t>to lose or </a:t>
            </a:r>
            <a:r>
              <a:rPr lang="en-US" sz="4000" b="1" dirty="0" smtClean="0">
                <a:solidFill>
                  <a:schemeClr val="bg1"/>
                </a:solidFill>
                <a:latin typeface="PT Sans" charset="-52"/>
                <a:ea typeface="PT Sans" charset="-52"/>
                <a:cs typeface="PT Sans" charset="-52"/>
              </a:rPr>
              <a:t>damage.”</a:t>
            </a:r>
            <a:endParaRPr lang="en-US" sz="4000" b="1" dirty="0">
              <a:solidFill>
                <a:schemeClr val="bg1"/>
              </a:solidFill>
              <a:latin typeface="PT Sans" charset="-52"/>
              <a:ea typeface="PT Sans" charset="-52"/>
              <a:cs typeface="PT Sans" charset="-52"/>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149688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r>
              <a:rPr lang="en-US" dirty="0" smtClean="0"/>
              <a:t>Based on your personal experience, do you feel that the tangibility of a printed book contributes to learning (reading comprehension/memory etc.)?</a:t>
            </a:r>
            <a:endParaRPr lang="en-US" dirty="0"/>
          </a:p>
        </p:txBody>
      </p:sp>
    </p:spTree>
    <p:extLst>
      <p:ext uri="{BB962C8B-B14F-4D97-AF65-F5344CB8AC3E}">
        <p14:creationId xmlns:p14="http://schemas.microsoft.com/office/powerpoint/2010/main" val="1476375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6103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E-b</a:t>
            </a:r>
            <a:r>
              <a:rPr lang="en-US" b="1" dirty="0" smtClean="0"/>
              <a:t>ooks: the “Pros”</a:t>
            </a:r>
            <a:endParaRPr lang="en-US" b="1" dirty="0"/>
          </a:p>
        </p:txBody>
      </p:sp>
      <p:sp>
        <p:nvSpPr>
          <p:cNvPr id="6" name="TextBox 5"/>
          <p:cNvSpPr txBox="1"/>
          <p:nvPr/>
        </p:nvSpPr>
        <p:spPr>
          <a:xfrm>
            <a:off x="0" y="2070476"/>
            <a:ext cx="12192000" cy="3785652"/>
          </a:xfrm>
          <a:prstGeom prst="rect">
            <a:avLst/>
          </a:prstGeom>
          <a:noFill/>
        </p:spPr>
        <p:txBody>
          <a:bodyPr wrap="square" rtlCol="0">
            <a:spAutoFit/>
          </a:bodyPr>
          <a:lstStyle/>
          <a:p>
            <a:pPr algn="ctr"/>
            <a:r>
              <a:rPr lang="en-US" sz="2400" b="1" dirty="0" smtClean="0">
                <a:solidFill>
                  <a:schemeClr val="bg1"/>
                </a:solidFill>
                <a:latin typeface="PT Sans" charset="-52"/>
                <a:ea typeface="PT Sans" charset="-52"/>
                <a:cs typeface="PT Sans" charset="-52"/>
              </a:rPr>
              <a:t>Portability</a:t>
            </a:r>
          </a:p>
          <a:p>
            <a:pPr algn="ctr"/>
            <a:r>
              <a:rPr lang="en-US" sz="2400" b="1" dirty="0" smtClean="0">
                <a:solidFill>
                  <a:schemeClr val="bg1"/>
                </a:solidFill>
                <a:latin typeface="PT Sans" charset="-52"/>
                <a:ea typeface="PT Sans" charset="-52"/>
                <a:cs typeface="PT Sans" charset="-52"/>
              </a:rPr>
              <a:t>Accessibility</a:t>
            </a:r>
          </a:p>
          <a:p>
            <a:pPr algn="ctr"/>
            <a:r>
              <a:rPr lang="en-US" sz="2400" b="1" dirty="0" smtClean="0">
                <a:solidFill>
                  <a:schemeClr val="bg1"/>
                </a:solidFill>
                <a:latin typeface="PT Sans" charset="-52"/>
                <a:ea typeface="PT Sans" charset="-52"/>
                <a:cs typeface="PT Sans" charset="-52"/>
              </a:rPr>
              <a:t>Cost</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Searchability</a:t>
            </a:r>
          </a:p>
          <a:p>
            <a:pPr algn="ctr"/>
            <a:r>
              <a:rPr lang="en-US" sz="2400" b="1" dirty="0" smtClean="0">
                <a:solidFill>
                  <a:schemeClr val="bg1"/>
                </a:solidFill>
                <a:latin typeface="PT Sans" charset="-52"/>
                <a:ea typeface="PT Sans" charset="-52"/>
                <a:cs typeface="PT Sans" charset="-52"/>
              </a:rPr>
              <a:t>Convenience</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Environment (sustainability)</a:t>
            </a:r>
          </a:p>
          <a:p>
            <a:pPr algn="ctr"/>
            <a:r>
              <a:rPr lang="en-US" sz="2400" b="1" dirty="0" smtClean="0">
                <a:solidFill>
                  <a:schemeClr val="bg1"/>
                </a:solidFill>
                <a:latin typeface="PT Sans" charset="-52"/>
                <a:ea typeface="PT Sans" charset="-52"/>
                <a:cs typeface="PT Sans" charset="-52"/>
              </a:rPr>
              <a:t>Weight</a:t>
            </a:r>
          </a:p>
          <a:p>
            <a:pPr algn="ctr"/>
            <a:endParaRPr lang="en-US" sz="2400" b="1" dirty="0">
              <a:solidFill>
                <a:schemeClr val="bg1"/>
              </a:solidFill>
              <a:latin typeface="PT Sans" charset="-52"/>
              <a:ea typeface="PT Sans" charset="-52"/>
              <a:cs typeface="PT Sans" charset="-52"/>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364" y="1336884"/>
            <a:ext cx="1263829" cy="2059329"/>
          </a:xfrm>
          <a:prstGeom prst="rect">
            <a:avLst/>
          </a:prstGeom>
        </p:spPr>
      </p:pic>
    </p:spTree>
    <p:extLst>
      <p:ext uri="{BB962C8B-B14F-4D97-AF65-F5344CB8AC3E}">
        <p14:creationId xmlns:p14="http://schemas.microsoft.com/office/powerpoint/2010/main" val="1484495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Portability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657225" y="1135734"/>
            <a:ext cx="10877550" cy="1754326"/>
          </a:xfrm>
          <a:prstGeom prst="rect">
            <a:avLst/>
          </a:prstGeom>
          <a:solidFill>
            <a:schemeClr val="accent2">
              <a:lumMod val="50000"/>
            </a:schemeClr>
          </a:solidFill>
        </p:spPr>
        <p:txBody>
          <a:bodyPr wrap="square" rtlCol="0">
            <a:spAutoFit/>
          </a:bodyPr>
          <a:lstStyle/>
          <a:p>
            <a:pPr algn="ctr"/>
            <a:r>
              <a:rPr lang="en-US" sz="3600" b="1" dirty="0">
                <a:solidFill>
                  <a:schemeClr val="bg1"/>
                </a:solidFill>
                <a:latin typeface="PT Sans" charset="-52"/>
                <a:ea typeface="PT Sans" charset="-52"/>
                <a:cs typeface="PT Sans" charset="-52"/>
              </a:rPr>
              <a:t>“I prefer electronic books because they are easy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to </a:t>
            </a:r>
            <a:r>
              <a:rPr lang="en-US" sz="3600" b="1" dirty="0">
                <a:solidFill>
                  <a:schemeClr val="bg1"/>
                </a:solidFill>
                <a:latin typeface="PT Sans" charset="-52"/>
                <a:ea typeface="PT Sans" charset="-52"/>
                <a:cs typeface="PT Sans" charset="-52"/>
              </a:rPr>
              <a:t>access and it means there is less to carry.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It </a:t>
            </a:r>
            <a:r>
              <a:rPr lang="en-US" sz="3600" b="1" dirty="0">
                <a:solidFill>
                  <a:schemeClr val="bg1"/>
                </a:solidFill>
                <a:latin typeface="PT Sans" charset="-52"/>
                <a:ea typeface="PT Sans" charset="-52"/>
                <a:cs typeface="PT Sans" charset="-52"/>
              </a:rPr>
              <a:t>is more convenient.”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94314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9444"/>
            <a:ext cx="121920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Accessibility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715617" y="1174748"/>
            <a:ext cx="11000133" cy="1508105"/>
          </a:xfrm>
          <a:prstGeom prst="rect">
            <a:avLst/>
          </a:prstGeom>
          <a:solidFill>
            <a:schemeClr val="accent2">
              <a:lumMod val="50000"/>
            </a:schemeClr>
          </a:solidFill>
        </p:spPr>
        <p:txBody>
          <a:bodyPr wrap="square" rtlCol="0">
            <a:spAutoFit/>
          </a:bodyPr>
          <a:lstStyle/>
          <a:p>
            <a:pPr algn="ctr"/>
            <a:r>
              <a:rPr lang="en-US" sz="3600" b="1" dirty="0">
                <a:solidFill>
                  <a:schemeClr val="bg1"/>
                </a:solidFill>
                <a:latin typeface="PT Sans" charset="-52"/>
                <a:ea typeface="PT Sans" charset="-52"/>
                <a:cs typeface="PT Sans" charset="-52"/>
              </a:rPr>
              <a:t>“Easy access 24/7. Whereas print can sometimes </a:t>
            </a:r>
            <a:endParaRPr lang="en-US" sz="3600" b="1" dirty="0" smtClean="0">
              <a:solidFill>
                <a:schemeClr val="bg1"/>
              </a:solidFill>
              <a:latin typeface="PT Sans" charset="-52"/>
              <a:ea typeface="PT Sans" charset="-52"/>
              <a:cs typeface="PT Sans" charset="-52"/>
            </a:endParaRPr>
          </a:p>
          <a:p>
            <a:pPr algn="ctr"/>
            <a:r>
              <a:rPr lang="en-US" sz="3600" b="1" dirty="0" smtClean="0">
                <a:solidFill>
                  <a:schemeClr val="bg1"/>
                </a:solidFill>
                <a:latin typeface="PT Sans" charset="-52"/>
                <a:ea typeface="PT Sans" charset="-52"/>
                <a:cs typeface="PT Sans" charset="-52"/>
              </a:rPr>
              <a:t>not </a:t>
            </a:r>
            <a:r>
              <a:rPr lang="en-US" sz="3600" b="1" dirty="0">
                <a:solidFill>
                  <a:schemeClr val="bg1"/>
                </a:solidFill>
                <a:latin typeface="PT Sans" charset="-52"/>
                <a:ea typeface="PT Sans" charset="-52"/>
                <a:cs typeface="PT Sans" charset="-52"/>
              </a:rPr>
              <a:t>be available.”</a:t>
            </a:r>
          </a:p>
          <a:p>
            <a:endParaRPr lang="en-US" sz="2000" dirty="0">
              <a:latin typeface="Times New Roman" charset="0"/>
              <a:ea typeface="Calibri"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35777"/>
            <a:ext cx="979520" cy="1596065"/>
          </a:xfrm>
          <a:prstGeom prst="rect">
            <a:avLst/>
          </a:prstGeom>
        </p:spPr>
      </p:pic>
    </p:spTree>
    <p:extLst>
      <p:ext uri="{BB962C8B-B14F-4D97-AF65-F5344CB8AC3E}">
        <p14:creationId xmlns:p14="http://schemas.microsoft.com/office/powerpoint/2010/main" val="404640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9444"/>
            <a:ext cx="121920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Cost</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479548"/>
            <a:ext cx="10877550" cy="954107"/>
          </a:xfrm>
          <a:prstGeom prst="rect">
            <a:avLst/>
          </a:prstGeom>
          <a:solidFill>
            <a:schemeClr val="accent2">
              <a:lumMod val="50000"/>
            </a:schemeClr>
          </a:solidFill>
        </p:spPr>
        <p:txBody>
          <a:bodyPr wrap="square" rtlCol="0">
            <a:spAutoFit/>
          </a:bodyPr>
          <a:lstStyle/>
          <a:p>
            <a:pPr algn="ctr"/>
            <a:r>
              <a:rPr lang="en-US" sz="3600" b="1" dirty="0" smtClean="0">
                <a:solidFill>
                  <a:schemeClr val="bg1"/>
                </a:solidFill>
                <a:latin typeface="PT Sans" charset="-52"/>
                <a:ea typeface="PT Sans" charset="-52"/>
                <a:cs typeface="PT Sans" charset="-52"/>
              </a:rPr>
              <a:t>“E-books </a:t>
            </a:r>
            <a:r>
              <a:rPr lang="en-US" sz="3600" b="1" dirty="0">
                <a:solidFill>
                  <a:schemeClr val="bg1"/>
                </a:solidFill>
                <a:latin typeface="PT Sans" charset="-52"/>
                <a:ea typeface="PT Sans" charset="-52"/>
                <a:cs typeface="PT Sans" charset="-52"/>
              </a:rPr>
              <a:t>are cheaper so I usually get </a:t>
            </a:r>
            <a:r>
              <a:rPr lang="en-US" sz="3600" b="1" dirty="0" smtClean="0">
                <a:solidFill>
                  <a:schemeClr val="bg1"/>
                </a:solidFill>
                <a:latin typeface="PT Sans" charset="-52"/>
                <a:ea typeface="PT Sans" charset="-52"/>
                <a:cs typeface="PT Sans" charset="-52"/>
              </a:rPr>
              <a:t>those.”</a:t>
            </a:r>
            <a:endParaRPr lang="en-US" sz="3600" b="1" dirty="0">
              <a:solidFill>
                <a:schemeClr val="bg1"/>
              </a:solidFill>
              <a:latin typeface="PT Sans" charset="-52"/>
              <a:ea typeface="PT Sans" charset="-52"/>
              <a:cs typeface="PT Sans" charset="-52"/>
            </a:endParaRPr>
          </a:p>
          <a:p>
            <a:endParaRPr lang="en-US" sz="2000" dirty="0">
              <a:latin typeface="Times New Roman" charset="0"/>
              <a:ea typeface="Calibri"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35777"/>
            <a:ext cx="979520" cy="1596065"/>
          </a:xfrm>
          <a:prstGeom prst="rect">
            <a:avLst/>
          </a:prstGeom>
        </p:spPr>
      </p:pic>
    </p:spTree>
    <p:extLst>
      <p:ext uri="{BB962C8B-B14F-4D97-AF65-F5344CB8AC3E}">
        <p14:creationId xmlns:p14="http://schemas.microsoft.com/office/powerpoint/2010/main" val="230085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smtClean="0"/>
              <a:t>Do undergraduate </a:t>
            </a:r>
            <a:r>
              <a:rPr lang="en-US" sz="4000" dirty="0"/>
              <a:t>engineering and environmental science majors prefer reading print </a:t>
            </a:r>
            <a:r>
              <a:rPr lang="en-US" sz="4000" dirty="0" smtClean="0"/>
              <a:t>or e-books?</a:t>
            </a:r>
          </a:p>
          <a:p>
            <a:pPr marL="0" indent="0">
              <a:buNone/>
            </a:pPr>
            <a:endParaRPr lang="en-US" dirty="0" smtClean="0">
              <a:latin typeface="American Typewriter" charset="0"/>
              <a:ea typeface="American Typewriter" charset="0"/>
              <a:cs typeface="American Typewriter" charset="0"/>
            </a:endParaRPr>
          </a:p>
          <a:p>
            <a:pPr marL="0" indent="0" algn="ctr">
              <a:buNone/>
            </a:pPr>
            <a:r>
              <a:rPr lang="is-IS" sz="3200" dirty="0" smtClean="0"/>
              <a:t>…</a:t>
            </a:r>
            <a:r>
              <a:rPr lang="en-US" sz="3200" dirty="0"/>
              <a:t>a</a:t>
            </a:r>
            <a:r>
              <a:rPr lang="en-US" sz="3200" dirty="0" smtClean="0"/>
              <a:t>nd why </a:t>
            </a:r>
            <a:endParaRPr lang="en-US" sz="3200" dirty="0"/>
          </a:p>
        </p:txBody>
      </p:sp>
    </p:spTree>
    <p:extLst>
      <p:ext uri="{BB962C8B-B14F-4D97-AF65-F5344CB8AC3E}">
        <p14:creationId xmlns:p14="http://schemas.microsoft.com/office/powerpoint/2010/main" val="507535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Cost</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441811"/>
            <a:ext cx="10877550" cy="1323439"/>
          </a:xfrm>
          <a:prstGeom prst="rect">
            <a:avLst/>
          </a:prstGeom>
          <a:solidFill>
            <a:schemeClr val="accent2">
              <a:lumMod val="50000"/>
            </a:schemeClr>
          </a:solidFill>
        </p:spPr>
        <p:txBody>
          <a:bodyPr wrap="square" rtlCol="0">
            <a:spAutoFit/>
          </a:bodyPr>
          <a:lstStyle/>
          <a:p>
            <a:pPr algn="ctr"/>
            <a:r>
              <a:rPr lang="en-US" sz="4000" b="1" dirty="0">
                <a:solidFill>
                  <a:schemeClr val="bg1"/>
                </a:solidFill>
                <a:latin typeface="PT Sans" charset="-52"/>
                <a:ea typeface="PT Sans" charset="-52"/>
                <a:cs typeface="PT Sans" charset="-52"/>
              </a:rPr>
              <a:t>“I can torrent/download many books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for </a:t>
            </a:r>
            <a:r>
              <a:rPr lang="en-US" sz="4000" b="1" dirty="0">
                <a:solidFill>
                  <a:schemeClr val="bg1"/>
                </a:solidFill>
                <a:latin typeface="PT Sans" charset="-52"/>
                <a:ea typeface="PT Sans" charset="-52"/>
                <a:cs typeface="PT Sans" charset="-52"/>
              </a:rPr>
              <a:t>free.” </a:t>
            </a:r>
            <a:endParaRPr lang="en-US" sz="24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064923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0785"/>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Cost</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777181"/>
            <a:ext cx="10877550" cy="2616101"/>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latin typeface="PT Sans" charset="-52"/>
                <a:ea typeface="PT Sans" charset="-52"/>
                <a:cs typeface="PT Sans" charset="-52"/>
              </a:rPr>
              <a:t>“Easy </a:t>
            </a:r>
            <a:r>
              <a:rPr lang="en-US" sz="4000" b="1" dirty="0">
                <a:solidFill>
                  <a:schemeClr val="bg1"/>
                </a:solidFill>
                <a:latin typeface="PT Sans" charset="-52"/>
                <a:ea typeface="PT Sans" charset="-52"/>
                <a:cs typeface="PT Sans" charset="-52"/>
              </a:rPr>
              <a:t>to access, cheaper or free if illegally obtained </a:t>
            </a:r>
            <a:r>
              <a:rPr lang="en-US" sz="4000" b="1" dirty="0" smtClean="0">
                <a:solidFill>
                  <a:schemeClr val="bg1"/>
                </a:solidFill>
                <a:latin typeface="PT Sans" charset="-52"/>
                <a:ea typeface="PT Sans" charset="-52"/>
                <a:cs typeface="PT Sans" charset="-52"/>
              </a:rPr>
              <a:t>(nearly </a:t>
            </a:r>
            <a:r>
              <a:rPr lang="en-US" sz="4000" b="1" dirty="0">
                <a:solidFill>
                  <a:schemeClr val="bg1"/>
                </a:solidFill>
                <a:latin typeface="PT Sans" charset="-52"/>
                <a:ea typeface="PT Sans" charset="-52"/>
                <a:cs typeface="PT Sans" charset="-52"/>
              </a:rPr>
              <a:t>all e-books are obtained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in </a:t>
            </a:r>
            <a:r>
              <a:rPr lang="en-US" sz="4000" b="1" dirty="0">
                <a:solidFill>
                  <a:schemeClr val="bg1"/>
                </a:solidFill>
                <a:latin typeface="PT Sans" charset="-52"/>
                <a:ea typeface="PT Sans" charset="-52"/>
                <a:cs typeface="PT Sans" charset="-52"/>
              </a:rPr>
              <a:t>sci &amp; engr</a:t>
            </a:r>
            <a:r>
              <a:rPr lang="en-US" sz="4000" b="1" dirty="0" smtClean="0">
                <a:solidFill>
                  <a:schemeClr val="bg1"/>
                </a:solidFill>
                <a:latin typeface="PT Sans" charset="-52"/>
                <a:ea typeface="PT Sans" charset="-52"/>
                <a:cs typeface="PT Sans" charset="-52"/>
              </a:rPr>
              <a:t>.)”</a:t>
            </a:r>
            <a:endParaRPr lang="en-US" sz="2000" b="1" dirty="0">
              <a:solidFill>
                <a:schemeClr val="bg1"/>
              </a:solidFill>
              <a:latin typeface="PT Sans" charset="-52"/>
              <a:ea typeface="PT Sans" charset="-52"/>
              <a:cs typeface="PT Sans" charset="-52"/>
            </a:endParaRPr>
          </a:p>
          <a:p>
            <a:endParaRPr lang="en-US" sz="2400" dirty="0">
              <a:latin typeface="Times New Roman" charset="0"/>
              <a:ea typeface="Calibri" charset="0"/>
            </a:endParaRPr>
          </a:p>
          <a:p>
            <a:endParaRPr lang="en-US" sz="2000" dirty="0">
              <a:latin typeface="Times New Roman" charset="0"/>
              <a:ea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659160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1269"/>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Searchability</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254258"/>
            <a:ext cx="10877550" cy="163121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latin typeface="PT Sans" charset="-52"/>
                <a:ea typeface="PT Sans" charset="-52"/>
                <a:cs typeface="PT Sans" charset="-52"/>
              </a:rPr>
              <a:t>“It is </a:t>
            </a:r>
            <a:r>
              <a:rPr lang="en-US" sz="4000" b="1" dirty="0">
                <a:solidFill>
                  <a:schemeClr val="bg1"/>
                </a:solidFill>
                <a:latin typeface="PT Sans" charset="-52"/>
                <a:ea typeface="PT Sans" charset="-52"/>
                <a:cs typeface="PT Sans" charset="-52"/>
              </a:rPr>
              <a:t>easier to search for what you need </a:t>
            </a:r>
            <a:endParaRPr lang="en-US" sz="4000" b="1" dirty="0" smtClean="0">
              <a:solidFill>
                <a:schemeClr val="bg1"/>
              </a:solidFill>
              <a:latin typeface="PT Sans" charset="-52"/>
              <a:ea typeface="PT Sans" charset="-52"/>
              <a:cs typeface="PT Sans" charset="-52"/>
            </a:endParaRPr>
          </a:p>
          <a:p>
            <a:pPr algn="ctr"/>
            <a:r>
              <a:rPr lang="en-US" sz="4000" b="1" dirty="0" smtClean="0">
                <a:solidFill>
                  <a:schemeClr val="bg1"/>
                </a:solidFill>
                <a:latin typeface="PT Sans" charset="-52"/>
                <a:ea typeface="PT Sans" charset="-52"/>
                <a:cs typeface="PT Sans" charset="-52"/>
              </a:rPr>
              <a:t>in </a:t>
            </a:r>
            <a:r>
              <a:rPr lang="en-US" sz="4000" b="1" dirty="0">
                <a:solidFill>
                  <a:schemeClr val="bg1"/>
                </a:solidFill>
                <a:latin typeface="PT Sans" charset="-52"/>
                <a:ea typeface="PT Sans" charset="-52"/>
                <a:cs typeface="PT Sans" charset="-52"/>
              </a:rPr>
              <a:t>an </a:t>
            </a:r>
            <a:r>
              <a:rPr lang="en-US" sz="4000" b="1" dirty="0" smtClean="0">
                <a:solidFill>
                  <a:schemeClr val="bg1"/>
                </a:solidFill>
                <a:latin typeface="PT Sans" charset="-52"/>
                <a:ea typeface="PT Sans" charset="-52"/>
                <a:cs typeface="PT Sans" charset="-52"/>
              </a:rPr>
              <a:t>ebook.”</a:t>
            </a:r>
            <a:endParaRPr lang="en-US" sz="2400" b="1" dirty="0">
              <a:solidFill>
                <a:schemeClr val="bg1"/>
              </a:solidFill>
              <a:latin typeface="PT Sans" charset="-52"/>
              <a:ea typeface="PT Sans" charset="-52"/>
              <a:cs typeface="PT Sans" charset="-52"/>
            </a:endParaRPr>
          </a:p>
          <a:p>
            <a:endParaRPr lang="en-US" sz="2000" dirty="0">
              <a:latin typeface="Times New Roman" charset="0"/>
              <a:ea typeface="Calibri"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966793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151" y="4753652"/>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Convenience</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822811"/>
            <a:ext cx="10877550" cy="70788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rPr>
              <a:t>“Easier </a:t>
            </a:r>
            <a:r>
              <a:rPr lang="en-US" sz="4000" b="1" dirty="0">
                <a:solidFill>
                  <a:schemeClr val="bg1"/>
                </a:solidFill>
              </a:rPr>
              <a:t>and more convenient </a:t>
            </a:r>
            <a:r>
              <a:rPr lang="en-US" sz="4000" b="1" dirty="0" smtClean="0">
                <a:solidFill>
                  <a:schemeClr val="bg1"/>
                </a:solidFill>
              </a:rPr>
              <a:t>accessibility.” </a:t>
            </a:r>
            <a:endParaRPr lang="en-US" sz="2000" b="1" dirty="0">
              <a:solidFill>
                <a:schemeClr val="bg1"/>
              </a:solidFill>
              <a:latin typeface="Times New Roman" charset="0"/>
              <a:ea typeface="Calibri"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240" y="3175533"/>
            <a:ext cx="979520" cy="1596065"/>
          </a:xfrm>
          <a:prstGeom prst="rect">
            <a:avLst/>
          </a:prstGeom>
        </p:spPr>
      </p:pic>
    </p:spTree>
    <p:extLst>
      <p:ext uri="{BB962C8B-B14F-4D97-AF65-F5344CB8AC3E}">
        <p14:creationId xmlns:p14="http://schemas.microsoft.com/office/powerpoint/2010/main" val="1170232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E-books: the “Cons”</a:t>
            </a:r>
            <a:endParaRPr lang="en-US" b="1" dirty="0"/>
          </a:p>
        </p:txBody>
      </p:sp>
      <p:sp>
        <p:nvSpPr>
          <p:cNvPr id="7" name="TextBox 6"/>
          <p:cNvSpPr txBox="1"/>
          <p:nvPr/>
        </p:nvSpPr>
        <p:spPr>
          <a:xfrm>
            <a:off x="3435823" y="2167809"/>
            <a:ext cx="5320354" cy="4524315"/>
          </a:xfrm>
          <a:prstGeom prst="rect">
            <a:avLst/>
          </a:prstGeom>
          <a:noFill/>
        </p:spPr>
        <p:txBody>
          <a:bodyPr wrap="square" rtlCol="0">
            <a:spAutoFit/>
          </a:bodyPr>
          <a:lstStyle/>
          <a:p>
            <a:pPr algn="ctr"/>
            <a:r>
              <a:rPr lang="en-US" sz="2400" b="1" dirty="0" smtClean="0">
                <a:solidFill>
                  <a:schemeClr val="bg1"/>
                </a:solidFill>
                <a:latin typeface="PT Sans" charset="-52"/>
                <a:ea typeface="PT Sans" charset="-52"/>
                <a:cs typeface="PT Sans" charset="-52"/>
              </a:rPr>
              <a:t>Eyestrain</a:t>
            </a:r>
          </a:p>
          <a:p>
            <a:pPr algn="ctr"/>
            <a:r>
              <a:rPr lang="en-US" sz="2400" b="1" dirty="0" smtClean="0">
                <a:solidFill>
                  <a:schemeClr val="bg1"/>
                </a:solidFill>
                <a:latin typeface="PT Sans" charset="-52"/>
                <a:ea typeface="PT Sans" charset="-52"/>
                <a:cs typeface="PT Sans" charset="-52"/>
              </a:rPr>
              <a:t>Navigability</a:t>
            </a:r>
          </a:p>
          <a:p>
            <a:pPr algn="ctr"/>
            <a:r>
              <a:rPr lang="en-US" sz="2400" b="1" dirty="0" smtClean="0">
                <a:solidFill>
                  <a:schemeClr val="bg1"/>
                </a:solidFill>
                <a:latin typeface="PT Sans" charset="-52"/>
                <a:ea typeface="PT Sans" charset="-52"/>
                <a:cs typeface="PT Sans" charset="-52"/>
              </a:rPr>
              <a:t>Device reliance</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Annotating</a:t>
            </a:r>
          </a:p>
          <a:p>
            <a:pPr algn="ctr"/>
            <a:r>
              <a:rPr lang="en-US" sz="2400" b="1" dirty="0" smtClean="0">
                <a:solidFill>
                  <a:schemeClr val="bg1"/>
                </a:solidFill>
                <a:latin typeface="PT Sans" charset="-52"/>
                <a:ea typeface="PT Sans" charset="-52"/>
                <a:cs typeface="PT Sans" charset="-52"/>
              </a:rPr>
              <a:t>Readability</a:t>
            </a:r>
          </a:p>
          <a:p>
            <a:pPr algn="ctr"/>
            <a:r>
              <a:rPr lang="en-US" sz="2400" b="1" dirty="0" smtClean="0">
                <a:solidFill>
                  <a:schemeClr val="bg1"/>
                </a:solidFill>
                <a:latin typeface="PT Sans" charset="-52"/>
                <a:ea typeface="PT Sans" charset="-52"/>
                <a:cs typeface="PT Sans" charset="-52"/>
              </a:rPr>
              <a:t>Connectivity</a:t>
            </a:r>
          </a:p>
          <a:p>
            <a:pPr algn="ctr"/>
            <a:endParaRPr lang="en-US" sz="2400" b="1" dirty="0" smtClean="0">
              <a:solidFill>
                <a:schemeClr val="bg1"/>
              </a:solidFill>
              <a:latin typeface="PT Sans" charset="-52"/>
              <a:ea typeface="PT Sans" charset="-52"/>
              <a:cs typeface="PT Sans" charset="-52"/>
            </a:endParaRPr>
          </a:p>
          <a:p>
            <a:pPr algn="ctr"/>
            <a:r>
              <a:rPr lang="en-US" sz="2400" b="1" dirty="0" smtClean="0">
                <a:solidFill>
                  <a:schemeClr val="bg1"/>
                </a:solidFill>
                <a:latin typeface="PT Sans" charset="-52"/>
                <a:ea typeface="PT Sans" charset="-52"/>
                <a:cs typeface="PT Sans" charset="-52"/>
              </a:rPr>
              <a:t>Focus/Attention</a:t>
            </a:r>
          </a:p>
          <a:p>
            <a:pPr algn="ctr"/>
            <a:r>
              <a:rPr lang="en-US" sz="2400" b="1" dirty="0" smtClean="0">
                <a:solidFill>
                  <a:schemeClr val="bg1"/>
                </a:solidFill>
                <a:latin typeface="PT Sans" charset="-52"/>
                <a:ea typeface="PT Sans" charset="-52"/>
                <a:cs typeface="PT Sans" charset="-52"/>
              </a:rPr>
              <a:t>Usability</a:t>
            </a:r>
          </a:p>
          <a:p>
            <a:pPr algn="ctr"/>
            <a:r>
              <a:rPr lang="en-US" sz="2400" b="1" dirty="0" smtClean="0">
                <a:solidFill>
                  <a:schemeClr val="bg1"/>
                </a:solidFill>
                <a:latin typeface="PT Sans" charset="-52"/>
                <a:ea typeface="PT Sans" charset="-52"/>
                <a:cs typeface="PT Sans" charset="-52"/>
              </a:rPr>
              <a:t>Intangibility</a:t>
            </a:r>
          </a:p>
          <a:p>
            <a:pPr algn="ctr"/>
            <a:endParaRPr lang="en-US" sz="2400" b="1" dirty="0">
              <a:solidFill>
                <a:schemeClr val="bg1"/>
              </a:solidFill>
              <a:latin typeface="PT Sans" charset="-52"/>
              <a:ea typeface="PT Sans" charset="-52"/>
              <a:cs typeface="PT Sans" charset="-52"/>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47450">
            <a:off x="10076316" y="557982"/>
            <a:ext cx="1390304" cy="2265412"/>
          </a:xfrm>
          <a:prstGeom prst="rect">
            <a:avLst/>
          </a:prstGeom>
        </p:spPr>
      </p:pic>
    </p:spTree>
    <p:extLst>
      <p:ext uri="{BB962C8B-B14F-4D97-AF65-F5344CB8AC3E}">
        <p14:creationId xmlns:p14="http://schemas.microsoft.com/office/powerpoint/2010/main" val="1679774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91636"/>
            <a:ext cx="10515600" cy="1325563"/>
          </a:xfrm>
        </p:spPr>
        <p:txBody>
          <a:bodyPr>
            <a:normAutofit/>
          </a:bodyPr>
          <a:lstStyle/>
          <a:p>
            <a:pPr algn="ctr"/>
            <a:r>
              <a:rPr lang="en-US" sz="2800" b="1" dirty="0" smtClean="0">
                <a:solidFill>
                  <a:schemeClr val="bg1"/>
                </a:solidFill>
                <a:latin typeface="PT Sans Caption" charset="-52"/>
                <a:ea typeface="PT Sans Caption" charset="-52"/>
                <a:cs typeface="PT Sans Caption" charset="-52"/>
              </a:rPr>
              <a:t>Device reliance</a:t>
            </a:r>
            <a:endParaRPr lang="en-US" sz="2000" b="1" dirty="0">
              <a:solidFill>
                <a:schemeClr val="bg1"/>
              </a:solidFill>
              <a:latin typeface="PT Sans Caption" charset="-52"/>
              <a:ea typeface="PT Sans Caption" charset="-52"/>
              <a:cs typeface="PT Sans Caption" charset="-52"/>
            </a:endParaRPr>
          </a:p>
        </p:txBody>
      </p:sp>
      <p:sp>
        <p:nvSpPr>
          <p:cNvPr id="4" name="TextBox 3"/>
          <p:cNvSpPr txBox="1"/>
          <p:nvPr/>
        </p:nvSpPr>
        <p:spPr>
          <a:xfrm>
            <a:off x="838200" y="1413284"/>
            <a:ext cx="10877550" cy="707886"/>
          </a:xfrm>
          <a:prstGeom prst="rect">
            <a:avLst/>
          </a:prstGeom>
          <a:solidFill>
            <a:schemeClr val="accent2">
              <a:lumMod val="50000"/>
            </a:schemeClr>
          </a:solidFill>
        </p:spPr>
        <p:txBody>
          <a:bodyPr wrap="square" rtlCol="0">
            <a:spAutoFit/>
          </a:bodyPr>
          <a:lstStyle/>
          <a:p>
            <a:pPr algn="ctr"/>
            <a:r>
              <a:rPr lang="en-US" sz="4000" b="1" dirty="0" smtClean="0">
                <a:solidFill>
                  <a:schemeClr val="bg1"/>
                </a:solidFill>
                <a:latin typeface="PT Sans" charset="-52"/>
                <a:ea typeface="PT Sans" charset="-52"/>
                <a:cs typeface="PT Sans" charset="-52"/>
              </a:rPr>
              <a:t>“</a:t>
            </a:r>
            <a:r>
              <a:rPr lang="en-US" sz="4000" b="1" dirty="0">
                <a:solidFill>
                  <a:schemeClr val="bg1"/>
                </a:solidFill>
                <a:latin typeface="PT Sans" charset="-52"/>
                <a:ea typeface="PT Sans" charset="-52"/>
                <a:cs typeface="PT Sans" charset="-52"/>
              </a:rPr>
              <a:t>If your device dies then you’re SOL</a:t>
            </a:r>
            <a:r>
              <a:rPr lang="en-US" sz="4000" b="1" dirty="0" smtClean="0">
                <a:solidFill>
                  <a:schemeClr val="bg1"/>
                </a:solidFill>
                <a:latin typeface="PT Sans" charset="-52"/>
                <a:ea typeface="PT Sans" charset="-52"/>
                <a:cs typeface="PT Sans" charset="-52"/>
              </a:rPr>
              <a:t>.”</a:t>
            </a:r>
            <a:endParaRPr lang="en-US" sz="4000" b="1" dirty="0">
              <a:solidFill>
                <a:schemeClr val="bg1"/>
              </a:solidFill>
              <a:latin typeface="PT Sans" charset="-52"/>
              <a:ea typeface="PT Sans" charset="-52"/>
              <a:cs typeface="PT Sans" charset="-5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117748">
            <a:off x="5604208" y="2704453"/>
            <a:ext cx="983583" cy="1602686"/>
          </a:xfrm>
          <a:prstGeom prst="rect">
            <a:avLst/>
          </a:prstGeom>
        </p:spPr>
      </p:pic>
    </p:spTree>
    <p:extLst>
      <p:ext uri="{BB962C8B-B14F-4D97-AF65-F5344CB8AC3E}">
        <p14:creationId xmlns:p14="http://schemas.microsoft.com/office/powerpoint/2010/main" val="12877048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524" y="584994"/>
            <a:ext cx="8753475" cy="1472406"/>
          </a:xfrm>
        </p:spPr>
        <p:txBody>
          <a:bodyPr>
            <a:normAutofit/>
          </a:bodyPr>
          <a:lstStyle/>
          <a:p>
            <a:r>
              <a:rPr lang="en-US" b="1" dirty="0" smtClean="0">
                <a:solidFill>
                  <a:schemeClr val="bg1"/>
                </a:solidFill>
                <a:latin typeface="PT Sans" charset="-52"/>
                <a:ea typeface="PT Sans" charset="-52"/>
                <a:cs typeface="PT Sans" charset="-52"/>
              </a:rPr>
              <a:t>Does the medium matter?</a:t>
            </a:r>
            <a:endParaRPr lang="en-US" b="1" dirty="0">
              <a:solidFill>
                <a:schemeClr val="bg1"/>
              </a:solidFill>
              <a:latin typeface="PT Sans" charset="-52"/>
              <a:ea typeface="PT Sans" charset="-52"/>
              <a:cs typeface="PT Sans" charset="-52"/>
            </a:endParaRPr>
          </a:p>
        </p:txBody>
      </p:sp>
      <p:sp>
        <p:nvSpPr>
          <p:cNvPr id="4" name="TextBox 3"/>
          <p:cNvSpPr txBox="1"/>
          <p:nvPr/>
        </p:nvSpPr>
        <p:spPr>
          <a:xfrm>
            <a:off x="3054927" y="3075709"/>
            <a:ext cx="5298566" cy="369332"/>
          </a:xfrm>
          <a:prstGeom prst="rect">
            <a:avLst/>
          </a:prstGeom>
          <a:noFill/>
        </p:spPr>
        <p:txBody>
          <a:bodyPr wrap="none" rtlCol="0">
            <a:spAutoFit/>
          </a:bodyPr>
          <a:lstStyle/>
          <a:p>
            <a:r>
              <a:rPr lang="en-US" dirty="0"/>
              <a:t>https://</a:t>
            </a:r>
            <a:r>
              <a:rPr lang="en-US" dirty="0" err="1"/>
              <a:t>giphy.com</a:t>
            </a:r>
            <a:r>
              <a:rPr lang="en-US" dirty="0"/>
              <a:t>/gifs/cat-book-reading-LkjlH3rVETgsg</a:t>
            </a:r>
          </a:p>
        </p:txBody>
      </p:sp>
    </p:spTree>
    <p:extLst>
      <p:ext uri="{BB962C8B-B14F-4D97-AF65-F5344CB8AC3E}">
        <p14:creationId xmlns:p14="http://schemas.microsoft.com/office/powerpoint/2010/main" val="2096756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Christina Nilsen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Research Services Librarian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Seattle University</a:t>
            </a:r>
          </a:p>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t>nilsenc@seattleu.edu</a:t>
            </a:r>
            <a:endParaRPr lang="en-US" dirty="0"/>
          </a:p>
        </p:txBody>
      </p:sp>
    </p:spTree>
    <p:extLst>
      <p:ext uri="{BB962C8B-B14F-4D97-AF65-F5344CB8AC3E}">
        <p14:creationId xmlns:p14="http://schemas.microsoft.com/office/powerpoint/2010/main" val="894799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&amp; Video Attributions</a:t>
            </a:r>
            <a:endParaRPr lang="en-US" dirty="0"/>
          </a:p>
        </p:txBody>
      </p:sp>
      <p:sp>
        <p:nvSpPr>
          <p:cNvPr id="3" name="Content Placeholder 2"/>
          <p:cNvSpPr>
            <a:spLocks noGrp="1"/>
          </p:cNvSpPr>
          <p:nvPr>
            <p:ph idx="1"/>
          </p:nvPr>
        </p:nvSpPr>
        <p:spPr/>
        <p:txBody>
          <a:bodyPr/>
          <a:lstStyle/>
          <a:p>
            <a:r>
              <a:rPr lang="en-US" sz="2000" b="0" dirty="0" smtClean="0"/>
              <a:t>Book love by Icely88 is licensed under CC BY-SA 3.0</a:t>
            </a:r>
            <a:r>
              <a:rPr lang="en-US" sz="2000" b="0" dirty="0"/>
              <a:t>. https://</a:t>
            </a:r>
            <a:r>
              <a:rPr lang="en-US" sz="2000" b="0" dirty="0" err="1"/>
              <a:t>upload.wikimedia.org</a:t>
            </a:r>
            <a:r>
              <a:rPr lang="en-US" sz="2000" b="0" dirty="0"/>
              <a:t>/</a:t>
            </a:r>
            <a:r>
              <a:rPr lang="en-US" sz="2000" b="0" dirty="0" err="1"/>
              <a:t>wikipedia</a:t>
            </a:r>
            <a:r>
              <a:rPr lang="en-US" sz="2000" b="0" dirty="0"/>
              <a:t>/commons/e/</a:t>
            </a:r>
            <a:r>
              <a:rPr lang="en-US" sz="2000" b="0" dirty="0" err="1"/>
              <a:t>ee</a:t>
            </a:r>
            <a:r>
              <a:rPr lang="en-US" sz="2000" b="0" dirty="0"/>
              <a:t>/</a:t>
            </a:r>
            <a:r>
              <a:rPr lang="en-US" sz="2000" b="0" dirty="0" err="1"/>
              <a:t>Book_lover.jpg</a:t>
            </a:r>
            <a:endParaRPr lang="en-US" sz="2000" b="0" dirty="0" smtClean="0"/>
          </a:p>
          <a:p>
            <a:r>
              <a:rPr lang="en-US" sz="2000" b="0" dirty="0" smtClean="0"/>
              <a:t>Books by Nick </a:t>
            </a:r>
            <a:r>
              <a:rPr lang="en-US" sz="2000" b="0" dirty="0" err="1" smtClean="0"/>
              <a:t>Seluk</a:t>
            </a:r>
            <a:r>
              <a:rPr lang="en-US" sz="2000" b="0" dirty="0" smtClean="0"/>
              <a:t>, </a:t>
            </a:r>
            <a:r>
              <a:rPr lang="en-US" sz="2000" b="0" dirty="0"/>
              <a:t>http://</a:t>
            </a:r>
            <a:r>
              <a:rPr lang="en-US" sz="2000" b="0" dirty="0" err="1"/>
              <a:t>theawkwardyeti.com</a:t>
            </a:r>
            <a:r>
              <a:rPr lang="en-US" sz="2000" b="0" dirty="0"/>
              <a:t>/comic/books</a:t>
            </a:r>
            <a:r>
              <a:rPr lang="en-US" sz="2000" b="0" dirty="0" smtClean="0"/>
              <a:t>/</a:t>
            </a:r>
          </a:p>
          <a:p>
            <a:r>
              <a:rPr lang="en-US" sz="2000" b="0" dirty="0" smtClean="0"/>
              <a:t>Photo of the Amazon </a:t>
            </a:r>
            <a:r>
              <a:rPr lang="en-US" sz="2000" b="0" dirty="0" err="1" smtClean="0"/>
              <a:t>Biodome</a:t>
            </a:r>
            <a:r>
              <a:rPr lang="en-US" sz="2000" b="0" dirty="0" smtClean="0"/>
              <a:t> by Jeffrey Scott Will is licensed under </a:t>
            </a:r>
            <a:r>
              <a:rPr lang="tr-TR" sz="2000" b="0" dirty="0">
                <a:hlinkClick r:id="rId3"/>
              </a:rPr>
              <a:t>CC BY-NC-ND </a:t>
            </a:r>
            <a:r>
              <a:rPr lang="tr-TR" sz="2000" b="0" dirty="0" smtClean="0">
                <a:hlinkClick r:id="rId3"/>
              </a:rPr>
              <a:t>2.0</a:t>
            </a:r>
            <a:endParaRPr lang="tr-TR" sz="2000" b="0" dirty="0" smtClean="0"/>
          </a:p>
          <a:p>
            <a:r>
              <a:rPr lang="tr-TR" sz="2000" b="0" dirty="0" smtClean="0"/>
              <a:t>Reading </a:t>
            </a:r>
            <a:r>
              <a:rPr lang="tr-TR" sz="2000" b="0" dirty="0" err="1" smtClean="0"/>
              <a:t>Cat</a:t>
            </a:r>
            <a:r>
              <a:rPr lang="tr-TR" sz="2000" b="0" dirty="0" smtClean="0"/>
              <a:t> GIF </a:t>
            </a:r>
            <a:r>
              <a:rPr lang="tr-TR" sz="2000" b="0" dirty="0" err="1" smtClean="0"/>
              <a:t>by</a:t>
            </a:r>
            <a:r>
              <a:rPr lang="tr-TR" sz="2000" b="0" dirty="0" smtClean="0"/>
              <a:t> </a:t>
            </a:r>
            <a:r>
              <a:rPr lang="tr-TR" sz="2000" b="0" dirty="0" err="1" smtClean="0"/>
              <a:t>Unknown</a:t>
            </a:r>
            <a:r>
              <a:rPr lang="tr-TR" sz="2000" b="0" dirty="0" smtClean="0"/>
              <a:t> Author </a:t>
            </a:r>
            <a:r>
              <a:rPr lang="tr-TR" sz="2000" b="0" dirty="0" smtClean="0">
                <a:hlinkClick r:id="rId4"/>
              </a:rPr>
              <a:t>https</a:t>
            </a:r>
            <a:r>
              <a:rPr lang="tr-TR" sz="2000" b="0" dirty="0">
                <a:hlinkClick r:id="rId4"/>
              </a:rPr>
              <a:t>://</a:t>
            </a:r>
            <a:r>
              <a:rPr lang="tr-TR" sz="2000" b="0" dirty="0" smtClean="0">
                <a:hlinkClick r:id="rId4"/>
              </a:rPr>
              <a:t>giphy.com/gifs/cat-book-reading-LkjlH3rVETgsg</a:t>
            </a:r>
            <a:endParaRPr lang="tr-TR" sz="2000" b="0" dirty="0" smtClean="0"/>
          </a:p>
          <a:p>
            <a:endParaRPr lang="en-US" sz="2000" b="0" dirty="0" smtClean="0"/>
          </a:p>
          <a:p>
            <a:endParaRPr lang="en-US" dirty="0"/>
          </a:p>
        </p:txBody>
      </p:sp>
    </p:spTree>
    <p:extLst>
      <p:ext uri="{BB962C8B-B14F-4D97-AF65-F5344CB8AC3E}">
        <p14:creationId xmlns:p14="http://schemas.microsoft.com/office/powerpoint/2010/main" val="87235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Participating classes</a:t>
            </a:r>
            <a:endParaRPr lang="en-US" sz="2800" b="1" dirty="0"/>
          </a:p>
        </p:txBody>
      </p:sp>
      <p:graphicFrame>
        <p:nvGraphicFramePr>
          <p:cNvPr id="2" name="Table 1"/>
          <p:cNvGraphicFramePr>
            <a:graphicFrameLocks noGrp="1"/>
          </p:cNvGraphicFramePr>
          <p:nvPr>
            <p:extLst>
              <p:ext uri="{D42A27DB-BD31-4B8C-83A1-F6EECF244321}">
                <p14:modId xmlns:p14="http://schemas.microsoft.com/office/powerpoint/2010/main" val="4097094683"/>
              </p:ext>
            </p:extLst>
          </p:nvPr>
        </p:nvGraphicFramePr>
        <p:xfrm>
          <a:off x="838200" y="1491902"/>
          <a:ext cx="9617766" cy="5119974"/>
        </p:xfrm>
        <a:graphic>
          <a:graphicData uri="http://schemas.openxmlformats.org/drawingml/2006/table">
            <a:tbl>
              <a:tblPr firstRow="1" bandRow="1">
                <a:tableStyleId>{2D5ABB26-0587-4C30-8999-92F81FD0307C}</a:tableStyleId>
              </a:tblPr>
              <a:tblGrid>
                <a:gridCol w="6708330"/>
                <a:gridCol w="2909436"/>
              </a:tblGrid>
              <a:tr h="568886">
                <a:tc>
                  <a:txBody>
                    <a:bodyPr/>
                    <a:lstStyle/>
                    <a:p>
                      <a:r>
                        <a:rPr lang="en-US" sz="2000" b="0" dirty="0" smtClean="0">
                          <a:ln>
                            <a:solidFill>
                              <a:schemeClr val="bg1"/>
                            </a:solidFill>
                          </a:ln>
                          <a:solidFill>
                            <a:schemeClr val="bg1"/>
                          </a:solidFill>
                        </a:rPr>
                        <a:t>Course</a:t>
                      </a:r>
                      <a:endParaRPr lang="en-US" sz="2000" b="0" dirty="0">
                        <a:ln>
                          <a:solidFill>
                            <a:schemeClr val="bg1"/>
                          </a:solidFill>
                        </a:ln>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 of Completed</a:t>
                      </a:r>
                      <a:r>
                        <a:rPr lang="en-US" sz="2000" b="0" baseline="0" dirty="0" smtClean="0">
                          <a:ln>
                            <a:solidFill>
                              <a:schemeClr val="bg1"/>
                            </a:solidFill>
                          </a:ln>
                          <a:solidFill>
                            <a:schemeClr val="bg1"/>
                          </a:solidFill>
                        </a:rPr>
                        <a:t> Surveys</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CEEGR1050: Civil Engineering Graphics and Communication</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25</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CEEGR3310: Fluid Mechanics</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20</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CEEGR4730: Principles of Environmental Engineering</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25</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ENSC1000: Introduction to Environmental Science</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9</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ENSC3250: Environmental Geology</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14</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MEGR2100: Statics</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17</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0" marR="0">
                        <a:spcBef>
                          <a:spcPts val="0"/>
                        </a:spcBef>
                        <a:spcAft>
                          <a:spcPts val="0"/>
                        </a:spcAft>
                      </a:pPr>
                      <a:r>
                        <a:rPr lang="en-US" sz="2000" b="0" dirty="0">
                          <a:ln>
                            <a:solidFill>
                              <a:schemeClr val="bg1"/>
                            </a:solidFill>
                          </a:ln>
                          <a:solidFill>
                            <a:schemeClr val="bg1"/>
                          </a:solidFill>
                          <a:effectLst/>
                          <a:latin typeface="Calibri" charset="0"/>
                          <a:ea typeface="Calibri" charset="0"/>
                        </a:rPr>
                        <a:t>MEGR3210: Thermodynamics</a:t>
                      </a:r>
                      <a:endParaRPr lang="en-US" sz="2000" b="0" dirty="0">
                        <a:ln>
                          <a:solidFill>
                            <a:schemeClr val="bg1"/>
                          </a:solidFill>
                        </a:ln>
                        <a:solidFill>
                          <a:schemeClr val="bg1"/>
                        </a:solidFill>
                        <a:effectLst/>
                        <a:latin typeface="Times New Roman" charset="0"/>
                        <a:ea typeface="Calibri"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0" dirty="0" smtClean="0">
                          <a:ln>
                            <a:solidFill>
                              <a:schemeClr val="bg1"/>
                            </a:solidFill>
                          </a:ln>
                          <a:solidFill>
                            <a:schemeClr val="bg1"/>
                          </a:solidFill>
                        </a:rPr>
                        <a:t>35</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68886">
                <a:tc>
                  <a:txBody>
                    <a:bodyPr/>
                    <a:lstStyle/>
                    <a:p>
                      <a:pPr marL="3657600" marR="0" lvl="8" algn="l">
                        <a:spcBef>
                          <a:spcPts val="0"/>
                        </a:spcBef>
                        <a:spcAft>
                          <a:spcPts val="0"/>
                        </a:spcAft>
                      </a:pPr>
                      <a:r>
                        <a:rPr lang="en-US" sz="2000" b="0" dirty="0" smtClean="0">
                          <a:ln>
                            <a:solidFill>
                              <a:schemeClr val="bg1"/>
                            </a:solidFill>
                          </a:ln>
                          <a:solidFill>
                            <a:schemeClr val="bg1"/>
                          </a:solidFill>
                          <a:effectLst/>
                          <a:latin typeface="PT Sans" charset="-52"/>
                          <a:ea typeface="PT Sans" charset="-52"/>
                          <a:cs typeface="PT Sans" charset="-52"/>
                        </a:rPr>
                        <a:t>Total</a:t>
                      </a:r>
                      <a:endParaRPr lang="en-US" sz="2000" b="0" dirty="0">
                        <a:ln>
                          <a:solidFill>
                            <a:schemeClr val="bg1"/>
                          </a:solidFill>
                        </a:ln>
                        <a:solidFill>
                          <a:schemeClr val="bg1"/>
                        </a:solidFill>
                        <a:effectLst/>
                        <a:latin typeface="PT Sans" charset="-52"/>
                        <a:ea typeface="PT Sans" charset="-52"/>
                        <a:cs typeface="PT Sans" charset="-52"/>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sz="2000" b="0" dirty="0" smtClean="0">
                          <a:ln>
                            <a:solidFill>
                              <a:schemeClr val="bg1"/>
                            </a:solidFill>
                          </a:ln>
                          <a:solidFill>
                            <a:schemeClr val="bg1"/>
                          </a:solidFill>
                        </a:rPr>
                        <a:t>145</a:t>
                      </a:r>
                      <a:endParaRPr lang="en-US" sz="2000" b="0"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10979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3925"/>
            <a:ext cx="10515600" cy="1325563"/>
          </a:xfrm>
        </p:spPr>
        <p:txBody>
          <a:bodyPr>
            <a:normAutofit/>
          </a:bodyPr>
          <a:lstStyle/>
          <a:p>
            <a:pPr algn="ctr"/>
            <a:r>
              <a:rPr lang="en-US" smtClean="0"/>
              <a:t>No one wants to take your stupid survey.</a:t>
            </a:r>
            <a:endParaRPr lang="en-US" dirty="0"/>
          </a:p>
        </p:txBody>
      </p:sp>
    </p:spTree>
    <p:extLst>
      <p:ext uri="{BB962C8B-B14F-4D97-AF65-F5344CB8AC3E}">
        <p14:creationId xmlns:p14="http://schemas.microsoft.com/office/powerpoint/2010/main" val="119703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30" y="751507"/>
            <a:ext cx="10257183" cy="5681425"/>
          </a:xfrm>
          <a:prstGeom prst="rect">
            <a:avLst/>
          </a:prstGeom>
          <a:solidFill>
            <a:schemeClr val="accent2">
              <a:lumMod val="50000"/>
            </a:schemeClr>
          </a:solidFill>
          <a:effectLst>
            <a:glow rad="1905000">
              <a:schemeClr val="accent2">
                <a:lumMod val="50000"/>
                <a:alpha val="0"/>
              </a:schemeClr>
            </a:glow>
            <a:softEdge rad="1270000"/>
          </a:effectLst>
        </p:spPr>
      </p:pic>
    </p:spTree>
    <p:extLst>
      <p:ext uri="{BB962C8B-B14F-4D97-AF65-F5344CB8AC3E}">
        <p14:creationId xmlns:p14="http://schemas.microsoft.com/office/powerpoint/2010/main" val="1793302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6698"/>
            <a:ext cx="10515600" cy="4351338"/>
          </a:xfrm>
        </p:spPr>
        <p:txBody>
          <a:bodyPr>
            <a:normAutofit/>
          </a:bodyPr>
          <a:lstStyle/>
          <a:p>
            <a:r>
              <a:rPr lang="en-US" sz="2000" dirty="0" smtClean="0"/>
              <a:t>In general, which type of book do you prefer to read: print or electronic?  </a:t>
            </a:r>
            <a:r>
              <a:rPr lang="en-US" sz="2000" b="0" i="1" dirty="0" smtClean="0"/>
              <a:t>[print/electronic/no preference]</a:t>
            </a:r>
          </a:p>
          <a:p>
            <a:pPr marL="0" indent="0">
              <a:buNone/>
            </a:pPr>
            <a:endParaRPr lang="en-US" sz="2000" dirty="0" smtClean="0"/>
          </a:p>
          <a:p>
            <a:r>
              <a:rPr lang="en-US" sz="2000" dirty="0" smtClean="0"/>
              <a:t>Please explain your response to the above question by providing at least one reason for your preference </a:t>
            </a:r>
            <a:r>
              <a:rPr lang="en-US" sz="2000" b="0" i="1" dirty="0" smtClean="0"/>
              <a:t>[comment field] </a:t>
            </a:r>
          </a:p>
          <a:p>
            <a:pPr marL="0" indent="0">
              <a:buNone/>
            </a:pPr>
            <a:endParaRPr lang="en-US" sz="2000" b="0" i="1" dirty="0" smtClean="0"/>
          </a:p>
          <a:p>
            <a:r>
              <a:rPr lang="en-US" sz="2000" dirty="0" smtClean="0"/>
              <a:t>For Engineering [sub Environmental Science] topics in particular, which type of book do you prefer to read: print or electronic?</a:t>
            </a:r>
            <a:r>
              <a:rPr lang="en-US" sz="2000" b="0" i="1" dirty="0" smtClean="0"/>
              <a:t> [print/electronic/no preference]</a:t>
            </a:r>
            <a:endParaRPr lang="en-US" sz="2000" b="0" i="1" dirty="0"/>
          </a:p>
          <a:p>
            <a:pPr marL="0" indent="0">
              <a:buNone/>
            </a:pPr>
            <a:endParaRPr lang="en-US" sz="2000" b="0" dirty="0" smtClean="0"/>
          </a:p>
          <a:p>
            <a:r>
              <a:rPr lang="en-US" sz="2000" dirty="0" smtClean="0"/>
              <a:t>From your personal experience, what are some of the pros and cons of print books [sub eBooks] (either for school, work or pleasure)? </a:t>
            </a:r>
            <a:r>
              <a:rPr lang="en-US" sz="2000" b="0" i="1" dirty="0" smtClean="0"/>
              <a:t>[comment field]</a:t>
            </a:r>
            <a:endParaRPr lang="en-US" sz="2000" b="0" dirty="0" smtClean="0"/>
          </a:p>
        </p:txBody>
      </p:sp>
    </p:spTree>
    <p:extLst>
      <p:ext uri="{BB962C8B-B14F-4D97-AF65-F5344CB8AC3E}">
        <p14:creationId xmlns:p14="http://schemas.microsoft.com/office/powerpoint/2010/main" val="170694834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EFFFF"/>
      </a:hlink>
      <a:folHlink>
        <a:srgbClr val="FEFF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1742</TotalTime>
  <Words>1798</Words>
  <Application>Microsoft Macintosh PowerPoint</Application>
  <PresentationFormat>Widescreen</PresentationFormat>
  <Paragraphs>332</Paragraphs>
  <Slides>58</Slides>
  <Notes>58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American Typewriter</vt:lpstr>
      <vt:lpstr>Calibri</vt:lpstr>
      <vt:lpstr>Calibri Light</vt:lpstr>
      <vt:lpstr>PT Sans</vt:lpstr>
      <vt:lpstr>PT Sans Caption</vt:lpstr>
      <vt:lpstr>Times New Roman</vt:lpstr>
      <vt:lpstr>Arial</vt:lpstr>
      <vt:lpstr>Office Theme</vt:lpstr>
      <vt:lpstr>Document</vt:lpstr>
      <vt:lpstr>PowerPoint Presentation</vt:lpstr>
      <vt:lpstr>PowerPoint Presentation</vt:lpstr>
      <vt:lpstr>PowerPoint Presentation</vt:lpstr>
      <vt:lpstr>PowerPoint Presentation</vt:lpstr>
      <vt:lpstr>PowerPoint Presentation</vt:lpstr>
      <vt:lpstr>Participating classes</vt:lpstr>
      <vt:lpstr>No one wants to take your stupid survey.</vt:lpstr>
      <vt:lpstr>PowerPoint Presentation</vt:lpstr>
      <vt:lpstr>PowerPoint Presentation</vt:lpstr>
      <vt:lpstr>Study participants</vt:lpstr>
      <vt:lpstr>Study participants by class standing</vt:lpstr>
      <vt:lpstr>In general, what type of book do you prefer to read:  print or electronic?</vt:lpstr>
      <vt:lpstr>Book format preference by major </vt:lpstr>
      <vt:lpstr>Overall book format preferences: Engineering vs. Environmental Science majors</vt:lpstr>
      <vt:lpstr>Book format preference by subject</vt:lpstr>
      <vt:lpstr>Print Books: the “Pros”</vt:lpstr>
      <vt:lpstr>Usability</vt:lpstr>
      <vt:lpstr>Readability</vt:lpstr>
      <vt:lpstr>Tangibility</vt:lpstr>
      <vt:lpstr>Tangibility</vt:lpstr>
      <vt:lpstr>Tangibility</vt:lpstr>
      <vt:lpstr>Navigability</vt:lpstr>
      <vt:lpstr>Navigability</vt:lpstr>
      <vt:lpstr>Annotating</vt:lpstr>
      <vt:lpstr>Annotating</vt:lpstr>
      <vt:lpstr>Eyes</vt:lpstr>
      <vt:lpstr>Bookmarking</vt:lpstr>
      <vt:lpstr>Bookmarking</vt:lpstr>
      <vt:lpstr>Connectivity</vt:lpstr>
      <vt:lpstr>Portability</vt:lpstr>
      <vt:lpstr>Portability</vt:lpstr>
      <vt:lpstr>Focus &amp; Attention</vt:lpstr>
      <vt:lpstr>Focus &amp; Attention</vt:lpstr>
      <vt:lpstr>Print Books: the “Cons”</vt:lpstr>
      <vt:lpstr>Weight</vt:lpstr>
      <vt:lpstr>Cost</vt:lpstr>
      <vt:lpstr>Portability</vt:lpstr>
      <vt:lpstr>Accessibility</vt:lpstr>
      <vt:lpstr>Space</vt:lpstr>
      <vt:lpstr>Searchability</vt:lpstr>
      <vt:lpstr>Environment (sustainability)</vt:lpstr>
      <vt:lpstr>Environment (sustainability)</vt:lpstr>
      <vt:lpstr>Damage &amp; loss</vt:lpstr>
      <vt:lpstr>Poll</vt:lpstr>
      <vt:lpstr>PowerPoint Presentation</vt:lpstr>
      <vt:lpstr>E-books: the “Pros”</vt:lpstr>
      <vt:lpstr>Portability</vt:lpstr>
      <vt:lpstr>Accessibility</vt:lpstr>
      <vt:lpstr>Cost</vt:lpstr>
      <vt:lpstr>Cost</vt:lpstr>
      <vt:lpstr>Cost</vt:lpstr>
      <vt:lpstr>Searchability</vt:lpstr>
      <vt:lpstr>Convenience</vt:lpstr>
      <vt:lpstr>E-books: the “Cons”</vt:lpstr>
      <vt:lpstr>Device reliance</vt:lpstr>
      <vt:lpstr>Does the medium matter?</vt:lpstr>
      <vt:lpstr>PowerPoint Presentation</vt:lpstr>
      <vt:lpstr>Image &amp; Video Attributions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Nilsen, Christina</dc:creator>
  <cp:lastModifiedBy>Nilsen, Christina</cp:lastModifiedBy>
  <cp:revision>303</cp:revision>
  <dcterms:created xsi:type="dcterms:W3CDTF">2017-04-04T00:37:21Z</dcterms:created>
  <dcterms:modified xsi:type="dcterms:W3CDTF">2017-04-27T19:22:46Z</dcterms:modified>
</cp:coreProperties>
</file>