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7" r:id="rId4"/>
    <p:sldId id="258" r:id="rId5"/>
    <p:sldId id="270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1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8D0852-54BD-40F8-B5CE-E25F64D4AB18}" type="datetimeFigureOut">
              <a:rPr lang="en-CA" smtClean="0"/>
              <a:pPr/>
              <a:t>4/19/17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7A0752-36B9-4F86-94AA-E4E113BC0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ls.kushner@vpl.ca" TargetMode="External"/><Relationship Id="rId2" Type="http://schemas.openxmlformats.org/officeDocument/2006/relationships/hyperlink" Target="mailto:rlean@ywcavan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tx1"/>
                </a:solidFill>
              </a:rPr>
              <a:t>Rhymes, Rhythm and Relationships:</a:t>
            </a:r>
            <a:br>
              <a:rPr lang="en-CA" b="1" dirty="0" smtClean="0">
                <a:solidFill>
                  <a:schemeClr val="tx1"/>
                </a:solidFill>
              </a:rPr>
            </a:br>
            <a:r>
              <a:rPr lang="en-CA" sz="2200" b="1" dirty="0" smtClean="0">
                <a:solidFill>
                  <a:schemeClr val="bg1"/>
                </a:solidFill>
              </a:rPr>
              <a:t/>
            </a:r>
            <a:br>
              <a:rPr lang="en-CA" sz="2200" b="1" dirty="0" smtClean="0">
                <a:solidFill>
                  <a:schemeClr val="bg1"/>
                </a:solidFill>
              </a:rPr>
            </a:br>
            <a:r>
              <a:rPr lang="en-CA" sz="3100" dirty="0" smtClean="0"/>
              <a:t>A Model of Community Collaboration between a Public Library </a:t>
            </a:r>
            <a:br>
              <a:rPr lang="en-CA" sz="3100" dirty="0" smtClean="0"/>
            </a:br>
            <a:r>
              <a:rPr lang="en-CA" sz="3100" dirty="0" smtClean="0"/>
              <a:t>and an Organization </a:t>
            </a:r>
            <a:br>
              <a:rPr lang="en-CA" sz="3100" dirty="0" smtClean="0"/>
            </a:br>
            <a:r>
              <a:rPr lang="en-CA" sz="3100" dirty="0" smtClean="0"/>
              <a:t>Serving Aboriginal Families</a:t>
            </a:r>
            <a:endParaRPr lang="en-CA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805264"/>
            <a:ext cx="7772400" cy="1199704"/>
          </a:xfrm>
        </p:spPr>
        <p:txBody>
          <a:bodyPr>
            <a:normAutofit/>
          </a:bodyPr>
          <a:lstStyle/>
          <a:p>
            <a:r>
              <a:rPr lang="en-CA" sz="1800" b="1" dirty="0" smtClean="0"/>
              <a:t>British Columbia Library Association Conference</a:t>
            </a:r>
          </a:p>
          <a:p>
            <a:r>
              <a:rPr lang="en-CA" sz="1800" b="1" dirty="0" smtClean="0"/>
              <a:t>April 20, 2017</a:t>
            </a:r>
            <a:endParaRPr lang="en-CA" sz="1800" b="1" dirty="0"/>
          </a:p>
        </p:txBody>
      </p:sp>
      <p:pic>
        <p:nvPicPr>
          <p:cNvPr id="1026" name="Picture 2" descr="C:\Users\elskus\AppData\Local\Hewlett-Packard\HP TRIM\TEMP\HPTRIM.5296\t0OQ1I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4653136"/>
            <a:ext cx="1346703" cy="432048"/>
          </a:xfrm>
          <a:prstGeom prst="rect">
            <a:avLst/>
          </a:prstGeom>
          <a:noFill/>
        </p:spPr>
      </p:pic>
      <p:sp>
        <p:nvSpPr>
          <p:cNvPr id="9218" name="AutoShape 2" descr="Image result for ywca crabtree corner vancouver 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220" name="AutoShape 4" descr="Image result for ywca crabtree corner vancouver 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9222" name="Picture 6" descr="http://awards.evasinitiatives.com/wp-content/uploads/2013/04/YWCA-logo-for-Ev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653136"/>
            <a:ext cx="1029725" cy="279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CA" dirty="0" smtClean="0"/>
              <a:t>Acknowledgement &amp; Introductions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Rhymes, Rhythm &amp; Read: Our Story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Guided Discussion of Policies &amp; Values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Q&amp;A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Closing Statement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Session Outline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204864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smtClean="0">
                <a:latin typeface="+mj-lt"/>
                <a:cs typeface="Aharoni" pitchFamily="2" charset="-79"/>
              </a:rPr>
              <a:t>Rhymes, Rhythm, &amp; Read: </a:t>
            </a:r>
          </a:p>
          <a:p>
            <a:pPr algn="ctr"/>
            <a:r>
              <a:rPr lang="en-CA" sz="4400" b="1" dirty="0" smtClean="0">
                <a:latin typeface="+mj-lt"/>
                <a:cs typeface="Aharoni" pitchFamily="2" charset="-79"/>
              </a:rPr>
              <a:t>Our Story</a:t>
            </a:r>
            <a:endParaRPr lang="en-CA" sz="4400" b="1" dirty="0"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2400"/>
              </a:spcBef>
              <a:buFont typeface="Arial" pitchFamily="34" charset="0"/>
              <a:buChar char="•"/>
            </a:pPr>
            <a:r>
              <a:rPr lang="en-CA" dirty="0"/>
              <a:t>Encourage, support and validate best early literacy practices among Aboriginal parents of young children aged 0-3</a:t>
            </a:r>
            <a:endParaRPr lang="en-CA" sz="3600" dirty="0"/>
          </a:p>
          <a:p>
            <a:pPr lvl="1">
              <a:spcBef>
                <a:spcPts val="2400"/>
              </a:spcBef>
              <a:buFont typeface="Arial" pitchFamily="34" charset="0"/>
              <a:buChar char="•"/>
            </a:pPr>
            <a:r>
              <a:rPr lang="en-CA" dirty="0"/>
              <a:t>Affirm participants' cultural identity through song and </a:t>
            </a:r>
            <a:r>
              <a:rPr lang="en-CA" dirty="0" smtClean="0"/>
              <a:t>story</a:t>
            </a:r>
            <a:endParaRPr lang="en-CA" sz="3600" dirty="0"/>
          </a:p>
          <a:p>
            <a:pPr lvl="1">
              <a:spcBef>
                <a:spcPts val="2400"/>
              </a:spcBef>
              <a:buFont typeface="Arial" pitchFamily="34" charset="0"/>
              <a:buChar char="•"/>
            </a:pPr>
            <a:r>
              <a:rPr lang="en-CA" dirty="0"/>
              <a:t>Foster connections between participating families and the library, in anticipation of the opening of the </a:t>
            </a:r>
            <a:r>
              <a:rPr lang="en-CA" dirty="0" err="1"/>
              <a:t>nə́c̓aʔmat</a:t>
            </a:r>
            <a:r>
              <a:rPr lang="en-CA" dirty="0"/>
              <a:t> ct </a:t>
            </a:r>
            <a:r>
              <a:rPr lang="en-CA" dirty="0" err="1"/>
              <a:t>Strathcona</a:t>
            </a:r>
            <a:r>
              <a:rPr lang="en-CA" dirty="0"/>
              <a:t> branch</a:t>
            </a:r>
            <a:endParaRPr lang="en-CA" sz="3600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Rhymes, Rhythm &amp; Read Goals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smtClean="0"/>
              <a:t>Guided Discussion: </a:t>
            </a:r>
            <a:br>
              <a:rPr lang="en-CA" sz="4400" b="1" dirty="0" smtClean="0"/>
            </a:br>
            <a:r>
              <a:rPr lang="en-CA" sz="4400" dirty="0" smtClean="0"/>
              <a:t>Values &amp; Policies</a:t>
            </a:r>
          </a:p>
          <a:p>
            <a:pPr algn="ctr"/>
            <a:endParaRPr lang="en-CA" sz="4400" dirty="0">
              <a:latin typeface="+mj-lt"/>
              <a:cs typeface="Aharoni" pitchFamily="2" charset="-79"/>
            </a:endParaRPr>
          </a:p>
        </p:txBody>
      </p:sp>
      <p:pic>
        <p:nvPicPr>
          <p:cNvPr id="3" name="Picture 2" descr="http://i2.wp.com/interactioninstitute.org/wp-content/uploads/2016/01/IISC_EqualityEquity.png?zoom=2&amp;resize=730%2C547"/>
          <p:cNvPicPr>
            <a:picLocks noChangeAspect="1" noChangeArrowheads="1"/>
          </p:cNvPicPr>
          <p:nvPr/>
        </p:nvPicPr>
        <p:blipFill>
          <a:blip r:embed="rId2" cstate="print"/>
          <a:srcRect t="16295" b="16295"/>
          <a:stretch>
            <a:fillRect/>
          </a:stretch>
        </p:blipFill>
        <p:spPr bwMode="auto">
          <a:xfrm>
            <a:off x="1115616" y="2132856"/>
            <a:ext cx="6725265" cy="345638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355976" y="5661248"/>
            <a:ext cx="4139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dirty="0" smtClean="0"/>
              <a:t>Interaction Institute for Social Change </a:t>
            </a:r>
            <a:br>
              <a:rPr lang="en-CA" sz="1200" dirty="0" smtClean="0"/>
            </a:br>
            <a:r>
              <a:rPr lang="en-CA" sz="1200" dirty="0" smtClean="0"/>
              <a:t>| Artist: Angus Maguire</a:t>
            </a:r>
            <a:endParaRPr lang="en-CA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CA" dirty="0" smtClean="0"/>
              <a:t>Aboriginal Infant Development Program site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Connecting the Dots: A Guidebook for Working With Community [VPL]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Truth and Reconciliation Report</a:t>
            </a:r>
          </a:p>
          <a:p>
            <a:pPr>
              <a:spcBef>
                <a:spcPts val="1200"/>
              </a:spcBef>
            </a:pPr>
            <a:r>
              <a:rPr lang="en-CA" dirty="0" smtClean="0"/>
              <a:t>“All My Relations” by Richard </a:t>
            </a:r>
            <a:r>
              <a:rPr lang="en-CA" dirty="0" err="1" smtClean="0"/>
              <a:t>Wagamese</a:t>
            </a:r>
            <a:endParaRPr lang="en-CA" dirty="0" smtClean="0"/>
          </a:p>
          <a:p>
            <a:pPr>
              <a:spcBef>
                <a:spcPts val="1200"/>
              </a:spcBef>
            </a:pPr>
            <a:r>
              <a:rPr lang="en-CA" dirty="0" smtClean="0"/>
              <a:t>“Slow Ideas” by </a:t>
            </a:r>
            <a:r>
              <a:rPr lang="en-CA" dirty="0" err="1" smtClean="0"/>
              <a:t>Atul</a:t>
            </a:r>
            <a:r>
              <a:rPr lang="en-CA" dirty="0" smtClean="0"/>
              <a:t> </a:t>
            </a:r>
            <a:r>
              <a:rPr lang="en-CA" dirty="0" err="1" smtClean="0"/>
              <a:t>Gawande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Handout/Links</a:t>
            </a:r>
            <a:endParaRPr lang="en-C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Robyn </a:t>
            </a:r>
            <a:r>
              <a:rPr lang="en-CA" b="1" dirty="0"/>
              <a:t>Lean</a:t>
            </a:r>
            <a:endParaRPr lang="en-CA" dirty="0"/>
          </a:p>
          <a:p>
            <a:pPr>
              <a:buNone/>
            </a:pPr>
            <a:r>
              <a:rPr lang="en-CA" sz="2000" dirty="0"/>
              <a:t>Aboriginal Infant Development Consultant &amp; Regional Advisor </a:t>
            </a:r>
          </a:p>
          <a:p>
            <a:pPr>
              <a:buNone/>
            </a:pPr>
            <a:r>
              <a:rPr lang="en-CA" sz="2000" dirty="0"/>
              <a:t>YWCA Crabtree Corner Community </a:t>
            </a:r>
            <a:r>
              <a:rPr lang="en-CA" sz="2000" dirty="0" smtClean="0"/>
              <a:t>Program</a:t>
            </a:r>
            <a:endParaRPr lang="en-CA" sz="2000" dirty="0"/>
          </a:p>
          <a:p>
            <a:pPr>
              <a:buNone/>
            </a:pPr>
            <a:r>
              <a:rPr lang="en-CA" sz="2000" dirty="0"/>
              <a:t>(604) 216-1674</a:t>
            </a:r>
          </a:p>
          <a:p>
            <a:pPr>
              <a:buNone/>
            </a:pPr>
            <a:r>
              <a:rPr lang="en-CA" sz="2000" u="sng" dirty="0" smtClean="0">
                <a:hlinkClick r:id="rId2"/>
              </a:rPr>
              <a:t>rlean@ywcavan.org</a:t>
            </a: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r>
              <a:rPr lang="en-CA" b="1" dirty="0" err="1"/>
              <a:t>Els</a:t>
            </a:r>
            <a:r>
              <a:rPr lang="en-CA" b="1" dirty="0"/>
              <a:t> Kushner</a:t>
            </a:r>
            <a:r>
              <a:rPr lang="en-CA" dirty="0"/>
              <a:t> </a:t>
            </a:r>
          </a:p>
          <a:p>
            <a:pPr>
              <a:buNone/>
            </a:pPr>
            <a:r>
              <a:rPr lang="en-CA" sz="2000" dirty="0"/>
              <a:t>Children's </a:t>
            </a:r>
            <a:r>
              <a:rPr lang="en-CA" sz="2000" dirty="0" smtClean="0"/>
              <a:t>Librarian</a:t>
            </a:r>
          </a:p>
          <a:p>
            <a:pPr>
              <a:buNone/>
            </a:pPr>
            <a:r>
              <a:rPr lang="en-CA" sz="2000" dirty="0" err="1" smtClean="0"/>
              <a:t>nə́c</a:t>
            </a:r>
            <a:r>
              <a:rPr lang="en-CA" sz="2000" dirty="0" err="1"/>
              <a:t>̓aʔmat</a:t>
            </a:r>
            <a:r>
              <a:rPr lang="en-CA" sz="2000" dirty="0"/>
              <a:t> ct </a:t>
            </a:r>
            <a:r>
              <a:rPr lang="en-CA" sz="2000" dirty="0" err="1"/>
              <a:t>Strathcona</a:t>
            </a:r>
            <a:r>
              <a:rPr lang="en-CA" sz="2000" dirty="0"/>
              <a:t> </a:t>
            </a:r>
            <a:r>
              <a:rPr lang="en-CA" sz="2000" dirty="0" smtClean="0"/>
              <a:t>Branch, Vancouver </a:t>
            </a:r>
            <a:r>
              <a:rPr lang="en-CA" sz="2000" dirty="0"/>
              <a:t>Public Library </a:t>
            </a:r>
          </a:p>
          <a:p>
            <a:pPr>
              <a:buNone/>
            </a:pPr>
            <a:r>
              <a:rPr lang="fr-CA" sz="2000" dirty="0" smtClean="0"/>
              <a:t>604-665-3516</a:t>
            </a:r>
            <a:r>
              <a:rPr lang="fr-CA" sz="2000" dirty="0"/>
              <a:t> </a:t>
            </a:r>
            <a:endParaRPr lang="fr-CA" sz="2000" dirty="0" smtClean="0"/>
          </a:p>
          <a:p>
            <a:pPr>
              <a:buNone/>
            </a:pPr>
            <a:r>
              <a:rPr lang="fr-CA" sz="2000" u="sng" dirty="0" smtClean="0">
                <a:hlinkClick r:id="rId3"/>
              </a:rPr>
              <a:t>els.kushner@vpl.ca</a:t>
            </a:r>
            <a:r>
              <a:rPr lang="fr-CA" sz="2000" dirty="0" smtClean="0"/>
              <a:t> </a:t>
            </a:r>
            <a:r>
              <a:rPr lang="fr-CA" sz="2000" dirty="0"/>
              <a:t> </a:t>
            </a:r>
            <a:endParaRPr lang="en-CA" sz="2000" dirty="0"/>
          </a:p>
          <a:p>
            <a:endParaRPr lang="en-CA" sz="2000" dirty="0"/>
          </a:p>
          <a:p>
            <a:pPr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Contact Information</a:t>
            </a:r>
            <a:endParaRPr lang="en-CA" b="1" dirty="0"/>
          </a:p>
        </p:txBody>
      </p:sp>
      <p:pic>
        <p:nvPicPr>
          <p:cNvPr id="2050" name="Picture 2" descr="C:\Users\elskus\AppData\Local\Hewlett-Packard\HP TRIM\TEMP\HPTRIM.5296\t0OQ1IK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949280"/>
            <a:ext cx="2015316" cy="646552"/>
          </a:xfrm>
          <a:prstGeom prst="rect">
            <a:avLst/>
          </a:prstGeom>
          <a:noFill/>
        </p:spPr>
      </p:pic>
      <p:pic>
        <p:nvPicPr>
          <p:cNvPr id="6" name="Picture 6" descr="http://awards.evasinitiatives.com/wp-content/uploads/2013/04/YWCA-logo-for-Eva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6021288"/>
            <a:ext cx="1560583" cy="423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136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Rhymes, Rhythm and Relationships:  A Model of Community Collaboration between a Public Library  and an Organization  Serving Aboriginal Families</vt:lpstr>
      <vt:lpstr>Session Outline</vt:lpstr>
      <vt:lpstr>Slide 3</vt:lpstr>
      <vt:lpstr>Rhymes, Rhythm &amp; Read Goals</vt:lpstr>
      <vt:lpstr>Slide 5</vt:lpstr>
      <vt:lpstr>Handout/Links</vt:lpstr>
      <vt:lpstr>Contact Information</vt:lpstr>
    </vt:vector>
  </TitlesOfParts>
  <Company>Vancouver Public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Rhymes, Rhythm and Relationships</dc:title>
  <dc:creator>workstation</dc:creator>
  <cp:lastModifiedBy>workstation</cp:lastModifiedBy>
  <cp:revision>63</cp:revision>
  <dcterms:created xsi:type="dcterms:W3CDTF">2017-04-06T21:13:23Z</dcterms:created>
  <dcterms:modified xsi:type="dcterms:W3CDTF">2017-04-19T22:11:55Z</dcterms:modified>
</cp:coreProperties>
</file>